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8.xml" ContentType="application/vnd.openxmlformats-officedocument.theme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9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  <p:sldMasterId id="2147483731" r:id="rId2"/>
    <p:sldMasterId id="2147483745" r:id="rId3"/>
    <p:sldMasterId id="2147483757" r:id="rId4"/>
    <p:sldMasterId id="2147483769" r:id="rId5"/>
    <p:sldMasterId id="2147483781" r:id="rId6"/>
    <p:sldMasterId id="2147483794" r:id="rId7"/>
    <p:sldMasterId id="2147483806" r:id="rId8"/>
    <p:sldMasterId id="2147483818" r:id="rId9"/>
    <p:sldMasterId id="2147483831" r:id="rId10"/>
  </p:sldMasterIdLst>
  <p:sldIdLst>
    <p:sldId id="473" r:id="rId11"/>
    <p:sldId id="474" r:id="rId12"/>
    <p:sldId id="381" r:id="rId13"/>
    <p:sldId id="440" r:id="rId14"/>
    <p:sldId id="416" r:id="rId15"/>
    <p:sldId id="500" r:id="rId16"/>
    <p:sldId id="501" r:id="rId17"/>
    <p:sldId id="441" r:id="rId18"/>
    <p:sldId id="418" r:id="rId19"/>
    <p:sldId id="455" r:id="rId20"/>
    <p:sldId id="419" r:id="rId21"/>
    <p:sldId id="420" r:id="rId22"/>
    <p:sldId id="462" r:id="rId23"/>
    <p:sldId id="463" r:id="rId24"/>
    <p:sldId id="465" r:id="rId25"/>
    <p:sldId id="466" r:id="rId26"/>
    <p:sldId id="464" r:id="rId27"/>
    <p:sldId id="468" r:id="rId28"/>
    <p:sldId id="469" r:id="rId29"/>
    <p:sldId id="470" r:id="rId30"/>
    <p:sldId id="471" r:id="rId31"/>
    <p:sldId id="399" r:id="rId32"/>
    <p:sldId id="403" r:id="rId33"/>
    <p:sldId id="400" r:id="rId34"/>
    <p:sldId id="401" r:id="rId35"/>
    <p:sldId id="402" r:id="rId36"/>
    <p:sldId id="507" r:id="rId37"/>
    <p:sldId id="508" r:id="rId38"/>
    <p:sldId id="509" r:id="rId39"/>
    <p:sldId id="475" r:id="rId40"/>
    <p:sldId id="476" r:id="rId41"/>
    <p:sldId id="477" r:id="rId42"/>
    <p:sldId id="478" r:id="rId43"/>
    <p:sldId id="479" r:id="rId44"/>
    <p:sldId id="480" r:id="rId45"/>
    <p:sldId id="481" r:id="rId46"/>
    <p:sldId id="482" r:id="rId47"/>
    <p:sldId id="483" r:id="rId48"/>
    <p:sldId id="484" r:id="rId49"/>
    <p:sldId id="485" r:id="rId50"/>
    <p:sldId id="486" r:id="rId51"/>
    <p:sldId id="487" r:id="rId52"/>
    <p:sldId id="488" r:id="rId53"/>
    <p:sldId id="489" r:id="rId54"/>
    <p:sldId id="490" r:id="rId55"/>
    <p:sldId id="491" r:id="rId56"/>
    <p:sldId id="492" r:id="rId57"/>
    <p:sldId id="493" r:id="rId58"/>
    <p:sldId id="494" r:id="rId59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FFFCC"/>
    <a:srgbClr val="CCFFFF"/>
    <a:srgbClr val="CCECFF"/>
    <a:srgbClr val="CCFFCC"/>
    <a:srgbClr val="FF0000"/>
    <a:srgbClr val="FFCCFF"/>
    <a:srgbClr val="0099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slide" Target="slides/slide37.xml"/><Relationship Id="rId50" Type="http://schemas.openxmlformats.org/officeDocument/2006/relationships/slide" Target="slides/slide40.xml"/><Relationship Id="rId55" Type="http://schemas.openxmlformats.org/officeDocument/2006/relationships/slide" Target="slides/slide45.xml"/><Relationship Id="rId63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54" Type="http://schemas.openxmlformats.org/officeDocument/2006/relationships/slide" Target="slides/slide44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slide" Target="slides/slide35.xml"/><Relationship Id="rId53" Type="http://schemas.openxmlformats.org/officeDocument/2006/relationships/slide" Target="slides/slide43.xml"/><Relationship Id="rId58" Type="http://schemas.openxmlformats.org/officeDocument/2006/relationships/slide" Target="slides/slide4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49" Type="http://schemas.openxmlformats.org/officeDocument/2006/relationships/slide" Target="slides/slide39.xml"/><Relationship Id="rId57" Type="http://schemas.openxmlformats.org/officeDocument/2006/relationships/slide" Target="slides/slide47.xml"/><Relationship Id="rId61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slide" Target="slides/slide34.xml"/><Relationship Id="rId52" Type="http://schemas.openxmlformats.org/officeDocument/2006/relationships/slide" Target="slides/slide42.xml"/><Relationship Id="rId6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Relationship Id="rId48" Type="http://schemas.openxmlformats.org/officeDocument/2006/relationships/slide" Target="slides/slide38.xml"/><Relationship Id="rId56" Type="http://schemas.openxmlformats.org/officeDocument/2006/relationships/slide" Target="slides/slide46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slide" Target="slides/slide36.xml"/><Relationship Id="rId59" Type="http://schemas.openxmlformats.org/officeDocument/2006/relationships/slide" Target="slides/slide4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EA138-62EC-424F-805F-19E492F52B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301965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89B5A-DA01-4D46-A533-5ECFDCC0358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73181328"/>
      </p:ext>
    </p:extLst>
  </p:cSld>
  <p:clrMapOvr>
    <a:masterClrMapping/>
  </p:clrMapOvr>
  <p:transition spd="med"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44C99-1389-47D8-A6B8-EEE82107AF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4287230"/>
      </p:ext>
    </p:extLst>
  </p:cSld>
  <p:clrMapOvr>
    <a:masterClrMapping/>
  </p:clrMapOvr>
  <p:transition spd="med"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10/22/2020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CDEA138-62EC-424F-805F-19E492F52BF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428CB56-A85B-4F80-B96C-C83FB746BC4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B15F7D-1FA9-49E1-BCA3-12F63030F8A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6BEC886-CAA2-4C67-A49B-D7ED3B3646F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D4FEC94-94E9-487E-AE2F-F4C59CD21B6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04D9F20-00CE-458A-B4F8-BB714D2515F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13D7B26-D712-49DF-A04D-D31131EDFC6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BDC7542-B0A0-447B-90BB-CDFED1885D5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8CB56-A85B-4F80-B96C-C83FB746BC4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536416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035CF11-FC76-4208-854D-8F9E7BFC210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9B5A-DA01-4D46-A533-5ECFDCC0358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4C44C99-1389-47D8-A6B8-EEE82107AF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0ED9F-C71F-4A55-AAB5-22C7E4F1C5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0ED9F-C71F-4A55-AAB5-22C7E4F1C5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A14269-532F-45EA-A9BA-55B4AED5BE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214335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307CCE-3CC9-465E-8CCB-51671EB54B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839989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C0280C-360A-4D92-903B-2BED37C71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52450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4399F3-3142-4CFB-955F-A0CF5CEAF7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17309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727BE4-A820-49B7-872C-E04F10B90E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350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15F7D-1FA9-49E1-BCA3-12F63030F8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2395335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7B2A7B-CF72-42EA-9722-02A1D0DCD1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649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24A179-5AA2-4366-99FC-E393E7C5C1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47280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E316DA-46CC-4AB9-9CB0-195FBCD7C7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312384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37BDD-EF56-43DB-9147-6D638F403D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823893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33D81B-BF42-4700-BBA1-F0784519C2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4970254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7A200B-9835-4546-B5E3-C83C6C27D5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437092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662816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875751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782219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10746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EC886-CAA2-4C67-A49B-D7ED3B3646F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3427031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0230766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042689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82730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955762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53574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841690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484216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0449013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101588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1815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FEC94-94E9-487E-AE2F-F4C59CD21B6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40064891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891501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395420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524238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65971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261689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424060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621583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83246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F37F1-3A36-4853-AAD2-19AD42CB89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541861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56DE-4682-4367-92D3-550649CECC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041374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9F20-00CE-458A-B4F8-BB714D2515F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77468378"/>
      </p:ext>
    </p:extLst>
  </p:cSld>
  <p:clrMapOvr>
    <a:masterClrMapping/>
  </p:clrMapOvr>
  <p:transition spd="med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AC5E2-9F43-47F5-BE16-F3C7C93973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108568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EDE6C-7692-4868-978C-4E417D8680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242939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ED35A-2356-4D9B-A229-08731429D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159668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901E-997C-4428-AFFD-CE6475DAE9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198490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07F5-2457-4AB2-8A3B-96410A2194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254241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937C2-B0D9-4CB1-9F2F-6D5FA132F3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91750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40527-6AB5-449D-8379-BC351533DB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900038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9771-48A8-4BA0-ABF4-4EFA7C4465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71620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E131-678F-48B8-BD8D-191497B893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676436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965C-9A53-457A-AC50-599D198911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51085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D7B26-D712-49DF-A04D-D31131EDFC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3816361"/>
      </p:ext>
    </p:extLst>
  </p:cSld>
  <p:clrMapOvr>
    <a:masterClrMapping/>
  </p:clrMapOvr>
  <p:transition spd="med"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DE261-01CB-4F21-B0B2-F1CBB61E3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942468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F4013-464F-4905-BEE1-A616162BCD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960778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272-9F15-4F84-A9D0-087741298C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17255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D0B3-C738-46B5-BB4A-FBF314712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17032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9B5E-FCC9-445E-B277-BBD9CC1508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409620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70C-970A-464F-91E2-018078C1C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82284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178E-64CA-4609-9FE9-94A5BB898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82765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E83B-D1A1-4A12-8FAF-FBD4603DC6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061546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B0D8-BAAB-4829-848C-947045230C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54027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C5A3-84ED-40E2-A155-DC0686FF7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85751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C7542-B0A0-447B-90BB-CDFED1885D5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571810"/>
      </p:ext>
    </p:extLst>
  </p:cSld>
  <p:clrMapOvr>
    <a:masterClrMapping/>
  </p:clrMapOvr>
  <p:transition spd="med"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F4E4-CDE1-49DD-B756-FB254AFDF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354132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5CF11-FC76-4208-854D-8F9E7BFC21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485871"/>
      </p:ext>
    </p:extLst>
  </p:cSld>
  <p:clrMapOvr>
    <a:masterClrMapping/>
  </p:clrMapOvr>
  <p:transition spd="med"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14.xml"/><Relationship Id="rId5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13.xml"/><Relationship Id="rId4" Type="http://schemas.openxmlformats.org/officeDocument/2006/relationships/slideLayout" Target="../slideLayouts/slideLayout107.xml"/><Relationship Id="rId9" Type="http://schemas.openxmlformats.org/officeDocument/2006/relationships/slideLayout" Target="../slideLayouts/slideLayout112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1.wmf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9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4.xml"/><Relationship Id="rId7" Type="http://schemas.openxmlformats.org/officeDocument/2006/relationships/slideLayout" Target="../slideLayouts/slideLayout98.xml"/><Relationship Id="rId12" Type="http://schemas.openxmlformats.org/officeDocument/2006/relationships/slideLayout" Target="../slideLayouts/slideLayout103.xml"/><Relationship Id="rId2" Type="http://schemas.openxmlformats.org/officeDocument/2006/relationships/slideLayout" Target="../slideLayouts/slideLayout93.xml"/><Relationship Id="rId1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101.xml"/><Relationship Id="rId4" Type="http://schemas.openxmlformats.org/officeDocument/2006/relationships/slideLayout" Target="../slideLayouts/slideLayout95.xml"/><Relationship Id="rId9" Type="http://schemas.openxmlformats.org/officeDocument/2006/relationships/slideLayout" Target="../slideLayouts/slideLayout100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8774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5E0ED9F-C71F-4A55-AAB5-22C7E4F1C5D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/>
            <a:r>
              <a:rPr kumimoji="0" lang="en-US" altLang="ko-KR" sz="1000">
                <a:solidFill>
                  <a:srgbClr val="FF4C00"/>
                </a:solidFill>
                <a:latin typeface="Arial" charset="0"/>
                <a:cs typeface="Arial" charset="0"/>
              </a:rPr>
              <a:t>© 2010 </a:t>
            </a:r>
            <a:r>
              <a:rPr kumimoji="0" lang="ko-KR" altLang="en-US" sz="1000">
                <a:solidFill>
                  <a:srgbClr val="FF4C00"/>
                </a:solidFill>
                <a:latin typeface="Arial" charset="0"/>
                <a:cs typeface="Arial" charset="0"/>
              </a:rPr>
              <a:t>생능출판사  </a:t>
            </a:r>
            <a:r>
              <a:rPr kumimoji="0" lang="en-US" altLang="ko-KR" sz="1000">
                <a:solidFill>
                  <a:srgbClr val="FF4C00"/>
                </a:solidFill>
                <a:latin typeface="Arial" charset="0"/>
                <a:cs typeface="Arial" charset="0"/>
              </a:rPr>
              <a:t>All rights reserved</a:t>
            </a:r>
            <a:endParaRPr kumimoji="0" lang="en-US" altLang="ko-KR" sz="1000">
              <a:solidFill>
                <a:srgbClr val="FF4C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ransition spd="med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10/22/2020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5E0ED9F-C71F-4A55-AAB5-22C7E4F1C5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fld id="{6A3A16BF-EFAD-44C2-AA8D-35C05DF7400E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268295" name="Picture 7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F5059AA-F855-4B82-A334-55B9947E78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3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 txBox="1">
            <a:spLocks/>
          </p:cNvSpPr>
          <p:nvPr/>
        </p:nvSpPr>
        <p:spPr>
          <a:xfrm>
            <a:off x="828452" y="1906719"/>
            <a:ext cx="7660824" cy="1522281"/>
          </a:xfrm>
          <a:prstGeom prst="rect">
            <a:avLst/>
          </a:prstGeom>
        </p:spPr>
        <p:txBody>
          <a:bodyPr/>
          <a:lstStyle>
            <a:lvl1pPr algn="l" rtl="0" eaLnBrk="1" latinLnBrk="1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ko-KR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13</a:t>
            </a:r>
            <a:r>
              <a:rPr lang="ko-KR" altLang="en-US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장 동적메모리</a:t>
            </a:r>
            <a:endParaRPr lang="ko-KR" altLang="ko-KR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967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free()</a:t>
            </a:r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614670"/>
            <a:ext cx="90106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 </a:t>
            </a:r>
            <a:r>
              <a:rPr lang="en-US" altLang="ko-KR"/>
              <a:t>#1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827584" y="1190011"/>
            <a:ext cx="7777162" cy="4464050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stdio.h</a:t>
            </a:r>
            <a:r>
              <a:rPr lang="en-US" altLang="en-US" sz="14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stdlib.h</a:t>
            </a:r>
            <a:r>
              <a:rPr lang="en-US" altLang="en-US" sz="14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latin typeface="Century Schoolbook" panose="02040604050505020304" pitchFamily="18" charset="0"/>
              </a:rPr>
              <a:t>int</a:t>
            </a:r>
            <a:r>
              <a:rPr lang="en-US" altLang="en-US" sz="14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	char *pc;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	pc = (char *)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malloc</a:t>
            </a:r>
            <a:r>
              <a:rPr lang="en-US" altLang="en-US" sz="1400" dirty="0">
                <a:latin typeface="Century Schoolbook" panose="02040604050505020304" pitchFamily="18" charset="0"/>
              </a:rPr>
              <a:t>(1*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sizeof</a:t>
            </a:r>
            <a:r>
              <a:rPr lang="en-US" altLang="en-US" sz="1400" dirty="0">
                <a:latin typeface="Century Schoolbook" panose="02040604050505020304" pitchFamily="18" charset="0"/>
              </a:rPr>
              <a:t>(char));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	if (pc == NULL)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>
                <a:latin typeface="Century Schoolbook" panose="02040604050505020304" pitchFamily="18" charset="0"/>
              </a:rPr>
              <a:t>("</a:t>
            </a:r>
            <a:r>
              <a:rPr lang="ko-KR" altLang="en-US" sz="1400" dirty="0">
                <a:latin typeface="Century Schoolbook" panose="02040604050505020304" pitchFamily="18" charset="0"/>
              </a:rPr>
              <a:t>메모리 할당 오류</a:t>
            </a:r>
            <a:r>
              <a:rPr lang="en-US" altLang="ko-KR" sz="1400" dirty="0">
                <a:latin typeface="Century Schoolbook" panose="02040604050505020304" pitchFamily="18" charset="0"/>
              </a:rPr>
              <a:t>\</a:t>
            </a:r>
            <a:r>
              <a:rPr lang="en-US" altLang="en-US" sz="1400" dirty="0">
                <a:latin typeface="Century Schoolbook" panose="02040604050505020304" pitchFamily="18" charset="0"/>
              </a:rPr>
              <a:t>n");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		exit(1);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*</a:t>
            </a:r>
            <a:r>
              <a:rPr lang="en-US" altLang="en-US" sz="1400" dirty="0">
                <a:latin typeface="Century Schoolbook" panose="02040604050505020304" pitchFamily="18" charset="0"/>
              </a:rPr>
              <a:t>pc = 'a';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	</a:t>
            </a:r>
            <a:r>
              <a:rPr lang="en-US" altLang="en-US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en-US" sz="1400" dirty="0">
                <a:latin typeface="Century Schoolbook" panose="02040604050505020304" pitchFamily="18" charset="0"/>
              </a:rPr>
              <a:t>("%c \n", *pc);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	free(pc);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 panose="02040604050505020304" pitchFamily="18" charset="0"/>
              </a:rPr>
              <a:t>}</a:t>
            </a:r>
          </a:p>
        </p:txBody>
      </p:sp>
      <p:pic>
        <p:nvPicPr>
          <p:cNvPr id="12319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798746"/>
            <a:ext cx="7777162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 </a:t>
            </a:r>
            <a:r>
              <a:rPr lang="en-US" altLang="ko-KR"/>
              <a:t>#2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00767" y="1556792"/>
            <a:ext cx="7777162" cy="4948237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stdlib.h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*pi;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pi = 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*)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malloc</a:t>
            </a:r>
            <a:r>
              <a:rPr lang="en-US" altLang="ko-KR" sz="1400" dirty="0">
                <a:latin typeface="Century Schoolbook" panose="02040604050505020304" pitchFamily="18" charset="0"/>
              </a:rPr>
              <a:t>(5 * 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sizeof</a:t>
            </a:r>
            <a:r>
              <a:rPr lang="en-US" altLang="ko-KR" sz="1400" dirty="0">
                <a:latin typeface="Century Schoolbook" panose="02040604050505020304" pitchFamily="18" charset="0"/>
              </a:rPr>
              <a:t>(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if (pi == NULL)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	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400" dirty="0">
                <a:latin typeface="Century Schoolbook" panose="02040604050505020304" pitchFamily="18" charset="0"/>
              </a:rPr>
              <a:t>("</a:t>
            </a:r>
            <a:r>
              <a:rPr lang="ko-KR" altLang="en-US" sz="1400" dirty="0">
                <a:latin typeface="Century Schoolbook" panose="02040604050505020304" pitchFamily="18" charset="0"/>
              </a:rPr>
              <a:t>메모리 할당 오류</a:t>
            </a:r>
            <a:r>
              <a:rPr lang="en-US" altLang="ko-KR" sz="1400" dirty="0">
                <a:latin typeface="Century Schoolbook" panose="02040604050505020304" pitchFamily="18" charset="0"/>
              </a:rPr>
              <a:t>\n");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	exit(1);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}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*pi = 1;		// pi[0] = 1;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*(pi + 1) = 2;		// pi[1] = 2;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*(pi + 2) = 3;		// pi[2] = 3;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*(pi + 3) = 4;		// pi[3] = 4;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*(pi + 4) = 5;		// pi[4] = 5;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free(pi);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  <a:endParaRPr lang="en-US" altLang="en-US" sz="1400" dirty="0">
              <a:latin typeface="Century Schoolbook" panose="020406040505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1) </a:t>
            </a:r>
            <a:r>
              <a:rPr lang="ko-KR" altLang="en-US"/>
              <a:t>사용자가 </a:t>
            </a:r>
            <a:r>
              <a:rPr lang="ko-KR" altLang="en-US" dirty="0"/>
              <a:t>입력하는 크기의 배열을 만들어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 실습에서는 사용자에게 원하는 항목의 개수를 </a:t>
            </a:r>
            <a:r>
              <a:rPr lang="ko-KR" altLang="en-US" dirty="0" err="1"/>
              <a:t>물어보고</a:t>
            </a:r>
            <a:r>
              <a:rPr lang="ko-KR" altLang="en-US" dirty="0"/>
              <a:t> 그 크기의 배열을 동적으로 생성하자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8" y="2543175"/>
            <a:ext cx="72104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360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Sol: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3568" y="548680"/>
            <a:ext cx="7777162" cy="5956349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4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4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4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4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400" dirty="0">
                <a:latin typeface="Century Schoolbook" panose="02040604050505020304" pitchFamily="18" charset="0"/>
              </a:rPr>
              <a:t>}</a:t>
            </a:r>
            <a:endParaRPr lang="en-US" altLang="en-US" sz="1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77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동적 </a:t>
            </a:r>
            <a:r>
              <a:rPr lang="ko-KR" altLang="en-US" dirty="0"/>
              <a:t>배열을 </a:t>
            </a:r>
            <a:r>
              <a:rPr lang="ko-KR" altLang="en-US" dirty="0" err="1"/>
              <a:t>난수로</a:t>
            </a:r>
            <a:r>
              <a:rPr lang="ko-KR" altLang="en-US" dirty="0"/>
              <a:t> </a:t>
            </a:r>
            <a:r>
              <a:rPr lang="ko-KR" altLang="en-US" dirty="0" err="1"/>
              <a:t>채워보자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크기가 </a:t>
            </a:r>
            <a:r>
              <a:rPr lang="en-US" altLang="ko-KR" dirty="0"/>
              <a:t>1000</a:t>
            </a:r>
            <a:r>
              <a:rPr lang="ko-KR" altLang="en-US" dirty="0"/>
              <a:t>인 동적 배열을 생성하고 동적 배열을 </a:t>
            </a:r>
            <a:r>
              <a:rPr lang="ko-KR" altLang="en-US" dirty="0" err="1"/>
              <a:t>난수로</a:t>
            </a:r>
            <a:r>
              <a:rPr lang="ko-KR" altLang="en-US" dirty="0"/>
              <a:t> </a:t>
            </a:r>
            <a:r>
              <a:rPr lang="ko-KR" altLang="en-US" dirty="0" err="1"/>
              <a:t>채워보자</a:t>
            </a:r>
            <a:r>
              <a:rPr lang="en-US" altLang="ko-KR" dirty="0"/>
              <a:t>. </a:t>
            </a:r>
            <a:r>
              <a:rPr lang="ko-KR" altLang="en-US" dirty="0"/>
              <a:t>동적 배열의 원소 중에서 최대값을 계산하여 출력하여 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46" y="2708920"/>
            <a:ext cx="7210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98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2) </a:t>
            </a:r>
            <a:r>
              <a:rPr lang="ko-KR" altLang="en-US"/>
              <a:t>동적 배열을 난수로 채워보자</a:t>
            </a:r>
            <a:r>
              <a:rPr lang="en-US" altLang="ko-KR" dirty="0"/>
              <a:t>.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3568" y="1484784"/>
            <a:ext cx="7777162" cy="5020245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stdlib.h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#define SIZE 1000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944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구조체의</a:t>
            </a:r>
            <a:r>
              <a:rPr lang="en-US" altLang="ko-KR" dirty="0"/>
              <a:t> </a:t>
            </a:r>
            <a:r>
              <a:rPr lang="ko-KR" altLang="en-US"/>
              <a:t>동적 생성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61048"/>
            <a:ext cx="49911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68" y="1772816"/>
            <a:ext cx="7777162" cy="2088231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Book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number;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char title[100];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Book *p;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p = 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Book *)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malloc</a:t>
            </a:r>
            <a:r>
              <a:rPr lang="en-US" altLang="ko-KR" sz="1600" dirty="0">
                <a:latin typeface="Century Schoolbook" panose="02040604050505020304" pitchFamily="18" charset="0"/>
              </a:rPr>
              <a:t>(2 *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sizeof</a:t>
            </a:r>
            <a:r>
              <a:rPr lang="en-US" altLang="ko-KR" sz="1600" dirty="0">
                <a:latin typeface="Century Schoolbook" panose="02040604050505020304" pitchFamily="18" charset="0"/>
              </a:rPr>
              <a:t>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Book));</a:t>
            </a:r>
          </a:p>
        </p:txBody>
      </p:sp>
    </p:spTree>
    <p:extLst>
      <p:ext uri="{BB962C8B-B14F-4D97-AF65-F5344CB8AC3E}">
        <p14:creationId xmlns:p14="http://schemas.microsoft.com/office/powerpoint/2010/main" val="4111347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3568" y="1196752"/>
            <a:ext cx="7777162" cy="5308277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stdlib.h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string.h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Book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number;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char title[100];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Book *p;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p = 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Book *)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malloc</a:t>
            </a:r>
            <a:r>
              <a:rPr lang="en-US" altLang="ko-KR" sz="1600" dirty="0">
                <a:latin typeface="Century Schoolbook" panose="02040604050505020304" pitchFamily="18" charset="0"/>
              </a:rPr>
              <a:t>(2 * 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sizeof</a:t>
            </a:r>
            <a:r>
              <a:rPr lang="en-US" altLang="ko-KR" sz="1600" dirty="0">
                <a:latin typeface="Century Schoolbook" panose="02040604050505020304" pitchFamily="18" charset="0"/>
              </a:rPr>
              <a:t>(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Book));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if (p == NULL) 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printf</a:t>
            </a:r>
            <a:r>
              <a:rPr lang="en-US" altLang="ko-KR" sz="1600" dirty="0">
                <a:latin typeface="Century Schoolbook" panose="02040604050505020304" pitchFamily="18" charset="0"/>
              </a:rPr>
              <a:t>("</a:t>
            </a:r>
            <a:r>
              <a:rPr lang="ko-KR" altLang="en-US" sz="1600" dirty="0">
                <a:latin typeface="Century Schoolbook" panose="02040604050505020304" pitchFamily="18" charset="0"/>
              </a:rPr>
              <a:t>메모리 할당 오류</a:t>
            </a:r>
            <a:r>
              <a:rPr lang="en-US" altLang="ko-KR" sz="1600" dirty="0">
                <a:latin typeface="Century Schoolbook" panose="02040604050505020304" pitchFamily="18" charset="0"/>
              </a:rPr>
              <a:t>\n");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	exit(1);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022026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797719" y="1628800"/>
            <a:ext cx="7777162" cy="4084141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p[0].number = 1;		// (*p).number = 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strcpy</a:t>
            </a:r>
            <a:r>
              <a:rPr lang="en-US" altLang="ko-KR" sz="1600" dirty="0">
                <a:latin typeface="Century Schoolbook" panose="02040604050505020304" pitchFamily="18" charset="0"/>
              </a:rPr>
              <a:t>(p[0].title, "C Programming");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p[1].number = 2;	// (*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p+1</a:t>
            </a:r>
            <a:r>
              <a:rPr lang="en-US" altLang="ko-KR" sz="1600" dirty="0">
                <a:latin typeface="Century Schoolbook" panose="02040604050505020304" pitchFamily="18" charset="0"/>
              </a:rPr>
              <a:t>).number =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strcpy</a:t>
            </a:r>
            <a:r>
              <a:rPr lang="en-US" altLang="ko-KR" sz="1600" dirty="0">
                <a:latin typeface="Century Schoolbook" panose="02040604050505020304" pitchFamily="18" charset="0"/>
              </a:rPr>
              <a:t>(p[1].title, "Data Structure");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free(p);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624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sp>
        <p:nvSpPr>
          <p:cNvPr id="5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/>
              <a:t>동적 메모리 할당의 이해</a:t>
            </a:r>
          </a:p>
          <a:p>
            <a:r>
              <a:rPr lang="ko-KR" altLang="en-US" dirty="0"/>
              <a:t>동적 메모리 할당 관련 함수</a:t>
            </a:r>
          </a:p>
        </p:txBody>
      </p:sp>
    </p:spTree>
    <p:extLst>
      <p:ext uri="{BB962C8B-B14F-4D97-AF65-F5344CB8AC3E}">
        <p14:creationId xmlns:p14="http://schemas.microsoft.com/office/powerpoint/2010/main" val="4090210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3) </a:t>
            </a:r>
            <a:r>
              <a:rPr lang="ko-KR" altLang="en-US"/>
              <a:t>동적 </a:t>
            </a:r>
            <a:r>
              <a:rPr lang="ko-KR" altLang="en-US" dirty="0"/>
              <a:t>구조체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자신이 가지고 있는 모든 영화 </a:t>
            </a:r>
            <a:r>
              <a:rPr lang="en-US" altLang="ko-KR" dirty="0"/>
              <a:t>DVD</a:t>
            </a:r>
            <a:r>
              <a:rPr lang="ko-KR" altLang="en-US" dirty="0"/>
              <a:t>를 구조체의 배열을 만들어서 정리하고 싶다</a:t>
            </a:r>
            <a:r>
              <a:rPr lang="en-US" altLang="ko-KR" dirty="0"/>
              <a:t>. </a:t>
            </a:r>
            <a:r>
              <a:rPr lang="ko-KR" altLang="en-US" dirty="0"/>
              <a:t>영화의 개수를 사용자로부터 받아서 구조체의 배열을 동적 생성하고 여기에 모든 정보를 </a:t>
            </a:r>
            <a:r>
              <a:rPr lang="ko-KR" altLang="en-US" dirty="0" err="1"/>
              <a:t>저장해보자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780928"/>
            <a:ext cx="721042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2359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3568" y="332656"/>
            <a:ext cx="7777162" cy="617237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 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stdio.h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#include&lt;</a:t>
            </a:r>
            <a:r>
              <a:rPr lang="en-US" altLang="ko-KR" sz="1600" dirty="0" err="1">
                <a:latin typeface="Century Schoolbook" panose="02040604050505020304" pitchFamily="18" charset="0"/>
              </a:rPr>
              <a:t>stdlib.h</a:t>
            </a:r>
            <a:r>
              <a:rPr lang="en-US" altLang="ko-KR" sz="1600" dirty="0">
                <a:latin typeface="Century Schoolbook" panose="02040604050505020304" pitchFamily="18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// </a:t>
            </a:r>
            <a:r>
              <a:rPr lang="ko-KR" altLang="en-US" sz="1600" dirty="0">
                <a:latin typeface="Century Schoolbook" panose="02040604050505020304" pitchFamily="18" charset="0"/>
              </a:rPr>
              <a:t>영화를 구조체로 표현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struct</a:t>
            </a:r>
            <a:r>
              <a:rPr lang="en-US" altLang="ko-KR" sz="1600" dirty="0">
                <a:latin typeface="Century Schoolbook" panose="02040604050505020304" pitchFamily="18" charset="0"/>
              </a:rPr>
              <a:t> movie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char title[100];	// </a:t>
            </a:r>
            <a:r>
              <a:rPr lang="ko-KR" altLang="en-US" sz="1600" dirty="0">
                <a:latin typeface="Century Schoolbook" panose="02040604050505020304" pitchFamily="18" charset="0"/>
              </a:rPr>
              <a:t>영화 제목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ko-KR" altLang="en-US" sz="1600" dirty="0">
                <a:latin typeface="Century Schoolbook" panose="02040604050505020304" pitchFamily="18" charset="0"/>
              </a:rPr>
              <a:t>	</a:t>
            </a:r>
            <a:r>
              <a:rPr lang="en-US" altLang="ko-KR" sz="1600" dirty="0">
                <a:latin typeface="Century Schoolbook" panose="02040604050505020304" pitchFamily="18" charset="0"/>
              </a:rPr>
              <a:t>double rating;	// </a:t>
            </a:r>
            <a:r>
              <a:rPr lang="ko-KR" altLang="en-US" sz="1600" dirty="0">
                <a:latin typeface="Century Schoolbook" panose="02040604050505020304" pitchFamily="18" charset="0"/>
              </a:rPr>
              <a:t>영화 평점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};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600" dirty="0">
                <a:latin typeface="Century Schoolbook" panose="02040604050505020304" pitchFamily="18" charset="0"/>
              </a:rPr>
              <a:t> main(void)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ko-KR" sz="1600" dirty="0">
              <a:latin typeface="Century Schoolbook" panose="020406040505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	return 0;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ko-KR" sz="1600" dirty="0">
                <a:latin typeface="Century Schoolbook" panose="020406040505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0124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</a:t>
            </a:r>
            <a:r>
              <a:rPr lang="en-US" altLang="ko-KR" dirty="0"/>
              <a:t> </a:t>
            </a:r>
            <a:r>
              <a:rPr lang="ko-KR" altLang="en-US" dirty="0"/>
              <a:t>포인터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이중 포인터</a:t>
            </a:r>
            <a:r>
              <a:rPr lang="en-US" altLang="ko-KR" dirty="0"/>
              <a:t>: </a:t>
            </a:r>
            <a:r>
              <a:rPr lang="ko-KR" altLang="en-US" dirty="0"/>
              <a:t>포인터를 가리키는 포인터</a:t>
            </a:r>
            <a:endParaRPr lang="en-US" altLang="ko-KR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3568" y="2276873"/>
            <a:ext cx="7777162" cy="2376263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400" dirty="0">
                <a:latin typeface="Comic Sans MS" panose="030F0702030302020204" pitchFamily="66" charset="0"/>
              </a:rPr>
              <a:t> a=3;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400" dirty="0">
                <a:latin typeface="Comic Sans MS" panose="030F0702030302020204" pitchFamily="66" charset="0"/>
              </a:rPr>
              <a:t> *p1;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solidFill>
                  <a:srgbClr val="0000FF"/>
                </a:solidFill>
                <a:latin typeface="Comic Sans MS" panose="030F0702030302020204" pitchFamily="66" charset="0"/>
              </a:rPr>
              <a:t>int</a:t>
            </a:r>
            <a:r>
              <a:rPr lang="en-US" altLang="en-US" sz="1400" dirty="0">
                <a:latin typeface="Comic Sans MS" panose="030F0702030302020204" pitchFamily="66" charset="0"/>
              </a:rPr>
              <a:t> **p2;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p1 = &amp;a;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p2 = &amp;p1;		// not p2 = &amp;&amp;a; &amp;</a:t>
            </a:r>
            <a:r>
              <a:rPr lang="ko-KR" altLang="en-US" sz="1400" dirty="0">
                <a:latin typeface="Comic Sans MS" panose="030F0702030302020204" pitchFamily="66" charset="0"/>
              </a:rPr>
              <a:t>연산의 결과는 상수이기 때문임</a:t>
            </a:r>
            <a:endParaRPr lang="en-US" altLang="en-US" sz="14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endParaRPr lang="en-US" altLang="en-US" sz="1400" dirty="0">
              <a:latin typeface="Comic Sans MS" panose="030F0702030302020204" pitchFamily="66" charset="0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printf(“%d\n”, *p1);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Font typeface="Symbol" panose="05050102010706020507" pitchFamily="18" charset="2"/>
              <a:buNone/>
            </a:pPr>
            <a:r>
              <a:rPr lang="en-US" altLang="en-US" sz="1400" dirty="0">
                <a:latin typeface="Comic Sans MS" panose="030F0702030302020204" pitchFamily="66" charset="0"/>
              </a:rPr>
              <a:t>printf(“%d\n”, **p2);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395536" y="5157192"/>
          <a:ext cx="842494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265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3" name="직선 화살표 연결선 12"/>
          <p:cNvCxnSpPr/>
          <p:nvPr/>
        </p:nvCxnSpPr>
        <p:spPr>
          <a:xfrm>
            <a:off x="3923928" y="5301208"/>
            <a:ext cx="1872208" cy="3600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835696" y="5301208"/>
            <a:ext cx="1872208" cy="360040"/>
          </a:xfrm>
          <a:prstGeom prst="straightConnector1">
            <a:avLst/>
          </a:prstGeom>
          <a:ln w="190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49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96"/>
    </mc:Choice>
    <mc:Fallback xmlns="">
      <p:transition spd="slow" advTm="1599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포인터를 사용하는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연결 리스트나 이진 트리 등의 자료 구조를 효과적으로 구현할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참조에 의한 호출 </a:t>
            </a:r>
            <a:r>
              <a:rPr lang="en-US" altLang="ko-KR" dirty="0"/>
              <a:t>– </a:t>
            </a:r>
            <a:r>
              <a:rPr lang="ko-KR" altLang="en-US" dirty="0"/>
              <a:t>포인터를 매개 변수로 이용해서 함수 외부에 있는 변수의 값을 변경함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동적 메모리 할당을 위함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567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1"/>
    </mc:Choice>
    <mc:Fallback xmlns="">
      <p:transition spd="slow" advTm="477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포인터의 필요성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1560" y="1412776"/>
            <a:ext cx="7704138" cy="5217368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en-US" sz="14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ko-KR" altLang="en-US" sz="1400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global_value</a:t>
            </a:r>
            <a:r>
              <a:rPr lang="en-US" altLang="en-US" sz="1400" dirty="0">
                <a:latin typeface="+mj-lt"/>
              </a:rPr>
              <a:t> = 30;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solidFill>
                <a:srgbClr val="0000FF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call_by_value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</a:t>
            </a:r>
            <a:r>
              <a:rPr lang="en-US" altLang="en-US" sz="1400" dirty="0" err="1">
                <a:latin typeface="+mj-lt"/>
              </a:rPr>
              <a:t>val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       </a:t>
            </a:r>
            <a:r>
              <a:rPr lang="en-US" altLang="en-US" sz="1400" dirty="0" err="1">
                <a:latin typeface="+mj-lt"/>
              </a:rPr>
              <a:t>val</a:t>
            </a:r>
            <a:r>
              <a:rPr lang="en-US" altLang="en-US" sz="1400" dirty="0">
                <a:latin typeface="+mj-lt"/>
              </a:rPr>
              <a:t> = &amp;</a:t>
            </a:r>
            <a:r>
              <a:rPr lang="en-US" altLang="en-US" sz="1400" dirty="0" err="1">
                <a:latin typeface="+mj-lt"/>
              </a:rPr>
              <a:t>global_val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call_by_reference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>
                <a:solidFill>
                  <a:schemeClr val="tx2"/>
                </a:solidFill>
                <a:latin typeface="+mj-lt"/>
              </a:rPr>
              <a:t>**ref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       </a:t>
            </a:r>
            <a:r>
              <a:rPr lang="en-US" altLang="en-US" sz="1400" dirty="0">
                <a:latin typeface="+mj-lt"/>
              </a:rPr>
              <a:t>ref = &amp;</a:t>
            </a:r>
            <a:r>
              <a:rPr lang="en-US" altLang="en-US" sz="1400" dirty="0" err="1">
                <a:latin typeface="+mj-lt"/>
              </a:rPr>
              <a:t>global_val</a:t>
            </a:r>
            <a:r>
              <a:rPr lang="en-US" altLang="en-US" sz="1400" dirty="0">
                <a:latin typeface="+mj-lt"/>
              </a:rPr>
              <a:t>;	</a:t>
            </a:r>
            <a:r>
              <a:rPr lang="en-US" altLang="en-US" sz="1400" dirty="0">
                <a:solidFill>
                  <a:srgbClr val="00B050"/>
                </a:solidFill>
                <a:latin typeface="+mj-lt"/>
              </a:rPr>
              <a:t>// </a:t>
            </a:r>
            <a:r>
              <a:rPr lang="ko-KR" altLang="en-US" sz="1400" dirty="0">
                <a:solidFill>
                  <a:srgbClr val="00B050"/>
                </a:solidFill>
                <a:latin typeface="+mj-lt"/>
              </a:rPr>
              <a:t>함수 외부에서</a:t>
            </a:r>
            <a:r>
              <a:rPr lang="en-US" altLang="ko-KR" sz="1400" dirty="0">
                <a:solidFill>
                  <a:srgbClr val="00B050"/>
                </a:solidFill>
                <a:latin typeface="+mj-lt"/>
              </a:rPr>
              <a:t> </a:t>
            </a:r>
            <a:r>
              <a:rPr lang="ko-KR" altLang="en-US" sz="1400" dirty="0">
                <a:solidFill>
                  <a:srgbClr val="00B050"/>
                </a:solidFill>
                <a:latin typeface="+mj-lt"/>
              </a:rPr>
              <a:t>선언된 포인터 변수를 조작하기 위함</a:t>
            </a:r>
            <a:endParaRPr lang="en-US" altLang="en-US" sz="1400" dirty="0">
              <a:solidFill>
                <a:srgbClr val="00B050"/>
              </a:solidFill>
              <a:latin typeface="+mj-lt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-US" altLang="en-US" sz="1400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local_val</a:t>
            </a:r>
            <a:r>
              <a:rPr lang="en-US" altLang="en-US" sz="1400" dirty="0">
                <a:latin typeface="+mj-lt"/>
              </a:rPr>
              <a:t> = 10;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*value = &amp;</a:t>
            </a:r>
            <a:r>
              <a:rPr lang="en-US" altLang="en-US" sz="1400" dirty="0" err="1">
                <a:latin typeface="+mj-lt"/>
              </a:rPr>
              <a:t>local_val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	int</a:t>
            </a:r>
            <a:r>
              <a:rPr lang="en-US" altLang="en-US" sz="1400" dirty="0">
                <a:latin typeface="+mj-lt"/>
              </a:rPr>
              <a:t> *reference = &amp;</a:t>
            </a:r>
            <a:r>
              <a:rPr lang="en-US" altLang="en-US" sz="1400" dirty="0" err="1">
                <a:latin typeface="+mj-lt"/>
              </a:rPr>
              <a:t>local_val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endParaRPr lang="en-US" altLang="en-US" sz="1400" dirty="0">
              <a:latin typeface="+mj-lt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printf(“before : *value=%d, *reference=%d\n”, *value, *reference);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call_by_value</a:t>
            </a:r>
            <a:r>
              <a:rPr lang="en-US" altLang="en-US" sz="1400" dirty="0">
                <a:latin typeface="+mj-lt"/>
              </a:rPr>
              <a:t>(value);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latin typeface="+mj-lt"/>
              </a:rPr>
              <a:t>call_by_reference</a:t>
            </a:r>
            <a:r>
              <a:rPr lang="en-US" altLang="en-US" sz="1400" dirty="0">
                <a:latin typeface="+mj-lt"/>
              </a:rPr>
              <a:t>(&amp;reference);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printf(“after: *value=%d, *reference=%d\n”, *value, *reference);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443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59"/>
    </mc:Choice>
    <mc:Fallback xmlns="">
      <p:transition spd="slow" advTm="8259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포인터의 필요성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할당된 다차원 배열의 </a:t>
            </a:r>
            <a:r>
              <a:rPr lang="ko-KR" altLang="en-US" dirty="0" err="1"/>
              <a:t>주소값을</a:t>
            </a:r>
            <a:r>
              <a:rPr lang="ko-KR" altLang="en-US" dirty="0"/>
              <a:t> 가지기 위함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차원 배열 </a:t>
            </a:r>
            <a:r>
              <a:rPr lang="en-US" altLang="ko-KR" sz="2000" dirty="0"/>
              <a:t>(size=5)</a:t>
            </a:r>
            <a:br>
              <a:rPr lang="en-US" altLang="ko-KR" sz="2000" dirty="0"/>
            </a:br>
            <a:r>
              <a:rPr lang="en-US" altLang="ko-KR" sz="2000" dirty="0"/>
              <a:t>int *p;</a:t>
            </a:r>
            <a:br>
              <a:rPr lang="en-US" altLang="ko-KR" sz="2000" dirty="0"/>
            </a:br>
            <a:r>
              <a:rPr lang="en-US" altLang="ko-KR" sz="2000" dirty="0"/>
              <a:t>p = (int *)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(int) * 5);</a:t>
            </a:r>
            <a:r>
              <a:rPr lang="en-US" altLang="ko-KR" sz="2000" dirty="0">
                <a:solidFill>
                  <a:srgbClr val="00B050"/>
                </a:solidFill>
              </a:rPr>
              <a:t>	// </a:t>
            </a:r>
            <a:r>
              <a:rPr lang="ko-KR" altLang="en-US" sz="2000" dirty="0" err="1">
                <a:solidFill>
                  <a:srgbClr val="00B050"/>
                </a:solidFill>
              </a:rPr>
              <a:t>동적할당</a:t>
            </a:r>
            <a:endParaRPr lang="en-US" altLang="ko-KR" sz="2000" dirty="0">
              <a:solidFill>
                <a:srgbClr val="00B050"/>
              </a:solidFill>
            </a:endParaRPr>
          </a:p>
          <a:p>
            <a:endParaRPr lang="en-US" altLang="ko-KR" sz="2000" dirty="0"/>
          </a:p>
          <a:p>
            <a:r>
              <a:rPr lang="en-US" altLang="ko-KR" sz="2000" dirty="0"/>
              <a:t>2</a:t>
            </a:r>
            <a:r>
              <a:rPr lang="ko-KR" altLang="en-US" sz="2000" dirty="0"/>
              <a:t>차원 배열 </a:t>
            </a:r>
            <a:r>
              <a:rPr lang="en-US" altLang="ko-KR" sz="2000" dirty="0"/>
              <a:t>(size=3X2)</a:t>
            </a:r>
            <a:br>
              <a:rPr lang="en-US" altLang="ko-KR" sz="2000" dirty="0"/>
            </a:br>
            <a:r>
              <a:rPr lang="en-US" altLang="ko-KR" sz="2000" dirty="0"/>
              <a:t>int **p;</a:t>
            </a:r>
            <a:br>
              <a:rPr lang="en-US" altLang="ko-KR" sz="2000" dirty="0"/>
            </a:br>
            <a:r>
              <a:rPr lang="en-US" altLang="ko-KR" sz="2000" dirty="0"/>
              <a:t>p = (int **)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 *) * 3); </a:t>
            </a:r>
            <a:r>
              <a:rPr lang="en-US" altLang="ko-KR" sz="2000" dirty="0">
                <a:solidFill>
                  <a:srgbClr val="00B050"/>
                </a:solidFill>
              </a:rPr>
              <a:t>	// </a:t>
            </a:r>
            <a:r>
              <a:rPr lang="ko-KR" altLang="en-US" sz="2000" dirty="0" err="1">
                <a:solidFill>
                  <a:srgbClr val="00B050"/>
                </a:solidFill>
              </a:rPr>
              <a:t>동적할당</a:t>
            </a:r>
            <a:br>
              <a:rPr lang="en-US" altLang="ko-KR" sz="2000" dirty="0"/>
            </a:br>
            <a:r>
              <a:rPr lang="en-US" altLang="ko-KR" sz="2000" dirty="0"/>
              <a:t>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3;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p[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(int *)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(int) * 2); 	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 dirty="0" err="1">
                <a:solidFill>
                  <a:srgbClr val="00B050"/>
                </a:solidFill>
              </a:rPr>
              <a:t>동적할당</a:t>
            </a:r>
            <a:br>
              <a:rPr lang="en-US" altLang="ko-KR" sz="2000" dirty="0"/>
            </a:br>
            <a:endParaRPr lang="ko-KR" altLang="en-US" sz="20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901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10"/>
    </mc:Choice>
    <mc:Fallback xmlns="">
      <p:transition spd="slow" advTm="1591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포인터의 필요성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648" y="1412776"/>
            <a:ext cx="8153400" cy="4495800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 </a:t>
            </a:r>
            <a:r>
              <a:rPr lang="en-US" altLang="ko-KR" dirty="0"/>
              <a:t>(size=3X2)</a:t>
            </a:r>
            <a:br>
              <a:rPr lang="en-US" altLang="ko-KR" dirty="0"/>
            </a:br>
            <a:r>
              <a:rPr lang="en-US" altLang="ko-KR" sz="2000" dirty="0"/>
              <a:t>int **p;</a:t>
            </a:r>
            <a:br>
              <a:rPr lang="en-US" altLang="ko-KR" sz="2000" dirty="0"/>
            </a:br>
            <a:r>
              <a:rPr lang="en-US" altLang="ko-KR" sz="2000" dirty="0"/>
              <a:t>p = (int **)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 *) * 3); </a:t>
            </a:r>
            <a:r>
              <a:rPr lang="en-US" altLang="ko-KR" sz="2000" dirty="0">
                <a:solidFill>
                  <a:srgbClr val="00B050"/>
                </a:solidFill>
              </a:rPr>
              <a:t>	// </a:t>
            </a:r>
            <a:r>
              <a:rPr lang="ko-KR" altLang="en-US" sz="2000" dirty="0" err="1">
                <a:solidFill>
                  <a:srgbClr val="00B050"/>
                </a:solidFill>
              </a:rPr>
              <a:t>동적할당</a:t>
            </a:r>
            <a:br>
              <a:rPr lang="en-US" altLang="ko-KR" sz="2000" dirty="0"/>
            </a:br>
            <a:r>
              <a:rPr lang="en-US" altLang="ko-KR" sz="2000" dirty="0"/>
              <a:t>for(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= 0;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&lt; 3;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++) p[</a:t>
            </a:r>
            <a:r>
              <a:rPr lang="en-US" altLang="ko-KR" sz="2000" dirty="0" err="1"/>
              <a:t>i</a:t>
            </a:r>
            <a:r>
              <a:rPr lang="en-US" altLang="ko-KR" sz="2000" dirty="0"/>
              <a:t>] = (int *)</a:t>
            </a:r>
            <a:r>
              <a:rPr lang="en-US" altLang="ko-KR" sz="2000" dirty="0" err="1"/>
              <a:t>malloc</a:t>
            </a:r>
            <a:r>
              <a:rPr lang="en-US" altLang="ko-KR" sz="2000" dirty="0"/>
              <a:t>(</a:t>
            </a:r>
            <a:r>
              <a:rPr lang="en-US" altLang="ko-KR" sz="2000" dirty="0" err="1"/>
              <a:t>sizeof</a:t>
            </a:r>
            <a:r>
              <a:rPr lang="en-US" altLang="ko-KR" sz="2000" dirty="0"/>
              <a:t>(int) * 2); 	</a:t>
            </a:r>
            <a:r>
              <a:rPr lang="en-US" altLang="ko-KR" sz="2000" dirty="0">
                <a:solidFill>
                  <a:srgbClr val="00B050"/>
                </a:solidFill>
              </a:rPr>
              <a:t>// </a:t>
            </a:r>
            <a:r>
              <a:rPr lang="ko-KR" altLang="en-US" sz="2000">
                <a:solidFill>
                  <a:srgbClr val="00B050"/>
                </a:solidFill>
              </a:rPr>
              <a:t>동적할당</a:t>
            </a:r>
            <a:br>
              <a:rPr lang="en-US" altLang="ko-KR" sz="2000" dirty="0"/>
            </a:br>
            <a:endParaRPr lang="ko-KR" altLang="en-US" dirty="0"/>
          </a:p>
          <a:p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323528" y="3097768"/>
          <a:ext cx="8496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p[0]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p[1]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p[2]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p[0][0]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p[0][1]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int**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int*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int*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int*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323528" y="4797152"/>
          <a:ext cx="84969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7037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7036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값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37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38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39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40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44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45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46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47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변수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p[1][0]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p[1][1]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p[2][0]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p[2][1]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타입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29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23"/>
    </mc:Choice>
    <mc:Fallback xmlns="">
      <p:transition spd="slow" advTm="30423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5201"/>
          </a:xfrm>
        </p:spPr>
        <p:txBody>
          <a:bodyPr/>
          <a:lstStyle/>
          <a:p>
            <a:r>
              <a:rPr lang="ko-KR" altLang="en-US" dirty="0"/>
              <a:t>다차원 배열의 동적 할당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496" y="1560325"/>
            <a:ext cx="4248472" cy="5017539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#include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</a:t>
            </a:r>
            <a:r>
              <a:rPr lang="en-US" sz="1400" kern="0" dirty="0">
                <a:solidFill>
                  <a:srgbClr val="800000"/>
                </a:solidFill>
                <a:latin typeface="Century Schoolbook"/>
                <a:ea typeface="새굴림"/>
                <a:cs typeface="Trebuchet MS"/>
              </a:rPr>
              <a:t>&lt;</a:t>
            </a:r>
            <a:r>
              <a:rPr lang="en-US" sz="1400" kern="0" dirty="0" err="1">
                <a:solidFill>
                  <a:srgbClr val="800000"/>
                </a:solidFill>
                <a:latin typeface="Century Schoolbook"/>
                <a:ea typeface="새굴림"/>
                <a:cs typeface="Trebuchet MS"/>
              </a:rPr>
              <a:t>stdio.h</a:t>
            </a:r>
            <a:r>
              <a:rPr lang="en-US" sz="1400" kern="0" dirty="0">
                <a:solidFill>
                  <a:srgbClr val="800000"/>
                </a:solidFill>
                <a:latin typeface="Century Schoolbook"/>
                <a:ea typeface="새굴림"/>
                <a:cs typeface="Trebuchet MS"/>
              </a:rPr>
              <a:t>&gt;</a:t>
            </a:r>
            <a:endParaRPr lang="ko-KR" sz="1400" kern="100" dirty="0">
              <a:latin typeface="Century Schoolbook"/>
              <a:ea typeface="맑은 고딕"/>
              <a:cs typeface="Times New Roman"/>
            </a:endParaRPr>
          </a:p>
          <a:p>
            <a:pPr>
              <a:lnSpc>
                <a:spcPct val="115000"/>
              </a:lnSpc>
              <a:defRPr/>
            </a:pP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#include 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>
              <a:lnSpc>
                <a:spcPct val="115000"/>
              </a:lnSpc>
              <a:defRPr/>
            </a:pPr>
            <a:endParaRPr lang="en-US" altLang="en-US" sz="1400" dirty="0">
              <a:solidFill>
                <a:srgbClr val="800000"/>
              </a:solidFill>
              <a:latin typeface="Century Schoolbook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void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fillArr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**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,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row,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col) 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, j;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for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= 0;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&lt; row;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++) 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       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for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(j = 0; j &lt; col;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j++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)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[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][j] =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*col + j;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400" kern="0" dirty="0">
              <a:latin typeface="Century Schoolbook"/>
              <a:ea typeface="새굴림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main() 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**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, j, row = 5, col = 6;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400" kern="0" dirty="0">
              <a:latin typeface="Century Schoolbook"/>
              <a:ea typeface="새굴림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= (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**)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malloc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(row * </a:t>
            </a:r>
            <a:r>
              <a:rPr lang="en-US" sz="1400" kern="0" dirty="0" err="1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sizeof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*));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if(!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) 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	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printf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("error malloc1\n");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return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0;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400" kern="0" dirty="0">
              <a:latin typeface="Century Schoolbook"/>
              <a:ea typeface="새굴림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55976" y="1371687"/>
            <a:ext cx="4716016" cy="5297673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for(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 = 0; 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 &lt; row; 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++) 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                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[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] = (</a:t>
            </a:r>
            <a:r>
              <a:rPr lang="en-US" altLang="ko-KR" sz="1400" kern="0" dirty="0" err="1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 *)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malloc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(col * </a:t>
            </a:r>
            <a:r>
              <a:rPr lang="en-US" altLang="ko-KR" sz="1400" kern="0" dirty="0" err="1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sizeof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(</a:t>
            </a:r>
            <a:r>
              <a:rPr lang="en-US" altLang="ko-KR" sz="1400" kern="0" dirty="0" err="1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int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));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	if(!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[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]) 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	     </a:t>
            </a:r>
            <a:r>
              <a:rPr lang="en-US" altLang="ko-KR" sz="1400" kern="0" dirty="0" err="1">
                <a:latin typeface="Century Schoolbook"/>
                <a:ea typeface="새굴림"/>
                <a:cs typeface="Trebuchet MS"/>
              </a:rPr>
              <a:t>printf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("error malloc2\n"); </a:t>
            </a:r>
            <a:r>
              <a:rPr lang="en-US" altLang="ko-KR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return</a:t>
            </a: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 0;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               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altLang="ko-KR" sz="1400" kern="0" dirty="0">
                <a:latin typeface="Century Schoolbook"/>
                <a:ea typeface="새굴림"/>
                <a:cs typeface="Trebuchet MS"/>
              </a:rPr>
              <a:t>         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 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fillArr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, row, col);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400" kern="0" dirty="0">
              <a:latin typeface="Century Schoolbook"/>
              <a:ea typeface="새굴림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        for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= 0;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&lt; row;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++) 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       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for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(j = 0; j &lt; col; j++) printf("%d ",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[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][j]);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        printf("\n");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400" kern="0" dirty="0">
              <a:latin typeface="Century Schoolbook"/>
              <a:ea typeface="새굴림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for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(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= 0;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&lt; row; 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++) {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        free(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[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i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]);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free(</a:t>
            </a:r>
            <a:r>
              <a:rPr lang="en-US" sz="1400" kern="0" dirty="0" err="1">
                <a:latin typeface="Century Schoolbook"/>
                <a:ea typeface="새굴림"/>
                <a:cs typeface="Trebuchet MS"/>
              </a:rPr>
              <a:t>arr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);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400" kern="0" dirty="0">
              <a:latin typeface="Century Schoolbook"/>
              <a:ea typeface="새굴림"/>
              <a:cs typeface="Trebuchet MS"/>
            </a:endParaRP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        </a:t>
            </a:r>
            <a:r>
              <a:rPr lang="en-US" sz="1400" kern="0" dirty="0">
                <a:solidFill>
                  <a:srgbClr val="0000FF"/>
                </a:solidFill>
                <a:latin typeface="Century Schoolbook"/>
                <a:ea typeface="새굴림"/>
                <a:cs typeface="Trebuchet MS"/>
              </a:rPr>
              <a:t>return</a:t>
            </a:r>
            <a:r>
              <a:rPr lang="en-US" sz="1400" kern="0" dirty="0">
                <a:latin typeface="Century Schoolbook"/>
                <a:ea typeface="새굴림"/>
                <a:cs typeface="Trebuchet MS"/>
              </a:rPr>
              <a:t> 0;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r>
              <a:rPr lang="en-US" sz="1400" kern="0" dirty="0">
                <a:latin typeface="Century Schoolbook"/>
                <a:ea typeface="새굴림"/>
                <a:cs typeface="Trebuchet MS"/>
              </a:rPr>
              <a:t>}</a:t>
            </a:r>
          </a:p>
          <a:p>
            <a:pPr>
              <a:lnSpc>
                <a:spcPct val="115000"/>
              </a:lnSpc>
              <a:spcAft>
                <a:spcPts val="0"/>
              </a:spcAft>
              <a:defRPr/>
            </a:pPr>
            <a:endParaRPr lang="en-US" sz="1400" kern="0" dirty="0">
              <a:solidFill>
                <a:srgbClr val="0000FF"/>
              </a:solidFill>
              <a:latin typeface="Century Schoolbook"/>
              <a:ea typeface="새굴림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616664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다차원 배열의 동적 할당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이전 슬라이드의 </a:t>
            </a:r>
            <a:r>
              <a:rPr lang="en-US" altLang="ko-KR" dirty="0"/>
              <a:t>2</a:t>
            </a:r>
            <a:r>
              <a:rPr lang="ko-KR" altLang="en-US" dirty="0"/>
              <a:t>차원을 </a:t>
            </a:r>
            <a:r>
              <a:rPr lang="en-US" altLang="ko-KR" dirty="0"/>
              <a:t>3</a:t>
            </a:r>
            <a:r>
              <a:rPr lang="ko-KR" altLang="en-US" dirty="0"/>
              <a:t>차원 배열로 고쳐서 출력해보자</a:t>
            </a:r>
            <a:r>
              <a:rPr lang="en-US" altLang="ko-KR" dirty="0"/>
              <a:t>. </a:t>
            </a:r>
            <a:r>
              <a:rPr lang="ko-KR" altLang="en-US" dirty="0"/>
              <a:t>출력은 다음과 같이</a:t>
            </a:r>
            <a:r>
              <a:rPr lang="en-US" altLang="ko-KR" dirty="0"/>
              <a:t> </a:t>
            </a:r>
            <a:r>
              <a:rPr lang="ko-KR" altLang="en-US" dirty="0"/>
              <a:t>하도록 한다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0	1	2	3	4</a:t>
            </a:r>
            <a:br>
              <a:rPr lang="en-US" altLang="ko-KR" dirty="0"/>
            </a:br>
            <a:r>
              <a:rPr lang="en-US" altLang="ko-KR" dirty="0"/>
              <a:t>	5	6	7	8	9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10	11	12	13	14</a:t>
            </a:r>
            <a:br>
              <a:rPr lang="en-US" altLang="ko-KR" dirty="0"/>
            </a:br>
            <a:r>
              <a:rPr lang="en-US" altLang="ko-KR" dirty="0"/>
              <a:t>	15	16	17	18	19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20	21	22	23	24</a:t>
            </a:r>
            <a:br>
              <a:rPr lang="en-US" altLang="ko-KR" dirty="0"/>
            </a:br>
            <a:r>
              <a:rPr lang="en-US" altLang="ko-KR" dirty="0"/>
              <a:t>	25	26	27	28	29</a:t>
            </a:r>
            <a:br>
              <a:rPr lang="en-US" altLang="ko-KR" dirty="0"/>
            </a:b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43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895201"/>
          </a:xfrm>
        </p:spPr>
        <p:txBody>
          <a:bodyPr/>
          <a:lstStyle/>
          <a:p>
            <a:r>
              <a:rPr lang="ko-KR" altLang="en-US" dirty="0"/>
              <a:t>다차원 배열의 동적 할당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5496" y="1428601"/>
            <a:ext cx="4248472" cy="5240759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#include &lt;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stdio.h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#include &lt;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stdlib.h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&gt;</a:t>
            </a:r>
          </a:p>
          <a:p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void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fillArr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***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row,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col)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n = 0;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0;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j = 0; j &lt; row; j++)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k = 0; k &lt; col; k++)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][j][k] = n;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n++;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}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}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}</a:t>
            </a:r>
          </a:p>
          <a:p>
            <a:endParaRPr lang="ko-KR" altLang="en-US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main()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***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3, row = 2; col = 5;</a:t>
            </a:r>
          </a:p>
          <a:p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***)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malloc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sizeof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**) *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if(!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exit(1);</a:t>
            </a:r>
          </a:p>
          <a:p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0;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 = 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**)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malloc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sizeof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*) * row);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if(!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]) exit(1);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}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355976" y="1371687"/>
            <a:ext cx="4716016" cy="5297673"/>
          </a:xfrm>
          <a:prstGeom prst="rect">
            <a:avLst/>
          </a:prstGeom>
          <a:solidFill>
            <a:srgbClr val="F0F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0;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j = 0; j &lt; row; j++)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][j] = 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*)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malloc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sizeof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 * col);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if(!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][j]) exit(1);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}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}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</a:t>
            </a:r>
          </a:p>
          <a:p>
            <a:r>
              <a:rPr lang="en-US" altLang="ko-KR" sz="1400" kern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</a:t>
            </a:r>
            <a:r>
              <a:rPr lang="en-US" altLang="ko-KR" sz="1400" kern="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fillArr</a:t>
            </a:r>
            <a:r>
              <a:rPr lang="en-US" altLang="ko-KR" sz="1400" kern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</a:t>
            </a:r>
            <a:r>
              <a:rPr lang="en-US" altLang="ko-KR" sz="1400" kern="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kern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</a:t>
            </a:r>
            <a:r>
              <a:rPr lang="en-US" altLang="ko-KR" sz="1400" kern="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kern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, row, col);</a:t>
            </a:r>
          </a:p>
          <a:p>
            <a:endParaRPr lang="en-US" altLang="ko-KR" sz="1400" kern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0;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j = 0; j &lt; row; j++)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k = 0; k &lt; col; k++)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printf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(“%d “,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][j][k]);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  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printf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(“\n”);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}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printf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(“\n”);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}</a:t>
            </a:r>
          </a:p>
          <a:p>
            <a:endParaRPr lang="en-US" altLang="ko-KR" sz="1400" kern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0;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++) {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   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j = 0; j &lt; row; j++) free(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][j]);</a:t>
            </a:r>
          </a:p>
          <a:p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}</a:t>
            </a:r>
          </a:p>
          <a:p>
            <a:endParaRPr lang="en-US" altLang="ko-KR" sz="1400" kern="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kern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for(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int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= 0;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&lt;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num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;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++) free) 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[</a:t>
            </a:r>
            <a:r>
              <a:rPr lang="en-US" altLang="ko-KR" sz="140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i</a:t>
            </a:r>
            <a:r>
              <a:rPr lang="en-US" altLang="ko-KR" sz="140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];</a:t>
            </a:r>
          </a:p>
          <a:p>
            <a:endParaRPr lang="en-US" altLang="ko-KR" sz="1400" dirty="0"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  <a:p>
            <a:r>
              <a:rPr lang="en-US" altLang="ko-KR" sz="1400" kern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   free(</a:t>
            </a:r>
            <a:r>
              <a:rPr lang="en-US" altLang="ko-KR" sz="1400" kern="0" dirty="0" err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arr</a:t>
            </a:r>
            <a:r>
              <a:rPr lang="en-US" altLang="ko-KR" sz="1400" kern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);</a:t>
            </a:r>
          </a:p>
          <a:p>
            <a:r>
              <a:rPr lang="en-US" altLang="ko-KR" sz="1400" kern="0" dirty="0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}</a:t>
            </a:r>
            <a:endParaRPr lang="en-US" sz="1400" kern="0" dirty="0">
              <a:solidFill>
                <a:srgbClr val="0000FF"/>
              </a:solidFill>
              <a:latin typeface="Century Schoolbook"/>
              <a:ea typeface="새굴림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63898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동적 할당 메모리의 개념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프로그램이 메모리를 할당받는 방법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/>
              <a:t>정적</a:t>
            </a:r>
            <a:r>
              <a:rPr lang="en-US" altLang="ko-KR"/>
              <a:t>(static)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/>
              <a:t>동적</a:t>
            </a:r>
            <a:r>
              <a:rPr lang="en-US" altLang="ko-KR"/>
              <a:t>(dynamic)</a:t>
            </a:r>
          </a:p>
          <a:p>
            <a:pPr eaLnBrk="1" hangingPunct="1">
              <a:lnSpc>
                <a:spcPct val="90000"/>
              </a:lnSpc>
            </a:pPr>
            <a:endParaRPr lang="en-US" altLang="ko-KR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0" y="2751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07783"/>
            <a:ext cx="57054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realloc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함수원형</a:t>
            </a:r>
            <a:r>
              <a:rPr lang="en-US" altLang="ko-KR" dirty="0"/>
              <a:t>: void * </a:t>
            </a:r>
            <a:r>
              <a:rPr lang="en-US" altLang="ko-KR" dirty="0" err="1"/>
              <a:t>realloc</a:t>
            </a:r>
            <a:r>
              <a:rPr lang="en-US" altLang="ko-KR" dirty="0"/>
              <a:t>(void * </a:t>
            </a:r>
            <a:r>
              <a:rPr lang="en-US" altLang="ko-KR" dirty="0" err="1"/>
              <a:t>memblock</a:t>
            </a:r>
            <a:r>
              <a:rPr lang="en-US" altLang="ko-KR" dirty="0"/>
              <a:t>, </a:t>
            </a:r>
            <a:r>
              <a:rPr lang="en-US" altLang="ko-KR" dirty="0" err="1"/>
              <a:t>size_t</a:t>
            </a:r>
            <a:r>
              <a:rPr lang="en-US" altLang="ko-KR" dirty="0"/>
              <a:t> size)</a:t>
            </a:r>
          </a:p>
          <a:p>
            <a:endParaRPr lang="en-US" altLang="ko-KR" dirty="0"/>
          </a:p>
          <a:p>
            <a:r>
              <a:rPr lang="en-US" altLang="ko-KR" dirty="0" err="1"/>
              <a:t>stdlib.h</a:t>
            </a:r>
            <a:r>
              <a:rPr lang="en-US" altLang="ko-KR" dirty="0"/>
              <a:t> </a:t>
            </a:r>
            <a:r>
              <a:rPr lang="ko-KR" altLang="en-US" dirty="0"/>
              <a:t>헤더 파일에 정의되어 있음</a:t>
            </a:r>
            <a:endParaRPr lang="en-US" altLang="ko-KR" dirty="0"/>
          </a:p>
          <a:p>
            <a:r>
              <a:rPr lang="ko-KR" altLang="en-US" dirty="0"/>
              <a:t>할당되었던 메모리 블록의 크기를 변경함</a:t>
            </a:r>
            <a:endParaRPr lang="en-US" altLang="ko-KR" dirty="0"/>
          </a:p>
          <a:p>
            <a:r>
              <a:rPr lang="en-US" altLang="ko-KR" dirty="0" err="1"/>
              <a:t>memblock</a:t>
            </a:r>
            <a:r>
              <a:rPr lang="en-US" altLang="ko-KR" dirty="0"/>
              <a:t>: </a:t>
            </a:r>
            <a:r>
              <a:rPr lang="ko-KR" altLang="en-US" dirty="0"/>
              <a:t>할당되었던 메모리 첫 블록의 주소</a:t>
            </a:r>
            <a:endParaRPr lang="en-US" altLang="ko-KR" dirty="0"/>
          </a:p>
          <a:p>
            <a:r>
              <a:rPr lang="en-US" altLang="ko-KR" dirty="0"/>
              <a:t>size: </a:t>
            </a:r>
            <a:r>
              <a:rPr lang="ko-KR" altLang="en-US" dirty="0"/>
              <a:t>새로이 할당할 크기</a:t>
            </a:r>
            <a:endParaRPr lang="en-US" altLang="ko-KR" dirty="0"/>
          </a:p>
          <a:p>
            <a:r>
              <a:rPr lang="ko-KR" altLang="en-US" dirty="0"/>
              <a:t>할당 성공 시 할당된 메모리 </a:t>
            </a:r>
            <a:r>
              <a:rPr lang="ko-KR" altLang="en-US" dirty="0" err="1"/>
              <a:t>블럭의</a:t>
            </a:r>
            <a:r>
              <a:rPr lang="ko-KR" altLang="en-US" dirty="0"/>
              <a:t> 첫 바이트의 주소를 반환함 </a:t>
            </a:r>
            <a:r>
              <a:rPr lang="en-US" altLang="ko-KR" dirty="0"/>
              <a:t>– </a:t>
            </a:r>
            <a:r>
              <a:rPr lang="ko-KR" altLang="en-US" dirty="0"/>
              <a:t>이 때 할당된 메모리에 담고자 하는 </a:t>
            </a:r>
            <a:r>
              <a:rPr lang="ko-KR" altLang="en-US" dirty="0" err="1"/>
              <a:t>자료형의</a:t>
            </a:r>
            <a:r>
              <a:rPr lang="ko-KR" altLang="en-US" dirty="0"/>
              <a:t> 주소로 타입 캐스팅 해주는 것이 좋음</a:t>
            </a:r>
            <a:endParaRPr lang="en-US" altLang="ko-KR" dirty="0"/>
          </a:p>
          <a:p>
            <a:r>
              <a:rPr lang="ko-KR" altLang="en-US" dirty="0"/>
              <a:t>할당 실패 시 </a:t>
            </a:r>
            <a:r>
              <a:rPr lang="en-US" altLang="ko-KR" dirty="0"/>
              <a:t>NULL</a:t>
            </a:r>
            <a:r>
              <a:rPr lang="ko-KR" altLang="en-US" dirty="0"/>
              <a:t>값을 반환함</a:t>
            </a:r>
          </a:p>
        </p:txBody>
      </p:sp>
    </p:spTree>
    <p:extLst>
      <p:ext uri="{BB962C8B-B14F-4D97-AF65-F5344CB8AC3E}">
        <p14:creationId xmlns:p14="http://schemas.microsoft.com/office/powerpoint/2010/main" val="950660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92841"/>
            <a:ext cx="8229600" cy="807368"/>
          </a:xfrm>
        </p:spPr>
        <p:txBody>
          <a:bodyPr/>
          <a:lstStyle/>
          <a:p>
            <a:r>
              <a:rPr lang="en-US" altLang="ko-KR" dirty="0" err="1"/>
              <a:t>realloc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78217" y="836712"/>
            <a:ext cx="7777162" cy="595138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#define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SIZE 5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, cur = 0,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 = SIZE;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* p;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p = 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*)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) *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(p == NULL) { </a:t>
            </a:r>
            <a:r>
              <a:rPr lang="en-US" altLang="en-US" sz="1400" dirty="0" err="1">
                <a:latin typeface="Century Schoolbook"/>
              </a:rPr>
              <a:t>printf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메모리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할당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오류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\n"</a:t>
            </a:r>
            <a:r>
              <a:rPr lang="en-US" altLang="en-US" sz="1400" dirty="0">
                <a:latin typeface="Century Schoolbook"/>
              </a:rPr>
              <a:t>) ; exit(1);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while(TRUE)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cur++;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if(cur &gt;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    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 =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 + SIZE;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     p = 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*)</a:t>
            </a:r>
            <a:r>
              <a:rPr lang="en-US" altLang="en-US" sz="1400" dirty="0" err="1">
                <a:latin typeface="Century Schoolbook"/>
              </a:rPr>
              <a:t>realloc</a:t>
            </a:r>
            <a:r>
              <a:rPr lang="en-US" altLang="en-US" sz="1400" dirty="0">
                <a:latin typeface="Century Schoolbook"/>
              </a:rPr>
              <a:t>(p,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) *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     if(!p) { </a:t>
            </a:r>
            <a:r>
              <a:rPr lang="en-US" altLang="en-US" sz="1400" dirty="0" err="1">
                <a:latin typeface="Century Schoolbook"/>
              </a:rPr>
              <a:t>printf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메모리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ko-KR" altLang="en-US" sz="1400" dirty="0">
                <a:solidFill>
                  <a:srgbClr val="800000"/>
                </a:solidFill>
                <a:latin typeface="Century Schoolbook"/>
              </a:rPr>
              <a:t>재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할당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오류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\n"</a:t>
            </a:r>
            <a:r>
              <a:rPr lang="en-US" altLang="en-US" sz="1400" dirty="0">
                <a:latin typeface="Century Schoolbook"/>
              </a:rPr>
              <a:t>) ; exit(1);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</a:t>
            </a:r>
            <a:r>
              <a:rPr lang="en-US" altLang="en-US" sz="1400" dirty="0" err="1">
                <a:latin typeface="Century Schoolbook"/>
              </a:rPr>
              <a:t>scanf</a:t>
            </a:r>
            <a:r>
              <a:rPr lang="en-US" altLang="en-US" sz="1400" dirty="0">
                <a:latin typeface="Century Schoolbook"/>
              </a:rPr>
              <a:t>("%d", &amp;p[cur-1]);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if( p[cur-1] == -1) break;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for(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 = 0; 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 &lt; cur; 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++) </a:t>
            </a:r>
            <a:r>
              <a:rPr lang="en-US" altLang="en-US" sz="1400" dirty="0" err="1">
                <a:latin typeface="Century Schoolbook"/>
              </a:rPr>
              <a:t>printf</a:t>
            </a:r>
            <a:r>
              <a:rPr lang="en-US" altLang="en-US" sz="1400" dirty="0">
                <a:latin typeface="Century Schoolbook"/>
              </a:rPr>
              <a:t>("%d\n", p[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]);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free(p);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9276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memset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함수원형</a:t>
            </a:r>
            <a:r>
              <a:rPr lang="en-US" altLang="ko-KR" dirty="0"/>
              <a:t>: void * </a:t>
            </a:r>
            <a:r>
              <a:rPr lang="en-US" altLang="ko-KR" dirty="0" err="1"/>
              <a:t>memset</a:t>
            </a:r>
            <a:r>
              <a:rPr lang="en-US" altLang="ko-KR" dirty="0"/>
              <a:t>(void * </a:t>
            </a:r>
            <a:r>
              <a:rPr lang="en-US" altLang="ko-KR" dirty="0" err="1"/>
              <a:t>ptr</a:t>
            </a:r>
            <a:r>
              <a:rPr lang="en-US" altLang="ko-KR" dirty="0"/>
              <a:t>, </a:t>
            </a:r>
            <a:r>
              <a:rPr lang="en-US" altLang="ko-KR" dirty="0" err="1"/>
              <a:t>int</a:t>
            </a:r>
            <a:r>
              <a:rPr lang="en-US" altLang="ko-KR" dirty="0"/>
              <a:t> value, </a:t>
            </a:r>
            <a:r>
              <a:rPr lang="en-US" altLang="ko-KR" dirty="0" err="1"/>
              <a:t>size_t</a:t>
            </a:r>
            <a:r>
              <a:rPr lang="en-US" altLang="ko-KR" dirty="0"/>
              <a:t> 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stdlib.h</a:t>
            </a:r>
            <a:r>
              <a:rPr lang="en-US" altLang="ko-KR" dirty="0"/>
              <a:t> </a:t>
            </a:r>
            <a:r>
              <a:rPr lang="ko-KR" altLang="en-US" dirty="0"/>
              <a:t>헤더 파일에 정의되어 있음</a:t>
            </a:r>
            <a:endParaRPr lang="en-US" altLang="ko-KR" dirty="0"/>
          </a:p>
          <a:p>
            <a:r>
              <a:rPr lang="ko-KR" altLang="en-US" dirty="0"/>
              <a:t>메모리 </a:t>
            </a:r>
            <a:r>
              <a:rPr lang="ko-KR" altLang="en-US" dirty="0" err="1"/>
              <a:t>블럭을</a:t>
            </a:r>
            <a:r>
              <a:rPr lang="ko-KR" altLang="en-US" dirty="0"/>
              <a:t> 특정 값으로 채울 때 사용함</a:t>
            </a:r>
            <a:endParaRPr lang="en-US" altLang="ko-KR" dirty="0"/>
          </a:p>
          <a:p>
            <a:r>
              <a:rPr lang="en-US" altLang="ko-KR" dirty="0" err="1"/>
              <a:t>ptr</a:t>
            </a:r>
            <a:r>
              <a:rPr lang="en-US" altLang="ko-KR" dirty="0"/>
              <a:t>: </a:t>
            </a:r>
            <a:r>
              <a:rPr lang="ko-KR" altLang="en-US" dirty="0"/>
              <a:t>할당된 메모리 </a:t>
            </a:r>
            <a:r>
              <a:rPr lang="ko-KR" altLang="en-US" dirty="0" err="1"/>
              <a:t>블럭의</a:t>
            </a:r>
            <a:r>
              <a:rPr lang="ko-KR" altLang="en-US" dirty="0"/>
              <a:t> 첫 바이트의 주소</a:t>
            </a:r>
            <a:endParaRPr lang="en-US" altLang="ko-KR" dirty="0"/>
          </a:p>
          <a:p>
            <a:r>
              <a:rPr lang="en-US" altLang="ko-KR" dirty="0"/>
              <a:t>value: </a:t>
            </a:r>
            <a:r>
              <a:rPr lang="ko-KR" altLang="en-US" dirty="0"/>
              <a:t>메모리를 채울 값</a:t>
            </a:r>
            <a:endParaRPr lang="en-US" altLang="ko-KR" dirty="0"/>
          </a:p>
          <a:p>
            <a:r>
              <a:rPr lang="en-US" altLang="ko-KR" dirty="0" err="1"/>
              <a:t>num</a:t>
            </a:r>
            <a:r>
              <a:rPr lang="en-US" altLang="ko-KR" dirty="0"/>
              <a:t>: </a:t>
            </a:r>
            <a:r>
              <a:rPr lang="ko-KR" altLang="en-US" dirty="0"/>
              <a:t>채울 바이트의 수</a:t>
            </a:r>
            <a:endParaRPr lang="en-US" altLang="ko-KR" dirty="0"/>
          </a:p>
          <a:p>
            <a:r>
              <a:rPr lang="en-US" altLang="ko-KR" dirty="0" err="1"/>
              <a:t>ptr</a:t>
            </a:r>
            <a:r>
              <a:rPr lang="ko-KR" altLang="en-US" dirty="0"/>
              <a:t>이 반환됨</a:t>
            </a:r>
            <a:endParaRPr lang="en-US" altLang="ko-KR" dirty="0"/>
          </a:p>
          <a:p>
            <a:r>
              <a:rPr lang="en-US" altLang="ko-KR" dirty="0"/>
              <a:t>EX)</a:t>
            </a:r>
          </a:p>
          <a:p>
            <a:pPr lvl="1"/>
            <a:r>
              <a:rPr lang="en-US" altLang="ko-KR" dirty="0"/>
              <a:t>p = (</a:t>
            </a:r>
            <a:r>
              <a:rPr lang="en-US" altLang="ko-KR" dirty="0" err="1"/>
              <a:t>int</a:t>
            </a:r>
            <a:r>
              <a:rPr lang="en-US" altLang="ko-KR" dirty="0"/>
              <a:t> *)</a:t>
            </a:r>
            <a:r>
              <a:rPr lang="en-US" altLang="ko-KR" dirty="0" err="1"/>
              <a:t>malloc</a:t>
            </a:r>
            <a:r>
              <a:rPr lang="en-US" altLang="ko-KR" dirty="0"/>
              <a:t>(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int</a:t>
            </a:r>
            <a:r>
              <a:rPr lang="en-US" altLang="ko-KR" dirty="0"/>
              <a:t>)*10);</a:t>
            </a:r>
          </a:p>
          <a:p>
            <a:pPr lvl="1"/>
            <a:r>
              <a:rPr lang="en-US" altLang="ko-KR" dirty="0" err="1"/>
              <a:t>memset</a:t>
            </a:r>
            <a:r>
              <a:rPr lang="en-US" altLang="ko-KR" dirty="0"/>
              <a:t>(p, 0, 10);</a:t>
            </a:r>
          </a:p>
        </p:txBody>
      </p:sp>
    </p:spTree>
    <p:extLst>
      <p:ext uri="{BB962C8B-B14F-4D97-AF65-F5344CB8AC3E}">
        <p14:creationId xmlns:p14="http://schemas.microsoft.com/office/powerpoint/2010/main" val="1569600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calloc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r>
              <a:rPr lang="ko-KR" altLang="en-US" dirty="0"/>
              <a:t>함수원형</a:t>
            </a:r>
            <a:r>
              <a:rPr lang="en-US" altLang="ko-KR" dirty="0"/>
              <a:t>: void * </a:t>
            </a:r>
            <a:r>
              <a:rPr lang="en-US" altLang="ko-KR" dirty="0" err="1"/>
              <a:t>calloc</a:t>
            </a:r>
            <a:r>
              <a:rPr lang="en-US" altLang="ko-KR" dirty="0"/>
              <a:t>(</a:t>
            </a:r>
            <a:r>
              <a:rPr lang="en-US" altLang="ko-KR" dirty="0" err="1"/>
              <a:t>size_t</a:t>
            </a:r>
            <a:r>
              <a:rPr lang="en-US" altLang="ko-KR" dirty="0"/>
              <a:t> n, </a:t>
            </a:r>
            <a:r>
              <a:rPr lang="en-US" altLang="ko-KR" dirty="0" err="1"/>
              <a:t>size_t</a:t>
            </a:r>
            <a:r>
              <a:rPr lang="en-US" altLang="ko-KR" dirty="0"/>
              <a:t> size)</a:t>
            </a:r>
          </a:p>
          <a:p>
            <a:endParaRPr lang="en-US" altLang="ko-KR" dirty="0"/>
          </a:p>
          <a:p>
            <a:r>
              <a:rPr lang="en-US" altLang="ko-KR" dirty="0" err="1"/>
              <a:t>stdlib.h</a:t>
            </a:r>
            <a:r>
              <a:rPr lang="en-US" altLang="ko-KR" dirty="0"/>
              <a:t> </a:t>
            </a:r>
            <a:r>
              <a:rPr lang="ko-KR" altLang="en-US" dirty="0"/>
              <a:t>헤더 파일에 정의되어 있음</a:t>
            </a:r>
            <a:endParaRPr lang="en-US" altLang="ko-KR" dirty="0"/>
          </a:p>
          <a:p>
            <a:r>
              <a:rPr lang="en-US" altLang="ko-KR" dirty="0" err="1"/>
              <a:t>malloc</a:t>
            </a:r>
            <a:r>
              <a:rPr lang="en-US" altLang="ko-KR" dirty="0"/>
              <a:t> </a:t>
            </a:r>
            <a:r>
              <a:rPr lang="ko-KR" altLang="en-US" dirty="0"/>
              <a:t>과는 달리 메모리를 할당한 후 </a:t>
            </a:r>
            <a:r>
              <a:rPr lang="en-US" altLang="ko-KR" dirty="0"/>
              <a:t>0</a:t>
            </a:r>
            <a:r>
              <a:rPr lang="ko-KR" altLang="en-US" dirty="0"/>
              <a:t>으로 초기화함 </a:t>
            </a:r>
            <a:r>
              <a:rPr lang="en-US" altLang="ko-KR" dirty="0"/>
              <a:t>– </a:t>
            </a:r>
            <a:r>
              <a:rPr lang="en-US" altLang="ko-KR" dirty="0" err="1"/>
              <a:t>malloc</a:t>
            </a:r>
            <a:r>
              <a:rPr lang="en-US" altLang="ko-KR" dirty="0"/>
              <a:t> </a:t>
            </a:r>
            <a:r>
              <a:rPr lang="ko-KR" altLang="en-US" dirty="0"/>
              <a:t>에 비해서 약간 느리나</a:t>
            </a:r>
            <a:r>
              <a:rPr lang="en-US" altLang="ko-KR" dirty="0"/>
              <a:t>, </a:t>
            </a:r>
            <a:r>
              <a:rPr lang="en-US" altLang="ko-KR" dirty="0" err="1"/>
              <a:t>malloc</a:t>
            </a:r>
            <a:r>
              <a:rPr lang="en-US" altLang="ko-KR" dirty="0"/>
              <a:t>()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 err="1"/>
              <a:t>memset</a:t>
            </a:r>
            <a:r>
              <a:rPr lang="en-US" altLang="ko-KR" dirty="0"/>
              <a:t>() </a:t>
            </a:r>
            <a:r>
              <a:rPr lang="ko-KR" altLang="en-US" dirty="0"/>
              <a:t>할 경우에는</a:t>
            </a:r>
            <a:r>
              <a:rPr lang="en-US" altLang="ko-KR" dirty="0"/>
              <a:t>, </a:t>
            </a:r>
            <a:r>
              <a:rPr lang="ko-KR" altLang="en-US" dirty="0"/>
              <a:t>보다 효율적이므로 대신 사용 가능함</a:t>
            </a:r>
            <a:endParaRPr lang="en-US" altLang="ko-KR" dirty="0"/>
          </a:p>
          <a:p>
            <a:r>
              <a:rPr lang="en-US" altLang="ko-KR" dirty="0"/>
              <a:t>n: </a:t>
            </a:r>
            <a:r>
              <a:rPr lang="ko-KR" altLang="en-US" dirty="0"/>
              <a:t>할당할 원소의 수</a:t>
            </a:r>
            <a:endParaRPr lang="en-US" altLang="ko-KR" dirty="0"/>
          </a:p>
          <a:p>
            <a:r>
              <a:rPr lang="en-US" altLang="ko-KR" dirty="0"/>
              <a:t>size: </a:t>
            </a:r>
            <a:r>
              <a:rPr lang="ko-KR" altLang="en-US" dirty="0"/>
              <a:t>할당할 원소의 크기</a:t>
            </a:r>
            <a:endParaRPr lang="en-US" altLang="ko-KR" dirty="0"/>
          </a:p>
          <a:p>
            <a:r>
              <a:rPr lang="ko-KR" altLang="en-US" dirty="0"/>
              <a:t>할당 성공 시 할당된 메모리 </a:t>
            </a:r>
            <a:r>
              <a:rPr lang="ko-KR" altLang="en-US" dirty="0" err="1"/>
              <a:t>블럭의</a:t>
            </a:r>
            <a:r>
              <a:rPr lang="ko-KR" altLang="en-US" dirty="0"/>
              <a:t> 첫 바이트의 주소를 반환함 </a:t>
            </a:r>
            <a:r>
              <a:rPr lang="en-US" altLang="ko-KR" dirty="0"/>
              <a:t>– </a:t>
            </a:r>
            <a:r>
              <a:rPr lang="ko-KR" altLang="en-US" dirty="0"/>
              <a:t>이 때 할당된 메모리에 담고자 하는 </a:t>
            </a:r>
            <a:r>
              <a:rPr lang="ko-KR" altLang="en-US" dirty="0" err="1"/>
              <a:t>자료형의</a:t>
            </a:r>
            <a:r>
              <a:rPr lang="ko-KR" altLang="en-US" dirty="0"/>
              <a:t> 주소로 타입 캐스팅 해주는 것이 좋음</a:t>
            </a:r>
            <a:endParaRPr lang="en-US" altLang="ko-KR" dirty="0"/>
          </a:p>
          <a:p>
            <a:r>
              <a:rPr lang="ko-KR" altLang="en-US" dirty="0"/>
              <a:t>할당 실패 시 </a:t>
            </a:r>
            <a:r>
              <a:rPr lang="en-US" altLang="ko-KR" dirty="0"/>
              <a:t>NULL</a:t>
            </a:r>
            <a:r>
              <a:rPr lang="ko-KR" altLang="en-US" dirty="0"/>
              <a:t>값을 반환함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9000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2469"/>
            <a:ext cx="8229600" cy="735360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calloc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27236" y="764704"/>
            <a:ext cx="7777162" cy="604867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600" dirty="0">
                <a:latin typeface="Century Schoolbook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Century Schoolbook"/>
              </a:rPr>
              <a:t>stdio.h</a:t>
            </a:r>
            <a:r>
              <a:rPr lang="en-US" altLang="ko-KR" sz="1600" dirty="0">
                <a:solidFill>
                  <a:srgbClr val="800000"/>
                </a:solidFill>
                <a:latin typeface="Century Schoolbook"/>
              </a:rPr>
              <a:t>&gt;</a:t>
            </a:r>
            <a:endParaRPr lang="en-US" altLang="ko-KR" sz="16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600" dirty="0">
                <a:latin typeface="Century Schoolbook"/>
              </a:rPr>
              <a:t> </a:t>
            </a:r>
            <a:r>
              <a:rPr lang="en-US" altLang="ko-KR" sz="16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6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6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dirty="0">
                <a:solidFill>
                  <a:srgbClr val="0000FF"/>
                </a:solidFill>
                <a:latin typeface="Century Schoolbook"/>
              </a:rPr>
              <a:t>#define </a:t>
            </a:r>
            <a:r>
              <a:rPr lang="en-US" altLang="ko-KR" sz="1600" dirty="0">
                <a:solidFill>
                  <a:srgbClr val="800000"/>
                </a:solidFill>
                <a:latin typeface="Century Schoolbook"/>
              </a:rPr>
              <a:t>SIZE 10</a:t>
            </a:r>
            <a:endParaRPr lang="en-US" altLang="ko-KR" sz="16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600" dirty="0">
                <a:latin typeface="Century Schoolbook"/>
              </a:rPr>
              <a:t> main(</a:t>
            </a:r>
            <a:r>
              <a:rPr lang="en-US" altLang="en-US" sz="16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6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600" dirty="0">
                <a:latin typeface="Century Schoolbook"/>
              </a:rPr>
              <a:t> 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600" dirty="0">
                <a:latin typeface="Century Schoolbook"/>
              </a:rPr>
              <a:t> * p;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p = (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600" dirty="0">
                <a:latin typeface="Century Schoolbook"/>
              </a:rPr>
              <a:t> *)</a:t>
            </a:r>
            <a:r>
              <a:rPr lang="en-US" altLang="en-US" sz="1600" dirty="0" err="1">
                <a:latin typeface="Century Schoolbook"/>
              </a:rPr>
              <a:t>calloc</a:t>
            </a:r>
            <a:r>
              <a:rPr lang="en-US" altLang="en-US" sz="1600" dirty="0">
                <a:latin typeface="Century Schoolbook"/>
              </a:rPr>
              <a:t>(SIZE, 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/>
              </a:rPr>
              <a:t>sizeof</a:t>
            </a:r>
            <a:r>
              <a:rPr lang="en-US" altLang="en-US" sz="1600" dirty="0">
                <a:latin typeface="Century Schoolbook"/>
              </a:rPr>
              <a:t>(</a:t>
            </a:r>
            <a:r>
              <a:rPr lang="en-US" altLang="en-US" sz="16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6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600" dirty="0">
                <a:latin typeface="Century Schoolbook"/>
              </a:rPr>
              <a:t>(p == NULL)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	</a:t>
            </a:r>
            <a:r>
              <a:rPr lang="en-US" altLang="en-US" sz="1600" dirty="0" err="1">
                <a:latin typeface="Century Schoolbook"/>
              </a:rPr>
              <a:t>printf</a:t>
            </a:r>
            <a:r>
              <a:rPr lang="en-US" altLang="en-US" sz="1600" dirty="0">
                <a:latin typeface="Century Schoolbook"/>
              </a:rPr>
              <a:t>(</a:t>
            </a:r>
            <a:r>
              <a:rPr lang="en-US" altLang="en-US" sz="1600" dirty="0">
                <a:solidFill>
                  <a:srgbClr val="800000"/>
                </a:solidFill>
                <a:latin typeface="Century Schoolbook"/>
              </a:rPr>
              <a:t>"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/>
              </a:rPr>
              <a:t>메모리</a:t>
            </a:r>
            <a:r>
              <a:rPr lang="en-US" altLang="en-US" sz="16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/>
              </a:rPr>
              <a:t>할당</a:t>
            </a:r>
            <a:r>
              <a:rPr lang="en-US" altLang="en-US" sz="16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600" dirty="0" err="1">
                <a:solidFill>
                  <a:srgbClr val="800000"/>
                </a:solidFill>
                <a:latin typeface="Century Schoolbook"/>
              </a:rPr>
              <a:t>오류</a:t>
            </a:r>
            <a:r>
              <a:rPr lang="en-US" altLang="en-US" sz="1600" dirty="0">
                <a:solidFill>
                  <a:srgbClr val="800000"/>
                </a:solidFill>
                <a:latin typeface="Century Schoolbook"/>
              </a:rPr>
              <a:t>\n"</a:t>
            </a:r>
            <a:r>
              <a:rPr lang="en-US" altLang="en-US" sz="1600" dirty="0">
                <a:latin typeface="Century Schoolbook"/>
              </a:rPr>
              <a:t>) ; exit(1);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}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for(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 = 0; 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 &lt; SIZE; 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++)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	</a:t>
            </a:r>
            <a:r>
              <a:rPr lang="en-US" altLang="en-US" sz="1600" dirty="0" err="1">
                <a:latin typeface="Century Schoolbook"/>
              </a:rPr>
              <a:t>scanf</a:t>
            </a:r>
            <a:r>
              <a:rPr lang="en-US" altLang="en-US" sz="1600" dirty="0">
                <a:latin typeface="Century Schoolbook"/>
              </a:rPr>
              <a:t>("%d", &amp;p[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]);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	if( p[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] == -1) break;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for(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 = 0; 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 &lt; SIZE; 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++) </a:t>
            </a:r>
            <a:r>
              <a:rPr lang="en-US" altLang="en-US" sz="1600" dirty="0" err="1">
                <a:latin typeface="Century Schoolbook"/>
              </a:rPr>
              <a:t>printf</a:t>
            </a:r>
            <a:r>
              <a:rPr lang="en-US" altLang="en-US" sz="1600" dirty="0">
                <a:latin typeface="Century Schoolbook"/>
              </a:rPr>
              <a:t>("%d\n", p[</a:t>
            </a:r>
            <a:r>
              <a:rPr lang="en-US" altLang="en-US" sz="1600" dirty="0" err="1">
                <a:latin typeface="Century Schoolbook"/>
              </a:rPr>
              <a:t>i</a:t>
            </a:r>
            <a:r>
              <a:rPr lang="en-US" altLang="en-US" sz="1600" dirty="0">
                <a:latin typeface="Century Schoolbook"/>
              </a:rPr>
              <a:t>]);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free(p);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	</a:t>
            </a:r>
            <a:r>
              <a:rPr lang="en-US" altLang="en-US" sz="16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6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6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01549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3382" y="10482"/>
            <a:ext cx="8153400" cy="990600"/>
          </a:xfrm>
        </p:spPr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2729" y="908720"/>
            <a:ext cx="8153400" cy="4495800"/>
          </a:xfrm>
        </p:spPr>
        <p:txBody>
          <a:bodyPr/>
          <a:lstStyle/>
          <a:p>
            <a:r>
              <a:rPr lang="ko-KR" altLang="en-US" dirty="0"/>
              <a:t>이전 슬라이드의 코드를 </a:t>
            </a:r>
            <a:r>
              <a:rPr lang="en-US" altLang="ko-KR" dirty="0" err="1"/>
              <a:t>malloc</a:t>
            </a:r>
            <a:r>
              <a:rPr lang="en-US" altLang="ko-KR" dirty="0"/>
              <a:t> + </a:t>
            </a:r>
            <a:r>
              <a:rPr lang="en-US" altLang="ko-KR" dirty="0" err="1"/>
              <a:t>memset</a:t>
            </a:r>
            <a:r>
              <a:rPr lang="ko-KR" altLang="en-US" dirty="0"/>
              <a:t>을 이용해서 다시 짜보자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31355" y="1484784"/>
            <a:ext cx="7777162" cy="532859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+mj-lt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&gt;</a:t>
            </a:r>
            <a:endParaRPr lang="en-US" altLang="ko-KR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+mj-lt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#define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SIZE 10</a:t>
            </a:r>
            <a:endParaRPr lang="en-US" altLang="ko-KR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 p;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p = (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*)</a:t>
            </a:r>
            <a:r>
              <a:rPr lang="en-US" altLang="en-US" sz="1400" dirty="0" err="1">
                <a:latin typeface="+mj-lt"/>
              </a:rPr>
              <a:t>calloc</a:t>
            </a:r>
            <a:r>
              <a:rPr lang="en-US" altLang="en-US" sz="1400" dirty="0">
                <a:latin typeface="+mj-lt"/>
              </a:rPr>
              <a:t>(SIZE, 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sizeof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if</a:t>
            </a:r>
            <a:r>
              <a:rPr lang="en-US" altLang="en-US" sz="1400" dirty="0">
                <a:latin typeface="+mj-lt"/>
              </a:rPr>
              <a:t>(p == NULL)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 err="1">
                <a:latin typeface="+mj-lt"/>
              </a:rPr>
              <a:t>printf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메모리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할당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+mj-lt"/>
              </a:rPr>
              <a:t>오류</a:t>
            </a:r>
            <a:r>
              <a:rPr lang="en-US" altLang="en-US" sz="1400" dirty="0">
                <a:solidFill>
                  <a:srgbClr val="800000"/>
                </a:solidFill>
                <a:latin typeface="+mj-lt"/>
              </a:rPr>
              <a:t>\n"</a:t>
            </a:r>
            <a:r>
              <a:rPr lang="en-US" altLang="en-US" sz="1400" dirty="0">
                <a:latin typeface="+mj-lt"/>
              </a:rPr>
              <a:t>) ; exit(1);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}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for(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 = 0;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 &lt; SIZE;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++)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</a:t>
            </a:r>
            <a:r>
              <a:rPr lang="en-US" altLang="en-US" sz="1400" dirty="0" err="1">
                <a:latin typeface="+mj-lt"/>
              </a:rPr>
              <a:t>scanf</a:t>
            </a:r>
            <a:r>
              <a:rPr lang="en-US" altLang="en-US" sz="1400" dirty="0">
                <a:latin typeface="+mj-lt"/>
              </a:rPr>
              <a:t>("%d", &amp;p[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]);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	if( p[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] == -1) break;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for(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 = 0;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 &lt; SIZE; 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++) </a:t>
            </a:r>
            <a:r>
              <a:rPr lang="en-US" altLang="en-US" sz="1400" dirty="0" err="1">
                <a:latin typeface="+mj-lt"/>
              </a:rPr>
              <a:t>printf</a:t>
            </a:r>
            <a:r>
              <a:rPr lang="en-US" altLang="en-US" sz="1400" dirty="0">
                <a:latin typeface="+mj-lt"/>
              </a:rPr>
              <a:t>("%d\n", p[</a:t>
            </a:r>
            <a:r>
              <a:rPr lang="en-US" altLang="en-US" sz="1400" dirty="0" err="1">
                <a:latin typeface="+mj-lt"/>
              </a:rPr>
              <a:t>i</a:t>
            </a:r>
            <a:r>
              <a:rPr lang="en-US" altLang="en-US" sz="1400" dirty="0">
                <a:latin typeface="+mj-lt"/>
              </a:rPr>
              <a:t>]);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free(p);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43608" y="3284984"/>
            <a:ext cx="3528392" cy="360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8404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동적 할당에의 대표적인 오류들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메모리 할당이 성공했는지 체크하지 않는 경우</a:t>
            </a:r>
            <a:endParaRPr lang="en-US" altLang="ko-KR" dirty="0"/>
          </a:p>
          <a:p>
            <a:pPr lvl="1"/>
            <a:r>
              <a:rPr lang="ko-KR" altLang="en-US" dirty="0"/>
              <a:t>메모리 할당이 실패해서 </a:t>
            </a:r>
            <a:r>
              <a:rPr lang="en-US" altLang="ko-KR" dirty="0"/>
              <a:t>NULL</a:t>
            </a:r>
            <a:r>
              <a:rPr lang="ko-KR" altLang="en-US" dirty="0"/>
              <a:t> </a:t>
            </a:r>
            <a:r>
              <a:rPr lang="en-US" altLang="ko-KR" dirty="0"/>
              <a:t>pointer</a:t>
            </a:r>
            <a:r>
              <a:rPr lang="ko-KR" altLang="en-US" dirty="0"/>
              <a:t>를 반환 받은 경우에도 이를 무시하고 </a:t>
            </a:r>
            <a:r>
              <a:rPr lang="en-US" altLang="ko-KR" dirty="0"/>
              <a:t>NULL pointer</a:t>
            </a:r>
            <a:r>
              <a:rPr lang="ko-KR" altLang="en-US" dirty="0"/>
              <a:t>가 가리키는 곳의 자료를 읽거나 이곳에 쓰려고 할 때 에러가 발행함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메모리 누수</a:t>
            </a:r>
            <a:r>
              <a:rPr lang="en-US" altLang="ko-KR" dirty="0"/>
              <a:t>(leak)</a:t>
            </a:r>
          </a:p>
          <a:p>
            <a:pPr lvl="1"/>
            <a:r>
              <a:rPr lang="en-US" altLang="ko-KR" dirty="0"/>
              <a:t>free</a:t>
            </a:r>
            <a:r>
              <a:rPr lang="ko-KR" altLang="en-US" dirty="0"/>
              <a:t>를 사용해서 메모리 반납을 하지 않는 경우가 잦아지면 더 이상 사용할 수 있는 </a:t>
            </a:r>
            <a:r>
              <a:rPr lang="en-US" altLang="ko-KR" dirty="0"/>
              <a:t>resource</a:t>
            </a:r>
            <a:r>
              <a:rPr lang="ko-KR" altLang="en-US" dirty="0"/>
              <a:t>가 없어지므로 새로운 메모리 할당을 할 수 없음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논리적 오류</a:t>
            </a:r>
            <a:endParaRPr lang="en-US" altLang="ko-KR" dirty="0"/>
          </a:p>
          <a:p>
            <a:pPr lvl="1"/>
            <a:r>
              <a:rPr lang="ko-KR" altLang="en-US" dirty="0"/>
              <a:t>이미 </a:t>
            </a:r>
            <a:r>
              <a:rPr lang="en-US" altLang="ko-KR" dirty="0"/>
              <a:t>free</a:t>
            </a:r>
            <a:r>
              <a:rPr lang="ko-KR" altLang="en-US" dirty="0"/>
              <a:t>한 메모리를 다시 참조하려고 하는 경우 </a:t>
            </a:r>
            <a:r>
              <a:rPr lang="en-US" altLang="ko-KR" dirty="0"/>
              <a:t>(dangling pointer)</a:t>
            </a:r>
          </a:p>
          <a:p>
            <a:pPr lvl="1"/>
            <a:r>
              <a:rPr lang="ko-KR" altLang="en-US" dirty="0"/>
              <a:t>아직 </a:t>
            </a:r>
            <a:r>
              <a:rPr lang="en-US" altLang="ko-KR" dirty="0" err="1"/>
              <a:t>malloc</a:t>
            </a:r>
            <a:r>
              <a:rPr lang="en-US" altLang="ko-KR" dirty="0"/>
              <a:t> </a:t>
            </a:r>
            <a:r>
              <a:rPr lang="ko-KR" altLang="en-US" dirty="0"/>
              <a:t>하지 않은 메모리를 참조하려고 하는 경우 </a:t>
            </a:r>
            <a:r>
              <a:rPr lang="en-US" altLang="ko-KR" dirty="0"/>
              <a:t>(wild pointer)</a:t>
            </a:r>
          </a:p>
          <a:p>
            <a:pPr lvl="1"/>
            <a:r>
              <a:rPr lang="en-US" altLang="ko-KR" dirty="0"/>
              <a:t>free</a:t>
            </a:r>
            <a:r>
              <a:rPr lang="ko-KR" altLang="en-US" dirty="0"/>
              <a:t>를 두 번 하려고 하는 경우 </a:t>
            </a:r>
            <a:r>
              <a:rPr lang="en-US" altLang="ko-KR" dirty="0"/>
              <a:t>(double free)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7300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메모리 할당 성공 여부 체크 생략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0767" y="1268760"/>
            <a:ext cx="7777162" cy="551723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#define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SIZE 5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, cur = 0,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 = SIZE;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* p;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p = 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*)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) *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); 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p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의 재할당이 실패했다면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?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while(TRUE)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cur++;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if(cur &gt;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    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 =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 + SIZE;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     p = 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*)</a:t>
            </a:r>
            <a:r>
              <a:rPr lang="en-US" altLang="en-US" sz="1400" dirty="0" err="1">
                <a:latin typeface="Century Schoolbook"/>
              </a:rPr>
              <a:t>realloc</a:t>
            </a:r>
            <a:r>
              <a:rPr lang="en-US" altLang="en-US" sz="1400" dirty="0">
                <a:latin typeface="Century Schoolbook"/>
              </a:rPr>
              <a:t>(p,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) * </a:t>
            </a:r>
            <a:r>
              <a:rPr lang="en-US" altLang="en-US" sz="1400" dirty="0" err="1">
                <a:latin typeface="Century Schoolbook"/>
              </a:rPr>
              <a:t>curMSize</a:t>
            </a:r>
            <a:r>
              <a:rPr lang="en-US" altLang="en-US" sz="1400" dirty="0">
                <a:latin typeface="Century Schoolbook"/>
              </a:rPr>
              <a:t>); 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p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의 재할당이 실패했다면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?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</a:t>
            </a:r>
            <a:r>
              <a:rPr lang="en-US" altLang="en-US" sz="1400" dirty="0" err="1">
                <a:latin typeface="Century Schoolbook"/>
              </a:rPr>
              <a:t>scanf</a:t>
            </a:r>
            <a:r>
              <a:rPr lang="en-US" altLang="en-US" sz="1400" dirty="0">
                <a:latin typeface="Century Schoolbook"/>
              </a:rPr>
              <a:t>("%d", &amp;p[cur-1]);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     if( p[cur-1] == -1) break;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for(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 = 0; 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 &lt; cur; 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++) </a:t>
            </a:r>
            <a:r>
              <a:rPr lang="en-US" altLang="en-US" sz="1400" dirty="0" err="1">
                <a:latin typeface="Century Schoolbook"/>
              </a:rPr>
              <a:t>printf</a:t>
            </a:r>
            <a:r>
              <a:rPr lang="en-US" altLang="en-US" sz="1400" dirty="0">
                <a:latin typeface="Century Schoolbook"/>
              </a:rPr>
              <a:t>("%d\n", p[</a:t>
            </a:r>
            <a:r>
              <a:rPr lang="en-US" altLang="en-US" sz="1400" dirty="0" err="1">
                <a:latin typeface="Century Schoolbook"/>
              </a:rPr>
              <a:t>i</a:t>
            </a:r>
            <a:r>
              <a:rPr lang="en-US" altLang="en-US" sz="1400" dirty="0">
                <a:latin typeface="Century Schoolbook"/>
              </a:rPr>
              <a:t>]);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free(p);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0420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/>
              <a:t>실습</a:t>
            </a:r>
            <a:r>
              <a:rPr lang="en-US" altLang="ko-KR" dirty="0"/>
              <a:t>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이전 슬라이드의 문제를 해결해 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3272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메모리 누수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38703" y="1196752"/>
            <a:ext cx="7777162" cy="554461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readBuf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File* </a:t>
            </a:r>
            <a:r>
              <a:rPr lang="en-US" altLang="en-US" sz="1400" dirty="0">
                <a:latin typeface="Century Schoolbook"/>
              </a:rPr>
              <a:t>file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,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const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 int </a:t>
            </a:r>
            <a:r>
              <a:rPr lang="en-US" altLang="en-US" sz="1400" dirty="0">
                <a:latin typeface="Century Schoolbook"/>
              </a:rPr>
              <a:t>size)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foo =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 = 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char*</a:t>
            </a:r>
            <a:r>
              <a:rPr lang="en-US" altLang="en-US" sz="1400" dirty="0">
                <a:latin typeface="Century Schoolbook"/>
              </a:rPr>
              <a:t>) 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(size * 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 == NULL) { printf(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메모리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할당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오류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\n"</a:t>
            </a:r>
            <a:r>
              <a:rPr lang="en-US" altLang="en-US" sz="1400" dirty="0">
                <a:latin typeface="Century Schoolbook"/>
              </a:rPr>
              <a:t>) ; exit(1);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fread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, 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), size, file) != size) return NULL;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/>
              </a:rPr>
              <a:t>fread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가 실패했다면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?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FILE 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 pc;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int size = 80;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 = </a:t>
            </a:r>
            <a:r>
              <a:rPr lang="en-US" altLang="en-US" sz="1400" dirty="0" err="1">
                <a:latin typeface="Century Schoolbook"/>
              </a:rPr>
              <a:t>fopen</a:t>
            </a:r>
            <a:r>
              <a:rPr lang="en-US" altLang="en-US" sz="1400" dirty="0">
                <a:latin typeface="Century Schoolbook"/>
              </a:rPr>
              <a:t>("tmp.txt", "r");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pc = </a:t>
            </a:r>
            <a:r>
              <a:rPr lang="en-US" altLang="en-US" sz="1400" dirty="0" err="1">
                <a:latin typeface="Century Schoolbook"/>
              </a:rPr>
              <a:t>readBuf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, size);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printf("%s\n", pc);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free(pc);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37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정적 메모리 할당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프로그램이 시작되기 전에 미리 </a:t>
            </a:r>
            <a:r>
              <a:rPr lang="ko-KR" altLang="en-US" dirty="0" err="1"/>
              <a:t>정해진</a:t>
            </a:r>
            <a:r>
              <a:rPr lang="ko-KR" altLang="en-US" dirty="0"/>
              <a:t> 크기의 메모리를 </a:t>
            </a:r>
            <a:r>
              <a:rPr lang="ko-KR" altLang="en-US" dirty="0" err="1"/>
              <a:t>할당받는</a:t>
            </a:r>
            <a:r>
              <a:rPr lang="ko-KR" altLang="en-US" dirty="0"/>
              <a:t> 것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메모리의 크기는 프로그램이 시작하기 전에 결정</a:t>
            </a:r>
          </a:p>
          <a:p>
            <a:pPr>
              <a:lnSpc>
                <a:spcPct val="90000"/>
              </a:lnSpc>
            </a:pPr>
            <a:endParaRPr lang="ko-KR" altLang="en-US" dirty="0"/>
          </a:p>
          <a:p>
            <a:pPr lvl="1">
              <a:lnSpc>
                <a:spcPct val="90000"/>
              </a:lnSpc>
              <a:buNone/>
            </a:pPr>
            <a:r>
              <a:rPr lang="en-US" altLang="ko-KR" sz="1800" i="1" dirty="0" err="1">
                <a:latin typeface="Century Schoolbook" panose="02040604050505020304" pitchFamily="18" charset="0"/>
              </a:rPr>
              <a:t>int</a:t>
            </a:r>
            <a:r>
              <a:rPr lang="en-US" altLang="ko-KR" sz="1800" i="1" dirty="0">
                <a:latin typeface="Century Schoolbook" panose="02040604050505020304" pitchFamily="18" charset="0"/>
              </a:rPr>
              <a:t>   </a:t>
            </a:r>
            <a:r>
              <a:rPr lang="en-US" altLang="ko-KR" sz="1800" i="1" dirty="0" err="1">
                <a:latin typeface="Century Schoolbook" panose="02040604050505020304" pitchFamily="18" charset="0"/>
              </a:rPr>
              <a:t>sarray</a:t>
            </a:r>
            <a:r>
              <a:rPr lang="en-US" altLang="ko-KR" sz="1800" i="1" dirty="0">
                <a:latin typeface="Century Schoolbook" panose="02040604050505020304" pitchFamily="18" charset="0"/>
              </a:rPr>
              <a:t>[10];</a:t>
            </a:r>
          </a:p>
          <a:p>
            <a:pPr lvl="1">
              <a:lnSpc>
                <a:spcPct val="90000"/>
              </a:lnSpc>
              <a:buNone/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처음에 결정된 크기보다 더 큰 입력이 들어온다면 처리하지 못함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더 작은 입력이 들어온다면 남은 메모리 공간은 낭비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31095"/>
            <a:ext cx="8229600" cy="807368"/>
          </a:xfrm>
        </p:spPr>
        <p:txBody>
          <a:bodyPr>
            <a:normAutofit/>
          </a:bodyPr>
          <a:lstStyle/>
          <a:p>
            <a:r>
              <a:rPr lang="ko-KR" altLang="en-US" dirty="0"/>
              <a:t>메모리 누수</a:t>
            </a:r>
            <a:r>
              <a:rPr lang="en-US" altLang="ko-KR" dirty="0"/>
              <a:t>1 - </a:t>
            </a:r>
            <a:r>
              <a:rPr lang="ko-KR" altLang="en-US" dirty="0"/>
              <a:t>해결방안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7544" y="764704"/>
            <a:ext cx="8496944" cy="604867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stdio.h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readBuf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File* </a:t>
            </a:r>
            <a:r>
              <a:rPr lang="en-US" altLang="en-US" sz="1400" dirty="0">
                <a:latin typeface="Century Schoolbook"/>
              </a:rPr>
              <a:t>file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,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const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 int </a:t>
            </a:r>
            <a:r>
              <a:rPr lang="en-US" altLang="en-US" sz="1400" dirty="0">
                <a:latin typeface="Century Schoolbook"/>
              </a:rPr>
              <a:t>size)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foo =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 = 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char*</a:t>
            </a:r>
            <a:r>
              <a:rPr lang="en-US" altLang="en-US" sz="1400" dirty="0">
                <a:latin typeface="Century Schoolbook"/>
              </a:rPr>
              <a:t>) 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(size * 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 == NULL) { printf(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메모리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할당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오류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\n"</a:t>
            </a:r>
            <a:r>
              <a:rPr lang="en-US" altLang="en-US" sz="1400" dirty="0">
                <a:latin typeface="Century Schoolbook"/>
              </a:rPr>
              <a:t>) ; exit(1);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fread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, 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), size, file) != size)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FF0000"/>
                </a:solidFill>
                <a:latin typeface="Century Schoolbook"/>
              </a:rPr>
              <a:t>		free(</a:t>
            </a:r>
            <a:r>
              <a:rPr lang="en-US" altLang="en-US" sz="1400" dirty="0" err="1">
                <a:solidFill>
                  <a:srgbClr val="FF0000"/>
                </a:solidFill>
                <a:latin typeface="Century Schoolbook"/>
              </a:rPr>
              <a:t>buf</a:t>
            </a:r>
            <a:r>
              <a:rPr lang="en-US" altLang="en-US" sz="1400" dirty="0">
                <a:solidFill>
                  <a:srgbClr val="FF0000"/>
                </a:solidFill>
                <a:latin typeface="Century Schoolbook"/>
              </a:rPr>
              <a:t>);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</a:t>
            </a:r>
            <a:r>
              <a:rPr lang="en-US" altLang="en-US" sz="1400" dirty="0" err="1">
                <a:solidFill>
                  <a:srgbClr val="008000"/>
                </a:solidFill>
                <a:latin typeface="Century Schoolbook"/>
              </a:rPr>
              <a:t>fread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가 실패했다 하더라도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free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되었으므로 메모리 누수가 일어나지 않음</a:t>
            </a:r>
            <a:endParaRPr lang="en-US" altLang="en-US" sz="1400" dirty="0">
              <a:solidFill>
                <a:srgbClr val="FF0000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	return NULL;</a:t>
            </a:r>
            <a:endParaRPr lang="en-US" altLang="ko-KR" sz="1400" dirty="0">
              <a:solidFill>
                <a:srgbClr val="008000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	}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FILE 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 pc;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int size = 80;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 = </a:t>
            </a:r>
            <a:r>
              <a:rPr lang="en-US" altLang="en-US" sz="1400" dirty="0" err="1">
                <a:latin typeface="Century Schoolbook"/>
              </a:rPr>
              <a:t>fopen</a:t>
            </a:r>
            <a:r>
              <a:rPr lang="en-US" altLang="en-US" sz="1400" dirty="0">
                <a:latin typeface="Century Schoolbook"/>
              </a:rPr>
              <a:t>("tmp.txt", "r");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pc = </a:t>
            </a:r>
            <a:r>
              <a:rPr lang="en-US" altLang="en-US" sz="1400" dirty="0" err="1">
                <a:latin typeface="Century Schoolbook"/>
              </a:rPr>
              <a:t>readBuf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, size);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FF0000"/>
                </a:solidFill>
                <a:latin typeface="Century Schoolbook"/>
              </a:rPr>
              <a:t>	if(pc) </a:t>
            </a:r>
            <a:r>
              <a:rPr lang="en-US" altLang="en-US" sz="1400" dirty="0">
                <a:latin typeface="Century Schoolbook"/>
              </a:rPr>
              <a:t>printf("%s\n", pc);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	// NULL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인 경우는 출력해주지 않음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FF0000"/>
                </a:solidFill>
                <a:latin typeface="Century Schoolbook"/>
                <a:ea typeface="Meiryo UI" panose="020B0604030504040204" pitchFamily="34" charset="-128"/>
                <a:cs typeface="Meiryo UI" panose="020B0604030504040204" pitchFamily="34" charset="-128"/>
              </a:rPr>
              <a:t>if(pc) </a:t>
            </a:r>
            <a:r>
              <a:rPr lang="en-US" altLang="en-US" sz="1400" dirty="0">
                <a:latin typeface="Century Schoolbook"/>
              </a:rPr>
              <a:t>free(pc);	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NULL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인 경우는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free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해주지 않음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2857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메모리 누수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24820" y="1628800"/>
            <a:ext cx="8210534" cy="406254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&lt;stdio.h&gt;</a:t>
            </a:r>
            <a:endParaRPr lang="en-US" altLang="ko-KR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+mj-lt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en-US" sz="1400" dirty="0">
                <a:latin typeface="+mj-lt"/>
              </a:rPr>
              <a:t> * 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en-US" sz="1400" dirty="0">
                <a:latin typeface="+mj-lt"/>
              </a:rPr>
              <a:t> *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A = (char *)</a:t>
            </a:r>
            <a:r>
              <a:rPr lang="en-US" altLang="en-US" sz="1400" dirty="0" err="1">
                <a:latin typeface="+mj-lt"/>
              </a:rPr>
              <a:t>malloc</a:t>
            </a:r>
            <a:r>
              <a:rPr lang="en-US" altLang="en-US" sz="1400" dirty="0">
                <a:latin typeface="+mj-lt"/>
              </a:rPr>
              <a:t>(100*</a:t>
            </a:r>
            <a:r>
              <a:rPr lang="en-US" altLang="en-US" sz="1400" dirty="0" err="1">
                <a:latin typeface="+mj-lt"/>
              </a:rPr>
              <a:t>sizeof</a:t>
            </a:r>
            <a:r>
              <a:rPr lang="en-US" altLang="en-US" sz="1400" dirty="0">
                <a:latin typeface="+mj-lt"/>
              </a:rPr>
              <a:t>(char));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B = (char *)</a:t>
            </a:r>
            <a:r>
              <a:rPr lang="en-US" altLang="en-US" sz="1400" dirty="0" err="1">
                <a:latin typeface="+mj-lt"/>
              </a:rPr>
              <a:t>malloc</a:t>
            </a:r>
            <a:r>
              <a:rPr lang="en-US" altLang="en-US" sz="1400" dirty="0">
                <a:latin typeface="+mj-lt"/>
              </a:rPr>
              <a:t>(100*</a:t>
            </a:r>
            <a:r>
              <a:rPr lang="en-US" altLang="en-US" sz="1400" dirty="0" err="1">
                <a:latin typeface="+mj-lt"/>
              </a:rPr>
              <a:t>sizeof</a:t>
            </a:r>
            <a:r>
              <a:rPr lang="en-US" altLang="en-US" sz="1400" dirty="0">
                <a:latin typeface="+mj-lt"/>
              </a:rPr>
              <a:t>(char));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B = 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free(A);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// A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는 해제 가능하다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.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 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free(B);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//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원래의 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B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는 해제 불가능할 뿐 아니라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,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이미 해제한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A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를 다시 해제하려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		   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고 하고 있다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(double free)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7535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메모리 누수</a:t>
            </a:r>
            <a:r>
              <a:rPr lang="en-US" altLang="ko-KR" dirty="0"/>
              <a:t>2 – </a:t>
            </a:r>
            <a:r>
              <a:rPr lang="ko-KR" altLang="en-US" dirty="0"/>
              <a:t>해결방안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83568" y="1628800"/>
            <a:ext cx="7777162" cy="406254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&lt;stdio.h&gt;</a:t>
            </a:r>
            <a:endParaRPr lang="en-US" altLang="ko-KR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+mj-lt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en-US" sz="1400" dirty="0">
                <a:latin typeface="+mj-lt"/>
              </a:rPr>
              <a:t> * 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char</a:t>
            </a:r>
            <a:r>
              <a:rPr lang="en-US" altLang="en-US" sz="1400" dirty="0">
                <a:latin typeface="+mj-lt"/>
              </a:rPr>
              <a:t> *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A = (char *)</a:t>
            </a:r>
            <a:r>
              <a:rPr lang="en-US" altLang="en-US" sz="1400" dirty="0" err="1">
                <a:latin typeface="+mj-lt"/>
              </a:rPr>
              <a:t>malloc</a:t>
            </a:r>
            <a:r>
              <a:rPr lang="en-US" altLang="en-US" sz="1400" dirty="0">
                <a:latin typeface="+mj-lt"/>
              </a:rPr>
              <a:t>(100*</a:t>
            </a:r>
            <a:r>
              <a:rPr lang="en-US" altLang="en-US" sz="1400" dirty="0" err="1">
                <a:latin typeface="+mj-lt"/>
              </a:rPr>
              <a:t>sizeof</a:t>
            </a:r>
            <a:r>
              <a:rPr lang="en-US" altLang="en-US" sz="1400" dirty="0">
                <a:latin typeface="+mj-lt"/>
              </a:rPr>
              <a:t>(char));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B = (char *)</a:t>
            </a:r>
            <a:r>
              <a:rPr lang="en-US" altLang="en-US" sz="1400" dirty="0" err="1">
                <a:latin typeface="+mj-lt"/>
              </a:rPr>
              <a:t>malloc</a:t>
            </a:r>
            <a:r>
              <a:rPr lang="en-US" altLang="en-US" sz="1400" dirty="0">
                <a:latin typeface="+mj-lt"/>
              </a:rPr>
              <a:t>(100*</a:t>
            </a:r>
            <a:r>
              <a:rPr lang="en-US" altLang="en-US" sz="1400" dirty="0" err="1">
                <a:latin typeface="+mj-lt"/>
              </a:rPr>
              <a:t>sizeof</a:t>
            </a:r>
            <a:r>
              <a:rPr lang="en-US" altLang="en-US" sz="1400" dirty="0">
                <a:latin typeface="+mj-lt"/>
              </a:rPr>
              <a:t>(char));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FF0000"/>
                </a:solidFill>
                <a:latin typeface="+mj-lt"/>
              </a:rPr>
              <a:t>free(B);</a:t>
            </a: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B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에 덧씌우기 전에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B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를 해제해 줄 것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B = 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free(A);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1794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2737" y="188640"/>
            <a:ext cx="8229600" cy="807368"/>
          </a:xfrm>
        </p:spPr>
        <p:txBody>
          <a:bodyPr>
            <a:normAutofit/>
          </a:bodyPr>
          <a:lstStyle/>
          <a:p>
            <a:r>
              <a:rPr lang="ko-KR" altLang="en-US" dirty="0"/>
              <a:t>메모리 누수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48274" y="1124744"/>
            <a:ext cx="8138526" cy="554461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&lt;stdio.h&gt;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fontAlgn="base"/>
            <a:endParaRPr lang="en-US" altLang="ko-KR" sz="1400" dirty="0">
              <a:latin typeface="Century Schoolbook"/>
            </a:endParaRPr>
          </a:p>
          <a:p>
            <a:pPr fontAlgn="base"/>
            <a:r>
              <a:rPr lang="en-US" altLang="ko-KR" sz="1400" dirty="0" err="1">
                <a:solidFill>
                  <a:srgbClr val="0000FF"/>
                </a:solidFill>
                <a:latin typeface="Century Schoolbook"/>
              </a:rPr>
              <a:t>typedef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 err="1">
                <a:latin typeface="Century Schoolbook"/>
              </a:rPr>
              <a:t>struct</a:t>
            </a:r>
            <a:r>
              <a:rPr lang="en-US" altLang="ko-KR" sz="1400" dirty="0">
                <a:latin typeface="Century Schoolbook"/>
              </a:rPr>
              <a:t> _</a:t>
            </a:r>
            <a:r>
              <a:rPr lang="en-US" altLang="ko-KR" sz="1400" dirty="0" err="1">
                <a:latin typeface="Century Schoolbook"/>
              </a:rPr>
              <a:t>mys</a:t>
            </a:r>
            <a:r>
              <a:rPr lang="en-US" altLang="ko-KR" sz="1400" dirty="0">
                <a:latin typeface="Century Schoolbook"/>
              </a:rPr>
              <a:t> {</a:t>
            </a:r>
          </a:p>
          <a:p>
            <a:pPr fontAlgn="base"/>
            <a:r>
              <a:rPr lang="en-US" altLang="ko-KR" sz="1400" dirty="0">
                <a:latin typeface="Century Schoolbook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ko-KR" sz="1400" dirty="0">
                <a:latin typeface="Century Schoolbook"/>
              </a:rPr>
              <a:t> *A;</a:t>
            </a:r>
          </a:p>
          <a:p>
            <a:pPr fontAlgn="base"/>
            <a:r>
              <a:rPr lang="en-US" altLang="ko-KR" sz="1400" dirty="0">
                <a:latin typeface="Century Schoolbook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ko-KR" sz="1400" dirty="0">
                <a:latin typeface="Century Schoolbook"/>
              </a:rPr>
              <a:t> B;</a:t>
            </a:r>
          </a:p>
          <a:p>
            <a:pPr fontAlgn="base"/>
            <a:r>
              <a:rPr lang="en-US" altLang="ko-KR" sz="1400" dirty="0">
                <a:latin typeface="Century Schoolbook"/>
              </a:rPr>
              <a:t>} </a:t>
            </a:r>
            <a:r>
              <a:rPr lang="en-US" altLang="ko-KR" sz="1400" dirty="0" err="1">
                <a:latin typeface="Century Schoolbook"/>
              </a:rPr>
              <a:t>mys</a:t>
            </a:r>
            <a:r>
              <a:rPr lang="en-US" altLang="ko-KR" sz="1400" dirty="0">
                <a:latin typeface="Century Schoolbook"/>
              </a:rPr>
              <a:t>;</a:t>
            </a:r>
          </a:p>
          <a:p>
            <a:pPr fontAlgn="base"/>
            <a:endParaRPr lang="en-US" altLang="ko-KR" sz="1400" dirty="0">
              <a:latin typeface="Century Schoolbook"/>
            </a:endParaRPr>
          </a:p>
          <a:p>
            <a:pPr fontAlgn="base"/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ko-KR" sz="1400" dirty="0">
                <a:latin typeface="Century Schoolbook"/>
              </a:rPr>
              <a:t>* </a:t>
            </a:r>
            <a:r>
              <a:rPr lang="en-US" altLang="ko-KR" sz="1400" dirty="0" err="1">
                <a:latin typeface="Century Schoolbook"/>
              </a:rPr>
              <a:t>getBuf</a:t>
            </a:r>
            <a:r>
              <a:rPr lang="en-US" altLang="ko-KR" sz="1400" dirty="0">
                <a:latin typeface="Century Schoolbook"/>
              </a:rPr>
              <a:t>(void) {</a:t>
            </a:r>
          </a:p>
          <a:p>
            <a:pPr fontAlgn="base"/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	return</a:t>
            </a:r>
            <a:r>
              <a:rPr lang="en-US" altLang="ko-KR" sz="1400" dirty="0">
                <a:latin typeface="Century Schoolbook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ko-KR" sz="1400" dirty="0">
                <a:latin typeface="Century Schoolbook"/>
              </a:rPr>
              <a:t> *)</a:t>
            </a:r>
            <a:r>
              <a:rPr lang="en-US" altLang="ko-KR" sz="1400" dirty="0" err="1">
                <a:latin typeface="Century Schoolbook"/>
              </a:rPr>
              <a:t>malloc</a:t>
            </a:r>
            <a:r>
              <a:rPr lang="en-US" altLang="ko-KR" sz="1400" dirty="0">
                <a:latin typeface="Century Schoolbook"/>
              </a:rPr>
              <a:t>(100 * </a:t>
            </a:r>
            <a:r>
              <a:rPr lang="en-US" altLang="ko-KR" sz="1400" dirty="0" err="1">
                <a:latin typeface="Century Schoolbook"/>
              </a:rPr>
              <a:t>sizeof</a:t>
            </a:r>
            <a:r>
              <a:rPr lang="en-US" altLang="ko-KR" sz="1400" dirty="0">
                <a:latin typeface="Century Schoolbook"/>
              </a:rPr>
              <a:t>(char));</a:t>
            </a:r>
          </a:p>
          <a:p>
            <a:pPr fontAlgn="base"/>
            <a:r>
              <a:rPr lang="en-US" altLang="ko-KR" sz="1400" dirty="0">
                <a:latin typeface="Century Schoolbook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 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mys</a:t>
            </a:r>
            <a:r>
              <a:rPr lang="en-US" altLang="en-US" sz="1400" dirty="0">
                <a:latin typeface="Century Schoolbook"/>
              </a:rPr>
              <a:t> * m = (</a:t>
            </a:r>
            <a:r>
              <a:rPr lang="en-US" altLang="en-US" sz="1400" dirty="0" err="1">
                <a:latin typeface="Century Schoolbook"/>
              </a:rPr>
              <a:t>mys</a:t>
            </a:r>
            <a:r>
              <a:rPr lang="en-US" altLang="en-US" sz="1400" dirty="0">
                <a:latin typeface="Century Schoolbook"/>
              </a:rPr>
              <a:t> *)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mys</a:t>
            </a:r>
            <a:r>
              <a:rPr lang="en-US" altLang="en-US" sz="14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m-&gt;A = 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*)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(100*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getBuf</a:t>
            </a:r>
            <a:r>
              <a:rPr lang="en-US" altLang="en-US" sz="1400" dirty="0">
                <a:latin typeface="Century Schoolbook"/>
              </a:rPr>
              <a:t>();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latin typeface="Century Schoolbook"/>
              </a:rPr>
              <a:t>getBuf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에서 할당한 메모리는 찾을 수 없으므로 해제 불가능하다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free(m);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m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을 먼저 해제했으므로 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m-&gt;A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에 접근할 수 없으므로 해제 불가능하다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			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8949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198" y="188640"/>
            <a:ext cx="8229600" cy="807368"/>
          </a:xfrm>
        </p:spPr>
        <p:txBody>
          <a:bodyPr>
            <a:normAutofit/>
          </a:bodyPr>
          <a:lstStyle/>
          <a:p>
            <a:r>
              <a:rPr lang="ko-KR" altLang="en-US" dirty="0"/>
              <a:t>메모리 누수</a:t>
            </a:r>
            <a:r>
              <a:rPr lang="en-US" altLang="ko-KR" dirty="0"/>
              <a:t>3 – </a:t>
            </a:r>
            <a:r>
              <a:rPr lang="ko-KR" altLang="en-US" dirty="0"/>
              <a:t>해결방안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1052736"/>
            <a:ext cx="7777162" cy="568863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&lt;stdio.h&gt;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fontAlgn="base"/>
            <a:endParaRPr lang="en-US" altLang="ko-KR" sz="1400" dirty="0">
              <a:latin typeface="Century Schoolbook"/>
            </a:endParaRPr>
          </a:p>
          <a:p>
            <a:pPr fontAlgn="base"/>
            <a:r>
              <a:rPr lang="en-US" altLang="ko-KR" sz="1400" dirty="0" err="1">
                <a:solidFill>
                  <a:srgbClr val="0000FF"/>
                </a:solidFill>
                <a:latin typeface="Century Schoolbook"/>
              </a:rPr>
              <a:t>typedef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 err="1">
                <a:latin typeface="Century Schoolbook"/>
              </a:rPr>
              <a:t>struct</a:t>
            </a:r>
            <a:r>
              <a:rPr lang="en-US" altLang="ko-KR" sz="1400" dirty="0">
                <a:latin typeface="Century Schoolbook"/>
              </a:rPr>
              <a:t> _</a:t>
            </a:r>
            <a:r>
              <a:rPr lang="en-US" altLang="ko-KR" sz="1400" dirty="0" err="1">
                <a:latin typeface="Century Schoolbook"/>
              </a:rPr>
              <a:t>mys</a:t>
            </a:r>
            <a:r>
              <a:rPr lang="en-US" altLang="ko-KR" sz="1400" dirty="0">
                <a:latin typeface="Century Schoolbook"/>
              </a:rPr>
              <a:t> {</a:t>
            </a:r>
          </a:p>
          <a:p>
            <a:pPr fontAlgn="base"/>
            <a:r>
              <a:rPr lang="en-US" altLang="ko-KR" sz="1400" dirty="0">
                <a:latin typeface="Century Schoolbook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ko-KR" sz="1400" dirty="0">
                <a:latin typeface="Century Schoolbook"/>
              </a:rPr>
              <a:t> *A;</a:t>
            </a:r>
          </a:p>
          <a:p>
            <a:pPr fontAlgn="base"/>
            <a:r>
              <a:rPr lang="en-US" altLang="ko-KR" sz="1400" dirty="0">
                <a:latin typeface="Century Schoolbook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ko-KR" sz="1400" dirty="0">
                <a:latin typeface="Century Schoolbook"/>
              </a:rPr>
              <a:t> B;</a:t>
            </a:r>
          </a:p>
          <a:p>
            <a:pPr fontAlgn="base"/>
            <a:r>
              <a:rPr lang="en-US" altLang="ko-KR" sz="1400" dirty="0">
                <a:latin typeface="Century Schoolbook"/>
              </a:rPr>
              <a:t>} </a:t>
            </a:r>
            <a:r>
              <a:rPr lang="en-US" altLang="ko-KR" sz="1400" dirty="0" err="1">
                <a:latin typeface="Century Schoolbook"/>
              </a:rPr>
              <a:t>mys</a:t>
            </a:r>
            <a:r>
              <a:rPr lang="en-US" altLang="ko-KR" sz="1400" dirty="0">
                <a:latin typeface="Century Schoolbook"/>
              </a:rPr>
              <a:t>;</a:t>
            </a:r>
          </a:p>
          <a:p>
            <a:pPr fontAlgn="base"/>
            <a:endParaRPr lang="en-US" altLang="ko-KR" sz="1400" dirty="0">
              <a:latin typeface="Century Schoolbook"/>
            </a:endParaRPr>
          </a:p>
          <a:p>
            <a:pPr fontAlgn="base"/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ko-KR" sz="1400" dirty="0">
                <a:latin typeface="Century Schoolbook"/>
              </a:rPr>
              <a:t>* </a:t>
            </a:r>
            <a:r>
              <a:rPr lang="en-US" altLang="ko-KR" sz="1400" dirty="0" err="1">
                <a:latin typeface="Century Schoolbook"/>
              </a:rPr>
              <a:t>getBuf</a:t>
            </a:r>
            <a:r>
              <a:rPr lang="en-US" altLang="ko-KR" sz="1400" dirty="0">
                <a:latin typeface="Century Schoolbook"/>
              </a:rPr>
              <a:t>(void) {</a:t>
            </a:r>
          </a:p>
          <a:p>
            <a:pPr fontAlgn="base"/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	return</a:t>
            </a:r>
            <a:r>
              <a:rPr lang="en-US" altLang="ko-KR" sz="1400" dirty="0">
                <a:latin typeface="Century Schoolbook"/>
              </a:rPr>
              <a:t> (</a:t>
            </a: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ko-KR" sz="1400" dirty="0">
                <a:latin typeface="Century Schoolbook"/>
              </a:rPr>
              <a:t> *)</a:t>
            </a:r>
            <a:r>
              <a:rPr lang="en-US" altLang="ko-KR" sz="1400" dirty="0" err="1">
                <a:latin typeface="Century Schoolbook"/>
              </a:rPr>
              <a:t>malloc</a:t>
            </a:r>
            <a:r>
              <a:rPr lang="en-US" altLang="ko-KR" sz="1400" dirty="0">
                <a:latin typeface="Century Schoolbook"/>
              </a:rPr>
              <a:t>(100 * </a:t>
            </a:r>
            <a:r>
              <a:rPr lang="en-US" altLang="ko-KR" sz="1400" dirty="0" err="1">
                <a:latin typeface="Century Schoolbook"/>
              </a:rPr>
              <a:t>sizeof</a:t>
            </a:r>
            <a:r>
              <a:rPr lang="en-US" altLang="ko-KR" sz="1400" dirty="0">
                <a:latin typeface="Century Schoolbook"/>
              </a:rPr>
              <a:t>(char));</a:t>
            </a:r>
          </a:p>
          <a:p>
            <a:pPr fontAlgn="base"/>
            <a:r>
              <a:rPr lang="en-US" altLang="ko-KR" sz="1400" dirty="0">
                <a:latin typeface="Century Schoolbook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 A;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 B;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mys</a:t>
            </a:r>
            <a:r>
              <a:rPr lang="en-US" altLang="en-US" sz="1400" dirty="0">
                <a:latin typeface="Century Schoolbook"/>
              </a:rPr>
              <a:t> * m = (</a:t>
            </a:r>
            <a:r>
              <a:rPr lang="en-US" altLang="en-US" sz="1400" dirty="0" err="1">
                <a:latin typeface="Century Schoolbook"/>
              </a:rPr>
              <a:t>mys</a:t>
            </a:r>
            <a:r>
              <a:rPr lang="en-US" altLang="en-US" sz="1400" dirty="0">
                <a:latin typeface="Century Schoolbook"/>
              </a:rPr>
              <a:t> *)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mys</a:t>
            </a:r>
            <a:r>
              <a:rPr lang="en-US" altLang="en-US" sz="14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m-&gt;A = 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*)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(100*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getBuf</a:t>
            </a:r>
            <a:r>
              <a:rPr lang="en-US" altLang="en-US" sz="1400" dirty="0">
                <a:latin typeface="Century Schoolbook"/>
              </a:rPr>
              <a:t>();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</a:t>
            </a:r>
            <a:r>
              <a:rPr lang="en-US" altLang="ko-KR" sz="1400" dirty="0" err="1">
                <a:solidFill>
                  <a:srgbClr val="008000"/>
                </a:solidFill>
                <a:latin typeface="Century Schoolbook"/>
              </a:rPr>
              <a:t>getBuf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에서 할당한 메모리는 찾을 수 없으므로 해제 불가능하다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Century Schoolbook"/>
              </a:rPr>
              <a:t>free(m-&gt;A);</a:t>
            </a:r>
            <a:r>
              <a:rPr lang="en-US" altLang="ko-KR" sz="1400" dirty="0">
                <a:latin typeface="Century Schoolbook"/>
              </a:rPr>
              <a:t>	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// m-&gt;A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를 먼저 해제해 줘야 한다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  <a:endParaRPr lang="en-US" altLang="en-US" sz="1400" dirty="0">
              <a:solidFill>
                <a:srgbClr val="008000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free(m);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그 후에 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m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을 해제한다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			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3189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Dangling pointer1-1</a:t>
            </a:r>
            <a:endParaRPr lang="ko-KR" alt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7544" y="1670712"/>
            <a:ext cx="8300126" cy="478262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&lt;stdio.h&gt;</a:t>
            </a:r>
            <a:endParaRPr lang="en-US" altLang="ko-KR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+mj-lt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 p1;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 p2;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p1 = (int *)</a:t>
            </a:r>
            <a:r>
              <a:rPr lang="en-US" altLang="en-US" sz="1400" dirty="0" err="1">
                <a:latin typeface="+mj-lt"/>
              </a:rPr>
              <a:t>malloc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latin typeface="+mj-lt"/>
              </a:rPr>
              <a:t>sizeof</a:t>
            </a:r>
            <a:r>
              <a:rPr lang="en-US" altLang="en-US" sz="1400" dirty="0">
                <a:latin typeface="+mj-lt"/>
              </a:rPr>
              <a:t>(int));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*p1 = 5;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p2 = p1;	 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p2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는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p1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과 같은 메모리를 가리킨다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 (aliasing)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free(p1);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 //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이때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p2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는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dangling pointer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가 된다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.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즉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, p2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를 통해서 메모리를 </a:t>
            </a:r>
            <a:r>
              <a:rPr lang="ko-KR" altLang="en-US" sz="1400" dirty="0" err="1">
                <a:solidFill>
                  <a:srgbClr val="008000"/>
                </a:solidFill>
                <a:latin typeface="+mj-lt"/>
              </a:rPr>
              <a:t>접근하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		    </a:t>
            </a:r>
            <a:r>
              <a:rPr lang="ko-KR" altLang="en-US" sz="1400" dirty="0" err="1">
                <a:solidFill>
                  <a:srgbClr val="008000"/>
                </a:solidFill>
                <a:latin typeface="+mj-lt"/>
              </a:rPr>
              <a:t>려고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 하는 시도는 예측 불가능한 결과를 초래한다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.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solidFill>
                <a:srgbClr val="008000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	</a:t>
            </a:r>
            <a:r>
              <a:rPr lang="en-US" altLang="en-US" sz="1400" dirty="0">
                <a:latin typeface="+mj-lt"/>
              </a:rPr>
              <a:t>*p1 = 5;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이미 해제된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p1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을 통해서 메모리를 접근하고자 할 때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, p1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또한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dangling     	                      pointer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이다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.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간단한 듯 보이지만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,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대부분의 경우는 찾아내기 어렵다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3016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8811" y="0"/>
            <a:ext cx="8229600" cy="51933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Dangling pointer1-2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79512" y="476672"/>
            <a:ext cx="8856984" cy="633670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&lt;stdio.h&gt;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char * </a:t>
            </a:r>
            <a:r>
              <a:rPr lang="en-US" altLang="en-US" sz="1400" dirty="0" err="1">
                <a:latin typeface="Century Schoolbook"/>
              </a:rPr>
              <a:t>readBuf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File* </a:t>
            </a:r>
            <a:r>
              <a:rPr lang="en-US" altLang="en-US" sz="1400" dirty="0">
                <a:latin typeface="Century Schoolbook"/>
              </a:rPr>
              <a:t>file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,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const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 </a:t>
            </a:r>
            <a:r>
              <a:rPr lang="en-US" altLang="en-US" sz="1400" dirty="0">
                <a:latin typeface="Century Schoolbook"/>
              </a:rPr>
              <a:t>size)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foo =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 = 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char*</a:t>
            </a:r>
            <a:r>
              <a:rPr lang="en-US" altLang="en-US" sz="1400" dirty="0">
                <a:latin typeface="Century Schoolbook"/>
              </a:rPr>
              <a:t>) 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(size * 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 == NULL) { printf(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메모리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할당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오류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\n"</a:t>
            </a:r>
            <a:r>
              <a:rPr lang="en-US" altLang="en-US" sz="1400" dirty="0">
                <a:latin typeface="Century Schoolbook"/>
              </a:rPr>
              <a:t>) ; exit(1);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fread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, 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), size, file) != size)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chemeClr val="tx2"/>
                </a:solidFill>
                <a:latin typeface="Century Schoolbook"/>
              </a:rPr>
              <a:t>		</a:t>
            </a:r>
            <a:r>
              <a:rPr lang="en-US" altLang="en-US" sz="1400" dirty="0">
                <a:latin typeface="Century Schoolbook"/>
              </a:rPr>
              <a:t>free(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); 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;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if(</a:t>
            </a:r>
            <a:r>
              <a:rPr lang="en-US" altLang="en-US" sz="1400" dirty="0" err="1">
                <a:latin typeface="Century Schoolbook"/>
              </a:rPr>
              <a:t>strstr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, "EOF"))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	free(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); 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FILE 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 pc;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int size = 80;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 = </a:t>
            </a:r>
            <a:r>
              <a:rPr lang="en-US" altLang="en-US" sz="1400" dirty="0" err="1">
                <a:latin typeface="Century Schoolbook"/>
              </a:rPr>
              <a:t>fopen</a:t>
            </a:r>
            <a:r>
              <a:rPr lang="en-US" altLang="en-US" sz="1400" dirty="0">
                <a:latin typeface="Century Schoolbook"/>
              </a:rPr>
              <a:t>("tmp.txt", "r");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pc = </a:t>
            </a:r>
            <a:r>
              <a:rPr lang="en-US" altLang="en-US" sz="1400" dirty="0" err="1">
                <a:latin typeface="Century Schoolbook"/>
              </a:rPr>
              <a:t>readBuf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, size);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printf("%s\n", pc); 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pc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가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EOF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를 가지고 있거나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, </a:t>
            </a:r>
            <a:r>
              <a:rPr lang="en-US" altLang="ko-KR" sz="1400" dirty="0" err="1">
                <a:solidFill>
                  <a:srgbClr val="008000"/>
                </a:solidFill>
                <a:latin typeface="Century Schoolbook"/>
              </a:rPr>
              <a:t>fread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가 실패했을 경우 이미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free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가 되어 있다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 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이 </a:t>
            </a:r>
            <a:r>
              <a:rPr lang="ko-KR" altLang="en-US" sz="1400">
                <a:solidFill>
                  <a:srgbClr val="008000"/>
                </a:solidFill>
                <a:latin typeface="Century Schoolbook"/>
              </a:rPr>
              <a:t>경우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pc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는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dangling pointer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가 된다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  <a:endParaRPr lang="en-US" altLang="en-US" sz="1400" dirty="0">
              <a:solidFill>
                <a:srgbClr val="008000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free(pc);  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마찬가지로 위와 같은 조건일 경우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pc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를 다시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free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하려고 하고 있다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(double free)</a:t>
            </a:r>
            <a:endParaRPr lang="en-US" altLang="en-US" sz="1400" dirty="0">
              <a:solidFill>
                <a:srgbClr val="008000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269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5922" y="44624"/>
            <a:ext cx="8229600" cy="51933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Dangling pointer1-2 – </a:t>
            </a:r>
            <a:r>
              <a:rPr lang="ko-KR" altLang="en-US" dirty="0"/>
              <a:t>해결방안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5536" y="620688"/>
            <a:ext cx="8354550" cy="6165304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&lt;stdio.h&gt;</a:t>
            </a:r>
            <a:endParaRPr lang="en-US" altLang="ko-KR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Century Schoolbook"/>
              </a:rPr>
              <a:t>#include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Century Schoolbook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Century Schoolbook"/>
              </a:rPr>
              <a:t>&gt;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 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readBuf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File* </a:t>
            </a:r>
            <a:r>
              <a:rPr lang="en-US" altLang="en-US" sz="1400" dirty="0">
                <a:latin typeface="Century Schoolbook"/>
              </a:rPr>
              <a:t>file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,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const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>
                <a:solidFill>
                  <a:srgbClr val="0000FF"/>
                </a:solidFill>
                <a:latin typeface="Century Schoolbook"/>
              </a:rPr>
              <a:t> </a:t>
            </a:r>
            <a:r>
              <a:rPr lang="en-US" altLang="en-US" sz="1400">
                <a:latin typeface="Century Schoolbook"/>
              </a:rPr>
              <a:t>size) </a:t>
            </a:r>
            <a:r>
              <a:rPr lang="en-US" altLang="en-US" sz="1400" dirty="0">
                <a:latin typeface="Century Schoolbook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foo =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 = 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char*</a:t>
            </a:r>
            <a:r>
              <a:rPr lang="en-US" altLang="en-US" sz="1400" dirty="0">
                <a:latin typeface="Century Schoolbook"/>
              </a:rPr>
              <a:t>) </a:t>
            </a:r>
            <a:r>
              <a:rPr lang="en-US" altLang="en-US" sz="1400" dirty="0" err="1">
                <a:latin typeface="Century Schoolbook"/>
              </a:rPr>
              <a:t>malloc</a:t>
            </a:r>
            <a:r>
              <a:rPr lang="en-US" altLang="en-US" sz="1400" dirty="0">
                <a:latin typeface="Century Schoolbook"/>
              </a:rPr>
              <a:t>(size * 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 == NULL) { printf(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"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메모리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할당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 </a:t>
            </a:r>
            <a:r>
              <a:rPr lang="en-US" altLang="en-US" sz="1400" dirty="0" err="1">
                <a:solidFill>
                  <a:srgbClr val="800000"/>
                </a:solidFill>
                <a:latin typeface="Century Schoolbook"/>
              </a:rPr>
              <a:t>오류</a:t>
            </a:r>
            <a:r>
              <a:rPr lang="en-US" altLang="en-US" sz="1400" dirty="0">
                <a:solidFill>
                  <a:srgbClr val="800000"/>
                </a:solidFill>
                <a:latin typeface="Century Schoolbook"/>
              </a:rPr>
              <a:t>\n"</a:t>
            </a:r>
            <a:r>
              <a:rPr lang="en-US" altLang="en-US" sz="1400" dirty="0">
                <a:latin typeface="Century Schoolbook"/>
              </a:rPr>
              <a:t>) ; exit(1);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fread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, </a:t>
            </a:r>
            <a:r>
              <a:rPr lang="en-US" altLang="en-US" sz="1400" dirty="0" err="1">
                <a:latin typeface="Century Schoolbook"/>
              </a:rPr>
              <a:t>sizeof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), size, file) != size)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chemeClr val="tx2"/>
                </a:solidFill>
                <a:latin typeface="Century Schoolbook"/>
              </a:rPr>
              <a:t>		</a:t>
            </a:r>
            <a:r>
              <a:rPr lang="en-US" altLang="en-US" sz="1400" dirty="0">
                <a:latin typeface="Century Schoolbook"/>
              </a:rPr>
              <a:t>free(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); </a:t>
            </a:r>
            <a:r>
              <a:rPr lang="en-US" altLang="en-US" sz="1400" dirty="0" err="1">
                <a:solidFill>
                  <a:srgbClr val="FF0000"/>
                </a:solidFill>
                <a:latin typeface="Century Schoolbook"/>
              </a:rPr>
              <a:t>buf</a:t>
            </a:r>
            <a:r>
              <a:rPr lang="en-US" altLang="en-US" sz="1400" dirty="0">
                <a:solidFill>
                  <a:srgbClr val="FF0000"/>
                </a:solidFill>
                <a:latin typeface="Century Schoolbook"/>
              </a:rPr>
              <a:t> = NULL;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;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 // 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해제된 메모리는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NULL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로 만들어준다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if(</a:t>
            </a:r>
            <a:r>
              <a:rPr lang="en-US" altLang="en-US" sz="1400" dirty="0" err="1">
                <a:latin typeface="Century Schoolbook"/>
              </a:rPr>
              <a:t>strstr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, "EOF"))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	free(</a:t>
            </a:r>
            <a:r>
              <a:rPr lang="en-US" altLang="en-US" sz="1400" dirty="0" err="1"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); </a:t>
            </a:r>
            <a:r>
              <a:rPr lang="en-US" altLang="en-US" sz="1400" dirty="0" err="1">
                <a:solidFill>
                  <a:srgbClr val="FF0000"/>
                </a:solidFill>
                <a:latin typeface="Century Schoolbook"/>
              </a:rPr>
              <a:t>buf</a:t>
            </a:r>
            <a:r>
              <a:rPr lang="en-US" altLang="en-US" sz="1400" dirty="0">
                <a:solidFill>
                  <a:srgbClr val="FF0000"/>
                </a:solidFill>
                <a:latin typeface="Century Schoolbook"/>
              </a:rPr>
              <a:t> = NULL;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 </a:t>
            </a:r>
            <a:r>
              <a:rPr lang="en-US" altLang="en-US" sz="1400" dirty="0" err="1">
                <a:solidFill>
                  <a:srgbClr val="0000FF"/>
                </a:solidFill>
                <a:latin typeface="Century Schoolbook"/>
              </a:rPr>
              <a:t>buf</a:t>
            </a:r>
            <a:r>
              <a:rPr lang="en-US" altLang="en-US" sz="1400" dirty="0">
                <a:latin typeface="Century Schoolbook"/>
              </a:rPr>
              <a:t>; 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 // 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해제된 메모리는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NULL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로 만들어준다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solidFill>
                <a:srgbClr val="0000FF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int</a:t>
            </a:r>
            <a:r>
              <a:rPr lang="en-US" altLang="en-US" sz="1400" dirty="0">
                <a:latin typeface="Century Schoolbook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void</a:t>
            </a:r>
            <a:r>
              <a:rPr lang="en-US" altLang="en-US" sz="1400" dirty="0">
                <a:latin typeface="Century Schoolbook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FILE *</a:t>
            </a:r>
            <a:r>
              <a:rPr lang="en-US" altLang="en-US" sz="1400" dirty="0">
                <a:latin typeface="Century Schoolbook"/>
              </a:rPr>
              <a:t> 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char</a:t>
            </a:r>
            <a:r>
              <a:rPr lang="en-US" altLang="en-US" sz="1400" dirty="0">
                <a:latin typeface="Century Schoolbook"/>
              </a:rPr>
              <a:t> * pc;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int size = 80;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 = </a:t>
            </a:r>
            <a:r>
              <a:rPr lang="en-US" altLang="en-US" sz="1400" dirty="0" err="1">
                <a:latin typeface="Century Schoolbook"/>
              </a:rPr>
              <a:t>fopen</a:t>
            </a:r>
            <a:r>
              <a:rPr lang="en-US" altLang="en-US" sz="1400" dirty="0">
                <a:latin typeface="Century Schoolbook"/>
              </a:rPr>
              <a:t>("tmp.txt", "r");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pc = </a:t>
            </a:r>
            <a:r>
              <a:rPr lang="en-US" altLang="en-US" sz="1400" dirty="0" err="1">
                <a:latin typeface="Century Schoolbook"/>
              </a:rPr>
              <a:t>readBuf</a:t>
            </a:r>
            <a:r>
              <a:rPr lang="en-US" altLang="en-US" sz="1400" dirty="0">
                <a:latin typeface="Century Schoolbook"/>
              </a:rPr>
              <a:t>(</a:t>
            </a:r>
            <a:r>
              <a:rPr lang="en-US" altLang="en-US" sz="1400" dirty="0" err="1">
                <a:latin typeface="Century Schoolbook"/>
              </a:rPr>
              <a:t>fp</a:t>
            </a:r>
            <a:r>
              <a:rPr lang="en-US" altLang="en-US" sz="1400" dirty="0">
                <a:latin typeface="Century Schoolbook"/>
              </a:rPr>
              <a:t>, size);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Century Schoolbook"/>
              </a:rPr>
              <a:t>if(pc) </a:t>
            </a:r>
            <a:r>
              <a:rPr lang="en-US" altLang="en-US" sz="1400" dirty="0">
                <a:latin typeface="Century Schoolbook"/>
              </a:rPr>
              <a:t>printf("%s\n", pc);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pc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가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NULL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이 아닐 경우에만 사용한다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  <a:endParaRPr lang="en-US" altLang="en-US" sz="1400" dirty="0">
              <a:solidFill>
                <a:srgbClr val="008000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ko-KR" sz="1400" dirty="0">
                <a:solidFill>
                  <a:srgbClr val="FF0000"/>
                </a:solidFill>
                <a:latin typeface="Century Schoolbook"/>
              </a:rPr>
              <a:t>if(pc)</a:t>
            </a:r>
            <a:r>
              <a:rPr lang="en-US" altLang="ko-KR" sz="1400" dirty="0">
                <a:latin typeface="Century Schoolbook"/>
              </a:rPr>
              <a:t> </a:t>
            </a:r>
            <a:r>
              <a:rPr lang="en-US" altLang="en-US" sz="1400" dirty="0">
                <a:latin typeface="Century Schoolbook"/>
              </a:rPr>
              <a:t>free(pc);		</a:t>
            </a:r>
            <a:r>
              <a:rPr lang="en-US" altLang="en-US" sz="1400" dirty="0">
                <a:solidFill>
                  <a:srgbClr val="008000"/>
                </a:solidFill>
                <a:latin typeface="Century Schoolbook"/>
              </a:rPr>
              <a:t>//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pc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가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NULL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이 아닐 경우에만 해제한다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.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(double free</a:t>
            </a:r>
            <a:r>
              <a:rPr lang="ko-KR" altLang="en-US" sz="1400" dirty="0">
                <a:solidFill>
                  <a:srgbClr val="008000"/>
                </a:solidFill>
                <a:latin typeface="Century Schoolbook"/>
              </a:rPr>
              <a:t>의 해결</a:t>
            </a:r>
            <a:r>
              <a:rPr lang="en-US" altLang="ko-KR" sz="1400" dirty="0">
                <a:solidFill>
                  <a:srgbClr val="008000"/>
                </a:solidFill>
                <a:latin typeface="Century Schoolbook"/>
              </a:rPr>
              <a:t>)</a:t>
            </a:r>
            <a:endParaRPr lang="en-US" altLang="en-US" sz="1400" dirty="0">
              <a:solidFill>
                <a:srgbClr val="008000"/>
              </a:solidFill>
              <a:latin typeface="Century Schoolbook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Century Schoolbook"/>
              </a:rPr>
              <a:t>return</a:t>
            </a:r>
            <a:r>
              <a:rPr lang="en-US" altLang="en-US" sz="1400" dirty="0">
                <a:latin typeface="Century Schoolbook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Century Schoolbook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5524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Dangling pointer2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2648" y="1628800"/>
            <a:ext cx="7777162" cy="3630496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&lt;stdio.h&gt;</a:t>
            </a:r>
            <a:endParaRPr lang="en-US" altLang="ko-KR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+mj-lt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&gt;</a:t>
            </a:r>
          </a:p>
          <a:p>
            <a:pPr fontAlgn="base"/>
            <a:endParaRPr lang="en-US" altLang="ko-KR" sz="1400" dirty="0">
              <a:latin typeface="+mj-lt"/>
            </a:endParaRPr>
          </a:p>
          <a:p>
            <a:pPr fontAlgn="base"/>
            <a:r>
              <a:rPr lang="en-US" altLang="ko-KR" sz="1400" dirty="0">
                <a:latin typeface="+mj-lt"/>
              </a:rPr>
              <a:t>int* test(void) {</a:t>
            </a:r>
          </a:p>
          <a:p>
            <a:pPr fontAlgn="base"/>
            <a:r>
              <a:rPr lang="en-US" altLang="ko-KR" sz="1400" dirty="0">
                <a:latin typeface="+mj-lt"/>
              </a:rPr>
              <a:t>	int </a:t>
            </a:r>
            <a:r>
              <a:rPr lang="en-US" altLang="ko-KR" sz="1400" dirty="0" err="1">
                <a:latin typeface="+mj-lt"/>
              </a:rPr>
              <a:t>tmp</a:t>
            </a:r>
            <a:r>
              <a:rPr lang="en-US" altLang="ko-KR" sz="1400" dirty="0">
                <a:latin typeface="+mj-lt"/>
              </a:rPr>
              <a:t> = 5;</a:t>
            </a:r>
          </a:p>
          <a:p>
            <a:pPr fontAlgn="base"/>
            <a:r>
              <a:rPr lang="en-US" altLang="ko-KR" sz="1400" dirty="0">
                <a:latin typeface="+mj-lt"/>
              </a:rPr>
              <a:t>	</a:t>
            </a: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ko-KR" sz="1400" dirty="0">
                <a:latin typeface="+mj-lt"/>
              </a:rPr>
              <a:t> &amp;</a:t>
            </a:r>
            <a:r>
              <a:rPr lang="en-US" altLang="ko-KR" sz="1400" dirty="0" err="1">
                <a:latin typeface="+mj-lt"/>
              </a:rPr>
              <a:t>tmp</a:t>
            </a:r>
            <a:r>
              <a:rPr lang="en-US" altLang="ko-KR" sz="1400" dirty="0">
                <a:latin typeface="+mj-lt"/>
              </a:rPr>
              <a:t>;</a:t>
            </a:r>
          </a:p>
          <a:p>
            <a:pPr fontAlgn="base"/>
            <a:r>
              <a:rPr lang="en-US" altLang="ko-KR" sz="1400" dirty="0">
                <a:latin typeface="+mj-lt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endParaRPr lang="en-US" altLang="ko-KR" sz="1400" dirty="0">
              <a:solidFill>
                <a:srgbClr val="0000FF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 pi;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pi = test();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여기서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pi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는 이미 해제된 지역변수 </a:t>
            </a:r>
            <a:r>
              <a:rPr lang="en-US" altLang="ko-KR" sz="1400" dirty="0" err="1">
                <a:solidFill>
                  <a:srgbClr val="008000"/>
                </a:solidFill>
                <a:latin typeface="+mj-lt"/>
              </a:rPr>
              <a:t>tmp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의 주소를 가지고 있으므로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			   dangling pointer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이다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56136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Wild pointer</a:t>
            </a:r>
            <a:endParaRPr lang="ko-KR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92486" y="1556792"/>
            <a:ext cx="7777162" cy="3774512"/>
          </a:xfrm>
          <a:prstGeom prst="rect">
            <a:avLst/>
          </a:prstGeom>
          <a:solidFill>
            <a:srgbClr val="F0F0F0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&lt;stdio.h&gt;</a:t>
            </a:r>
            <a:endParaRPr lang="en-US" altLang="ko-KR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dirty="0">
                <a:solidFill>
                  <a:srgbClr val="0000FF"/>
                </a:solidFill>
                <a:latin typeface="+mj-lt"/>
              </a:rPr>
              <a:t>#include</a:t>
            </a:r>
            <a:r>
              <a:rPr lang="en-US" altLang="ko-KR" sz="1400" dirty="0">
                <a:latin typeface="+mj-lt"/>
              </a:rPr>
              <a:t> 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&lt;</a:t>
            </a:r>
            <a:r>
              <a:rPr lang="en-US" altLang="ko-KR" sz="1400" dirty="0" err="1">
                <a:solidFill>
                  <a:srgbClr val="800000"/>
                </a:solidFill>
                <a:latin typeface="+mj-lt"/>
              </a:rPr>
              <a:t>stdlib.h</a:t>
            </a:r>
            <a:r>
              <a:rPr lang="en-US" altLang="ko-KR" sz="1400" dirty="0">
                <a:solidFill>
                  <a:srgbClr val="800000"/>
                </a:solidFill>
                <a:latin typeface="+mj-lt"/>
              </a:rPr>
              <a:t>&gt;</a:t>
            </a:r>
          </a:p>
          <a:p>
            <a:pPr fontAlgn="base"/>
            <a:endParaRPr lang="en-US" altLang="ko-KR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main(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void</a:t>
            </a:r>
            <a:r>
              <a:rPr lang="en-US" altLang="en-US" sz="1400" dirty="0">
                <a:latin typeface="+mj-lt"/>
              </a:rPr>
              <a:t>) 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en-US" sz="1400" dirty="0">
                <a:latin typeface="+mj-lt"/>
              </a:rPr>
              <a:t> * pi;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*pi = 12;	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pi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는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wild pointer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이다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.</a:t>
            </a:r>
            <a:endParaRPr lang="en-US" altLang="en-US" sz="1400" dirty="0">
              <a:solidFill>
                <a:srgbClr val="008000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pi = </a:t>
            </a:r>
            <a:r>
              <a:rPr lang="en-US" altLang="en-US" sz="1400" dirty="0" err="1">
                <a:latin typeface="+mj-lt"/>
              </a:rPr>
              <a:t>malloc</a:t>
            </a:r>
            <a:r>
              <a:rPr lang="en-US" altLang="en-US" sz="1400" dirty="0">
                <a:latin typeface="+mj-lt"/>
              </a:rPr>
              <a:t>(</a:t>
            </a:r>
            <a:r>
              <a:rPr lang="en-US" altLang="en-US" sz="1400" dirty="0" err="1">
                <a:latin typeface="+mj-lt"/>
              </a:rPr>
              <a:t>sizeof</a:t>
            </a:r>
            <a:r>
              <a:rPr lang="en-US" altLang="en-US" sz="1400" dirty="0">
                <a:latin typeface="+mj-lt"/>
              </a:rPr>
              <a:t>(int));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wild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ko-KR" sz="1400" dirty="0">
                <a:solidFill>
                  <a:srgbClr val="008000"/>
                </a:solidFill>
                <a:latin typeface="+mj-lt"/>
              </a:rPr>
              <a:t>pointer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의 해결방안</a:t>
            </a:r>
            <a:endParaRPr lang="en-US" altLang="en-US" sz="1400" dirty="0">
              <a:solidFill>
                <a:srgbClr val="008000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*pi = 12;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int a = 12;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pi = &amp;a;		</a:t>
            </a:r>
            <a:r>
              <a:rPr lang="en-US" altLang="en-US" sz="1400" dirty="0">
                <a:solidFill>
                  <a:srgbClr val="008000"/>
                </a:solidFill>
                <a:latin typeface="+mj-lt"/>
              </a:rPr>
              <a:t>// wild pointer</a:t>
            </a:r>
            <a:r>
              <a:rPr lang="ko-KR" altLang="en-US" sz="1400" dirty="0">
                <a:solidFill>
                  <a:srgbClr val="008000"/>
                </a:solidFill>
                <a:latin typeface="+mj-lt"/>
              </a:rPr>
              <a:t>의 또 다른 해결방안</a:t>
            </a:r>
            <a:endParaRPr lang="en-US" altLang="ko-KR" sz="1400" dirty="0">
              <a:solidFill>
                <a:srgbClr val="008000"/>
              </a:solidFill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400" dirty="0">
              <a:latin typeface="+mj-lt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free(pi);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	</a:t>
            </a:r>
            <a:r>
              <a:rPr lang="en-US" altLang="en-US" sz="1400" dirty="0">
                <a:solidFill>
                  <a:srgbClr val="0000FF"/>
                </a:solidFill>
                <a:latin typeface="+mj-lt"/>
              </a:rPr>
              <a:t>return</a:t>
            </a:r>
            <a:r>
              <a:rPr lang="en-US" altLang="en-US" sz="1400" dirty="0">
                <a:latin typeface="+mj-lt"/>
              </a:rPr>
              <a:t> 0;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-US" alt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7418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동적 메모리 할당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4847385" cy="4495800"/>
          </a:xfrm>
        </p:spPr>
        <p:txBody>
          <a:bodyPr/>
          <a:lstStyle/>
          <a:p>
            <a:r>
              <a:rPr lang="ko-KR" altLang="en-US" dirty="0"/>
              <a:t>실행 도중에 동적으로 메모리를 </a:t>
            </a:r>
            <a:r>
              <a:rPr lang="ko-KR" altLang="en-US" dirty="0" err="1"/>
              <a:t>할당받는</a:t>
            </a:r>
            <a:r>
              <a:rPr lang="ko-KR" altLang="en-US" dirty="0"/>
              <a:t> 것</a:t>
            </a:r>
          </a:p>
          <a:p>
            <a:r>
              <a:rPr lang="ko-KR" altLang="en-US" dirty="0"/>
              <a:t>사용이 끝나면 시스템에 메모리를 반납</a:t>
            </a:r>
          </a:p>
          <a:p>
            <a:r>
              <a:rPr lang="ko-KR" altLang="en-US" dirty="0"/>
              <a:t>필요한 만큼만 할당을 받고 메모리를 매우 효율적으로 사용</a:t>
            </a:r>
          </a:p>
          <a:p>
            <a:r>
              <a:rPr lang="en-US" altLang="ko-KR" dirty="0" err="1"/>
              <a:t>malloc</a:t>
            </a:r>
            <a:r>
              <a:rPr lang="en-US" altLang="ko-KR" dirty="0"/>
              <a:t>() </a:t>
            </a:r>
            <a:r>
              <a:rPr lang="ko-KR" altLang="en-US" dirty="0"/>
              <a:t>계열의 라이브러리 함수를 사용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1728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33" y="1556792"/>
            <a:ext cx="3445836" cy="46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메모리의 구조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프로그램이 실행될 때 </a:t>
            </a:r>
            <a:r>
              <a:rPr lang="en-US" altLang="ko-KR" dirty="0"/>
              <a:t>OS</a:t>
            </a:r>
            <a:r>
              <a:rPr lang="ko-KR" altLang="en-US" dirty="0"/>
              <a:t>는 프로그램을 위해 메모리 공간을 할당해 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</a:t>
            </a:r>
            <a:r>
              <a:rPr lang="en-US" altLang="ko-KR" dirty="0"/>
              <a:t> – </a:t>
            </a:r>
            <a:r>
              <a:rPr lang="ko-KR" altLang="en-US" dirty="0"/>
              <a:t>데이터 영역</a:t>
            </a:r>
            <a:r>
              <a:rPr lang="en-US" altLang="ko-KR" dirty="0"/>
              <a:t>, </a:t>
            </a:r>
            <a:r>
              <a:rPr lang="ko-KR" altLang="en-US" dirty="0" err="1"/>
              <a:t>스택</a:t>
            </a:r>
            <a:r>
              <a:rPr lang="en-US" altLang="ko-KR" dirty="0"/>
              <a:t>(stack) </a:t>
            </a:r>
            <a:r>
              <a:rPr lang="ko-KR" altLang="en-US" dirty="0"/>
              <a:t>영역</a:t>
            </a:r>
            <a:r>
              <a:rPr lang="en-US" altLang="ko-KR" dirty="0"/>
              <a:t>, </a:t>
            </a:r>
            <a:r>
              <a:rPr lang="ko-KR" altLang="en-US" dirty="0" err="1"/>
              <a:t>힙</a:t>
            </a:r>
            <a:r>
              <a:rPr lang="en-US" altLang="ko-KR" dirty="0"/>
              <a:t>(heap) </a:t>
            </a:r>
            <a:r>
              <a:rPr lang="ko-KR" altLang="en-US" dirty="0"/>
              <a:t>영역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영역 </a:t>
            </a:r>
            <a:r>
              <a:rPr lang="en-US" altLang="ko-KR" dirty="0"/>
              <a:t>– </a:t>
            </a:r>
            <a:r>
              <a:rPr lang="ko-KR" altLang="en-US" dirty="0"/>
              <a:t>전역 변수 및 </a:t>
            </a:r>
            <a:r>
              <a:rPr lang="en-US" altLang="ko-KR" dirty="0"/>
              <a:t>static </a:t>
            </a:r>
            <a:r>
              <a:rPr lang="ko-KR" altLang="en-US" dirty="0"/>
              <a:t>변수가 할당되는 영역</a:t>
            </a:r>
            <a:r>
              <a:rPr lang="en-US" altLang="ko-KR" dirty="0"/>
              <a:t>. </a:t>
            </a:r>
            <a:r>
              <a:rPr lang="ko-KR" altLang="en-US" dirty="0"/>
              <a:t>프로그램의 시작 시 할당되어 종료 시 소멸됨 </a:t>
            </a:r>
            <a:r>
              <a:rPr lang="en-US" altLang="ko-KR" dirty="0"/>
              <a:t>(</a:t>
            </a:r>
            <a:r>
              <a:rPr lang="ko-KR" altLang="en-US" dirty="0"/>
              <a:t>컴파일 타임에 결정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 err="1"/>
              <a:t>스택</a:t>
            </a:r>
            <a:r>
              <a:rPr lang="ko-KR" altLang="en-US" dirty="0"/>
              <a:t> 영역 </a:t>
            </a:r>
            <a:r>
              <a:rPr lang="en-US" altLang="ko-KR" dirty="0"/>
              <a:t>– </a:t>
            </a:r>
            <a:r>
              <a:rPr lang="ko-KR" altLang="en-US" dirty="0"/>
              <a:t>함수 호출 시 생성되는 지역 변수 및 매개 변수가 저장되는 영역</a:t>
            </a:r>
            <a:r>
              <a:rPr lang="en-US" altLang="ko-KR" dirty="0"/>
              <a:t>. </a:t>
            </a:r>
            <a:r>
              <a:rPr lang="ko-KR" altLang="en-US" dirty="0"/>
              <a:t>함수 호출이 완료되면 소멸됨 </a:t>
            </a:r>
            <a:r>
              <a:rPr lang="en-US" altLang="ko-KR" dirty="0"/>
              <a:t>(</a:t>
            </a:r>
            <a:r>
              <a:rPr lang="ko-KR" altLang="en-US" dirty="0"/>
              <a:t>컴파일 타임에 </a:t>
            </a:r>
            <a:r>
              <a:rPr lang="ko-KR" altLang="en-US"/>
              <a:t>결정</a:t>
            </a:r>
            <a:r>
              <a:rPr lang="en-US" altLang="ko-KR" dirty="0"/>
              <a:t>) – </a:t>
            </a:r>
            <a:r>
              <a:rPr lang="ko-KR" altLang="en-US"/>
              <a:t>정적할당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힙</a:t>
            </a:r>
            <a:r>
              <a:rPr lang="ko-KR" altLang="en-US" dirty="0"/>
              <a:t> 영역 </a:t>
            </a:r>
            <a:r>
              <a:rPr lang="en-US" altLang="ko-KR" dirty="0"/>
              <a:t>– </a:t>
            </a:r>
            <a:r>
              <a:rPr lang="ko-KR" altLang="en-US" dirty="0"/>
              <a:t>프로그래머가 할당하는 영역</a:t>
            </a:r>
            <a:r>
              <a:rPr lang="en-US" altLang="ko-KR" dirty="0"/>
              <a:t>. </a:t>
            </a:r>
            <a:r>
              <a:rPr lang="ko-KR" altLang="en-US" dirty="0"/>
              <a:t>프로그래머가 명시적으로 할당하고 소멸시킴 </a:t>
            </a:r>
            <a:r>
              <a:rPr lang="en-US" altLang="ko-KR" dirty="0"/>
              <a:t>(</a:t>
            </a:r>
            <a:r>
              <a:rPr lang="ko-KR" altLang="en-US" dirty="0"/>
              <a:t>런타임에 </a:t>
            </a:r>
            <a:r>
              <a:rPr lang="ko-KR" altLang="en-US"/>
              <a:t>결정</a:t>
            </a:r>
            <a:r>
              <a:rPr lang="en-US" altLang="ko-KR" dirty="0"/>
              <a:t>) - </a:t>
            </a:r>
            <a:r>
              <a:rPr lang="ko-KR" altLang="en-US"/>
              <a:t>동적할당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51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메모리의 구조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555776" y="1772816"/>
            <a:ext cx="3672408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 영역</a:t>
            </a:r>
            <a:endParaRPr lang="en-US" altLang="ko-KR" dirty="0"/>
          </a:p>
          <a:p>
            <a:pPr algn="ctr"/>
            <a:r>
              <a:rPr lang="en-US" altLang="ko-KR" dirty="0"/>
              <a:t>Static </a:t>
            </a:r>
            <a:r>
              <a:rPr lang="ko-KR" altLang="en-US" dirty="0"/>
              <a:t>변수 </a:t>
            </a:r>
            <a:r>
              <a:rPr lang="en-US" altLang="ko-KR" dirty="0"/>
              <a:t>&amp; </a:t>
            </a:r>
            <a:r>
              <a:rPr lang="ko-KR" altLang="en-US" dirty="0"/>
              <a:t>전역 변수</a:t>
            </a:r>
          </a:p>
        </p:txBody>
      </p:sp>
      <p:sp>
        <p:nvSpPr>
          <p:cNvPr id="6" name="순서도: 문서 5"/>
          <p:cNvSpPr/>
          <p:nvPr/>
        </p:nvSpPr>
        <p:spPr>
          <a:xfrm>
            <a:off x="2555776" y="2996952"/>
            <a:ext cx="3672408" cy="1728192"/>
          </a:xfrm>
          <a:prstGeom prst="flowChartDocumen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Heap </a:t>
            </a:r>
            <a:r>
              <a:rPr lang="ko-KR" altLang="en-US" dirty="0"/>
              <a:t>영역</a:t>
            </a:r>
            <a:endParaRPr lang="en-US" altLang="ko-KR" dirty="0"/>
          </a:p>
          <a:p>
            <a:pPr algn="ctr"/>
            <a:r>
              <a:rPr lang="ko-KR" altLang="en-US" dirty="0"/>
              <a:t>프로그래머의 동적 할당</a:t>
            </a:r>
            <a:endParaRPr lang="en-US" altLang="ko-KR" dirty="0"/>
          </a:p>
          <a:p>
            <a:pPr algn="ctr"/>
            <a:r>
              <a:rPr lang="ko-KR" altLang="en-US" dirty="0"/>
              <a:t>런타임에 크기 결정</a:t>
            </a:r>
          </a:p>
        </p:txBody>
      </p:sp>
      <p:sp>
        <p:nvSpPr>
          <p:cNvPr id="7" name="순서도: 문서 6"/>
          <p:cNvSpPr/>
          <p:nvPr/>
        </p:nvSpPr>
        <p:spPr>
          <a:xfrm rot="10800000">
            <a:off x="2555776" y="4653136"/>
            <a:ext cx="3672408" cy="1728192"/>
          </a:xfrm>
          <a:prstGeom prst="flowChartDocumen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ctr">
            <a:scene3d>
              <a:camera prst="orthographicFront">
                <a:rot lat="0" lon="0" rev="10800000"/>
              </a:camera>
              <a:lightRig rig="threePt" dir="t"/>
            </a:scene3d>
          </a:bodyPr>
          <a:lstStyle/>
          <a:p>
            <a:pPr algn="ctr"/>
            <a:r>
              <a:rPr lang="en-US" altLang="ko-KR" dirty="0"/>
              <a:t>STACK </a:t>
            </a:r>
            <a:r>
              <a:rPr lang="ko-KR" altLang="en-US" dirty="0"/>
              <a:t>영역</a:t>
            </a:r>
            <a:endParaRPr lang="en-US" altLang="ko-KR" dirty="0"/>
          </a:p>
          <a:p>
            <a:pPr algn="ctr"/>
            <a:r>
              <a:rPr lang="ko-KR" altLang="en-US" dirty="0"/>
              <a:t>지역변수 </a:t>
            </a:r>
            <a:r>
              <a:rPr lang="en-US" altLang="ko-KR" dirty="0"/>
              <a:t>&amp; </a:t>
            </a:r>
            <a:r>
              <a:rPr lang="ko-KR" altLang="en-US" dirty="0"/>
              <a:t>매개 변수</a:t>
            </a:r>
            <a:endParaRPr lang="en-US" altLang="ko-KR" dirty="0"/>
          </a:p>
          <a:p>
            <a:pPr algn="ctr"/>
            <a:r>
              <a:rPr lang="ko-KR" altLang="en-US" dirty="0"/>
              <a:t>컴파일 타임에 크기 결정</a:t>
            </a:r>
          </a:p>
        </p:txBody>
      </p:sp>
      <p:sp>
        <p:nvSpPr>
          <p:cNvPr id="8" name="오른쪽 화살표 7"/>
          <p:cNvSpPr/>
          <p:nvPr/>
        </p:nvSpPr>
        <p:spPr>
          <a:xfrm rot="16200000">
            <a:off x="1763688" y="5373216"/>
            <a:ext cx="648072" cy="36004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 rot="5400000">
            <a:off x="1763688" y="3573016"/>
            <a:ext cx="648072" cy="3600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791077" y="609329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high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791077" y="1772816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Low</a:t>
            </a:r>
          </a:p>
          <a:p>
            <a:pPr algn="ctr"/>
            <a:r>
              <a:rPr lang="en-US" altLang="ko-KR" dirty="0"/>
              <a:t>(0)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1533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동적 메모리 할당 절차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532440" cy="318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malloc</a:t>
            </a:r>
            <a:r>
              <a:rPr lang="en-US" altLang="ko-KR" dirty="0"/>
              <a:t>()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71" y="1536912"/>
            <a:ext cx="90392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rayons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7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제16장 파일입출력(강의)_수정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6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1129</TotalTime>
  <Words>5037</Words>
  <Application>Microsoft Office PowerPoint</Application>
  <PresentationFormat>화면 슬라이드 쇼(4:3)</PresentationFormat>
  <Paragraphs>853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10</vt:i4>
      </vt:variant>
      <vt:variant>
        <vt:lpstr>슬라이드 제목</vt:lpstr>
      </vt:variant>
      <vt:variant>
        <vt:i4>49</vt:i4>
      </vt:variant>
    </vt:vector>
  </HeadingPairs>
  <TitlesOfParts>
    <vt:vector size="74" baseType="lpstr">
      <vt:lpstr>Arial Unicode MS</vt:lpstr>
      <vt:lpstr>HY얕은샘물M</vt:lpstr>
      <vt:lpstr>Meiryo UI</vt:lpstr>
      <vt:lpstr>굴림</vt:lpstr>
      <vt:lpstr>맑은 고딕</vt:lpstr>
      <vt:lpstr>새굴림</vt:lpstr>
      <vt:lpstr>Arial</vt:lpstr>
      <vt:lpstr>Century Schoolbook</vt:lpstr>
      <vt:lpstr>Comic Sans MS</vt:lpstr>
      <vt:lpstr>Symbol</vt:lpstr>
      <vt:lpstr>Times New Roman</vt:lpstr>
      <vt:lpstr>Trebuchet MS</vt:lpstr>
      <vt:lpstr>Tw Cen MT</vt:lpstr>
      <vt:lpstr>Wingdings</vt:lpstr>
      <vt:lpstr>Wingdings 2</vt:lpstr>
      <vt:lpstr>Crayons</vt:lpstr>
      <vt:lpstr>가을</vt:lpstr>
      <vt:lpstr>제16장 파일입출력(강의)_수정</vt:lpstr>
      <vt:lpstr>1_Crayons</vt:lpstr>
      <vt:lpstr>2_Crayons</vt:lpstr>
      <vt:lpstr>3_Crayons</vt:lpstr>
      <vt:lpstr>4_Crayons</vt:lpstr>
      <vt:lpstr>5_Crayons</vt:lpstr>
      <vt:lpstr>6_Crayons</vt:lpstr>
      <vt:lpstr>7_Crayons</vt:lpstr>
      <vt:lpstr>PowerPoint 프레젠테이션</vt:lpstr>
      <vt:lpstr>이번 장에서 학습할 내용</vt:lpstr>
      <vt:lpstr>동적 할당 메모리의 개념</vt:lpstr>
      <vt:lpstr>정적 메모리 할당</vt:lpstr>
      <vt:lpstr>동적 메모리 할당</vt:lpstr>
      <vt:lpstr>메모리의 구조</vt:lpstr>
      <vt:lpstr>메모리의 구조</vt:lpstr>
      <vt:lpstr>동적 메모리 할당 절차</vt:lpstr>
      <vt:lpstr>malloc()</vt:lpstr>
      <vt:lpstr>free()</vt:lpstr>
      <vt:lpstr>예제 #1</vt:lpstr>
      <vt:lpstr>예제 #2</vt:lpstr>
      <vt:lpstr>(실습1) 사용자가 입력하는 크기의 배열을 만들어 보자. </vt:lpstr>
      <vt:lpstr>Sol:</vt:lpstr>
      <vt:lpstr>(실습2) 동적 배열을 난수로 채워보자.</vt:lpstr>
      <vt:lpstr>(실습2) 동적 배열을 난수로 채워보자.</vt:lpstr>
      <vt:lpstr>구조체의 동적 생성</vt:lpstr>
      <vt:lpstr>예제</vt:lpstr>
      <vt:lpstr>예제</vt:lpstr>
      <vt:lpstr>(실습3) 동적 구조체 배열</vt:lpstr>
      <vt:lpstr>Sol: </vt:lpstr>
      <vt:lpstr>이중 포인터</vt:lpstr>
      <vt:lpstr>포인터를 사용하는 이유</vt:lpstr>
      <vt:lpstr>이중 포인터의 필요성1</vt:lpstr>
      <vt:lpstr>이중 포인터의 필요성2</vt:lpstr>
      <vt:lpstr>이중 포인터의 필요성2</vt:lpstr>
      <vt:lpstr>다차원 배열의 동적 할당</vt:lpstr>
      <vt:lpstr>다차원 배열의 동적 할당</vt:lpstr>
      <vt:lpstr>다차원 배열의 동적 할당</vt:lpstr>
      <vt:lpstr>realloc()</vt:lpstr>
      <vt:lpstr>realloc 예제</vt:lpstr>
      <vt:lpstr>memset()</vt:lpstr>
      <vt:lpstr>calloc()</vt:lpstr>
      <vt:lpstr>calloc 예제</vt:lpstr>
      <vt:lpstr>(실습3)</vt:lpstr>
      <vt:lpstr>동적 할당에의 대표적인 오류들</vt:lpstr>
      <vt:lpstr>메모리 할당 성공 여부 체크 생략</vt:lpstr>
      <vt:lpstr>(실습4)</vt:lpstr>
      <vt:lpstr>메모리 누수1</vt:lpstr>
      <vt:lpstr>메모리 누수1 - 해결방안</vt:lpstr>
      <vt:lpstr>메모리 누수2</vt:lpstr>
      <vt:lpstr>메모리 누수2 – 해결방안</vt:lpstr>
      <vt:lpstr>메모리 누수3</vt:lpstr>
      <vt:lpstr>메모리 누수3 – 해결방안</vt:lpstr>
      <vt:lpstr>Dangling pointer1-1</vt:lpstr>
      <vt:lpstr>Dangling pointer1-2</vt:lpstr>
      <vt:lpstr>Dangling pointer1-2 – 해결방안</vt:lpstr>
      <vt:lpstr>Dangling pointer2</vt:lpstr>
      <vt:lpstr>Wild pointer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lab</cp:lastModifiedBy>
  <cp:revision>194</cp:revision>
  <dcterms:created xsi:type="dcterms:W3CDTF">2007-11-08T01:24:05Z</dcterms:created>
  <dcterms:modified xsi:type="dcterms:W3CDTF">2020-10-22T08:31:15Z</dcterms:modified>
</cp:coreProperties>
</file>