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6" r:id="rId3"/>
    <p:sldMasterId id="2147483758" r:id="rId4"/>
    <p:sldMasterId id="2147483770" r:id="rId5"/>
    <p:sldMasterId id="2147483782" r:id="rId6"/>
    <p:sldMasterId id="2147483794" r:id="rId7"/>
    <p:sldMasterId id="2147483807" r:id="rId8"/>
    <p:sldMasterId id="2147483819" r:id="rId9"/>
    <p:sldMasterId id="2147483831" r:id="rId10"/>
    <p:sldMasterId id="2147483844" r:id="rId11"/>
  </p:sldMasterIdLst>
  <p:sldIdLst>
    <p:sldId id="440" r:id="rId12"/>
    <p:sldId id="441" r:id="rId13"/>
    <p:sldId id="314" r:id="rId14"/>
    <p:sldId id="346" r:id="rId15"/>
    <p:sldId id="347" r:id="rId16"/>
    <p:sldId id="412" r:id="rId17"/>
    <p:sldId id="348" r:id="rId18"/>
    <p:sldId id="385" r:id="rId19"/>
    <p:sldId id="426" r:id="rId20"/>
    <p:sldId id="427" r:id="rId21"/>
    <p:sldId id="350" r:id="rId22"/>
    <p:sldId id="351" r:id="rId23"/>
    <p:sldId id="419" r:id="rId24"/>
    <p:sldId id="353" r:id="rId25"/>
    <p:sldId id="442" r:id="rId26"/>
    <p:sldId id="354" r:id="rId27"/>
    <p:sldId id="386" r:id="rId28"/>
    <p:sldId id="428" r:id="rId29"/>
    <p:sldId id="429" r:id="rId30"/>
    <p:sldId id="358" r:id="rId31"/>
    <p:sldId id="430" r:id="rId32"/>
    <p:sldId id="431" r:id="rId33"/>
    <p:sldId id="432" r:id="rId34"/>
    <p:sldId id="433" r:id="rId35"/>
    <p:sldId id="434" r:id="rId36"/>
    <p:sldId id="359" r:id="rId37"/>
    <p:sldId id="360" r:id="rId38"/>
    <p:sldId id="365" r:id="rId39"/>
    <p:sldId id="390" r:id="rId40"/>
    <p:sldId id="438" r:id="rId41"/>
    <p:sldId id="437" r:id="rId42"/>
    <p:sldId id="366" r:id="rId43"/>
    <p:sldId id="443" r:id="rId44"/>
    <p:sldId id="391" r:id="rId45"/>
    <p:sldId id="392" r:id="rId46"/>
    <p:sldId id="393" r:id="rId47"/>
    <p:sldId id="395" r:id="rId48"/>
    <p:sldId id="396" r:id="rId49"/>
    <p:sldId id="397" r:id="rId50"/>
    <p:sldId id="444" r:id="rId51"/>
    <p:sldId id="400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CC"/>
    <a:srgbClr val="CCFFFF"/>
    <a:srgbClr val="CCECFF"/>
    <a:srgbClr val="006400"/>
    <a:srgbClr val="00FF00"/>
    <a:srgbClr val="0066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7C987-4234-40F8-AA44-58A09FC0CF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95820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855AA-6BC4-45E9-B93B-8066BA49D0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804154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412C4-0F54-4F27-BE83-A60B16C20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059770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 smtClean="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12/10/2020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A7C987-4234-40F8-AA44-58A09FC0CFB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DF7E3E-9F3F-423F-9EFE-C645C1FF792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DD7CA6-FFDC-4636-8B01-006DC02558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C69D39C-1F2C-4380-B9BD-C84F0ED062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AE12B24-FAED-4FBA-946D-1018FEF9ED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5F575F-1B9E-4F92-9F78-63EA8DACDA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D015FC2-DF37-4BDB-B8D0-3ED780051E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87B7EA-2CD9-4A14-8DA2-160D77366A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F7E3E-9F3F-423F-9EFE-C645C1FF79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6265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8806858-019E-4F1A-8C13-470DC208289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55AA-6BC4-45E9-B93B-8066BA49D0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26412C4-0F54-4F27-BE83-A60B16C2016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1D3A9-EEBF-4CED-B407-36137A839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1D3A9-EEBF-4CED-B407-36137A839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A138-62EC-424F-805F-19E492F52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0196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8CB56-A85B-4F80-B96C-C83FB746BC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53641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15F7D-1FA9-49E1-BCA3-12F63030F8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39533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C886-CAA2-4C67-A49B-D7ED3B3646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42703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EC94-94E9-487E-AE2F-F4C59CD21B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0648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7CA6-FFDC-4636-8B01-006DC02558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316586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9F20-00CE-458A-B4F8-BB714D2515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46837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D7B26-D712-49DF-A04D-D31131EDFC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81636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7542-B0A0-447B-90BB-CDFED1885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7181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CF11-FC76-4208-854D-8F9E7BFC21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8587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89B5A-DA01-4D46-A533-5ECFDCC035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318132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4C99-1389-47D8-A6B8-EEE82107AF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28723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9D39C-1F2C-4380-B9BD-C84F0ED062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061735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12B24-FAED-4FBA-946D-1018FEF9ED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08563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575F-1B9E-4F92-9F78-63EA8DACDA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403308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15FC2-DF37-4BDB-B8D0-3ED780051E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923842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B7EA-2CD9-4A14-8DA2-160D77366A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163922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06858-019E-4F1A-8C13-470DC20828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365017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A031D3A9-EEBF-4CED-B407-36137A8395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2010 </a:t>
            </a:r>
            <a:r>
              <a:rPr kumimoji="0" lang="ko-KR" altLang="en-US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  </a:t>
            </a:r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 smtClean="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 smtClean="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12/10/2020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31D3A9-EEBF-4CED-B407-36137A839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5E0ED9F-C71F-4A55-AAB5-22C7E4F1C5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2010 </a:t>
            </a:r>
            <a:r>
              <a:rPr kumimoji="0" lang="ko-KR" altLang="en-US" sz="1000">
                <a:solidFill>
                  <a:srgbClr val="FF4C00"/>
                </a:solidFill>
                <a:latin typeface="Arial" charset="0"/>
                <a:cs typeface="Arial" charset="0"/>
              </a:rPr>
              <a:t>생능출판사  </a:t>
            </a:r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 smtClean="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14</a:t>
            </a:r>
            <a:r>
              <a:rPr lang="ko-KR" altLang="en-US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전처리와 분할컴파일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9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78249"/>
            <a:ext cx="8153400" cy="990600"/>
          </a:xfrm>
        </p:spPr>
        <p:txBody>
          <a:bodyPr/>
          <a:lstStyle/>
          <a:p>
            <a:r>
              <a:rPr lang="en-US" altLang="ko-KR" dirty="0"/>
              <a:t>&amp;&amp;</a:t>
            </a:r>
            <a:r>
              <a:rPr lang="ko-KR" altLang="en-US"/>
              <a:t>를 </a:t>
            </a:r>
            <a:r>
              <a:rPr lang="en-US" altLang="ko-KR" dirty="0"/>
              <a:t>and</a:t>
            </a:r>
            <a:r>
              <a:rPr lang="ko-KR" altLang="en-US"/>
              <a:t>로 바꾸기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268760"/>
            <a:ext cx="7777162" cy="5400599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#define and  &amp;&amp;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#define or  ||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credits;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double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gpa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지금까지 획득한 </a:t>
            </a:r>
            <a:r>
              <a:rPr lang="ko-KR" altLang="en-US" sz="1600" dirty="0" err="1">
                <a:latin typeface="Century Schoolbook" panose="02040604050505020304" pitchFamily="18" charset="0"/>
              </a:rPr>
              <a:t>학점수를</a:t>
            </a:r>
            <a:r>
              <a:rPr lang="ko-KR" altLang="en-US" sz="1600" dirty="0">
                <a:latin typeface="Century Schoolbook" panose="02040604050505020304" pitchFamily="18" charset="0"/>
              </a:rPr>
              <a:t>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 smtClean="0">
                <a:latin typeface="Century Schoolbook" panose="02040604050505020304" pitchFamily="18" charset="0"/>
              </a:rPr>
              <a:t>scanf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("%</a:t>
            </a:r>
            <a:r>
              <a:rPr lang="en-US" altLang="ko-KR" sz="1600" dirty="0">
                <a:latin typeface="Century Schoolbook" panose="02040604050505020304" pitchFamily="18" charset="0"/>
              </a:rPr>
              <a:t>d", &amp;credits);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지금까지 획득한 </a:t>
            </a:r>
            <a:r>
              <a:rPr lang="ko-KR" altLang="en-US" sz="1600" dirty="0" err="1">
                <a:latin typeface="Century Schoolbook" panose="02040604050505020304" pitchFamily="18" charset="0"/>
              </a:rPr>
              <a:t>학점평균을</a:t>
            </a:r>
            <a:r>
              <a:rPr lang="ko-KR" altLang="en-US" sz="1600" dirty="0">
                <a:latin typeface="Century Schoolbook" panose="02040604050505020304" pitchFamily="18" charset="0"/>
              </a:rPr>
              <a:t>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 smtClean="0">
                <a:latin typeface="Century Schoolbook" panose="02040604050505020304" pitchFamily="18" charset="0"/>
              </a:rPr>
              <a:t>scanf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("%</a:t>
            </a:r>
            <a:r>
              <a:rPr lang="en-US" altLang="ko-KR" sz="1600" dirty="0">
                <a:latin typeface="Century Schoolbook" panose="02040604050505020304" pitchFamily="18" charset="0"/>
              </a:rPr>
              <a:t>lf", &amp;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gpa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if (credits &gt;= 120 and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gpa</a:t>
            </a:r>
            <a:r>
              <a:rPr lang="en-US" altLang="ko-KR" sz="1600" dirty="0">
                <a:latin typeface="Century Schoolbook" panose="02040604050505020304" pitchFamily="18" charset="0"/>
              </a:rPr>
              <a:t> &gt;= 2.0)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졸업 가능합니다</a:t>
            </a:r>
            <a:r>
              <a:rPr lang="en-US" altLang="ko-KR" sz="1600" dirty="0">
                <a:latin typeface="Century Schoolbook" panose="02040604050505020304" pitchFamily="18" charset="0"/>
              </a:rPr>
              <a:t>. \n");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else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좀 더 다녀야 합니다</a:t>
            </a:r>
            <a:r>
              <a:rPr lang="en-US" altLang="ko-KR" sz="1600" dirty="0">
                <a:latin typeface="Century Schoolbook" panose="02040604050505020304" pitchFamily="18" charset="0"/>
              </a:rPr>
              <a:t>. \n");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2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</a:t>
            </a: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0" name="Rectangle 76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638300"/>
            <a:ext cx="90201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매크로의 예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700808"/>
            <a:ext cx="7781925" cy="1214438"/>
          </a:xfrm>
          <a:solidFill>
            <a:srgbClr val="F0F0F0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>
                <a:latin typeface="Century Schoolbook" panose="02040604050505020304" pitchFamily="18" charset="0"/>
              </a:rPr>
              <a:t>#define SUM(x, y)               	((x) + (y))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>
                <a:latin typeface="Century Schoolbook" panose="02040604050505020304" pitchFamily="18" charset="0"/>
              </a:rPr>
              <a:t>#define AVERAGE(x, y, z)   	(( (x) + (y) + (z) ) / 3 )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>
                <a:latin typeface="Century Schoolbook" panose="02040604050505020304" pitchFamily="18" charset="0"/>
              </a:rPr>
              <a:t>#define MAX(x,y)                	( (x) &gt; (y) ) ? (x) : (y)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>
                <a:latin typeface="Century Schoolbook" panose="02040604050505020304" pitchFamily="18" charset="0"/>
              </a:rPr>
              <a:t>#define MIN(x,y)                	( (x) &lt; (y) ) ? (x) : (y)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8452670" cy="273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주의할 점</a:t>
            </a:r>
          </a:p>
        </p:txBody>
      </p:sp>
      <p:pic>
        <p:nvPicPr>
          <p:cNvPr id="1335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561585" cy="303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endParaRPr lang="en-US" altLang="ko-KR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0411" y="1016794"/>
            <a:ext cx="7777162" cy="401796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latin typeface="Century Schoolbook" panose="02040604050505020304" pitchFamily="18" charset="0"/>
              </a:rPr>
              <a:t>#include &lt;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latin typeface="Century Schoolbook" panose="02040604050505020304" pitchFamily="18" charset="0"/>
              </a:rPr>
              <a:t>#define SQUARE(x)  ((x) * (x))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 smtClean="0">
                <a:latin typeface="Century Schoolbook" panose="02040604050505020304" pitchFamily="18" charset="0"/>
              </a:rPr>
              <a:t>int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int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 x = 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("SQUARE(3) = %d\n", SQUARE(3));		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상수에도 적용 가능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("SQUARE(1.2) = %f\n", SQUARE(1.2));		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실수에도 적용 가능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("SQUARE(2+3) = %d\n", SQUARE(2 + 3));	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수식에도 적용 가능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ko-KR" altLang="en-US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("x = %d\n", x);		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변수에도 적용 가능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("SQUARE(x) = %d\n", SQUARE(x));		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변수에도 적용 가능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("SQUARE(++x) = %d\n", SQUARE(++x));		// 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논리 오류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ko-KR" altLang="en-US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latin typeface="Century Schoolbook" panose="02040604050505020304" pitchFamily="18" charset="0"/>
              </a:rPr>
              <a:t>}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437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" y="5086350"/>
            <a:ext cx="777716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라인 매크로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1709928"/>
            <a:ext cx="7777162" cy="13590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fontAlgn="base" latinLnBrk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0000FF"/>
              </a:solidFill>
              <a:latin typeface="+mj-lt"/>
            </a:endParaRPr>
          </a:p>
          <a:p>
            <a:pPr marL="0" lvl="0" indent="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define</a:t>
            </a:r>
            <a:r>
              <a:rPr lang="en-US" altLang="en-US" sz="1600" dirty="0">
                <a:latin typeface="+mj-lt"/>
              </a:rPr>
              <a:t>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PRETTY_PRINT(s)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 \</a:t>
            </a:r>
            <a:endParaRPr kumimoji="0" lang="en-US" altLang="ko-KR" sz="1600" dirty="0" smtClean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             </a:t>
            </a:r>
            <a:r>
              <a:rPr kumimoji="0" lang="en-US" altLang="ko-KR" sz="1600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("Message: \"%s\"\n", \</a:t>
            </a:r>
          </a:p>
          <a:p>
            <a:pPr marL="0" lvl="0" indent="0"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                s);</a:t>
            </a:r>
          </a:p>
        </p:txBody>
      </p:sp>
    </p:spTree>
    <p:extLst>
      <p:ext uri="{BB962C8B-B14F-4D97-AF65-F5344CB8AC3E}">
        <p14:creationId xmlns:p14="http://schemas.microsoft.com/office/powerpoint/2010/main" val="13969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매크로의 장단점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 매크로의 장단점</a:t>
            </a:r>
          </a:p>
          <a:p>
            <a:pPr lvl="1" eaLnBrk="1" hangingPunct="1"/>
            <a:r>
              <a:rPr lang="ko-KR" altLang="en-US" dirty="0" smtClean="0"/>
              <a:t>함수 호출 단계가 </a:t>
            </a:r>
            <a:r>
              <a:rPr lang="ko-KR" altLang="en-US" dirty="0" err="1" smtClean="0"/>
              <a:t>필요없어</a:t>
            </a:r>
            <a:r>
              <a:rPr lang="ko-KR" altLang="en-US" dirty="0" smtClean="0"/>
              <a:t> 실행 속도가 빠르다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소스 코드의 길이가 </a:t>
            </a:r>
            <a:r>
              <a:rPr lang="ko-KR" altLang="en-US" dirty="0" err="1" smtClean="0"/>
              <a:t>길어진다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간단한 기능은 매크로를 사용</a:t>
            </a:r>
          </a:p>
          <a:p>
            <a:pPr lvl="1" eaLnBrk="1" hangingPunct="1"/>
            <a:r>
              <a:rPr lang="en-US" altLang="ko-KR" dirty="0" smtClean="0"/>
              <a:t>#define MIN(x, y)		((x) &lt; (y) ? (x) : (y))</a:t>
            </a:r>
          </a:p>
          <a:p>
            <a:pPr lvl="1" eaLnBrk="1" hangingPunct="1"/>
            <a:r>
              <a:rPr lang="en-US" altLang="ko-KR" dirty="0" smtClean="0"/>
              <a:t>#define ABS(x)		((x) &gt; 0 ? (x) : -(x))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함수 매크로는 함수보다 속도가 느린가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2. 3</a:t>
            </a:r>
            <a:r>
              <a:rPr lang="ko-KR" altLang="en-US" smtClean="0"/>
              <a:t>제곱을 수행하는 함수 매크로를 정의하여 보자</a:t>
            </a:r>
            <a:r>
              <a:rPr lang="en-US" altLang="ko-KR" smtClean="0"/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638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조작하기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매크로를 테스트하는 </a:t>
            </a:r>
            <a:r>
              <a:rPr lang="ko-KR" altLang="en-US" dirty="0"/>
              <a:t>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210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576" y="2204864"/>
            <a:ext cx="7210425" cy="9361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pt-BR" altLang="en-US" sz="1400" dirty="0" smtClean="0">
                <a:latin typeface="Century Schoolbook" panose="02040604050505020304" pitchFamily="18" charset="0"/>
              </a:rPr>
              <a:t>#define SETBIT(x, n)   ((x) |= (1&lt;&lt;(n)))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pt-BR" altLang="en-US" sz="1400" dirty="0" smtClean="0">
                <a:latin typeface="Century Schoolbook" panose="02040604050505020304" pitchFamily="18" charset="0"/>
              </a:rPr>
              <a:t>#define CLEARBIT(x, n) ((x) &amp;= ~(1&lt;&lt;(n)))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pt-BR" altLang="en-US" sz="1400" dirty="0" smtClean="0">
                <a:latin typeface="Century Schoolbook" panose="02040604050505020304" pitchFamily="18" charset="0"/>
              </a:rPr>
              <a:t>#define TESTBIT(x, n)  ((x) &amp; (1&lt;&lt;(n)))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5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조작하기</a:t>
            </a:r>
            <a:endParaRPr lang="en-US" altLang="ko-KR" dirty="0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00767" y="1484784"/>
            <a:ext cx="7777162" cy="51845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#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include &lt;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stdio.h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#define 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SETBIT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n)   ((x) |= (1&lt;&lt;(n)))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#define 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CLEARBIT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n) ((x) &amp;= ~(1&lt;&lt;(n)))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#define 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TESTBIT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n)  ((x) &amp; (1&lt;&lt;(n)))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 smtClean="0">
                <a:latin typeface="Century Schoolbook" panose="02040604050505020304" pitchFamily="18" charset="0"/>
              </a:rPr>
              <a:t>int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 main(void)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int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 x = 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0x1011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("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SETBIT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8)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전 변수 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x = %x\n", 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SETBIT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8);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("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SETBIT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8)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후 변수 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x = %x\n", 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("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CLEARBIT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8)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전 변수 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x = %x\n", 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CLEARBIT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8);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("</a:t>
            </a:r>
            <a:r>
              <a:rPr lang="en-US" altLang="en-US" sz="1600" dirty="0" err="1" smtClean="0">
                <a:latin typeface="Century Schoolbook" panose="02040604050505020304" pitchFamily="18" charset="0"/>
              </a:rPr>
              <a:t>CLEARBIT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(x, 8)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후 변수 </a:t>
            </a:r>
            <a:r>
              <a:rPr lang="en-US" altLang="en-US" sz="1600" dirty="0" smtClean="0">
                <a:latin typeface="Century Schoolbook" panose="02040604050505020304" pitchFamily="18" charset="0"/>
              </a:rPr>
              <a:t>x = %x\n", 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전처리 </a:t>
            </a:r>
            <a:r>
              <a:rPr lang="ko-KR" altLang="en-US" dirty="0"/>
              <a:t>지시어</a:t>
            </a:r>
          </a:p>
          <a:p>
            <a:r>
              <a:rPr lang="ko-KR" altLang="en-US" dirty="0"/>
              <a:t>분할 컴파일</a:t>
            </a:r>
          </a:p>
          <a:p>
            <a:r>
              <a:rPr lang="ko-KR" altLang="en-US" dirty="0"/>
              <a:t>명령어 라인의 매개변수</a:t>
            </a:r>
          </a:p>
        </p:txBody>
      </p:sp>
    </p:spTree>
    <p:extLst>
      <p:ext uri="{BB962C8B-B14F-4D97-AF65-F5344CB8AC3E}">
        <p14:creationId xmlns:p14="http://schemas.microsoft.com/office/powerpoint/2010/main" val="1080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#ifdef 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2120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0" y="171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3" y="1772816"/>
            <a:ext cx="8867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4524"/>
            <a:ext cx="8748464" cy="287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80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회사에서 </a:t>
            </a:r>
            <a:r>
              <a:rPr lang="ko-KR" altLang="en-US" dirty="0" err="1"/>
              <a:t>리눅스와</a:t>
            </a:r>
            <a:r>
              <a:rPr lang="ko-KR" altLang="en-US" dirty="0"/>
              <a:t> </a:t>
            </a:r>
            <a:r>
              <a:rPr lang="ko-KR" altLang="en-US" dirty="0" err="1"/>
              <a:t>윈도우즈</a:t>
            </a:r>
            <a:r>
              <a:rPr lang="ko-KR" altLang="en-US" dirty="0"/>
              <a:t> 버전의 프로그램을 개발하였다고 </a:t>
            </a:r>
            <a:r>
              <a:rPr lang="ko-KR" altLang="en-US" dirty="0" smtClean="0"/>
              <a:t>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708920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01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0411" y="2132856"/>
            <a:ext cx="7777162" cy="309634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#define LINUX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err="1" smtClean="0">
                <a:latin typeface="Century Schoolbook" panose="02040604050505020304" pitchFamily="18" charset="0"/>
              </a:rPr>
              <a:t>int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ifdef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LINUX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("</a:t>
            </a:r>
            <a:r>
              <a:rPr lang="ko-KR" altLang="en-US" sz="1400" dirty="0" err="1" smtClean="0">
                <a:latin typeface="Century Schoolbook" panose="02040604050505020304" pitchFamily="18" charset="0"/>
              </a:rPr>
              <a:t>리눅스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 버전입니다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. 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#else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("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윈도우 버전입니다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. 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endif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매크로의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PI</a:t>
            </a:r>
            <a:r>
              <a:rPr lang="ko-KR" altLang="en-US" dirty="0"/>
              <a:t>는 단순 매크로로 정의한다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원의 </a:t>
            </a:r>
            <a:r>
              <a:rPr lang="ko-KR" altLang="en-US" dirty="0"/>
              <a:t>면적을 계산하는 매크로 </a:t>
            </a:r>
            <a:r>
              <a:rPr lang="en-US" altLang="ko-KR" dirty="0" err="1"/>
              <a:t>CIRCLE_AREA</a:t>
            </a:r>
            <a:r>
              <a:rPr lang="en-US" altLang="ko-KR" dirty="0"/>
              <a:t>(r)</a:t>
            </a:r>
            <a:r>
              <a:rPr lang="ko-KR" altLang="en-US" dirty="0"/>
              <a:t>를 </a:t>
            </a:r>
            <a:r>
              <a:rPr lang="ko-KR" altLang="en-US" dirty="0" err="1"/>
              <a:t>정의해보자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/>
              <a:t>DEBUG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/>
              <a:t>DEBUG</a:t>
            </a:r>
            <a:r>
              <a:rPr lang="ko-KR" altLang="en-US" dirty="0"/>
              <a:t>가 정의되어 있으면 “디버깅 모드입니다</a:t>
            </a:r>
            <a:r>
              <a:rPr lang="en-US" altLang="ko-KR" dirty="0"/>
              <a:t>.</a:t>
            </a:r>
            <a:r>
              <a:rPr lang="ko-KR" altLang="en-US" dirty="0"/>
              <a:t>”를 화면에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18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매크로의 사용</a:t>
            </a:r>
            <a:endParaRPr lang="en-US" altLang="ko-KR" dirty="0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0411" y="1412776"/>
            <a:ext cx="7777162" cy="51845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#define DEBUG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#define PI 3.1415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#define CIRCLE_AREA(r) (PI*(r)*(r))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err="1" smtClean="0">
                <a:latin typeface="Century Schoolbook" panose="02040604050505020304" pitchFamily="18" charset="0"/>
              </a:rPr>
              <a:t>int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double radius, area;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ifdef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 DEBUG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("“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디버깅 모드입니다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.\n");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endif</a:t>
            </a: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("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원의 반지름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: 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scanf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("%lf", &amp;radius);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area = 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CIRCLE_AREA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(radius);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("</a:t>
            </a:r>
            <a:r>
              <a:rPr lang="ko-KR" altLang="en-US" sz="1400" dirty="0" smtClean="0">
                <a:latin typeface="Century Schoolbook" panose="02040604050505020304" pitchFamily="18" charset="0"/>
              </a:rPr>
              <a:t>원의 면적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=%.</a:t>
            </a:r>
            <a:r>
              <a:rPr lang="en-US" altLang="ko-KR" sz="1400" dirty="0" err="1" smtClean="0">
                <a:latin typeface="Century Schoolbook" panose="02040604050505020304" pitchFamily="18" charset="0"/>
              </a:rPr>
              <a:t>2f</a:t>
            </a:r>
            <a:r>
              <a:rPr lang="en-US" altLang="ko-KR" sz="1400" dirty="0" smtClean="0">
                <a:latin typeface="Century Schoolbook" panose="02040604050505020304" pitchFamily="18" charset="0"/>
              </a:rPr>
              <a:t>", area);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smtClean="0">
                <a:latin typeface="Century Schoolbook" panose="02040604050505020304" pitchFamily="18" charset="0"/>
              </a:rPr>
              <a:t>}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기호가 참으로 계산되면 컴파일</a:t>
            </a:r>
          </a:p>
          <a:p>
            <a:pPr eaLnBrk="1" hangingPunct="1"/>
            <a:r>
              <a:rPr lang="ko-KR" altLang="en-US" smtClean="0"/>
              <a:t>조건은 상수이어야 하고 논리</a:t>
            </a:r>
            <a:r>
              <a:rPr lang="en-US" altLang="ko-KR" smtClean="0"/>
              <a:t>, </a:t>
            </a:r>
            <a:r>
              <a:rPr lang="ko-KR" altLang="en-US" smtClean="0"/>
              <a:t>관계 연산자 사용 가능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5565" y="2564904"/>
            <a:ext cx="7777162" cy="417646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#if (DEBUG == 1)		// DEBUG 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값이 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1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이면 컴파일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600" dirty="0" smtClean="0">
                <a:latin typeface="Century Schoolbook" panose="02040604050505020304" pitchFamily="18" charset="0"/>
              </a:rPr>
              <a:t>    </a:t>
            </a:r>
            <a:r>
              <a:rPr lang="en-US" altLang="ko-KR" sz="1600" dirty="0" err="1" smtClean="0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("value=%d\n", value);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600" dirty="0" err="1" smtClean="0">
                <a:latin typeface="Century Schoolbook" panose="02040604050505020304" pitchFamily="18" charset="0"/>
              </a:rPr>
              <a:t>endif</a:t>
            </a:r>
            <a:endParaRPr lang="en-US" altLang="ko-KR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#if (VERSION &gt; 3)	// 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버전이 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3 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이상이면 컴파일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600" dirty="0" err="1" smtClean="0">
                <a:latin typeface="Century Schoolbook" panose="02040604050505020304" pitchFamily="18" charset="0"/>
              </a:rPr>
              <a:t>endif</a:t>
            </a:r>
            <a:endParaRPr lang="en-US" altLang="ko-KR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 smtClean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#if 0		// 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여기서부터 시작하여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void test()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 /* 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여기에 주석이 있다면 코드 전체를 주석 처리하는 것이 쉽지 않다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.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 sub();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smtClean="0">
                <a:latin typeface="Century Schoolbook" panose="02040604050505020304" pitchFamily="18" charset="0"/>
              </a:rPr>
              <a:t>#</a:t>
            </a:r>
            <a:r>
              <a:rPr lang="en-US" altLang="ko-KR" sz="1600" dirty="0" err="1" smtClean="0">
                <a:latin typeface="Century Schoolbook" panose="02040604050505020304" pitchFamily="18" charset="0"/>
              </a:rPr>
              <a:t>endif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		// </a:t>
            </a:r>
            <a:r>
              <a:rPr lang="ko-KR" altLang="en-US" sz="1600" dirty="0" smtClean="0">
                <a:latin typeface="Century Schoolbook" panose="02040604050505020304" pitchFamily="18" charset="0"/>
              </a:rPr>
              <a:t>여기까지 주석 처리된다</a:t>
            </a:r>
            <a:r>
              <a:rPr lang="en-US" altLang="ko-KR" sz="1600" dirty="0" smtClean="0">
                <a:latin typeface="Century Schoolbook" panose="02040604050505020304" pitchFamily="18" charset="0"/>
              </a:rPr>
              <a:t>. 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844824"/>
            <a:ext cx="7777162" cy="2952328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#define NATION 1</a:t>
            </a:r>
          </a:p>
          <a:p>
            <a:pPr>
              <a:lnSpc>
                <a:spcPct val="80000"/>
              </a:lnSpc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#if NATION == 1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안녕하세요</a:t>
            </a:r>
            <a:r>
              <a:rPr lang="en-US" altLang="ko-KR" sz="1600" dirty="0">
                <a:latin typeface="Century Schoolbook" panose="02040604050505020304" pitchFamily="18" charset="0"/>
              </a:rPr>
              <a:t>?");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elif</a:t>
            </a:r>
            <a:r>
              <a:rPr lang="en-US" altLang="ko-KR" sz="1600" dirty="0">
                <a:latin typeface="Century Schoolbook" panose="02040604050505020304" pitchFamily="18" charset="0"/>
              </a:rPr>
              <a:t> NATION == 2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</a:rPr>
              <a:t>你好吗</a:t>
            </a:r>
            <a:r>
              <a:rPr lang="en-US" altLang="ko-KR" sz="1600" dirty="0">
                <a:latin typeface="Century Schoolbook" panose="02040604050505020304" pitchFamily="18" charset="0"/>
              </a:rPr>
              <a:t>?");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#else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("Hello World!");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endif</a:t>
            </a:r>
            <a:endParaRPr lang="en-US" altLang="ko-KR" sz="1600" dirty="0" smtClean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소스 파일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단일 소스 파일</a:t>
            </a:r>
          </a:p>
          <a:p>
            <a:pPr lvl="1" eaLnBrk="1" hangingPunct="1"/>
            <a:r>
              <a:rPr lang="ko-KR" altLang="en-US" smtClean="0"/>
              <a:t>파일의 크기가 너무 커진다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소스 파일을 다시 사용하기가 어려움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다중 소스 파일</a:t>
            </a:r>
          </a:p>
          <a:p>
            <a:pPr lvl="1" eaLnBrk="1" hangingPunct="1"/>
            <a:r>
              <a:rPr lang="ko-KR" altLang="en-US" smtClean="0"/>
              <a:t>서로 관련된 코드만을 모아서 하나의 소스 파일로 할 수 있음</a:t>
            </a:r>
          </a:p>
          <a:p>
            <a:pPr lvl="1" eaLnBrk="1" hangingPunct="1"/>
            <a:r>
              <a:rPr lang="ko-KR" altLang="en-US" smtClean="0"/>
              <a:t>소스 파일을 재사용하기가 간편함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소스 파일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4292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전처리기란</a:t>
            </a:r>
            <a:r>
              <a:rPr lang="en-US" altLang="ko-KR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전처리기 </a:t>
            </a:r>
            <a:r>
              <a:rPr lang="en-US" altLang="ko-KR" i="1" smtClean="0">
                <a:solidFill>
                  <a:schemeClr val="tx2"/>
                </a:solidFill>
              </a:rPr>
              <a:t>(preprocessor</a:t>
            </a:r>
            <a:r>
              <a:rPr lang="en-US" altLang="ko-KR" smtClean="0"/>
              <a:t>)</a:t>
            </a:r>
            <a:r>
              <a:rPr lang="ko-KR" altLang="en-US" smtClean="0"/>
              <a:t>는 컴파일하기에 앞서서 소스 파일을 처리하는 컴파일러의 한 부분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807375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소스 파일 사용</a:t>
            </a:r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15997" cy="480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64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의 제곱을 계산하여 화면에 출력하는 다음과 같은 </a:t>
            </a:r>
            <a:r>
              <a:rPr lang="ko-KR" altLang="en-US" dirty="0" smtClean="0"/>
              <a:t>프로그램을 </a:t>
            </a:r>
            <a:r>
              <a:rPr lang="ko-KR" altLang="en-US" dirty="0" err="1" smtClean="0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800350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096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0825" y="1844675"/>
            <a:ext cx="4897438" cy="38703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다중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소스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파일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power.h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en-US" sz="1400" dirty="0">
                <a:latin typeface="Century Schoolbook" panose="020406040505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x,y</a:t>
            </a:r>
            <a:r>
              <a:rPr lang="en-US" altLang="en-US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x의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값을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:"</a:t>
            </a:r>
            <a:r>
              <a:rPr lang="en-US" altLang="en-US" sz="1400" dirty="0">
                <a:latin typeface="Century Schoolbook" panose="020406040505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scanf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</a:t>
            </a:r>
            <a:r>
              <a:rPr lang="en-US" altLang="en-US" sz="1400" dirty="0" smtClean="0">
                <a:solidFill>
                  <a:srgbClr val="800000"/>
                </a:solidFill>
                <a:latin typeface="Century Schoolbook" panose="02040604050505020304" pitchFamily="18" charset="0"/>
              </a:rPr>
              <a:t>"%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d"</a:t>
            </a:r>
            <a:r>
              <a:rPr lang="en-US" altLang="en-US" sz="1400" dirty="0">
                <a:latin typeface="Century Schoolbook" panose="02040604050505020304" pitchFamily="18" charset="0"/>
              </a:rPr>
              <a:t>, &amp;x);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y의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값을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:"</a:t>
            </a:r>
            <a:r>
              <a:rPr lang="en-US" altLang="en-US" sz="1400" dirty="0">
                <a:latin typeface="Century Schoolbook" panose="020406040505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 smtClean="0">
                <a:latin typeface="Century Schoolbook" panose="02040604050505020304" pitchFamily="18" charset="0"/>
              </a:rPr>
              <a:t>scanf</a:t>
            </a:r>
            <a:r>
              <a:rPr lang="en-US" altLang="en-US" sz="1400" dirty="0" smtClean="0">
                <a:latin typeface="Century Schoolbook" panose="02040604050505020304" pitchFamily="18" charset="0"/>
              </a:rPr>
              <a:t>(</a:t>
            </a:r>
            <a:r>
              <a:rPr lang="en-US" altLang="en-US" sz="1400" dirty="0" smtClean="0">
                <a:solidFill>
                  <a:srgbClr val="800000"/>
                </a:solidFill>
                <a:latin typeface="Century Schoolbook" panose="02040604050505020304" pitchFamily="18" charset="0"/>
              </a:rPr>
              <a:t>"%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d"</a:t>
            </a:r>
            <a:r>
              <a:rPr lang="en-US" altLang="en-US" sz="1400" dirty="0">
                <a:latin typeface="Century Schoolbook" panose="02040604050505020304" pitchFamily="18" charset="0"/>
              </a:rPr>
              <a:t>, &amp;y);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d의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%d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제곱값은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%f\n"</a:t>
            </a:r>
            <a:r>
              <a:rPr lang="en-US" altLang="en-US" sz="1400" dirty="0">
                <a:latin typeface="Century Schoolbook" panose="02040604050505020304" pitchFamily="18" charset="0"/>
              </a:rPr>
              <a:t>, x, y, power(x, y));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 dirty="0">
                <a:latin typeface="Century Schoolbook" panose="020406040505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5795963" y="3429000"/>
            <a:ext cx="2735262" cy="292893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다중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소스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파일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power.h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“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 dirty="0">
                <a:latin typeface="Century Schoolbook" panose="02040604050505020304" pitchFamily="18" charset="0"/>
              </a:rPr>
              <a:t> power(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 dirty="0">
                <a:latin typeface="Century Schoolbook" panose="02040604050505020304" pitchFamily="18" charset="0"/>
              </a:rPr>
              <a:t> result = 1.0;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 = 0;i &lt; y;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	result *= x;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 dirty="0">
                <a:latin typeface="Century Schoolbook" panose="02040604050505020304" pitchFamily="18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795963" y="1412875"/>
            <a:ext cx="2735262" cy="151288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power.c에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대한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헤더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파일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ifndef</a:t>
            </a:r>
            <a:r>
              <a:rPr lang="en-US" altLang="en-US" sz="1400" dirty="0">
                <a:latin typeface="Century Schoolbook" panose="02040604050505020304" pitchFamily="18" charset="0"/>
              </a:rPr>
              <a:t> POWER_H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#define</a:t>
            </a:r>
            <a:r>
              <a:rPr lang="en-US" altLang="en-US" sz="1400" dirty="0">
                <a:latin typeface="Century Schoolbook" panose="02040604050505020304" pitchFamily="18" charset="0"/>
              </a:rPr>
              <a:t> POWER_H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 dirty="0">
                <a:latin typeface="Century Schoolbook" panose="02040604050505020304" pitchFamily="18" charset="0"/>
              </a:rPr>
              <a:t> power(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y);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endif</a:t>
            </a:r>
            <a:endParaRPr lang="en-US" altLang="en-US" sz="14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50825" y="1608138"/>
            <a:ext cx="729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 dirty="0" err="1" smtClean="0">
                <a:solidFill>
                  <a:srgbClr val="FF0000"/>
                </a:solidFill>
                <a:latin typeface="Trebuchet MS" pitchFamily="34" charset="0"/>
              </a:rPr>
              <a:t>main.c</a:t>
            </a:r>
            <a:endParaRPr lang="en-US" altLang="ko-KR" sz="140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651500" y="1125538"/>
            <a:ext cx="842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power.h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5724525" y="3195638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 dirty="0" err="1">
                <a:solidFill>
                  <a:srgbClr val="FF0000"/>
                </a:solidFill>
                <a:latin typeface="Trebuchet MS" pitchFamily="34" charset="0"/>
              </a:rPr>
              <a:t>power.c</a:t>
            </a:r>
            <a:endParaRPr lang="en-US" altLang="ko-KR" sz="140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272088" y="21383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grpSp>
        <p:nvGrpSpPr>
          <p:cNvPr id="35853" name="Group 101"/>
          <p:cNvGrpSpPr>
            <a:grpSpLocks/>
          </p:cNvGrpSpPr>
          <p:nvPr/>
        </p:nvGrpSpPr>
        <p:grpSpPr bwMode="auto">
          <a:xfrm>
            <a:off x="4787900" y="3860800"/>
            <a:ext cx="1081088" cy="398463"/>
            <a:chOff x="3016" y="2432"/>
            <a:chExt cx="681" cy="251"/>
          </a:xfrm>
        </p:grpSpPr>
        <p:sp>
          <p:nvSpPr>
            <p:cNvPr id="3588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0" name="Freeform 21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1" name="Freeform 22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2" name="Freeform 23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3" name="Freeform 24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4" name="Freeform 25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5" name="Freeform 26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6" name="Freeform 27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7" name="Freeform 28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8" name="Freeform 29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9" name="Freeform 30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0" name="Freeform 31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1" name="Freeform 32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2" name="Freeform 33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3" name="Freeform 34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4" name="Freeform 35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5" name="Freeform 36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6" name="Freeform 37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7" name="Freeform 38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8" name="Freeform 39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9" name="Freeform 40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0" name="Freeform 41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1" name="Freeform 42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2" name="Freeform 43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3" name="Freeform 44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4" name="Freeform 45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5" name="Freeform 46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6" name="Freeform 47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7" name="Freeform 48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8" name="Freeform 49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9" name="Freeform 50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0" name="Freeform 51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1" name="Freeform 52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2" name="Freeform 53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854" name="Group 102"/>
          <p:cNvGrpSpPr>
            <a:grpSpLocks/>
          </p:cNvGrpSpPr>
          <p:nvPr/>
        </p:nvGrpSpPr>
        <p:grpSpPr bwMode="auto">
          <a:xfrm rot="5646999">
            <a:off x="7254875" y="2978151"/>
            <a:ext cx="1081087" cy="398462"/>
            <a:chOff x="3016" y="2432"/>
            <a:chExt cx="681" cy="251"/>
          </a:xfrm>
        </p:grpSpPr>
        <p:sp>
          <p:nvSpPr>
            <p:cNvPr id="35855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104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105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106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107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108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109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110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111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112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113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114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Freeform 115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8" name="Freeform 116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9" name="Freeform 117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0" name="Freeform 118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1" name="Freeform 119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2" name="Freeform 120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3" name="Freeform 121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4" name="Freeform 122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Freeform 123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Freeform 124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7" name="Freeform 125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8" name="Freeform 126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Freeform 127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0" name="Freeform 128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1" name="Freeform 129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2" name="Freeform 130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3" name="Freeform 131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4" name="Freeform 132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5" name="Freeform 133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6" name="Freeform 134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7" name="Freeform 135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8" name="Freeform 136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헤더 파일 이중 포함 방지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61306"/>
            <a:ext cx="7781925" cy="4152900"/>
          </a:xfrm>
          <a:solidFill>
            <a:srgbClr val="F0F0F0"/>
          </a:solidFill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solidFill>
                  <a:srgbClr val="006600"/>
                </a:solidFill>
              </a:rPr>
              <a:t>/***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solidFill>
                  <a:srgbClr val="006600"/>
                </a:solidFill>
              </a:rPr>
              <a:t>*stdio.h - definitions/declarations for standard I/O routines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solidFill>
                  <a:srgbClr val="006600"/>
                </a:solidFill>
              </a:rPr>
              <a:t>****/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#</a:t>
            </a:r>
            <a:r>
              <a:rPr lang="en-US" altLang="ko-KR" dirty="0" err="1" smtClean="0">
                <a:solidFill>
                  <a:srgbClr val="0000FF"/>
                </a:solidFill>
              </a:rPr>
              <a:t>ifndef</a:t>
            </a:r>
            <a:r>
              <a:rPr lang="en-US" altLang="ko-KR" dirty="0" smtClean="0"/>
              <a:t> _INC_STDIO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#define</a:t>
            </a:r>
            <a:r>
              <a:rPr lang="en-US" altLang="ko-KR" dirty="0" smtClean="0"/>
              <a:t> _INC_STDIO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....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....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#</a:t>
            </a:r>
            <a:r>
              <a:rPr lang="en-US" altLang="ko-KR" dirty="0" err="1" smtClean="0">
                <a:solidFill>
                  <a:srgbClr val="0000FF"/>
                </a:solidFill>
              </a:rPr>
              <a:t>endif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2847052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헤더 파일이 </a:t>
            </a:r>
            <a:r>
              <a:rPr lang="ko-KR" altLang="en-US" b="1" dirty="0" smtClean="0">
                <a:solidFill>
                  <a:srgbClr val="FF0000"/>
                </a:solidFill>
              </a:rPr>
              <a:t>포함된 적 없을 경우 매크로 </a:t>
            </a:r>
            <a:r>
              <a:rPr lang="en-US" altLang="ko-KR" b="1" dirty="0" smtClean="0">
                <a:solidFill>
                  <a:srgbClr val="FF0000"/>
                </a:solidFill>
              </a:rPr>
              <a:t>_INC_STDIO</a:t>
            </a:r>
            <a:r>
              <a:rPr lang="ko-KR" altLang="en-US" b="1" dirty="0" smtClean="0">
                <a:solidFill>
                  <a:srgbClr val="FF0000"/>
                </a:solidFill>
              </a:rPr>
              <a:t>는 정의되어 있지 않다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헤더 파일이 한번 포함되면 </a:t>
            </a:r>
            <a:r>
              <a:rPr lang="ko-KR" altLang="en-US" b="1" dirty="0">
                <a:solidFill>
                  <a:srgbClr val="FF0000"/>
                </a:solidFill>
              </a:rPr>
              <a:t>매크로가 </a:t>
            </a:r>
            <a:r>
              <a:rPr lang="ko-KR" altLang="en-US" b="1" dirty="0" smtClean="0">
                <a:solidFill>
                  <a:srgbClr val="FF0000"/>
                </a:solidFill>
              </a:rPr>
              <a:t>정의되며 </a:t>
            </a:r>
            <a:r>
              <a:rPr lang="en-US" altLang="ko-KR" b="1" dirty="0" smtClean="0">
                <a:solidFill>
                  <a:srgbClr val="FF0000"/>
                </a:solidFill>
              </a:rPr>
              <a:t>#define </a:t>
            </a:r>
            <a:r>
              <a:rPr lang="ko-KR" altLang="en-US" b="1" dirty="0" smtClean="0">
                <a:solidFill>
                  <a:srgbClr val="FF0000"/>
                </a:solidFill>
              </a:rPr>
              <a:t>밑의 소스가 포함된다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헤더 파일을 다시 한번 포함하려고 할 때 매크로가 이미 정의되어 있으므로 </a:t>
            </a:r>
            <a:r>
              <a:rPr lang="en-US" altLang="ko-KR" b="1" dirty="0" smtClean="0">
                <a:solidFill>
                  <a:srgbClr val="FF0000"/>
                </a:solidFill>
              </a:rPr>
              <a:t>#define </a:t>
            </a:r>
            <a:r>
              <a:rPr lang="ko-KR" altLang="en-US" b="1" dirty="0" smtClean="0">
                <a:solidFill>
                  <a:srgbClr val="FF0000"/>
                </a:solidFill>
              </a:rPr>
              <a:t>밑의 소스는 포함되지 않는다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헤더 파일을 사용하지 않으면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143825" cy="442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헤더 파일을 사용하면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50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다중 소스 파일에서 외부 변수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643063"/>
            <a:ext cx="63436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main() </a:t>
            </a:r>
            <a:r>
              <a:rPr lang="ko-KR" altLang="en-US" smtClean="0"/>
              <a:t>함수의 인수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지금까지의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endParaRPr lang="ko-KR" altLang="en-US" sz="2400" smtClean="0">
              <a:ea typeface="HY엽서L" pitchFamily="18" charset="-127"/>
            </a:endParaRPr>
          </a:p>
          <a:p>
            <a:pPr lvl="1" eaLnBrk="1" hangingPunct="1">
              <a:buFont typeface="Symbol" pitchFamily="18" charset="2"/>
              <a:buNone/>
            </a:pP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외부로부터 입력을 받는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smtClean="0"/>
              <a:t>		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42988" y="4149080"/>
            <a:ext cx="7777162" cy="13557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>
                <a:latin typeface="Century Schoolbook" panose="02040604050505020304" pitchFamily="18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>
                <a:latin typeface="Century Schoolbook" panose="02040604050505020304" pitchFamily="18" charset="0"/>
              </a:rPr>
              <a:t> argc, 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ko-KR" sz="1600">
                <a:latin typeface="Century Schoolbook" panose="02040604050505020304" pitchFamily="18" charset="0"/>
              </a:rPr>
              <a:t> *argv[])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}</a:t>
            </a:r>
            <a:endParaRPr lang="en-US" altLang="en-US" sz="1600">
              <a:latin typeface="Century Schoolbook" panose="020406040505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042988" y="2079638"/>
            <a:ext cx="7777162" cy="120900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main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(void)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인수 전달 방법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2" name="_x33328176"/>
          <p:cNvSpPr>
            <a:spLocks noChangeArrowheads="1"/>
          </p:cNvSpPr>
          <p:nvPr/>
        </p:nvSpPr>
        <p:spPr bwMode="auto">
          <a:xfrm>
            <a:off x="683419" y="1771000"/>
            <a:ext cx="7777162" cy="463550"/>
          </a:xfrm>
          <a:prstGeom prst="rect">
            <a:avLst/>
          </a:prstGeom>
          <a:solidFill>
            <a:srgbClr val="F0F0F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C: \cprogram&gt; mycopy src dst</a:t>
            </a:r>
            <a:endParaRPr lang="en-US" altLang="ko-KR" sz="1600">
              <a:latin typeface="Century Schoolbook" panose="02040604050505020304" pitchFamily="18" charset="0"/>
            </a:endParaRP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717911" cy="30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71600" y="1628800"/>
            <a:ext cx="7777162" cy="25923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main(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argc</a:t>
            </a:r>
            <a:r>
              <a:rPr lang="en-US" altLang="en-US" sz="1400" dirty="0">
                <a:latin typeface="Century Schoolbook" panose="02040604050505020304" pitchFamily="18" charset="0"/>
              </a:rPr>
              <a:t>, 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en-US" sz="1400" dirty="0">
                <a:latin typeface="Century Schoolbook" panose="02040604050505020304" pitchFamily="18" charset="0"/>
              </a:rPr>
              <a:t> *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argv</a:t>
            </a:r>
            <a:r>
              <a:rPr lang="en-US" altLang="en-US" sz="1400" dirty="0">
                <a:latin typeface="Century Schoolbook" panose="02040604050505020304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 =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0;i</a:t>
            </a:r>
            <a:r>
              <a:rPr lang="en-US" altLang="en-US" sz="1400" dirty="0">
                <a:latin typeface="Century Schoolbook" panose="02040604050505020304" pitchFamily="18" charset="0"/>
              </a:rPr>
              <a:t> &lt;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argc</a:t>
            </a:r>
            <a:r>
              <a:rPr lang="en-US" altLang="en-US" sz="1400" dirty="0">
                <a:latin typeface="Century Schoolbook" panose="02040604050505020304" pitchFamily="18" charset="0"/>
              </a:rPr>
              <a:t>;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명령어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라인에서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d번째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= %s\n"</a:t>
            </a:r>
            <a:r>
              <a:rPr lang="en-US" altLang="en-US" sz="1400" dirty="0">
                <a:latin typeface="Century Schoolbook" panose="02040604050505020304" pitchFamily="18" charset="0"/>
              </a:rPr>
              <a:t>,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,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argv</a:t>
            </a:r>
            <a:r>
              <a:rPr lang="en-US" altLang="en-US" sz="1400" dirty="0">
                <a:latin typeface="Century Schoolbook" panose="02040604050505020304" pitchFamily="18" charset="0"/>
              </a:rPr>
              <a:t>[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 dirty="0">
                <a:latin typeface="Century Schoolbook" panose="020406040505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3966" name="_x73833400"/>
          <p:cNvSpPr>
            <a:spLocks noChangeArrowheads="1"/>
          </p:cNvSpPr>
          <p:nvPr/>
        </p:nvSpPr>
        <p:spPr bwMode="auto">
          <a:xfrm>
            <a:off x="971600" y="4437112"/>
            <a:ext cx="7777162" cy="1824037"/>
          </a:xfrm>
          <a:prstGeom prst="rect">
            <a:avLst/>
          </a:prstGeom>
          <a:solidFill>
            <a:srgbClr val="00990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/>
            <a:r>
              <a:rPr lang="en-US" altLang="ko-KR" sz="1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c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:\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cprogram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\Debug&gt;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src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dst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src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dst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c:\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cprogram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\Debug&gt;</a:t>
            </a:r>
          </a:p>
          <a:p>
            <a:pPr latinLnBrk="0"/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전처리기의 요약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093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162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380312" cy="280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비주얼 </a:t>
            </a:r>
            <a:r>
              <a:rPr lang="en-US" altLang="ko-KR" sz="3600" smtClean="0"/>
              <a:t>C++ </a:t>
            </a:r>
            <a:r>
              <a:rPr lang="ko-KR" altLang="en-US" sz="3600" smtClean="0"/>
              <a:t>프로그램 인수 입력 방법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436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ko-KR" altLang="en-US" dirty="0" smtClean="0"/>
              <a:t>프로젝트 속성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디버깅 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명령 인수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AutoNum type="arabicPeriod"/>
            </a:pPr>
            <a:r>
              <a:rPr lang="en-US" altLang="ko-KR" dirty="0" smtClean="0"/>
              <a:t>main()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[0]</a:t>
            </a:r>
            <a:r>
              <a:rPr lang="ko-KR" altLang="en-US" dirty="0" smtClean="0"/>
              <a:t>에는 무엇이 들어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프로그램 이름</a:t>
            </a:r>
            <a:endParaRPr lang="en-US" altLang="ko-KR" dirty="0" smtClean="0"/>
          </a:p>
          <a:p>
            <a:pPr marL="381000" indent="-381000" eaLnBrk="1" hangingPunct="1">
              <a:buFont typeface="Symbol" pitchFamily="18" charset="2"/>
              <a:buAutoNum type="arabicPeriod"/>
            </a:pPr>
            <a:r>
              <a:rPr lang="en-US" altLang="ko-KR" dirty="0" smtClean="0"/>
              <a:t>“C&gt;test a b c” </a:t>
            </a:r>
            <a:r>
              <a:rPr lang="ko-KR" altLang="en-US" dirty="0" smtClean="0"/>
              <a:t>라고 도스 창에서 입력하였다면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arv</a:t>
            </a:r>
            <a:r>
              <a:rPr lang="en-US" altLang="ko-KR" dirty="0" smtClean="0"/>
              <a:t>[]</a:t>
            </a:r>
            <a:r>
              <a:rPr lang="ko-KR" altLang="en-US" dirty="0" smtClean="0"/>
              <a:t>에는 어떤 값들이 들어 가는가</a:t>
            </a:r>
            <a:r>
              <a:rPr lang="en-US" altLang="ko-KR" dirty="0" smtClean="0"/>
              <a:t>? 4,test, a, b, c</a:t>
            </a:r>
            <a:endParaRPr lang="en-US" altLang="ko-KR" dirty="0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710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0" y="233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9" y="1496153"/>
            <a:ext cx="8667501" cy="373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매크로의 동작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0" y="233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619250"/>
            <a:ext cx="85629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매크로의 장점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프로그램의 가독성을 높인다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상수의 변경이 용이하다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900113" y="5788025"/>
            <a:ext cx="2316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기호 상수를 사용하는 경우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5003800" y="5788025"/>
            <a:ext cx="1901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숫자를 사용하는 경우</a:t>
            </a:r>
          </a:p>
        </p:txBody>
      </p:sp>
      <p:pic>
        <p:nvPicPr>
          <p:cNvPr id="820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8880"/>
            <a:ext cx="7072313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숫자 상수를 기호 상수로 정의하는 데 사용되는 전처리 지시자는 </a:t>
            </a:r>
            <a:r>
              <a:rPr lang="en-US" altLang="ko-KR" smtClean="0"/>
              <a:t>#________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#define</a:t>
            </a:r>
            <a:r>
              <a:rPr lang="ko-KR" altLang="en-US" smtClean="0"/>
              <a:t>을 이용하여서 하나의 텍스트를 다른 텍스트로 정의할 수 있는가</a:t>
            </a:r>
            <a:r>
              <a:rPr lang="en-US" altLang="ko-KR" smtClean="0"/>
              <a:t>?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2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&amp;&amp;</a:t>
            </a:r>
            <a:r>
              <a:rPr lang="ko-KR" altLang="en-US" dirty="0"/>
              <a:t>를 </a:t>
            </a:r>
            <a:r>
              <a:rPr lang="en-US" altLang="ko-KR" dirty="0"/>
              <a:t>and</a:t>
            </a:r>
            <a:r>
              <a:rPr lang="ko-KR" altLang="en-US" dirty="0"/>
              <a:t>로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어느 학교에서 학생이 졸업하려면 </a:t>
            </a:r>
            <a:r>
              <a:rPr lang="en-US" altLang="ko-KR" dirty="0"/>
              <a:t>120</a:t>
            </a:r>
            <a:r>
              <a:rPr lang="ko-KR" altLang="en-US" dirty="0"/>
              <a:t>학점을 </a:t>
            </a:r>
            <a:r>
              <a:rPr lang="ko-KR" altLang="en-US" dirty="0" err="1"/>
              <a:t>따야하고</a:t>
            </a:r>
            <a:r>
              <a:rPr lang="ko-KR" altLang="en-US" dirty="0"/>
              <a:t> </a:t>
            </a:r>
            <a:r>
              <a:rPr lang="ko-KR" altLang="en-US" dirty="0" err="1"/>
              <a:t>성적평균이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이상이어야 </a:t>
            </a:r>
            <a:r>
              <a:rPr lang="ko-KR" altLang="en-US" dirty="0" smtClean="0"/>
              <a:t>한다고 하자</a:t>
            </a:r>
            <a:r>
              <a:rPr lang="en-US" altLang="ko-KR" dirty="0"/>
              <a:t>. </a:t>
            </a:r>
            <a:r>
              <a:rPr lang="ko-KR" altLang="en-US" dirty="0"/>
              <a:t>학점과 </a:t>
            </a:r>
            <a:r>
              <a:rPr lang="ko-KR" altLang="en-US" dirty="0" err="1"/>
              <a:t>성적평균을</a:t>
            </a:r>
            <a:r>
              <a:rPr lang="ko-KR" altLang="en-US" dirty="0"/>
              <a:t> </a:t>
            </a:r>
            <a:r>
              <a:rPr lang="ko-KR" altLang="en-US" dirty="0" err="1"/>
              <a:t>물어봐서</a:t>
            </a:r>
            <a:r>
              <a:rPr lang="ko-KR" altLang="en-US" dirty="0"/>
              <a:t> </a:t>
            </a:r>
            <a:r>
              <a:rPr lang="ko-KR" altLang="en-US" dirty="0" err="1"/>
              <a:t>졸업여부를</a:t>
            </a:r>
            <a:r>
              <a:rPr lang="ko-KR" altLang="en-US" dirty="0"/>
              <a:t> 판정하는 프로그램을 작성하자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&amp;&amp;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|| </a:t>
            </a:r>
            <a:r>
              <a:rPr lang="ko-KR" altLang="en-US" dirty="0"/>
              <a:t>대신에 </a:t>
            </a:r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33" y="3212976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9335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848</Words>
  <Application>Microsoft Office PowerPoint</Application>
  <PresentationFormat>화면 슬라이드 쇼(4:3)</PresentationFormat>
  <Paragraphs>286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41</vt:i4>
      </vt:variant>
    </vt:vector>
  </HeadingPairs>
  <TitlesOfParts>
    <vt:vector size="65" baseType="lpstr">
      <vt:lpstr>Arial Unicode MS</vt:lpstr>
      <vt:lpstr>HY얕은샘물M</vt:lpstr>
      <vt:lpstr>HY엽서L</vt:lpstr>
      <vt:lpstr>굴림</vt:lpstr>
      <vt:lpstr>Arial</vt:lpstr>
      <vt:lpstr>Century Schoolbook</vt:lpstr>
      <vt:lpstr>Comic Sans MS</vt:lpstr>
      <vt:lpstr>Consolas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Crayons</vt:lpstr>
      <vt:lpstr>제16장 파일입출력(강의)_수정</vt:lpstr>
      <vt:lpstr>2_Crayons</vt:lpstr>
      <vt:lpstr>3_Crayons</vt:lpstr>
      <vt:lpstr>4_Crayons</vt:lpstr>
      <vt:lpstr>5_Crayons</vt:lpstr>
      <vt:lpstr>6_Crayons</vt:lpstr>
      <vt:lpstr>7_Crayons</vt:lpstr>
      <vt:lpstr>8_Crayons</vt:lpstr>
      <vt:lpstr>PowerPoint 프레젠테이션</vt:lpstr>
      <vt:lpstr>이번 장에서 학습할 내용</vt:lpstr>
      <vt:lpstr>전처리기란?</vt:lpstr>
      <vt:lpstr>전처리기의 요약</vt:lpstr>
      <vt:lpstr>단순 매크로</vt:lpstr>
      <vt:lpstr>단순 매크로의 동작</vt:lpstr>
      <vt:lpstr>단순 매크로의 장점</vt:lpstr>
      <vt:lpstr>중간 점검</vt:lpstr>
      <vt:lpstr>&amp;&amp;를 and로 바꾸기</vt:lpstr>
      <vt:lpstr>&amp;&amp;를 and로 바꾸기</vt:lpstr>
      <vt:lpstr>함수 매크로</vt:lpstr>
      <vt:lpstr>함수 매크로의 예</vt:lpstr>
      <vt:lpstr>주의할 점</vt:lpstr>
      <vt:lpstr>예제 </vt:lpstr>
      <vt:lpstr>다중 라인 매크로</vt:lpstr>
      <vt:lpstr>함수 매크로의 장단점</vt:lpstr>
      <vt:lpstr>중간 점검</vt:lpstr>
      <vt:lpstr>비트 조작하기</vt:lpstr>
      <vt:lpstr>비트 조작하기</vt:lpstr>
      <vt:lpstr>#ifdef </vt:lpstr>
      <vt:lpstr>예</vt:lpstr>
      <vt:lpstr>예제</vt:lpstr>
      <vt:lpstr>예제</vt:lpstr>
      <vt:lpstr>함수 매크로의 사용</vt:lpstr>
      <vt:lpstr>함수 매크로의 사용</vt:lpstr>
      <vt:lpstr>#if</vt:lpstr>
      <vt:lpstr>예제 #1</vt:lpstr>
      <vt:lpstr>다중 소스 파일</vt:lpstr>
      <vt:lpstr>다중 소스 파일</vt:lpstr>
      <vt:lpstr>다중 소스 파일 사용</vt:lpstr>
      <vt:lpstr>예제 </vt:lpstr>
      <vt:lpstr>예제</vt:lpstr>
      <vt:lpstr>헤더 파일 이중 포함 방지</vt:lpstr>
      <vt:lpstr>헤더 파일을 사용하지 않으면</vt:lpstr>
      <vt:lpstr>헤더 파일을 사용하면</vt:lpstr>
      <vt:lpstr>다중 소스 파일에서 외부 변수</vt:lpstr>
      <vt:lpstr>main() 함수의 인수</vt:lpstr>
      <vt:lpstr>인수 전달 방법</vt:lpstr>
      <vt:lpstr>예제 </vt:lpstr>
      <vt:lpstr>비주얼 C++ 프로그램 인수 입력 방법</vt:lpstr>
      <vt:lpstr>중간 점검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김수민</cp:lastModifiedBy>
  <cp:revision>184</cp:revision>
  <dcterms:created xsi:type="dcterms:W3CDTF">2007-11-08T01:24:05Z</dcterms:created>
  <dcterms:modified xsi:type="dcterms:W3CDTF">2020-12-10T02:47:43Z</dcterms:modified>
</cp:coreProperties>
</file>