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771" r:id="rId2"/>
  </p:sldMasterIdLst>
  <p:notesMasterIdLst>
    <p:notesMasterId r:id="rId59"/>
  </p:notesMasterIdLst>
  <p:handoutMasterIdLst>
    <p:handoutMasterId r:id="rId60"/>
  </p:handoutMasterIdLst>
  <p:sldIdLst>
    <p:sldId id="468" r:id="rId3"/>
    <p:sldId id="391" r:id="rId4"/>
    <p:sldId id="353" r:id="rId5"/>
    <p:sldId id="428" r:id="rId6"/>
    <p:sldId id="385" r:id="rId7"/>
    <p:sldId id="449" r:id="rId8"/>
    <p:sldId id="450" r:id="rId9"/>
    <p:sldId id="452" r:id="rId10"/>
    <p:sldId id="451" r:id="rId11"/>
    <p:sldId id="453" r:id="rId12"/>
    <p:sldId id="454" r:id="rId13"/>
    <p:sldId id="445" r:id="rId14"/>
    <p:sldId id="354" r:id="rId15"/>
    <p:sldId id="426" r:id="rId16"/>
    <p:sldId id="356" r:id="rId17"/>
    <p:sldId id="360" r:id="rId18"/>
    <p:sldId id="361" r:id="rId19"/>
    <p:sldId id="362" r:id="rId20"/>
    <p:sldId id="379" r:id="rId21"/>
    <p:sldId id="455" r:id="rId22"/>
    <p:sldId id="430" r:id="rId23"/>
    <p:sldId id="392" r:id="rId24"/>
    <p:sldId id="456" r:id="rId25"/>
    <p:sldId id="457" r:id="rId26"/>
    <p:sldId id="406" r:id="rId27"/>
    <p:sldId id="407" r:id="rId28"/>
    <p:sldId id="409" r:id="rId29"/>
    <p:sldId id="410" r:id="rId30"/>
    <p:sldId id="411" r:id="rId31"/>
    <p:sldId id="414" r:id="rId32"/>
    <p:sldId id="416" r:id="rId33"/>
    <p:sldId id="458" r:id="rId34"/>
    <p:sldId id="417" r:id="rId35"/>
    <p:sldId id="432" r:id="rId36"/>
    <p:sldId id="433" r:id="rId37"/>
    <p:sldId id="435" r:id="rId38"/>
    <p:sldId id="420" r:id="rId39"/>
    <p:sldId id="421" r:id="rId40"/>
    <p:sldId id="447" r:id="rId41"/>
    <p:sldId id="422" r:id="rId42"/>
    <p:sldId id="437" r:id="rId43"/>
    <p:sldId id="438" r:id="rId44"/>
    <p:sldId id="439" r:id="rId45"/>
    <p:sldId id="460" r:id="rId46"/>
    <p:sldId id="462" r:id="rId47"/>
    <p:sldId id="444" r:id="rId48"/>
    <p:sldId id="474" r:id="rId49"/>
    <p:sldId id="463" r:id="rId50"/>
    <p:sldId id="471" r:id="rId51"/>
    <p:sldId id="472" r:id="rId52"/>
    <p:sldId id="469" r:id="rId53"/>
    <p:sldId id="470" r:id="rId54"/>
    <p:sldId id="465" r:id="rId55"/>
    <p:sldId id="473" r:id="rId56"/>
    <p:sldId id="466" r:id="rId57"/>
    <p:sldId id="467" r:id="rId5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F0F0"/>
    <a:srgbClr val="CCFFFF"/>
    <a:srgbClr val="009900"/>
    <a:srgbClr val="FF9999"/>
    <a:srgbClr val="CCCCFF"/>
    <a:srgbClr val="FF9933"/>
    <a:srgbClr val="FFFFCC"/>
    <a:srgbClr val="CC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C808CC85-6683-48F2-9E12-916C0D15E3B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985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7503311D-5A55-4F4D-9950-3001C7F8C1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06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761191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920489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535155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999923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8/31/2020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0AEA9E-4803-4675-8B78-8345A199ED9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A989937-0E40-43AD-BFFC-FBB7E39213D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18DEB91-339C-4767-8E29-640607BFB34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A433075-5D69-42ED-BA42-81A28040C52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40F42C8-2BEA-4D9C-8D4A-EC5FEA706A2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0FE699-B664-4ADD-9D4C-2D9DC487B7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E206C2-0DA7-47BB-9621-6D1989AA279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200364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245A77-7AB3-4045-BB51-3D8CF4A208F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D434B081-A71A-444A-A2AF-89DA29C0BD1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35413-FC64-46C4-A0E6-E84EF80C31A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BBC8AFA2-59AA-4AA3-BC8D-2284A149997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999923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3621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311653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605184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34243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560543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93828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755675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8/31/2020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www.google.co.kr/imgres?imgurl&amp;imgrefurl=http://www.clipartpanda.com/categories/counting-finger-clipart&amp;h=0&amp;w=0&amp;tbnid=TtkDOz9lw1Gw1M&amp;zoom=1&amp;tbnh=267&amp;tbnw=189&amp;docid=R5pZw6lzohwUNM&amp;tbm=isch&amp;ei=QI0XVJP4LI708QWCloG4Cw&amp;ved=0CAcQsCUoAQ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828452" y="1906719"/>
            <a:ext cx="7660824" cy="1522281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r>
              <a:rPr lang="ko-KR" altLang="en-US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장 기초 사항</a:t>
            </a:r>
            <a:endParaRPr lang="ko-KR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33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함수의 구성요소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3753" y="2335258"/>
            <a:ext cx="7789453" cy="2203450"/>
          </a:xfrm>
          <a:prstGeom prst="foldedCorner">
            <a:avLst/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340" name="자유형 4"/>
          <p:cNvSpPr>
            <a:spLocks/>
          </p:cNvSpPr>
          <p:nvPr/>
        </p:nvSpPr>
        <p:spPr bwMode="auto">
          <a:xfrm>
            <a:off x="2404428" y="1917746"/>
            <a:ext cx="752475" cy="714375"/>
          </a:xfrm>
          <a:custGeom>
            <a:avLst/>
            <a:gdLst>
              <a:gd name="T0" fmla="*/ 753091 w 752167"/>
              <a:gd name="T1" fmla="*/ 0 h 715297"/>
              <a:gd name="T2" fmla="*/ 605428 w 752167"/>
              <a:gd name="T3" fmla="*/ 367286 h 715297"/>
              <a:gd name="T4" fmla="*/ 0 w 752167"/>
              <a:gd name="T5" fmla="*/ 712534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2677478" y="1652633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latin typeface="Arial" pitchFamily="34" charset="0"/>
              </a:rPr>
              <a:t>함수</a:t>
            </a:r>
            <a:r>
              <a:rPr kumimoji="0" lang="en-US" altLang="ko-KR" sz="1800">
                <a:latin typeface="Arial" pitchFamily="34" charset="0"/>
              </a:rPr>
              <a:t> </a:t>
            </a:r>
            <a:r>
              <a:rPr kumimoji="0" lang="ko-KR" altLang="en-US" sz="1800">
                <a:latin typeface="Arial" pitchFamily="34" charset="0"/>
              </a:rPr>
              <a:t>이름</a:t>
            </a:r>
          </a:p>
        </p:txBody>
      </p:sp>
      <p:sp>
        <p:nvSpPr>
          <p:cNvPr id="14342" name="자유형 6"/>
          <p:cNvSpPr>
            <a:spLocks/>
          </p:cNvSpPr>
          <p:nvPr/>
        </p:nvSpPr>
        <p:spPr bwMode="auto">
          <a:xfrm>
            <a:off x="1096328" y="2355896"/>
            <a:ext cx="3916362" cy="638175"/>
          </a:xfrm>
          <a:custGeom>
            <a:avLst/>
            <a:gdLst>
              <a:gd name="T0" fmla="*/ 552677828 w 752167"/>
              <a:gd name="T1" fmla="*/ 0 h 715297"/>
              <a:gd name="T2" fmla="*/ 444310216 w 752167"/>
              <a:gd name="T3" fmla="*/ 233730 h 715297"/>
              <a:gd name="T4" fmla="*/ 0 w 752167"/>
              <a:gd name="T5" fmla="*/ 453436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4533265" y="2090783"/>
            <a:ext cx="1171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latin typeface="Arial" pitchFamily="34" charset="0"/>
              </a:rPr>
              <a:t>함수</a:t>
            </a:r>
            <a:r>
              <a:rPr kumimoji="0" lang="en-US" altLang="ko-KR" sz="1800">
                <a:latin typeface="Arial" pitchFamily="34" charset="0"/>
              </a:rPr>
              <a:t> </a:t>
            </a:r>
            <a:r>
              <a:rPr kumimoji="0" lang="ko-KR" altLang="en-US" sz="1800">
                <a:latin typeface="Arial" pitchFamily="34" charset="0"/>
              </a:rPr>
              <a:t>시작</a:t>
            </a:r>
          </a:p>
        </p:txBody>
      </p:sp>
      <p:sp>
        <p:nvSpPr>
          <p:cNvPr id="14344" name="모서리가 둥근 직사각형 1"/>
          <p:cNvSpPr>
            <a:spLocks noChangeArrowheads="1"/>
          </p:cNvSpPr>
          <p:nvPr/>
        </p:nvSpPr>
        <p:spPr bwMode="auto">
          <a:xfrm>
            <a:off x="1634490" y="3082971"/>
            <a:ext cx="2898775" cy="79533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14345" name="자유형 9"/>
          <p:cNvSpPr>
            <a:spLocks/>
          </p:cNvSpPr>
          <p:nvPr/>
        </p:nvSpPr>
        <p:spPr bwMode="auto">
          <a:xfrm>
            <a:off x="4584065" y="3049633"/>
            <a:ext cx="752475" cy="715963"/>
          </a:xfrm>
          <a:custGeom>
            <a:avLst/>
            <a:gdLst>
              <a:gd name="T0" fmla="*/ 753091 w 752167"/>
              <a:gd name="T1" fmla="*/ 0 h 715297"/>
              <a:gd name="T2" fmla="*/ 605428 w 752167"/>
              <a:gd name="T3" fmla="*/ 369741 h 715297"/>
              <a:gd name="T4" fmla="*/ 0 w 752167"/>
              <a:gd name="T5" fmla="*/ 717297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6" name="TextBox 10"/>
          <p:cNvSpPr txBox="1">
            <a:spLocks noChangeArrowheads="1"/>
          </p:cNvSpPr>
          <p:nvPr/>
        </p:nvSpPr>
        <p:spPr bwMode="auto">
          <a:xfrm>
            <a:off x="4857115" y="2784521"/>
            <a:ext cx="117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latin typeface="Arial" pitchFamily="34" charset="0"/>
              </a:rPr>
              <a:t>함수</a:t>
            </a:r>
            <a:r>
              <a:rPr kumimoji="0" lang="en-US" altLang="ko-KR" sz="1800">
                <a:latin typeface="Arial" pitchFamily="34" charset="0"/>
              </a:rPr>
              <a:t> </a:t>
            </a:r>
            <a:r>
              <a:rPr kumimoji="0" lang="ko-KR" altLang="en-US" sz="1800">
                <a:latin typeface="Arial" pitchFamily="34" charset="0"/>
              </a:rPr>
              <a:t>몸체</a:t>
            </a:r>
          </a:p>
        </p:txBody>
      </p:sp>
      <p:sp>
        <p:nvSpPr>
          <p:cNvPr id="14347" name="자유형 11"/>
          <p:cNvSpPr>
            <a:spLocks/>
          </p:cNvSpPr>
          <p:nvPr/>
        </p:nvSpPr>
        <p:spPr bwMode="auto">
          <a:xfrm flipV="1">
            <a:off x="1029653" y="4084683"/>
            <a:ext cx="3289300" cy="908050"/>
          </a:xfrm>
          <a:custGeom>
            <a:avLst/>
            <a:gdLst>
              <a:gd name="T0" fmla="*/ 275053122 w 752167"/>
              <a:gd name="T1" fmla="*/ 0 h 715297"/>
              <a:gd name="T2" fmla="*/ 221121375 w 752167"/>
              <a:gd name="T3" fmla="*/ 957143 h 715297"/>
              <a:gd name="T4" fmla="*/ 0 w 752167"/>
              <a:gd name="T5" fmla="*/ 1856856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8" name="TextBox 12"/>
          <p:cNvSpPr txBox="1">
            <a:spLocks noChangeArrowheads="1"/>
          </p:cNvSpPr>
          <p:nvPr/>
        </p:nvSpPr>
        <p:spPr bwMode="auto">
          <a:xfrm>
            <a:off x="3839528" y="4727621"/>
            <a:ext cx="941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latin typeface="Arial" pitchFamily="34" charset="0"/>
              </a:rPr>
              <a:t>함수</a:t>
            </a:r>
            <a:r>
              <a:rPr kumimoji="0" lang="en-US" altLang="ko-KR" sz="1800">
                <a:latin typeface="Arial" pitchFamily="34" charset="0"/>
              </a:rPr>
              <a:t> </a:t>
            </a:r>
            <a:r>
              <a:rPr kumimoji="0" lang="ko-KR" altLang="en-US" sz="1800">
                <a:latin typeface="Arial" pitchFamily="34" charset="0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96550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/>
              <a:t>문장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함수는 여러 개의 문장으로 이루어진다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문장들은 순차적으로 실행된다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문장은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;(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세미콜른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으로 끝나야 한다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3" y="3152398"/>
            <a:ext cx="7251700" cy="2831943"/>
          </a:xfrm>
          <a:prstGeom prst="foldedCorner">
            <a:avLst/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&lt;</a:t>
            </a:r>
            <a:r>
              <a:rPr lang="en-US" altLang="ko-KR" kern="0" dirty="0" err="1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stdio.h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&gt;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}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4744016" y="3367889"/>
            <a:ext cx="484632" cy="2272420"/>
          </a:xfrm>
          <a:prstGeom prst="downArrow">
            <a:avLst>
              <a:gd name="adj1" fmla="val 20110"/>
              <a:gd name="adj2" fmla="val 50000"/>
            </a:avLst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8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latin typeface="Century Schoolbook" pitchFamily="18" charset="0"/>
              </a:rPr>
              <a:t>return </a:t>
            </a:r>
            <a:r>
              <a:rPr lang="ko-KR" altLang="en-US">
                <a:latin typeface="Century Schoolbook" pitchFamily="18" charset="0"/>
              </a:rPr>
              <a:t>문장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3" y="2047875"/>
            <a:ext cx="7251700" cy="2940050"/>
          </a:xfrm>
          <a:prstGeom prst="foldedCorner">
            <a:avLst/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&lt;</a:t>
            </a:r>
            <a:r>
              <a:rPr lang="en-US" altLang="ko-KR" kern="0" dirty="0" err="1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stdio.h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&gt;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388" name="자유형 5"/>
          <p:cNvSpPr>
            <a:spLocks/>
          </p:cNvSpPr>
          <p:nvPr/>
        </p:nvSpPr>
        <p:spPr bwMode="auto">
          <a:xfrm flipV="1">
            <a:off x="3016250" y="4132263"/>
            <a:ext cx="1179513" cy="1206500"/>
          </a:xfrm>
          <a:custGeom>
            <a:avLst/>
            <a:gdLst>
              <a:gd name="T0" fmla="*/ 4549879 w 752167"/>
              <a:gd name="T1" fmla="*/ 0 h 715297"/>
              <a:gd name="T2" fmla="*/ 3657750 w 752167"/>
              <a:gd name="T3" fmla="*/ 2986590 h 715297"/>
              <a:gd name="T4" fmla="*/ 0 w 752167"/>
              <a:gd name="T5" fmla="*/ 5793982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3968750" y="5259388"/>
            <a:ext cx="239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latin typeface="Arial" pitchFamily="34" charset="0"/>
              </a:rPr>
              <a:t>함수를</a:t>
            </a:r>
            <a:r>
              <a:rPr kumimoji="0" lang="en-US" altLang="ko-KR" sz="1800">
                <a:latin typeface="Arial" pitchFamily="34" charset="0"/>
              </a:rPr>
              <a:t> </a:t>
            </a:r>
            <a:r>
              <a:rPr kumimoji="0" lang="ko-KR" altLang="en-US" sz="1800">
                <a:latin typeface="Arial" pitchFamily="34" charset="0"/>
              </a:rPr>
              <a:t>종료하는 문장</a:t>
            </a:r>
          </a:p>
        </p:txBody>
      </p:sp>
      <p:sp>
        <p:nvSpPr>
          <p:cNvPr id="16390" name="모서리가 둥근 직사각형 7"/>
          <p:cNvSpPr>
            <a:spLocks noChangeArrowheads="1"/>
          </p:cNvSpPr>
          <p:nvPr/>
        </p:nvSpPr>
        <p:spPr bwMode="auto">
          <a:xfrm>
            <a:off x="1798638" y="3927475"/>
            <a:ext cx="1217612" cy="4079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주석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2"/>
                </a:solidFill>
              </a:rPr>
              <a:t>주석</a:t>
            </a:r>
            <a:r>
              <a:rPr lang="en-US" altLang="ko-KR" dirty="0">
                <a:solidFill>
                  <a:schemeClr val="tx2"/>
                </a:solidFill>
              </a:rPr>
              <a:t>(comment</a:t>
            </a:r>
            <a:r>
              <a:rPr lang="en-US" altLang="ko-KR" dirty="0"/>
              <a:t>): </a:t>
            </a:r>
            <a:r>
              <a:rPr lang="ko-KR" altLang="en-US" dirty="0"/>
              <a:t>프로그램에 대한 설명</a:t>
            </a:r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7763" y="2128838"/>
            <a:ext cx="7251700" cy="2940050"/>
          </a:xfrm>
          <a:prstGeom prst="foldedCorner">
            <a:avLst/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/>
              </a:rPr>
              <a:t>/* </a:t>
            </a:r>
            <a:r>
              <a:rPr lang="ko-KR" altLang="en-US" kern="0" dirty="0" err="1">
                <a:solidFill>
                  <a:srgbClr val="008000"/>
                </a:solidFill>
                <a:latin typeface="Century Schoolbook" panose="02040604050505020304" pitchFamily="18" charset="0"/>
                <a:ea typeface="굴림"/>
              </a:rPr>
              <a:t>첫번째</a:t>
            </a:r>
            <a:r>
              <a:rPr lang="ko-KR" altLang="en-US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/>
              </a:rPr>
              <a:t> 프로그램 *</a:t>
            </a:r>
            <a:r>
              <a:rPr lang="en-US" altLang="ko-KR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/>
              </a:rPr>
              <a:t>/</a:t>
            </a:r>
            <a:endParaRPr lang="ko-KR" altLang="en-US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&lt;</a:t>
            </a:r>
            <a:r>
              <a:rPr lang="en-US" altLang="ko-KR" kern="0" dirty="0" err="1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stdio.h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&gt;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50" name="모서리가 둥근 직사각형 1"/>
          <p:cNvSpPr>
            <a:spLocks noChangeArrowheads="1"/>
          </p:cNvSpPr>
          <p:nvPr/>
        </p:nvSpPr>
        <p:spPr bwMode="auto">
          <a:xfrm>
            <a:off x="1069975" y="2212975"/>
            <a:ext cx="2757488" cy="35401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6151" name="자유형 2"/>
          <p:cNvSpPr>
            <a:spLocks/>
          </p:cNvSpPr>
          <p:nvPr/>
        </p:nvSpPr>
        <p:spPr bwMode="auto">
          <a:xfrm>
            <a:off x="3833813" y="1968137"/>
            <a:ext cx="752475" cy="384538"/>
          </a:xfrm>
          <a:custGeom>
            <a:avLst/>
            <a:gdLst>
              <a:gd name="T0" fmla="*/ 753091 w 752167"/>
              <a:gd name="T1" fmla="*/ 0 h 715297"/>
              <a:gd name="T2" fmla="*/ 605428 w 752167"/>
              <a:gd name="T3" fmla="*/ 369739 h 715297"/>
              <a:gd name="T4" fmla="*/ 0 w 752167"/>
              <a:gd name="T5" fmla="*/ 717294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</a:t>
            </a:r>
            <a:r>
              <a:rPr lang="ko-KR" altLang="en-US" dirty="0"/>
              <a:t>가지 방법의 주석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29857" y="1694790"/>
            <a:ext cx="7119497" cy="1470025"/>
          </a:xfrm>
          <a:prstGeom prst="foldedCorner">
            <a:avLst/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dirty="0"/>
              <a:t>/* </a:t>
            </a: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</a:p>
          <a:p>
            <a:r>
              <a:rPr lang="ko-KR" altLang="en-US" dirty="0" err="1"/>
              <a:t>작성날짜</a:t>
            </a:r>
            <a:r>
              <a:rPr lang="en-US" altLang="ko-KR" dirty="0"/>
              <a:t>: 2017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  <a:p>
            <a:r>
              <a:rPr lang="ko-KR" altLang="en-US" dirty="0" err="1"/>
              <a:t>작성목적</a:t>
            </a:r>
            <a:r>
              <a:rPr lang="en-US" altLang="ko-KR" dirty="0"/>
              <a:t>: </a:t>
            </a:r>
            <a:r>
              <a:rPr lang="ko-KR" altLang="en-US" dirty="0"/>
              <a:t>컴파일러 테스트</a:t>
            </a:r>
          </a:p>
          <a:p>
            <a:r>
              <a:rPr lang="ko-KR" altLang="en-US" dirty="0"/>
              <a:t>*</a:t>
            </a:r>
            <a:r>
              <a:rPr lang="en-US" altLang="ko-KR" dirty="0"/>
              <a:t>/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857" y="3449652"/>
            <a:ext cx="7251700" cy="1004653"/>
          </a:xfrm>
          <a:prstGeom prst="foldedCorner">
            <a:avLst/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dirty="0"/>
              <a:t>// </a:t>
            </a:r>
            <a:r>
              <a:rPr lang="ko-KR" altLang="en-US" dirty="0"/>
              <a:t>이 줄은 전체가 주석이다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("Hello World!"); // </a:t>
            </a:r>
            <a:r>
              <a:rPr lang="ko-KR" altLang="en-US" dirty="0"/>
              <a:t>문자열을 화면으로 출력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Trebuchet MS" pitchFamily="34" charset="0"/>
              </a:rPr>
              <a:t>출력 함수 </a:t>
            </a:r>
            <a:r>
              <a:rPr lang="en-US" altLang="ko-KR" sz="3600">
                <a:latin typeface="Trebuchet MS" pitchFamily="34" charset="0"/>
              </a:rPr>
              <a:t>printf()</a:t>
            </a:r>
          </a:p>
        </p:txBody>
      </p:sp>
      <p:sp>
        <p:nvSpPr>
          <p:cNvPr id="19460" name="Rectangle 1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printf()</a:t>
            </a:r>
            <a:r>
              <a:rPr lang="ko-KR" altLang="en-US"/>
              <a:t>는 큰따옴표 안의 문자열을 화면에 출력</a:t>
            </a:r>
            <a:endParaRPr lang="en-US" altLang="ko-KR"/>
          </a:p>
          <a:p>
            <a:pPr eaLnBrk="1" hangingPunct="1">
              <a:buFont typeface="Symbol" pitchFamily="18" charset="2"/>
              <a:buNone/>
            </a:pPr>
            <a:endParaRPr lang="en-US" altLang="ko-KR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95538"/>
            <a:ext cx="82391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응용 프로그램 </a:t>
            </a:r>
            <a:r>
              <a:rPr lang="en-US" altLang="ko-KR" sz="3600" dirty="0">
                <a:latin typeface="+mn-ea"/>
                <a:ea typeface="+mn-ea"/>
              </a:rPr>
              <a:t>#1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20485" name="Rectangle 2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다음과 같은 출력을 가지는 프로그램을 제작하여 보자</a:t>
            </a:r>
            <a:r>
              <a:rPr lang="en-US" altLang="ko-KR" dirty="0"/>
              <a:t>.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3" y="2265346"/>
            <a:ext cx="8320135" cy="152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3600" dirty="0">
                <a:latin typeface="+mn-ea"/>
                <a:ea typeface="+mn-ea"/>
              </a:rPr>
              <a:t>첫 번째 버전</a:t>
            </a:r>
            <a:endParaRPr lang="en-US" altLang="ko-KR" sz="3600" dirty="0">
              <a:latin typeface="+mn-ea"/>
              <a:ea typeface="+mn-ea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문장들은 순차적으로 실행된다는 사실 이용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49324" y="1944688"/>
            <a:ext cx="7343649" cy="2940050"/>
          </a:xfrm>
          <a:prstGeom prst="foldedCorner">
            <a:avLst>
              <a:gd name="adj" fmla="val 16667"/>
            </a:avLst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8000"/>
                </a:solidFill>
              </a:rPr>
              <a:t>/* </a:t>
            </a:r>
            <a:r>
              <a:rPr kumimoji="0" lang="ko-KR" altLang="en-US" sz="1800" dirty="0">
                <a:solidFill>
                  <a:srgbClr val="008000"/>
                </a:solidFill>
              </a:rPr>
              <a:t>첫 번째 프로그램의 응용 *</a:t>
            </a:r>
            <a:r>
              <a:rPr kumimoji="0" lang="en-US" altLang="ko-KR" sz="1800" dirty="0">
                <a:solidFill>
                  <a:srgbClr val="008000"/>
                </a:solidFill>
              </a:rPr>
              <a:t>/</a:t>
            </a:r>
            <a:endParaRPr kumimoji="0" lang="ko-KR" altLang="en-US" sz="1800" dirty="0">
              <a:solidFill>
                <a:srgbClr val="000000"/>
              </a:solidFill>
            </a:endParaRP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FF"/>
                </a:solidFill>
              </a:rPr>
              <a:t>#include</a:t>
            </a:r>
            <a:r>
              <a:rPr kumimoji="0" lang="en-US" altLang="ko-KR" sz="1800" dirty="0">
                <a:solidFill>
                  <a:srgbClr val="000000"/>
                </a:solidFill>
              </a:rPr>
              <a:t> </a:t>
            </a:r>
            <a:r>
              <a:rPr kumimoji="0" lang="en-US" altLang="ko-KR" sz="1800" dirty="0">
                <a:solidFill>
                  <a:srgbClr val="800000"/>
                </a:solidFill>
              </a:rPr>
              <a:t>&lt;</a:t>
            </a:r>
            <a:r>
              <a:rPr kumimoji="0" lang="en-US" altLang="ko-KR" sz="1800" dirty="0" err="1">
                <a:solidFill>
                  <a:srgbClr val="800000"/>
                </a:solidFill>
              </a:rPr>
              <a:t>stdio.h</a:t>
            </a:r>
            <a:r>
              <a:rPr kumimoji="0" lang="en-US" altLang="ko-KR" sz="1800" dirty="0">
                <a:solidFill>
                  <a:srgbClr val="800000"/>
                </a:solidFill>
              </a:rPr>
              <a:t>&gt;</a:t>
            </a:r>
            <a:endParaRPr kumimoji="0" lang="en-US" altLang="ko-KR" sz="1800" dirty="0">
              <a:solidFill>
                <a:srgbClr val="000000"/>
              </a:solidFill>
            </a:endParaRP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rgbClr val="0000FF"/>
                </a:solidFill>
              </a:rPr>
              <a:t>int</a:t>
            </a:r>
            <a:r>
              <a:rPr kumimoji="0" lang="en-US" altLang="ko-KR" sz="1800" dirty="0">
                <a:solidFill>
                  <a:srgbClr val="000000"/>
                </a:solidFill>
              </a:rPr>
              <a:t> main(</a:t>
            </a:r>
            <a:r>
              <a:rPr kumimoji="0" lang="en-US" altLang="ko-KR" sz="1800" dirty="0">
                <a:solidFill>
                  <a:srgbClr val="0000FF"/>
                </a:solidFill>
              </a:rPr>
              <a:t>void</a:t>
            </a:r>
            <a:r>
              <a:rPr kumimoji="0" lang="en-US" altLang="ko-KR" sz="1800" dirty="0">
                <a:solidFill>
                  <a:srgbClr val="000000"/>
                </a:solidFill>
              </a:rPr>
              <a:t>)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</a:rPr>
              <a:t>{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</a:rPr>
              <a:t>	</a:t>
            </a:r>
            <a:r>
              <a:rPr kumimoji="0" lang="en-US" altLang="ko-KR" sz="1800" dirty="0" err="1">
                <a:solidFill>
                  <a:srgbClr val="000000"/>
                </a:solidFill>
              </a:rPr>
              <a:t>printf</a:t>
            </a:r>
            <a:r>
              <a:rPr kumimoji="0" lang="en-US" altLang="ko-KR" sz="1800" dirty="0">
                <a:solidFill>
                  <a:srgbClr val="000000"/>
                </a:solidFill>
              </a:rPr>
              <a:t>(</a:t>
            </a:r>
            <a:r>
              <a:rPr kumimoji="0" lang="en-US" altLang="ko-KR" sz="1800" dirty="0">
                <a:solidFill>
                  <a:srgbClr val="800000"/>
                </a:solidFill>
              </a:rPr>
              <a:t>"Hello World!"</a:t>
            </a:r>
            <a:r>
              <a:rPr kumimoji="0" lang="en-US" altLang="ko-KR" sz="1800" dirty="0">
                <a:solidFill>
                  <a:srgbClr val="000000"/>
                </a:solidFill>
              </a:rPr>
              <a:t>);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</a:rPr>
              <a:t>	</a:t>
            </a:r>
            <a:r>
              <a:rPr kumimoji="0" lang="en-US" altLang="ko-KR" sz="1800" dirty="0" err="1">
                <a:solidFill>
                  <a:srgbClr val="000000"/>
                </a:solidFill>
              </a:rPr>
              <a:t>printf</a:t>
            </a:r>
            <a:r>
              <a:rPr kumimoji="0" lang="en-US" altLang="ko-KR" sz="1800" dirty="0">
                <a:solidFill>
                  <a:srgbClr val="000000"/>
                </a:solidFill>
              </a:rPr>
              <a:t>(</a:t>
            </a:r>
            <a:r>
              <a:rPr kumimoji="0" lang="en-US" altLang="ko-KR" sz="1800" dirty="0">
                <a:solidFill>
                  <a:srgbClr val="800000"/>
                </a:solidFill>
              </a:rPr>
              <a:t>"Kim </a:t>
            </a:r>
            <a:r>
              <a:rPr kumimoji="0" lang="en-US" altLang="ko-KR" sz="1800" dirty="0" err="1">
                <a:solidFill>
                  <a:srgbClr val="800000"/>
                </a:solidFill>
              </a:rPr>
              <a:t>ChulSoo</a:t>
            </a:r>
            <a:r>
              <a:rPr kumimoji="0" lang="en-US" altLang="ko-KR" sz="1800" dirty="0">
                <a:solidFill>
                  <a:srgbClr val="800000"/>
                </a:solidFill>
              </a:rPr>
              <a:t>"</a:t>
            </a:r>
            <a:r>
              <a:rPr kumimoji="0" lang="en-US" altLang="ko-KR" sz="1800" dirty="0">
                <a:solidFill>
                  <a:srgbClr val="000000"/>
                </a:solidFill>
              </a:rPr>
              <a:t>);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FF"/>
                </a:solidFill>
              </a:rPr>
              <a:t>	return</a:t>
            </a:r>
            <a:r>
              <a:rPr kumimoji="0" lang="en-US" altLang="ko-KR" sz="1800" dirty="0">
                <a:solidFill>
                  <a:srgbClr val="000000"/>
                </a:solidFill>
              </a:rPr>
              <a:t> 0;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</a:rPr>
              <a:t>}</a:t>
            </a:r>
          </a:p>
        </p:txBody>
      </p:sp>
      <p:cxnSp>
        <p:nvCxnSpPr>
          <p:cNvPr id="21511" name="직선 화살표 연결선 7"/>
          <p:cNvCxnSpPr>
            <a:cxnSpLocks noChangeShapeType="1"/>
          </p:cNvCxnSpPr>
          <p:nvPr/>
        </p:nvCxnSpPr>
        <p:spPr bwMode="auto">
          <a:xfrm rot="5400000">
            <a:off x="3652837" y="3827463"/>
            <a:ext cx="1262063" cy="1588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4" y="5211611"/>
            <a:ext cx="7546760" cy="110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AutoShape 7"/>
          <p:cNvSpPr>
            <a:spLocks noChangeArrowheads="1"/>
          </p:cNvSpPr>
          <p:nvPr/>
        </p:nvSpPr>
        <p:spPr bwMode="auto">
          <a:xfrm>
            <a:off x="6772637" y="3197225"/>
            <a:ext cx="2227262" cy="2136775"/>
          </a:xfrm>
          <a:prstGeom prst="wedgeEllipseCallout">
            <a:avLst>
              <a:gd name="adj1" fmla="val -101819"/>
              <a:gd name="adj2" fmla="val 69093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우리가 원하는 결과가 아님</a:t>
            </a: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>
                <a:latin typeface="+mn-ea"/>
                <a:ea typeface="+mn-ea"/>
              </a:rPr>
              <a:t>줄바꿈</a:t>
            </a:r>
            <a:r>
              <a:rPr lang="ko-KR" altLang="en-US" sz="3600" dirty="0">
                <a:latin typeface="+mn-ea"/>
                <a:ea typeface="+mn-ea"/>
              </a:rPr>
              <a:t> 문자 </a:t>
            </a:r>
            <a:r>
              <a:rPr lang="en-US" altLang="ko-KR" sz="3600" dirty="0">
                <a:latin typeface="+mn-ea"/>
                <a:ea typeface="+mn-ea"/>
              </a:rPr>
              <a:t>\n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>
                <a:latin typeface="+mn-lt"/>
              </a:rPr>
              <a:t>줄바꿈</a:t>
            </a:r>
            <a:r>
              <a:rPr lang="ko-KR" altLang="en-US" dirty="0">
                <a:latin typeface="+mn-lt"/>
              </a:rPr>
              <a:t> 문자인 </a:t>
            </a:r>
            <a:r>
              <a:rPr lang="en-US" altLang="ko-KR" dirty="0">
                <a:latin typeface="+mn-lt"/>
              </a:rPr>
              <a:t>\n</a:t>
            </a:r>
            <a:r>
              <a:rPr lang="ko-KR" altLang="en-US" dirty="0">
                <a:latin typeface="+mn-lt"/>
              </a:rPr>
              <a:t>은 화면에서 커서를 </a:t>
            </a:r>
            <a:r>
              <a:rPr lang="ko-KR" altLang="en-US" dirty="0" err="1">
                <a:latin typeface="+mn-lt"/>
              </a:rPr>
              <a:t>다음줄로</a:t>
            </a:r>
            <a:r>
              <a:rPr lang="ko-KR" altLang="en-US" dirty="0">
                <a:latin typeface="+mn-lt"/>
              </a:rPr>
              <a:t> 이동시킨다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49" y="2227151"/>
            <a:ext cx="6606825" cy="384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변경된 프로그램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+mn-ea"/>
              </a:rPr>
              <a:t>줄바꿈</a:t>
            </a:r>
            <a:r>
              <a:rPr lang="ko-KR" altLang="en-US" dirty="0">
                <a:latin typeface="+mn-ea"/>
              </a:rPr>
              <a:t> 문자를 포함하면 우리가 원하던 결과가 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04469" y="2107649"/>
            <a:ext cx="7153527" cy="3043771"/>
          </a:xfrm>
          <a:prstGeom prst="foldedCorner">
            <a:avLst/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kumimoji="0" lang="en-US" altLang="ko-KR" sz="1800" dirty="0">
                <a:solidFill>
                  <a:srgbClr val="008000"/>
                </a:solidFill>
              </a:rPr>
              <a:t>/* </a:t>
            </a:r>
            <a:r>
              <a:rPr kumimoji="0" lang="ko-KR" altLang="en-US" sz="1800" dirty="0">
                <a:solidFill>
                  <a:srgbClr val="008000"/>
                </a:solidFill>
              </a:rPr>
              <a:t>첫 번째 프로그램의 응용 *</a:t>
            </a:r>
            <a:r>
              <a:rPr kumimoji="0" lang="en-US" altLang="ko-KR" sz="1800" dirty="0">
                <a:solidFill>
                  <a:srgbClr val="008000"/>
                </a:solidFill>
              </a:rPr>
              <a:t>/</a:t>
            </a:r>
            <a:endParaRPr kumimoji="0" lang="ko-KR" altLang="en-US" sz="1800" dirty="0">
              <a:solidFill>
                <a:srgbClr val="000000"/>
              </a:solidFill>
            </a:endParaRP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FF"/>
                </a:solidFill>
              </a:rPr>
              <a:t>#include</a:t>
            </a:r>
            <a:r>
              <a:rPr kumimoji="0" lang="en-US" altLang="ko-KR" sz="1800" dirty="0">
                <a:solidFill>
                  <a:srgbClr val="000000"/>
                </a:solidFill>
              </a:rPr>
              <a:t> </a:t>
            </a:r>
            <a:r>
              <a:rPr kumimoji="0" lang="en-US" altLang="ko-KR" sz="1800" dirty="0">
                <a:solidFill>
                  <a:srgbClr val="800000"/>
                </a:solidFill>
              </a:rPr>
              <a:t>&lt;</a:t>
            </a:r>
            <a:r>
              <a:rPr kumimoji="0" lang="en-US" altLang="ko-KR" sz="1800" dirty="0" err="1">
                <a:solidFill>
                  <a:srgbClr val="800000"/>
                </a:solidFill>
              </a:rPr>
              <a:t>stdio.h</a:t>
            </a:r>
            <a:r>
              <a:rPr kumimoji="0" lang="en-US" altLang="ko-KR" sz="1800" dirty="0">
                <a:solidFill>
                  <a:srgbClr val="800000"/>
                </a:solidFill>
              </a:rPr>
              <a:t>&gt;</a:t>
            </a:r>
            <a:endParaRPr kumimoji="0" lang="en-US" altLang="ko-KR" sz="1800" dirty="0">
              <a:solidFill>
                <a:srgbClr val="000000"/>
              </a:solidFill>
            </a:endParaRP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rgbClr val="0000FF"/>
                </a:solidFill>
              </a:rPr>
              <a:t>int</a:t>
            </a:r>
            <a:r>
              <a:rPr kumimoji="0" lang="en-US" altLang="ko-KR" sz="1800" dirty="0">
                <a:solidFill>
                  <a:srgbClr val="000000"/>
                </a:solidFill>
              </a:rPr>
              <a:t> main(</a:t>
            </a:r>
            <a:r>
              <a:rPr kumimoji="0" lang="en-US" altLang="ko-KR" sz="1800" dirty="0">
                <a:solidFill>
                  <a:srgbClr val="0000FF"/>
                </a:solidFill>
              </a:rPr>
              <a:t>void</a:t>
            </a:r>
            <a:r>
              <a:rPr kumimoji="0" lang="en-US" altLang="ko-KR" sz="1800" dirty="0">
                <a:solidFill>
                  <a:srgbClr val="000000"/>
                </a:solidFill>
              </a:rPr>
              <a:t>)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</a:rPr>
              <a:t>{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</a:rPr>
              <a:t>	</a:t>
            </a:r>
            <a:r>
              <a:rPr kumimoji="0" lang="en-US" altLang="ko-KR" sz="1800" dirty="0" err="1">
                <a:solidFill>
                  <a:srgbClr val="000000"/>
                </a:solidFill>
              </a:rPr>
              <a:t>printf</a:t>
            </a:r>
            <a:r>
              <a:rPr kumimoji="0" lang="en-US" altLang="ko-KR" sz="1800" dirty="0">
                <a:solidFill>
                  <a:srgbClr val="000000"/>
                </a:solidFill>
              </a:rPr>
              <a:t>(</a:t>
            </a:r>
            <a:r>
              <a:rPr kumimoji="0" lang="en-US" altLang="ko-KR" sz="1800" dirty="0">
                <a:solidFill>
                  <a:srgbClr val="800000"/>
                </a:solidFill>
              </a:rPr>
              <a:t>"Hello World!\n"</a:t>
            </a:r>
            <a:r>
              <a:rPr kumimoji="0" lang="en-US" altLang="ko-KR" sz="1800" dirty="0">
                <a:solidFill>
                  <a:srgbClr val="000000"/>
                </a:solidFill>
              </a:rPr>
              <a:t>);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</a:rPr>
              <a:t>	</a:t>
            </a:r>
            <a:r>
              <a:rPr kumimoji="0" lang="en-US" altLang="ko-KR" sz="1800" dirty="0" err="1">
                <a:solidFill>
                  <a:srgbClr val="000000"/>
                </a:solidFill>
              </a:rPr>
              <a:t>printf</a:t>
            </a:r>
            <a:r>
              <a:rPr kumimoji="0" lang="en-US" altLang="ko-KR" sz="1800" dirty="0">
                <a:solidFill>
                  <a:srgbClr val="000000"/>
                </a:solidFill>
              </a:rPr>
              <a:t>(</a:t>
            </a:r>
            <a:r>
              <a:rPr kumimoji="0" lang="en-US" altLang="ko-KR" sz="1800" dirty="0">
                <a:solidFill>
                  <a:srgbClr val="800000"/>
                </a:solidFill>
              </a:rPr>
              <a:t>"Kim </a:t>
            </a:r>
            <a:r>
              <a:rPr kumimoji="0" lang="en-US" altLang="ko-KR" sz="1800" dirty="0" err="1">
                <a:solidFill>
                  <a:srgbClr val="800000"/>
                </a:solidFill>
              </a:rPr>
              <a:t>ChulSoo</a:t>
            </a:r>
            <a:r>
              <a:rPr kumimoji="0" lang="en-US" altLang="ko-KR" sz="1800" dirty="0">
                <a:solidFill>
                  <a:srgbClr val="800000"/>
                </a:solidFill>
              </a:rPr>
              <a:t>\n"</a:t>
            </a:r>
            <a:r>
              <a:rPr kumimoji="0" lang="en-US" altLang="ko-KR" sz="1800" dirty="0">
                <a:solidFill>
                  <a:srgbClr val="000000"/>
                </a:solidFill>
              </a:rPr>
              <a:t>);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FF"/>
                </a:solidFill>
              </a:rPr>
              <a:t>	return</a:t>
            </a:r>
            <a:r>
              <a:rPr kumimoji="0" lang="en-US" altLang="ko-KR" sz="1800" dirty="0">
                <a:solidFill>
                  <a:srgbClr val="000000"/>
                </a:solidFill>
              </a:rPr>
              <a:t> 0;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</a:rPr>
              <a:t>}</a:t>
            </a:r>
          </a:p>
        </p:txBody>
      </p:sp>
      <p:pic>
        <p:nvPicPr>
          <p:cNvPr id="23558" name="Picture 10" descr="MCj02325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8700" y="2647950"/>
            <a:ext cx="1201738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타원 6"/>
          <p:cNvSpPr>
            <a:spLocks noChangeArrowheads="1"/>
          </p:cNvSpPr>
          <p:nvPr/>
        </p:nvSpPr>
        <p:spPr bwMode="auto">
          <a:xfrm>
            <a:off x="3954463" y="3262061"/>
            <a:ext cx="277812" cy="1227138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73" y="5375778"/>
            <a:ext cx="72104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프로그램을 이루는 구성요소</a:t>
            </a:r>
            <a:endParaRPr lang="en-US" altLang="ko-KR" dirty="0"/>
          </a:p>
          <a:p>
            <a:r>
              <a:rPr lang="ko-KR" altLang="en-US" dirty="0"/>
              <a:t>주석의 개념</a:t>
            </a:r>
            <a:endParaRPr lang="en-US" altLang="ko-KR" dirty="0"/>
          </a:p>
          <a:p>
            <a:r>
              <a:rPr lang="ko-KR" altLang="en-US" dirty="0"/>
              <a:t>화면으로 출력하는 방법</a:t>
            </a:r>
            <a:endParaRPr lang="en-US" altLang="ko-KR" dirty="0"/>
          </a:p>
          <a:p>
            <a:r>
              <a:rPr lang="ko-KR" altLang="en-US" dirty="0"/>
              <a:t>사용자로부터 입력 받는 방법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구구단 출력 프로그램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latin typeface="굴림" pitchFamily="50" charset="-127"/>
              </a:rPr>
              <a:t>구구단의 일부를 출력</a:t>
            </a:r>
            <a:endParaRPr lang="en-US" altLang="ko-KR">
              <a:latin typeface="굴림" pitchFamily="50" charset="-127"/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2338624"/>
            <a:ext cx="72104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44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구구단 출력 프로그램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latin typeface="굴림" pitchFamily="50" charset="-127"/>
              </a:rPr>
              <a:t>구구단의 일부를 출력</a:t>
            </a:r>
            <a:endParaRPr lang="en-US" altLang="ko-KR">
              <a:latin typeface="굴림" pitchFamily="50" charset="-127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849737" y="2252506"/>
            <a:ext cx="7497558" cy="3840476"/>
          </a:xfrm>
          <a:prstGeom prst="foldedCorner">
            <a:avLst/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kumimoji="0" lang="en-US" altLang="ko-KR" sz="1800" dirty="0">
                <a:solidFill>
                  <a:srgbClr val="008000"/>
                </a:solidFill>
              </a:rPr>
              <a:t>/* </a:t>
            </a:r>
            <a:r>
              <a:rPr kumimoji="0" lang="ko-KR" altLang="en-US" sz="1800" dirty="0">
                <a:solidFill>
                  <a:srgbClr val="008000"/>
                </a:solidFill>
              </a:rPr>
              <a:t>첫 번째 프로그램의 응용 *</a:t>
            </a:r>
            <a:r>
              <a:rPr kumimoji="0" lang="en-US" altLang="ko-KR" sz="1800" dirty="0">
                <a:solidFill>
                  <a:srgbClr val="008000"/>
                </a:solidFill>
              </a:rPr>
              <a:t>/</a:t>
            </a:r>
            <a:endParaRPr kumimoji="0" lang="ko-KR" altLang="en-US" sz="1800" dirty="0">
              <a:solidFill>
                <a:srgbClr val="000000"/>
              </a:solidFill>
            </a:endParaRP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FF"/>
                </a:solidFill>
              </a:rPr>
              <a:t>#include</a:t>
            </a:r>
            <a:r>
              <a:rPr kumimoji="0" lang="en-US" altLang="ko-KR" sz="1800" dirty="0">
                <a:solidFill>
                  <a:srgbClr val="000000"/>
                </a:solidFill>
              </a:rPr>
              <a:t> </a:t>
            </a:r>
            <a:r>
              <a:rPr kumimoji="0" lang="en-US" altLang="ko-KR" sz="1800" dirty="0">
                <a:solidFill>
                  <a:srgbClr val="800000"/>
                </a:solidFill>
              </a:rPr>
              <a:t>&lt;</a:t>
            </a:r>
            <a:r>
              <a:rPr kumimoji="0" lang="en-US" altLang="ko-KR" sz="1800" dirty="0" err="1">
                <a:solidFill>
                  <a:srgbClr val="800000"/>
                </a:solidFill>
              </a:rPr>
              <a:t>stdio.h</a:t>
            </a:r>
            <a:r>
              <a:rPr kumimoji="0" lang="en-US" altLang="ko-KR" sz="1800" dirty="0">
                <a:solidFill>
                  <a:srgbClr val="800000"/>
                </a:solidFill>
              </a:rPr>
              <a:t>&gt;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rgbClr val="000000"/>
              </a:solidFill>
            </a:endParaRP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rgbClr val="0000FF"/>
                </a:solidFill>
              </a:rPr>
              <a:t>int</a:t>
            </a:r>
            <a:r>
              <a:rPr kumimoji="0" lang="en-US" altLang="ko-KR" sz="1800" dirty="0">
                <a:solidFill>
                  <a:srgbClr val="000000"/>
                </a:solidFill>
              </a:rPr>
              <a:t> main(</a:t>
            </a:r>
            <a:r>
              <a:rPr kumimoji="0" lang="en-US" altLang="ko-KR" sz="1800" dirty="0">
                <a:solidFill>
                  <a:srgbClr val="0000FF"/>
                </a:solidFill>
              </a:rPr>
              <a:t>void</a:t>
            </a:r>
            <a:r>
              <a:rPr kumimoji="0" lang="en-US" altLang="ko-KR" sz="1800" dirty="0">
                <a:solidFill>
                  <a:srgbClr val="000000"/>
                </a:solidFill>
              </a:rPr>
              <a:t>)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</a:rPr>
              <a:t>{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</a:rPr>
              <a:t>	</a:t>
            </a:r>
            <a:r>
              <a:rPr kumimoji="0" lang="en-US" altLang="ko-KR" sz="1800" dirty="0" err="1">
                <a:solidFill>
                  <a:srgbClr val="000000"/>
                </a:solidFill>
              </a:rPr>
              <a:t>printf</a:t>
            </a:r>
            <a:r>
              <a:rPr kumimoji="0" lang="en-US" altLang="ko-KR" sz="1800" dirty="0">
                <a:solidFill>
                  <a:srgbClr val="000000"/>
                </a:solidFill>
              </a:rPr>
              <a:t>(</a:t>
            </a:r>
            <a:r>
              <a:rPr kumimoji="0" lang="en-US" altLang="ko-KR" sz="1800" dirty="0">
                <a:solidFill>
                  <a:srgbClr val="800000"/>
                </a:solidFill>
              </a:rPr>
              <a:t>"3 X 1 = 3\n"</a:t>
            </a:r>
            <a:r>
              <a:rPr kumimoji="0" lang="en-US" altLang="ko-KR" sz="1800" dirty="0">
                <a:solidFill>
                  <a:srgbClr val="000000"/>
                </a:solidFill>
              </a:rPr>
              <a:t>);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</a:rPr>
              <a:t>	</a:t>
            </a:r>
            <a:r>
              <a:rPr kumimoji="0" lang="en-US" altLang="ko-KR" sz="1800" dirty="0" err="1">
                <a:solidFill>
                  <a:srgbClr val="000000"/>
                </a:solidFill>
              </a:rPr>
              <a:t>printf</a:t>
            </a:r>
            <a:r>
              <a:rPr kumimoji="0" lang="en-US" altLang="ko-KR" sz="1800" dirty="0">
                <a:solidFill>
                  <a:srgbClr val="000000"/>
                </a:solidFill>
              </a:rPr>
              <a:t>(</a:t>
            </a:r>
            <a:r>
              <a:rPr kumimoji="0" lang="en-US" altLang="ko-KR" sz="1800" dirty="0">
                <a:solidFill>
                  <a:srgbClr val="800000"/>
                </a:solidFill>
              </a:rPr>
              <a:t>"3 X 2 = 6\n"</a:t>
            </a:r>
            <a:r>
              <a:rPr kumimoji="0" lang="en-US" altLang="ko-KR" sz="1800" dirty="0">
                <a:solidFill>
                  <a:srgbClr val="000000"/>
                </a:solidFill>
              </a:rPr>
              <a:t>);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</a:rPr>
              <a:t>	</a:t>
            </a:r>
            <a:r>
              <a:rPr kumimoji="0" lang="en-US" altLang="ko-KR" sz="1800" dirty="0" err="1">
                <a:solidFill>
                  <a:srgbClr val="000000"/>
                </a:solidFill>
              </a:rPr>
              <a:t>printf</a:t>
            </a:r>
            <a:r>
              <a:rPr kumimoji="0" lang="en-US" altLang="ko-KR" sz="1800" dirty="0">
                <a:solidFill>
                  <a:srgbClr val="000000"/>
                </a:solidFill>
              </a:rPr>
              <a:t>(</a:t>
            </a:r>
            <a:r>
              <a:rPr kumimoji="0" lang="en-US" altLang="ko-KR" sz="1800" dirty="0">
                <a:solidFill>
                  <a:srgbClr val="800000"/>
                </a:solidFill>
              </a:rPr>
              <a:t>"3 X 3 = 9\n"</a:t>
            </a:r>
            <a:r>
              <a:rPr kumimoji="0" lang="en-US" altLang="ko-KR" sz="1800" dirty="0">
                <a:solidFill>
                  <a:srgbClr val="000000"/>
                </a:solidFill>
              </a:rPr>
              <a:t>);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FF"/>
                </a:solidFill>
              </a:rPr>
              <a:t>	return</a:t>
            </a:r>
            <a:r>
              <a:rPr kumimoji="0" lang="en-US" altLang="ko-KR" sz="1800" dirty="0">
                <a:solidFill>
                  <a:srgbClr val="000000"/>
                </a:solidFill>
              </a:rPr>
              <a:t> 0;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일반적인 프로그램의 형태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데이터를 받아서</a:t>
            </a:r>
            <a:r>
              <a:rPr lang="en-US" altLang="ko-KR"/>
              <a:t>(</a:t>
            </a:r>
            <a:r>
              <a:rPr lang="ko-KR" altLang="en-US"/>
              <a:t>입력단계</a:t>
            </a:r>
            <a:r>
              <a:rPr lang="en-US" altLang="ko-KR"/>
              <a:t>), </a:t>
            </a:r>
            <a:r>
              <a:rPr lang="ko-KR" altLang="en-US"/>
              <a:t>데이터를 처리한 후에</a:t>
            </a:r>
            <a:r>
              <a:rPr lang="en-US" altLang="ko-KR"/>
              <a:t>(</a:t>
            </a:r>
            <a:r>
              <a:rPr lang="ko-KR" altLang="en-US"/>
              <a:t>처리단계</a:t>
            </a:r>
            <a:r>
              <a:rPr lang="en-US" altLang="ko-KR"/>
              <a:t>), </a:t>
            </a:r>
            <a:r>
              <a:rPr lang="ko-KR" altLang="en-US"/>
              <a:t>결과를 화면에 출력</a:t>
            </a:r>
            <a:r>
              <a:rPr lang="en-US" altLang="ko-KR"/>
              <a:t>(</a:t>
            </a:r>
            <a:r>
              <a:rPr lang="ko-KR" altLang="en-US"/>
              <a:t>출력단계</a:t>
            </a:r>
            <a:r>
              <a:rPr lang="en-US" altLang="ko-KR"/>
              <a:t>)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2452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2700621"/>
            <a:ext cx="67913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우리의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두 정수의 합을 계산하는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40" y="2374272"/>
            <a:ext cx="721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6" name="Picture 4" descr="Image result for add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818" y="3961787"/>
            <a:ext cx="3038475" cy="17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334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49737" y="1557196"/>
            <a:ext cx="7497558" cy="5024673"/>
          </a:xfrm>
          <a:prstGeom prst="foldedCorner">
            <a:avLst/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8000"/>
                </a:solidFill>
                <a:effectLst/>
              </a:rPr>
              <a:t>/*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두 개의 숫자의 합을 계산하는 프로그램 *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</a:rPr>
              <a:t>/</a:t>
            </a:r>
            <a:endParaRPr lang="ko-KR" altLang="en-US" sz="1800" kern="0" spc="0" dirty="0">
              <a:solidFill>
                <a:srgbClr val="008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808080"/>
                </a:solidFill>
                <a:effectLst/>
              </a:rPr>
              <a:t>#include</a:t>
            </a:r>
            <a:r>
              <a:rPr lang="ko-KR" altLang="en-US" sz="1800" kern="0" spc="0" dirty="0">
                <a:solidFill>
                  <a:srgbClr val="A31515"/>
                </a:solidFill>
                <a:effectLst/>
              </a:rPr>
              <a:t> 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</a:rPr>
              <a:t>&lt;</a:t>
            </a:r>
            <a:r>
              <a:rPr lang="en-US" altLang="ko-KR" sz="1800" kern="0" spc="0" dirty="0" err="1">
                <a:solidFill>
                  <a:srgbClr val="A31515"/>
                </a:solidFill>
                <a:effectLst/>
              </a:rPr>
              <a:t>stdio.h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</a:rPr>
              <a:t>&gt;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A31515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 err="1">
                <a:solidFill>
                  <a:srgbClr val="0000FF"/>
                </a:solidFill>
                <a:effectLst/>
              </a:rPr>
              <a:t>int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main(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</a:rPr>
              <a:t>void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 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{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	</a:t>
            </a:r>
            <a:r>
              <a:rPr lang="en-US" altLang="ko-KR" sz="1800" kern="0" spc="0" dirty="0" err="1">
                <a:solidFill>
                  <a:srgbClr val="0000FF"/>
                </a:solidFill>
                <a:effectLst/>
              </a:rPr>
              <a:t>int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 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</a:rPr>
              <a:t>x;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		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</a:rPr>
              <a:t>//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첫 번째 정수를 저장할 변수 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effectLst/>
              </a:rPr>
              <a:t>	</a:t>
            </a:r>
            <a:r>
              <a:rPr lang="en-US" altLang="ko-KR" sz="1800" spc="0" dirty="0" err="1">
                <a:solidFill>
                  <a:srgbClr val="0000FF"/>
                </a:solidFill>
                <a:effectLst/>
              </a:rPr>
              <a:t>int</a:t>
            </a:r>
            <a:r>
              <a:rPr lang="ko-KR" altLang="en-US" sz="1800" dirty="0">
                <a:effectLst/>
              </a:rPr>
              <a:t> </a:t>
            </a:r>
            <a:r>
              <a:rPr lang="en-US" altLang="ko-KR" sz="1800" spc="0" dirty="0">
                <a:effectLst/>
              </a:rPr>
              <a:t>y;</a:t>
            </a:r>
            <a:r>
              <a:rPr lang="ko-KR" altLang="en-US" sz="1800" dirty="0">
                <a:effectLst/>
              </a:rPr>
              <a:t>		</a:t>
            </a:r>
            <a:r>
              <a:rPr lang="en-US" altLang="ko-KR" sz="1800" spc="0" dirty="0">
                <a:solidFill>
                  <a:srgbClr val="008000"/>
                </a:solidFill>
                <a:effectLst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effectLst/>
              </a:rPr>
              <a:t>두 번째 정수를 저장할 변수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	</a:t>
            </a:r>
            <a:endParaRPr lang="en-US" altLang="ko-KR" sz="1800" kern="0" spc="0" dirty="0">
              <a:solidFill>
                <a:srgbClr val="008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8000"/>
                </a:solidFill>
              </a:rPr>
              <a:t>	</a:t>
            </a:r>
            <a:r>
              <a:rPr lang="en-US" altLang="ko-KR" sz="1800" kern="0" spc="0" dirty="0" err="1">
                <a:solidFill>
                  <a:srgbClr val="0000FF"/>
                </a:solidFill>
                <a:effectLst/>
              </a:rPr>
              <a:t>int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 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</a:rPr>
              <a:t>sum;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	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</a:rPr>
              <a:t>	//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두 정수의 합을 저장하는 변수 </a:t>
            </a:r>
            <a:endParaRPr lang="en-US" altLang="ko-KR" sz="1800" kern="0" spc="0" dirty="0">
              <a:solidFill>
                <a:srgbClr val="008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8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effectLst/>
              </a:rPr>
              <a:t>	</a:t>
            </a:r>
            <a:r>
              <a:rPr lang="en-US" altLang="ko-KR" sz="1800" spc="0" dirty="0">
                <a:effectLst/>
              </a:rPr>
              <a:t>x = 100;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	</a:t>
            </a:r>
            <a:endParaRPr lang="en-US" altLang="ko-KR" sz="1800" kern="0" spc="0" dirty="0">
              <a:solidFill>
                <a:srgbClr val="000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y = 200;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sum = x + y;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</a:rPr>
              <a:t>"</a:t>
            </a:r>
            <a:r>
              <a:rPr lang="ko-KR" altLang="en-US" sz="1800" kern="0" spc="0" dirty="0">
                <a:solidFill>
                  <a:srgbClr val="A31515"/>
                </a:solidFill>
                <a:effectLst/>
              </a:rPr>
              <a:t>두수의 합 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</a:rPr>
              <a:t>= %d \n"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, sum);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	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</a:rPr>
              <a:t>return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0;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}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</p:spTree>
    <p:extLst>
      <p:ext uri="{BB962C8B-B14F-4D97-AF65-F5344CB8AC3E}">
        <p14:creationId xmlns:p14="http://schemas.microsoft.com/office/powerpoint/2010/main" val="341861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변수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itchFamily="34" charset="0"/>
              </a:rPr>
              <a:t>변수</a:t>
            </a:r>
            <a:r>
              <a:rPr lang="en-US" altLang="ko-KR" dirty="0">
                <a:latin typeface="Arial" pitchFamily="34" charset="0"/>
              </a:rPr>
              <a:t>(variable): </a:t>
            </a:r>
            <a:r>
              <a:rPr lang="ko-KR" altLang="en-US" dirty="0">
                <a:latin typeface="Arial" pitchFamily="34" charset="0"/>
              </a:rPr>
              <a:t>프로그램이 사용하는 데이터를 일시적으로 저장할 목적으로 사용하는 메모리 공간 </a:t>
            </a:r>
          </a:p>
          <a:p>
            <a:endParaRPr lang="ko-KR" alt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82343" y="2483713"/>
            <a:ext cx="7596564" cy="958850"/>
          </a:xfrm>
          <a:prstGeom prst="foldedCorner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>
                <a:solidFill>
                  <a:srgbClr val="0000FF"/>
                </a:solidFill>
              </a:rPr>
              <a:t>int </a:t>
            </a:r>
            <a:r>
              <a:rPr lang="en-US" altLang="ko-KR" sz="1800"/>
              <a:t>x</a:t>
            </a:r>
            <a:r>
              <a:rPr lang="en-US" altLang="ko-KR" sz="1800">
                <a:solidFill>
                  <a:srgbClr val="0000FF"/>
                </a:solidFill>
              </a:rPr>
              <a:t>;	</a:t>
            </a:r>
            <a:r>
              <a:rPr lang="en-US" altLang="ko-KR" sz="1800">
                <a:solidFill>
                  <a:srgbClr val="008000"/>
                </a:solidFill>
              </a:rPr>
              <a:t>// </a:t>
            </a:r>
            <a:r>
              <a:rPr lang="ko-KR" altLang="en-US" sz="1800">
                <a:solidFill>
                  <a:srgbClr val="008000"/>
                </a:solidFill>
              </a:rPr>
              <a:t>첫번째 정수를 저장하는 변수 </a:t>
            </a:r>
            <a:endParaRPr lang="ko-KR" altLang="en-US" sz="18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>
                <a:solidFill>
                  <a:srgbClr val="0000FF"/>
                </a:solidFill>
              </a:rPr>
              <a:t>int </a:t>
            </a:r>
            <a:r>
              <a:rPr lang="en-US" altLang="ko-KR" sz="1800"/>
              <a:t>y</a:t>
            </a:r>
            <a:r>
              <a:rPr lang="en-US" altLang="ko-KR" sz="1800">
                <a:solidFill>
                  <a:srgbClr val="0000FF"/>
                </a:solidFill>
              </a:rPr>
              <a:t>;	</a:t>
            </a:r>
            <a:r>
              <a:rPr lang="en-US" altLang="ko-KR" sz="1800">
                <a:solidFill>
                  <a:srgbClr val="008000"/>
                </a:solidFill>
              </a:rPr>
              <a:t>// </a:t>
            </a:r>
            <a:r>
              <a:rPr lang="ko-KR" altLang="en-US" sz="1800">
                <a:solidFill>
                  <a:srgbClr val="008000"/>
                </a:solidFill>
              </a:rPr>
              <a:t>두번째 정수를 저장하는 변수</a:t>
            </a:r>
            <a:r>
              <a:rPr lang="ko-KR" altLang="en-US" sz="1800">
                <a:solidFill>
                  <a:srgbClr val="009933"/>
                </a:solidFill>
              </a:rPr>
              <a:t> </a:t>
            </a:r>
            <a:endParaRPr lang="ko-KR" altLang="en-US" sz="18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>
                <a:solidFill>
                  <a:srgbClr val="0000FF"/>
                </a:solidFill>
              </a:rPr>
              <a:t>int </a:t>
            </a:r>
            <a:r>
              <a:rPr lang="en-US" altLang="ko-KR" sz="1800"/>
              <a:t>sum;</a:t>
            </a:r>
            <a:r>
              <a:rPr lang="en-US" altLang="ko-KR" sz="1800">
                <a:solidFill>
                  <a:srgbClr val="0000FF"/>
                </a:solidFill>
              </a:rPr>
              <a:t>	</a:t>
            </a:r>
            <a:r>
              <a:rPr lang="en-US" altLang="ko-KR" sz="1800">
                <a:solidFill>
                  <a:srgbClr val="008000"/>
                </a:solidFill>
              </a:rPr>
              <a:t>// </a:t>
            </a:r>
            <a:r>
              <a:rPr lang="ko-KR" altLang="en-US" sz="1800">
                <a:solidFill>
                  <a:srgbClr val="008000"/>
                </a:solidFill>
              </a:rPr>
              <a:t>두 정수의 합을 저장하는 변수</a:t>
            </a:r>
            <a:r>
              <a:rPr lang="ko-KR" altLang="en-US" sz="1800">
                <a:solidFill>
                  <a:srgbClr val="0000FF"/>
                </a:solidFill>
              </a:rPr>
              <a:t> </a:t>
            </a:r>
            <a:endParaRPr lang="en-US" altLang="ko-KR" sz="1800">
              <a:solidFill>
                <a:srgbClr val="0000FF"/>
              </a:solidFill>
            </a:endParaRP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12" y="3566075"/>
            <a:ext cx="72866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변수의 종류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HY엽서L" pitchFamily="18" charset="-127"/>
              </a:rPr>
              <a:t>변수는 데이터를 담는 상자로 생각할 수 있다</a:t>
            </a:r>
            <a:r>
              <a:rPr lang="en-US" altLang="ko-KR" dirty="0">
                <a:latin typeface="HY엽서L" pitchFamily="18" charset="-127"/>
              </a:rPr>
              <a:t>.</a:t>
            </a:r>
          </a:p>
          <a:p>
            <a:pPr eaLnBrk="1" hangingPunct="1"/>
            <a:endParaRPr lang="en-US" altLang="ko-KR" dirty="0">
              <a:latin typeface="HY엽서L" pitchFamily="18" charset="-127"/>
            </a:endParaRPr>
          </a:p>
          <a:p>
            <a:pPr eaLnBrk="1" hangingPunct="1"/>
            <a:endParaRPr lang="en-US" altLang="ko-KR" dirty="0">
              <a:latin typeface="HY엽서L" pitchFamily="18" charset="-127"/>
            </a:endParaRPr>
          </a:p>
          <a:p>
            <a:pPr eaLnBrk="1" hangingPunct="1"/>
            <a:endParaRPr lang="en-US" altLang="ko-KR" dirty="0">
              <a:latin typeface="HY엽서L" pitchFamily="18" charset="-127"/>
            </a:endParaRPr>
          </a:p>
          <a:p>
            <a:pPr eaLnBrk="1" hangingPunct="1"/>
            <a:endParaRPr lang="en-US" altLang="ko-KR" dirty="0">
              <a:latin typeface="HY엽서L" pitchFamily="18" charset="-127"/>
            </a:endParaRPr>
          </a:p>
          <a:p>
            <a:endParaRPr lang="en-US" altLang="ko-KR" dirty="0">
              <a:latin typeface="Comic Sans MS" pitchFamily="66" charset="0"/>
            </a:endParaRPr>
          </a:p>
          <a:p>
            <a:r>
              <a:rPr lang="ko-KR" altLang="en-US" dirty="0">
                <a:latin typeface="Comic Sans MS" pitchFamily="66" charset="0"/>
              </a:rPr>
              <a:t>변수에는 데이터의 종류에 따라 여러 가지 타입이 존재한다</a:t>
            </a:r>
            <a:r>
              <a:rPr lang="en-US" altLang="ko-KR" dirty="0">
                <a:latin typeface="Comic Sans MS" pitchFamily="66" charset="0"/>
              </a:rPr>
              <a:t>.</a:t>
            </a:r>
          </a:p>
          <a:p>
            <a:pPr eaLnBrk="1" hangingPunct="1"/>
            <a:endParaRPr lang="en-US" altLang="ko-KR" dirty="0">
              <a:latin typeface="HY엽서L" pitchFamily="18" charset="-127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73113" y="4075113"/>
            <a:ext cx="821213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 dirty="0">
              <a:latin typeface="Comic Sans MS" pitchFamily="66" charset="0"/>
            </a:endParaRP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7" y="2102809"/>
            <a:ext cx="40481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7" y="4637731"/>
            <a:ext cx="5867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 선언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solidFill>
                  <a:schemeClr val="tx2"/>
                </a:solidFill>
              </a:rPr>
              <a:t>변수 선언</a:t>
            </a:r>
            <a:r>
              <a:rPr lang="en-US" altLang="ko-KR"/>
              <a:t>: </a:t>
            </a:r>
            <a:r>
              <a:rPr lang="ko-KR" altLang="en-US"/>
              <a:t>컴파일러에게 어떤 타입의 변수가 사용되는지를 미리 알리는 것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31888" y="2301875"/>
            <a:ext cx="7305942" cy="487363"/>
          </a:xfrm>
          <a:prstGeom prst="foldedCorner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>
                <a:solidFill>
                  <a:srgbClr val="0000FF"/>
                </a:solidFill>
              </a:rPr>
              <a:t>int </a:t>
            </a:r>
            <a:r>
              <a:rPr lang="en-US" altLang="ko-KR" sz="1800"/>
              <a:t>x</a:t>
            </a:r>
            <a:r>
              <a:rPr lang="en-US" altLang="ko-KR" sz="1800">
                <a:solidFill>
                  <a:srgbClr val="0000FF"/>
                </a:solidFill>
              </a:rPr>
              <a:t>;	</a:t>
            </a:r>
            <a:endParaRPr lang="ko-KR" altLang="en-US" sz="1800">
              <a:solidFill>
                <a:srgbClr val="0000FF"/>
              </a:solidFill>
            </a:endParaRP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3202303" y="3303226"/>
            <a:ext cx="914400" cy="334962"/>
          </a:xfrm>
          <a:prstGeom prst="borderCallout2">
            <a:avLst>
              <a:gd name="adj1" fmla="val 34125"/>
              <a:gd name="adj2" fmla="val -8333"/>
              <a:gd name="adj3" fmla="val 34125"/>
              <a:gd name="adj4" fmla="val -37329"/>
              <a:gd name="adj5" fmla="val -211939"/>
              <a:gd name="adj6" fmla="val -20253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>
                <a:latin typeface="굴림" panose="020B0600000101010101" pitchFamily="50" charset="-127"/>
              </a:rPr>
              <a:t>자료형</a:t>
            </a:r>
          </a:p>
        </p:txBody>
      </p:sp>
      <p:sp>
        <p:nvSpPr>
          <p:cNvPr id="31750" name="AutoShape 6"/>
          <p:cNvSpPr>
            <a:spLocks/>
          </p:cNvSpPr>
          <p:nvPr/>
        </p:nvSpPr>
        <p:spPr bwMode="auto">
          <a:xfrm>
            <a:off x="4244181" y="2701957"/>
            <a:ext cx="1509713" cy="354013"/>
          </a:xfrm>
          <a:prstGeom prst="borderCallout2">
            <a:avLst>
              <a:gd name="adj1" fmla="val 32287"/>
              <a:gd name="adj2" fmla="val -5046"/>
              <a:gd name="adj3" fmla="val 32287"/>
              <a:gd name="adj4" fmla="val -62671"/>
              <a:gd name="adj5" fmla="val -43422"/>
              <a:gd name="adj6" fmla="val -15452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>
                <a:latin typeface="굴림" panose="020B0600000101010101" pitchFamily="50" charset="-127"/>
              </a:rPr>
              <a:t>변수의 이름</a:t>
            </a:r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59" y="3728251"/>
            <a:ext cx="7162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자료형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err="1">
                <a:solidFill>
                  <a:schemeClr val="tx2"/>
                </a:solidFill>
              </a:rPr>
              <a:t>자료형</a:t>
            </a:r>
            <a:r>
              <a:rPr lang="en-US" altLang="ko-KR" dirty="0">
                <a:solidFill>
                  <a:schemeClr val="tx2"/>
                </a:solidFill>
              </a:rPr>
              <a:t>(data type):</a:t>
            </a:r>
            <a:r>
              <a:rPr lang="en-US" altLang="ko-KR" dirty="0"/>
              <a:t> </a:t>
            </a:r>
            <a:r>
              <a:rPr lang="ko-KR" altLang="en-US" dirty="0"/>
              <a:t>변수가 저장할 데이터가 정수인지 실수인지</a:t>
            </a:r>
            <a:r>
              <a:rPr lang="en-US" altLang="ko-KR" dirty="0"/>
              <a:t>, </a:t>
            </a:r>
            <a:r>
              <a:rPr lang="ko-KR" altLang="en-US" dirty="0"/>
              <a:t>아니면 또 다른 어떤 데이터인지를 지정하는 것</a:t>
            </a:r>
          </a:p>
        </p:txBody>
      </p:sp>
      <p:sp>
        <p:nvSpPr>
          <p:cNvPr id="32773" name="직사각형 1"/>
          <p:cNvSpPr>
            <a:spLocks noChangeArrowheads="1"/>
          </p:cNvSpPr>
          <p:nvPr/>
        </p:nvSpPr>
        <p:spPr bwMode="auto">
          <a:xfrm>
            <a:off x="3773488" y="4418013"/>
            <a:ext cx="1682750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335" y="2728677"/>
            <a:ext cx="59245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 선언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38943" y="1590094"/>
            <a:ext cx="7743825" cy="958850"/>
          </a:xfrm>
          <a:prstGeom prst="foldedCorner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>
                <a:solidFill>
                  <a:srgbClr val="0000FF"/>
                </a:solidFill>
              </a:rPr>
              <a:t>int </a:t>
            </a:r>
            <a:r>
              <a:rPr lang="en-US" altLang="ko-KR" sz="1800"/>
              <a:t>x</a:t>
            </a:r>
            <a:r>
              <a:rPr lang="en-US" altLang="ko-KR" sz="1800">
                <a:solidFill>
                  <a:srgbClr val="0000FF"/>
                </a:solidFill>
              </a:rPr>
              <a:t>;	</a:t>
            </a:r>
            <a:r>
              <a:rPr lang="en-US" altLang="ko-KR" sz="1800">
                <a:solidFill>
                  <a:srgbClr val="008000"/>
                </a:solidFill>
              </a:rPr>
              <a:t>// </a:t>
            </a:r>
            <a:r>
              <a:rPr lang="ko-KR" altLang="en-US" sz="1800">
                <a:solidFill>
                  <a:srgbClr val="008000"/>
                </a:solidFill>
              </a:rPr>
              <a:t>첫번째 정수를 저장하는 변수 </a:t>
            </a:r>
            <a:endParaRPr lang="ko-KR" altLang="en-US" sz="18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>
                <a:solidFill>
                  <a:srgbClr val="0000FF"/>
                </a:solidFill>
              </a:rPr>
              <a:t>int </a:t>
            </a:r>
            <a:r>
              <a:rPr lang="en-US" altLang="ko-KR" sz="1800"/>
              <a:t>y</a:t>
            </a:r>
            <a:r>
              <a:rPr lang="en-US" altLang="ko-KR" sz="1800">
                <a:solidFill>
                  <a:srgbClr val="0000FF"/>
                </a:solidFill>
              </a:rPr>
              <a:t>;	</a:t>
            </a:r>
            <a:r>
              <a:rPr lang="en-US" altLang="ko-KR" sz="1800">
                <a:solidFill>
                  <a:srgbClr val="008000"/>
                </a:solidFill>
              </a:rPr>
              <a:t>// </a:t>
            </a:r>
            <a:r>
              <a:rPr lang="ko-KR" altLang="en-US" sz="1800">
                <a:solidFill>
                  <a:srgbClr val="008000"/>
                </a:solidFill>
              </a:rPr>
              <a:t>두번째 정수를 저장하는 변수</a:t>
            </a:r>
            <a:r>
              <a:rPr lang="ko-KR" altLang="en-US" sz="1800">
                <a:solidFill>
                  <a:srgbClr val="009933"/>
                </a:solidFill>
              </a:rPr>
              <a:t> </a:t>
            </a:r>
            <a:endParaRPr lang="ko-KR" altLang="en-US" sz="18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>
                <a:solidFill>
                  <a:srgbClr val="0000FF"/>
                </a:solidFill>
              </a:rPr>
              <a:t>int </a:t>
            </a:r>
            <a:r>
              <a:rPr lang="en-US" altLang="ko-KR" sz="1800"/>
              <a:t>sum;</a:t>
            </a:r>
            <a:r>
              <a:rPr lang="en-US" altLang="ko-KR" sz="1800">
                <a:solidFill>
                  <a:srgbClr val="0000FF"/>
                </a:solidFill>
              </a:rPr>
              <a:t>	</a:t>
            </a:r>
            <a:r>
              <a:rPr lang="en-US" altLang="ko-KR" sz="1800">
                <a:solidFill>
                  <a:srgbClr val="008000"/>
                </a:solidFill>
              </a:rPr>
              <a:t>// </a:t>
            </a:r>
            <a:r>
              <a:rPr lang="ko-KR" altLang="en-US" sz="1800">
                <a:solidFill>
                  <a:srgbClr val="008000"/>
                </a:solidFill>
              </a:rPr>
              <a:t>두 정수의 합을 저장하는 변수</a:t>
            </a:r>
            <a:r>
              <a:rPr lang="ko-KR" altLang="en-US" sz="1800">
                <a:solidFill>
                  <a:srgbClr val="0000FF"/>
                </a:solidFill>
              </a:rPr>
              <a:t> </a:t>
            </a:r>
            <a:endParaRPr lang="en-US" altLang="ko-KR" sz="1800">
              <a:solidFill>
                <a:srgbClr val="0000FF"/>
              </a:solidFill>
            </a:endParaRP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36" y="3054225"/>
            <a:ext cx="53435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첫 번째 프로그램의 설명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5464" y="1663512"/>
            <a:ext cx="7129462" cy="2586666"/>
          </a:xfrm>
          <a:prstGeom prst="foldedCorner">
            <a:avLst/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&lt;</a:t>
            </a:r>
            <a:r>
              <a:rPr lang="en-US" altLang="ko-KR" kern="0" dirty="0" err="1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stdio.h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&gt;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5132" name="_x319528992" descr="EMB00003a8835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64" y="4639900"/>
            <a:ext cx="7218735" cy="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대입 연산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변수에</a:t>
            </a:r>
            <a:r>
              <a:rPr lang="en-US" altLang="ko-KR" dirty="0"/>
              <a:t> </a:t>
            </a:r>
            <a:r>
              <a:rPr lang="ko-KR" altLang="en-US" dirty="0"/>
              <a:t>값을 저장하는 연산</a:t>
            </a:r>
            <a:endParaRPr lang="en-US" altLang="ko-KR" dirty="0"/>
          </a:p>
          <a:p>
            <a:r>
              <a:rPr lang="ko-KR" altLang="en-US" dirty="0"/>
              <a:t>할당 연산자라고도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784224" y="1674436"/>
            <a:ext cx="7345787" cy="595312"/>
          </a:xfrm>
          <a:prstGeom prst="foldedCorner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/>
              <a:t>x = 100;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/>
              <a:t>y = 200;</a:t>
            </a:r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67" y="3332949"/>
            <a:ext cx="35242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산술 연산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0" y="5059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38957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90" y="1945412"/>
            <a:ext cx="7835020" cy="229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4224" y="1674436"/>
            <a:ext cx="7345787" cy="595312"/>
          </a:xfrm>
          <a:prstGeom prst="foldedCorner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dirty="0"/>
              <a:t>sum</a:t>
            </a:r>
            <a:r>
              <a:rPr lang="ko-KR" altLang="en-US" sz="1800" dirty="0"/>
              <a:t> </a:t>
            </a:r>
            <a:r>
              <a:rPr lang="en-US" altLang="ko-KR" sz="1800" dirty="0"/>
              <a:t>= x + y;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106" y="2799596"/>
            <a:ext cx="56769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37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printf()</a:t>
            </a: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00" y="1911036"/>
            <a:ext cx="8307215" cy="219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printf()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형식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6" y="2142560"/>
            <a:ext cx="8444525" cy="208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printf()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출력 과정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130" y="2105591"/>
            <a:ext cx="39052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복습</a:t>
            </a:r>
            <a:endParaRPr lang="en-US" altLang="ko-KR" sz="3600">
              <a:latin typeface="HY엽서L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49737" y="1557196"/>
            <a:ext cx="7497558" cy="5024673"/>
          </a:xfrm>
          <a:prstGeom prst="foldedCorner">
            <a:avLst/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8000"/>
                </a:solidFill>
                <a:effectLst/>
              </a:rPr>
              <a:t>/*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두 개의 숫자의 합을 계산하는 프로그램 *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</a:rPr>
              <a:t>/</a:t>
            </a:r>
            <a:endParaRPr lang="ko-KR" altLang="en-US" sz="1800" kern="0" spc="0" dirty="0">
              <a:solidFill>
                <a:srgbClr val="008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808080"/>
                </a:solidFill>
                <a:effectLst/>
              </a:rPr>
              <a:t>#include</a:t>
            </a:r>
            <a:r>
              <a:rPr lang="ko-KR" altLang="en-US" sz="1800" kern="0" spc="0" dirty="0">
                <a:solidFill>
                  <a:srgbClr val="A31515"/>
                </a:solidFill>
                <a:effectLst/>
              </a:rPr>
              <a:t> 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</a:rPr>
              <a:t>&lt;</a:t>
            </a:r>
            <a:r>
              <a:rPr lang="en-US" altLang="ko-KR" sz="1800" kern="0" spc="0" dirty="0" err="1">
                <a:solidFill>
                  <a:srgbClr val="A31515"/>
                </a:solidFill>
                <a:effectLst/>
              </a:rPr>
              <a:t>stdio.h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</a:rPr>
              <a:t>&gt;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A31515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 err="1">
                <a:solidFill>
                  <a:srgbClr val="0000FF"/>
                </a:solidFill>
                <a:effectLst/>
              </a:rPr>
              <a:t>int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main(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</a:rPr>
              <a:t>void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 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{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	</a:t>
            </a:r>
            <a:r>
              <a:rPr lang="en-US" altLang="ko-KR" sz="1800" kern="0" spc="0" dirty="0" err="1">
                <a:solidFill>
                  <a:srgbClr val="0000FF"/>
                </a:solidFill>
                <a:effectLst/>
              </a:rPr>
              <a:t>int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 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</a:rPr>
              <a:t>x;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		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</a:rPr>
              <a:t>//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첫 번째 정수를 저장할 변수 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effectLst/>
              </a:rPr>
              <a:t>	</a:t>
            </a:r>
            <a:r>
              <a:rPr lang="en-US" altLang="ko-KR" sz="1800" spc="0" dirty="0" err="1">
                <a:solidFill>
                  <a:srgbClr val="0000FF"/>
                </a:solidFill>
                <a:effectLst/>
              </a:rPr>
              <a:t>int</a:t>
            </a:r>
            <a:r>
              <a:rPr lang="ko-KR" altLang="en-US" sz="1800" dirty="0">
                <a:effectLst/>
              </a:rPr>
              <a:t> </a:t>
            </a:r>
            <a:r>
              <a:rPr lang="en-US" altLang="ko-KR" sz="1800" spc="0" dirty="0">
                <a:effectLst/>
              </a:rPr>
              <a:t>y;</a:t>
            </a:r>
            <a:r>
              <a:rPr lang="ko-KR" altLang="en-US" sz="1800" dirty="0">
                <a:effectLst/>
              </a:rPr>
              <a:t>		</a:t>
            </a:r>
            <a:r>
              <a:rPr lang="en-US" altLang="ko-KR" sz="1800" spc="0" dirty="0">
                <a:solidFill>
                  <a:srgbClr val="008000"/>
                </a:solidFill>
                <a:effectLst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effectLst/>
              </a:rPr>
              <a:t>두 번째 정수를 저장할 변수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	</a:t>
            </a:r>
            <a:endParaRPr lang="en-US" altLang="ko-KR" sz="1800" kern="0" spc="0" dirty="0">
              <a:solidFill>
                <a:srgbClr val="008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8000"/>
                </a:solidFill>
              </a:rPr>
              <a:t>	</a:t>
            </a:r>
            <a:r>
              <a:rPr lang="en-US" altLang="ko-KR" sz="1800" kern="0" spc="0" dirty="0" err="1">
                <a:solidFill>
                  <a:srgbClr val="0000FF"/>
                </a:solidFill>
                <a:effectLst/>
              </a:rPr>
              <a:t>int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 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</a:rPr>
              <a:t>sum;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	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</a:rPr>
              <a:t>	//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</a:rPr>
              <a:t>두 정수의 합을 저장하는 변수 </a:t>
            </a:r>
            <a:endParaRPr lang="en-US" altLang="ko-KR" sz="1800" kern="0" spc="0" dirty="0">
              <a:solidFill>
                <a:srgbClr val="008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8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effectLst/>
              </a:rPr>
              <a:t>	</a:t>
            </a:r>
            <a:r>
              <a:rPr lang="en-US" altLang="ko-KR" sz="1800" spc="0" dirty="0">
                <a:effectLst/>
              </a:rPr>
              <a:t>x = 100;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	</a:t>
            </a:r>
            <a:endParaRPr lang="en-US" altLang="ko-KR" sz="1800" kern="0" spc="0" dirty="0">
              <a:solidFill>
                <a:srgbClr val="000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y = 200;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sum = x + y;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</a:rPr>
              <a:t>"</a:t>
            </a:r>
            <a:r>
              <a:rPr lang="ko-KR" altLang="en-US" sz="1800" kern="0" spc="0" dirty="0">
                <a:solidFill>
                  <a:srgbClr val="A31515"/>
                </a:solidFill>
                <a:effectLst/>
              </a:rPr>
              <a:t>두수의 합 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</a:rPr>
              <a:t>= %d \n"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, sum);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	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</a:rPr>
              <a:t>return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0;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}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덧셈 프로그램 </a:t>
            </a:r>
            <a:r>
              <a:rPr lang="en-US" altLang="ko-KR" sz="3600">
                <a:latin typeface="HY엽서L" pitchFamily="18" charset="-127"/>
              </a:rPr>
              <a:t>#2</a:t>
            </a:r>
          </a:p>
        </p:txBody>
      </p:sp>
      <p:sp>
        <p:nvSpPr>
          <p:cNvPr id="46084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사용자로부터 입력을 받아보자</a:t>
            </a:r>
            <a:r>
              <a:rPr lang="en-US" altLang="ko-KR" dirty="0"/>
              <a:t>.</a:t>
            </a:r>
          </a:p>
        </p:txBody>
      </p:sp>
      <p:pic>
        <p:nvPicPr>
          <p:cNvPr id="46086" name="Picture 7" descr="https://encrypted-tbn2.gstatic.com/images?q=tbn:ANd9GcSaPns7kA6JlYjGTjL4nDJx3C3T9GmJiYbUxYNSTwAzvIx8IzVaG-NfDGDi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91" y="3745227"/>
            <a:ext cx="355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2329570"/>
            <a:ext cx="72104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289711" y="290040"/>
            <a:ext cx="8564578" cy="6137919"/>
          </a:xfr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600" dirty="0">
              <a:solidFill>
                <a:srgbClr val="008000"/>
              </a:solidFill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사용자로부터 </a:t>
            </a:r>
            <a:r>
              <a:rPr lang="ko-KR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입력받은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2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개의 정수의 합을 계산하여 출력</a:t>
            </a:r>
            <a:endParaRPr lang="ko-KR" altLang="en-US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)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{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 x;					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첫번째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정수를 저장할 변수</a:t>
            </a:r>
            <a:endParaRPr lang="ko-KR" altLang="en-US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 y;					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두번째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정수를 저장할 변수</a:t>
            </a:r>
            <a:endParaRPr lang="ko-KR" altLang="en-US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 sum;				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2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개의 정수의 합을 저장할 변수</a:t>
            </a:r>
            <a:endParaRPr lang="ko-KR" altLang="en-US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첫번째</a:t>
            </a:r>
            <a:r>
              <a:rPr lang="ko-KR" altLang="en-US" sz="160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숫자를 입력하시오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:"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);		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 안내 메시지 출력</a:t>
            </a:r>
            <a:endParaRPr lang="ko-KR" altLang="en-US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, &amp;x);			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하나의 정수를 받아서 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에 저장</a:t>
            </a:r>
            <a:endParaRPr lang="ko-KR" altLang="en-US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ko-KR" altLang="en-US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dirty="0" err="1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두번째</a:t>
            </a:r>
            <a:r>
              <a:rPr lang="ko-KR" altLang="en-US" sz="160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 숫자를 입력하시오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:"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);		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입력 안내 메시지 출력</a:t>
            </a:r>
            <a:endParaRPr lang="ko-KR" altLang="en-US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, &amp;y);			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하나의 정수를 받아서 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x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에 저장</a:t>
            </a:r>
            <a:endParaRPr lang="ko-KR" altLang="en-US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ko-KR" altLang="en-US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sum = x + y;				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변수 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2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개를 더한다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.</a:t>
            </a:r>
            <a:endParaRPr lang="en-US" altLang="ko-KR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두수의 합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: %d"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, sum);		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sum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의 값을 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10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진수 형태로 출력</a:t>
            </a:r>
            <a:endParaRPr lang="ko-KR" altLang="en-US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ko-KR" altLang="en-US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 0;				</a:t>
            </a:r>
            <a:r>
              <a:rPr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// 0</a:t>
            </a:r>
            <a:r>
              <a:rPr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을 외부로 반환</a:t>
            </a:r>
            <a:endParaRPr lang="ko-KR" altLang="en-US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  <a:endParaRPr lang="ko-KR" altLang="en-US" sz="1600" dirty="0">
              <a:latin typeface="Century Schoolbook" panose="020406040505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scanf()</a:t>
            </a:r>
            <a:endParaRPr lang="ko-KR" altLang="en-US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8" y="1958615"/>
            <a:ext cx="8825243" cy="210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헤더 파일 포함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96154" y="2197281"/>
            <a:ext cx="7253287" cy="2940050"/>
          </a:xfrm>
          <a:prstGeom prst="foldedCorner">
            <a:avLst/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solidFill>
                <a:srgbClr val="0000FF"/>
              </a:solidFill>
              <a:latin typeface="Century Schoolbook" panose="02040604050505020304" pitchFamily="18" charset="0"/>
              <a:ea typeface="굴림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&lt;</a:t>
            </a:r>
            <a:r>
              <a:rPr lang="en-US" altLang="ko-KR" kern="0" dirty="0" err="1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stdio.h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&gt;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196" name="모서리가 둥근 직사각형 6"/>
          <p:cNvSpPr>
            <a:spLocks noChangeArrowheads="1"/>
          </p:cNvSpPr>
          <p:nvPr/>
        </p:nvSpPr>
        <p:spPr bwMode="auto">
          <a:xfrm>
            <a:off x="704079" y="2641781"/>
            <a:ext cx="2757487" cy="35401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8197" name="자유형 7"/>
          <p:cNvSpPr>
            <a:spLocks/>
          </p:cNvSpPr>
          <p:nvPr/>
        </p:nvSpPr>
        <p:spPr bwMode="auto">
          <a:xfrm>
            <a:off x="3469504" y="2067106"/>
            <a:ext cx="752475" cy="714375"/>
          </a:xfrm>
          <a:custGeom>
            <a:avLst/>
            <a:gdLst>
              <a:gd name="T0" fmla="*/ 753091 w 752167"/>
              <a:gd name="T1" fmla="*/ 0 h 715297"/>
              <a:gd name="T2" fmla="*/ 605428 w 752167"/>
              <a:gd name="T3" fmla="*/ 367286 h 715297"/>
              <a:gd name="T4" fmla="*/ 0 w 752167"/>
              <a:gd name="T5" fmla="*/ 712534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8" name="TextBox 2"/>
          <p:cNvSpPr txBox="1">
            <a:spLocks noChangeArrowheads="1"/>
          </p:cNvSpPr>
          <p:nvPr/>
        </p:nvSpPr>
        <p:spPr bwMode="auto">
          <a:xfrm>
            <a:off x="4142559" y="1632131"/>
            <a:ext cx="3494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latin typeface="Arial" pitchFamily="34" charset="0"/>
              </a:rPr>
              <a:t>stdio.h</a:t>
            </a:r>
            <a:r>
              <a:rPr kumimoji="0" lang="en-US" altLang="ko-KR" sz="1800" dirty="0">
                <a:latin typeface="Arial" pitchFamily="34" charset="0"/>
              </a:rPr>
              <a:t> </a:t>
            </a:r>
            <a:r>
              <a:rPr kumimoji="0" lang="ko-KR" altLang="en-US" sz="1800">
                <a:latin typeface="Arial" pitchFamily="34" charset="0"/>
              </a:rPr>
              <a:t>파일을 여기에 포함한다</a:t>
            </a:r>
            <a:r>
              <a:rPr kumimoji="0" lang="en-US" altLang="ko-KR" sz="1800" dirty="0">
                <a:latin typeface="Arial" pitchFamily="34" charset="0"/>
              </a:rPr>
              <a:t>. </a:t>
            </a: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scanf()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scanf(): </a:t>
            </a:r>
            <a:r>
              <a:rPr lang="ko-KR" altLang="en-US"/>
              <a:t>키보드로부터 입력을 하기 위한 라이브러리 함수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97710"/>
              </p:ext>
            </p:extLst>
          </p:nvPr>
        </p:nvGraphicFramePr>
        <p:xfrm>
          <a:off x="1036465" y="2507685"/>
          <a:ext cx="7196139" cy="186213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98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3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형식 지정자</a:t>
                      </a: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의미</a:t>
                      </a: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형태</a:t>
                      </a:r>
                    </a:p>
                  </a:txBody>
                  <a:tcPr marL="91424" marR="91424" marT="45747" marB="457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%d</a:t>
                      </a:r>
                      <a:endParaRPr lang="ko-KR" altLang="en-US" sz="1400" dirty="0"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정수</a:t>
                      </a:r>
                      <a:r>
                        <a:rPr lang="en-US" altLang="ko-KR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 </a:t>
                      </a:r>
                      <a:endParaRPr lang="ko-KR" altLang="en-US" sz="1400" dirty="0"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100</a:t>
                      </a:r>
                      <a:endParaRPr lang="ko-KR" altLang="en-US" sz="1400" dirty="0"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%f</a:t>
                      </a:r>
                      <a:endParaRPr lang="ko-KR" altLang="en-US" sz="1400" dirty="0"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실수</a:t>
                      </a:r>
                      <a:r>
                        <a:rPr lang="en-US" altLang="ko-KR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(float)</a:t>
                      </a:r>
                      <a:endParaRPr lang="ko-KR" altLang="en-US" sz="1400" dirty="0"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3.14</a:t>
                      </a:r>
                      <a:endParaRPr lang="ko-KR" altLang="en-US" sz="1400" dirty="0"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%lf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실수</a:t>
                      </a:r>
                      <a:r>
                        <a:rPr lang="en-US" altLang="ko-KR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(double)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3.141592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%c</a:t>
                      </a:r>
                      <a:endParaRPr lang="ko-KR" altLang="en-US" sz="1400" dirty="0"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문자</a:t>
                      </a:r>
                      <a:r>
                        <a:rPr lang="en-US" altLang="ko-KR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 </a:t>
                      </a:r>
                      <a:endParaRPr lang="ko-KR" altLang="en-US" sz="1400" dirty="0"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%s</a:t>
                      </a:r>
                      <a:endParaRPr lang="ko-KR" altLang="en-US" sz="1400" dirty="0"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문자열</a:t>
                      </a: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Hello World!</a:t>
                      </a:r>
                      <a:endParaRPr lang="ko-KR" altLang="en-US" sz="1400" dirty="0"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scanf()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26" y="1742651"/>
            <a:ext cx="82296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&amp;</a:t>
            </a:r>
            <a:r>
              <a:rPr lang="ko-KR" altLang="en-US"/>
              <a:t>의 의미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&amp; </a:t>
            </a:r>
            <a:r>
              <a:rPr lang="ko-KR" altLang="en-US"/>
              <a:t>연산자</a:t>
            </a:r>
            <a:r>
              <a:rPr lang="en-US" altLang="ko-KR"/>
              <a:t>: </a:t>
            </a:r>
            <a:r>
              <a:rPr lang="ko-KR" altLang="en-US"/>
              <a:t>변수의 주소를 계산하는 연산자</a:t>
            </a:r>
            <a:endParaRPr lang="en-US" altLang="ko-KR"/>
          </a:p>
          <a:p>
            <a:r>
              <a:rPr lang="ko-KR" altLang="en-US"/>
              <a:t>변수에 값을 저장하려면 변수의 주소가 필요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80" y="2614990"/>
            <a:ext cx="71913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실수 입력</a:t>
            </a:r>
          </a:p>
        </p:txBody>
      </p:sp>
      <p:sp>
        <p:nvSpPr>
          <p:cNvPr id="53251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58224"/>
          </a:xfrm>
          <a:prstGeom prst="foldedCorner">
            <a:avLst/>
          </a:prstGeo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float ratio = 0.0;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scanf</a:t>
            </a:r>
            <a:r>
              <a:rPr lang="en-US" altLang="ko-KR" sz="1800" dirty="0">
                <a:latin typeface="Century Schoolbook" panose="02040604050505020304" pitchFamily="18" charset="0"/>
              </a:rPr>
              <a:t>("%f", &amp;ratio);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ko-KR" altLang="en-US" sz="1800" dirty="0">
              <a:latin typeface="Century Schoolbook" panose="02040604050505020304" pitchFamily="18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double scale = 0.0;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scanf</a:t>
            </a:r>
            <a:r>
              <a:rPr lang="en-US" altLang="ko-KR" sz="1800" dirty="0">
                <a:latin typeface="Century Schoolbook" panose="02040604050505020304" pitchFamily="18" charset="0"/>
              </a:rPr>
              <a:t>("%lf", &amp;scale);</a:t>
            </a:r>
          </a:p>
        </p:txBody>
      </p:sp>
      <p:sp>
        <p:nvSpPr>
          <p:cNvPr id="53253" name="모서리가 둥근 사각형 설명선 7"/>
          <p:cNvSpPr>
            <a:spLocks noChangeArrowheads="1"/>
          </p:cNvSpPr>
          <p:nvPr/>
        </p:nvSpPr>
        <p:spPr bwMode="auto">
          <a:xfrm>
            <a:off x="1752742" y="3661671"/>
            <a:ext cx="1958975" cy="471487"/>
          </a:xfrm>
          <a:prstGeom prst="wedgeRoundRectCallout">
            <a:avLst>
              <a:gd name="adj1" fmla="val -53278"/>
              <a:gd name="adj2" fmla="val -143866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latin typeface="Arial" pitchFamily="34" charset="0"/>
              </a:rPr>
              <a:t>주의</a:t>
            </a:r>
            <a:r>
              <a:rPr kumimoji="0" lang="en-US" altLang="ko-KR" sz="1800">
                <a:latin typeface="Arial" pitchFamily="34" charset="0"/>
              </a:rPr>
              <a:t>!!!</a:t>
            </a: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에러</a:t>
            </a:r>
            <a:r>
              <a:rPr lang="en-US" altLang="ko-KR" dirty="0"/>
              <a:t>(error): 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링크가 불가능한 심각한 오류</a:t>
            </a:r>
          </a:p>
          <a:p>
            <a:pPr lvl="0" fontAlgn="base"/>
            <a:r>
              <a:rPr lang="ko-KR" altLang="en-US" dirty="0"/>
              <a:t>경고</a:t>
            </a:r>
            <a:r>
              <a:rPr lang="en-US" altLang="ko-KR" dirty="0"/>
              <a:t>(warning): 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링크는 가능하고 실행도 가능하나 잠재적인 문제를 일으킬 수 있는 경미한 오류</a:t>
            </a:r>
          </a:p>
          <a:p>
            <a:endParaRPr lang="ko-KR" altLang="en-US" dirty="0"/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622" y="3316183"/>
            <a:ext cx="71913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632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컴파일 시간 오류</a:t>
            </a:r>
            <a:r>
              <a:rPr lang="en-US" altLang="ko-KR" dirty="0"/>
              <a:t>: </a:t>
            </a:r>
            <a:r>
              <a:rPr lang="ko-KR" altLang="en-US" dirty="0"/>
              <a:t>대부분 문법적인 오류</a:t>
            </a:r>
          </a:p>
          <a:p>
            <a:pPr lvl="0" fontAlgn="base"/>
            <a:r>
              <a:rPr lang="ko-KR" altLang="en-US" dirty="0"/>
              <a:t>실행 시간 오류</a:t>
            </a:r>
            <a:r>
              <a:rPr lang="en-US" altLang="ko-KR" dirty="0"/>
              <a:t>: </a:t>
            </a:r>
            <a:r>
              <a:rPr lang="ko-KR" altLang="en-US" dirty="0"/>
              <a:t>실행되는 도중에 발생하는 오류</a:t>
            </a:r>
          </a:p>
          <a:p>
            <a:pPr lvl="0" fontAlgn="base"/>
            <a:r>
              <a:rPr lang="ko-KR" altLang="en-US" dirty="0"/>
              <a:t>논리 오류</a:t>
            </a:r>
            <a:r>
              <a:rPr lang="en-US" altLang="ko-KR" dirty="0"/>
              <a:t>: </a:t>
            </a:r>
            <a:r>
              <a:rPr lang="ko-KR" altLang="en-US" dirty="0"/>
              <a:t>논리적으로 잘못되어서 결과가 의도했던 대로 나오지 않는 것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36" y="3279728"/>
            <a:ext cx="5685341" cy="279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832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오류가 발생하는 프로그램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32685" y="1557196"/>
            <a:ext cx="7787270" cy="2725093"/>
          </a:xfrm>
          <a:prstGeom prst="foldedCorner">
            <a:avLst/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>
              <a:buNone/>
            </a:pPr>
            <a:r>
              <a:rPr lang="en-US" altLang="ko-KR" sz="1800" dirty="0">
                <a:solidFill>
                  <a:srgbClr val="008000"/>
                </a:solidFill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</a:rPr>
              <a:t>에러가 발생하는 프로그램</a:t>
            </a:r>
            <a:endParaRPr lang="ko-KR" altLang="en-US" sz="18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808080"/>
                </a:solidFill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A31515"/>
                </a:solidFill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</a:rPr>
              <a:t>&gt;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>
              <a:buNone/>
            </a:pPr>
            <a:endParaRPr lang="ko-KR" altLang="en-US" sz="18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{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</a:rPr>
              <a:t>(</a:t>
            </a:r>
            <a:r>
              <a:rPr lang="en-US" altLang="ko-KR" sz="1800" dirty="0">
                <a:solidFill>
                  <a:srgbClr val="A31515"/>
                </a:solidFill>
              </a:rPr>
              <a:t>"Hello World!\n"</a:t>
            </a:r>
            <a:r>
              <a:rPr lang="en-US" altLang="ko-KR" sz="1800" dirty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	return</a:t>
            </a:r>
            <a:r>
              <a:rPr lang="en-US" altLang="ko-KR" sz="1800" dirty="0">
                <a:solidFill>
                  <a:srgbClr val="000000"/>
                </a:solidFill>
              </a:rPr>
              <a:t> 0;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}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6" y="4456580"/>
            <a:ext cx="7969629" cy="2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</a:t>
            </a:r>
            <a:r>
              <a:rPr lang="ko-KR" altLang="en-US" dirty="0" err="1"/>
              <a:t>세팅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9" y="1219200"/>
            <a:ext cx="3715295" cy="55768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43" y="844187"/>
            <a:ext cx="5077097" cy="3541585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32366" y="4537166"/>
            <a:ext cx="4533682" cy="1558834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프로젝트 명을 오른쪽 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속성 </a:t>
            </a:r>
            <a:r>
              <a:rPr lang="en-US" altLang="ko-KR" dirty="0">
                <a:sym typeface="Wingdings" panose="05000000000000000000" pitchFamily="2" charset="2"/>
              </a:rPr>
              <a:t> c/</a:t>
            </a:r>
            <a:r>
              <a:rPr lang="en-US" altLang="ko-KR" dirty="0" err="1">
                <a:sym typeface="Wingdings" panose="05000000000000000000" pitchFamily="2" charset="2"/>
              </a:rPr>
              <a:t>c++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>
                <a:sym typeface="Wingdings" panose="05000000000000000000" pitchFamily="2" charset="2"/>
              </a:rPr>
              <a:t>일반 </a:t>
            </a:r>
            <a:r>
              <a:rPr lang="en-US" altLang="ko-KR" dirty="0">
                <a:sym typeface="Wingdings" panose="05000000000000000000" pitchFamily="2" charset="2"/>
              </a:rPr>
              <a:t> SDL</a:t>
            </a:r>
            <a:r>
              <a:rPr lang="ko-KR" altLang="en-US">
                <a:sym typeface="Wingdings" panose="05000000000000000000" pitchFamily="2" charset="2"/>
              </a:rPr>
              <a:t>검사 아니오</a:t>
            </a:r>
            <a:endParaRPr lang="ko-KR" altLang="en-US" dirty="0"/>
          </a:p>
          <a:p>
            <a:pPr lvl="1" fontAlgn="auto">
              <a:spcAft>
                <a:spcPts val="0"/>
              </a:spcAft>
            </a:pPr>
            <a:endParaRPr lang="en-US" altLang="ko-KR" u="sng" dirty="0"/>
          </a:p>
        </p:txBody>
      </p:sp>
    </p:spTree>
    <p:extLst>
      <p:ext uri="{BB962C8B-B14F-4D97-AF65-F5344CB8AC3E}">
        <p14:creationId xmlns:p14="http://schemas.microsoft.com/office/powerpoint/2010/main" val="634603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여행 비용 계산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총 여행 비용 </a:t>
            </a:r>
            <a:r>
              <a:rPr lang="en-US" altLang="ko-KR" dirty="0"/>
              <a:t>= </a:t>
            </a:r>
            <a:r>
              <a:rPr lang="ko-KR" altLang="en-US" dirty="0"/>
              <a:t>항공권 가격 </a:t>
            </a:r>
            <a:r>
              <a:rPr lang="en-US" altLang="ko-KR" dirty="0"/>
              <a:t>+ (</a:t>
            </a:r>
            <a:r>
              <a:rPr lang="ko-KR" altLang="en-US" dirty="0"/>
              <a:t>호텔 </a:t>
            </a:r>
            <a:r>
              <a:rPr lang="en-US" altLang="ko-KR" dirty="0"/>
              <a:t>1</a:t>
            </a:r>
            <a:r>
              <a:rPr lang="ko-KR" altLang="en-US" dirty="0"/>
              <a:t>박 가격 </a:t>
            </a:r>
            <a:r>
              <a:rPr lang="en-US" altLang="ko-KR" dirty="0"/>
              <a:t>+ </a:t>
            </a:r>
            <a:r>
              <a:rPr lang="ko-KR" altLang="en-US" dirty="0"/>
              <a:t>하루 용돈</a:t>
            </a:r>
            <a:r>
              <a:rPr lang="en-US" altLang="ko-KR" dirty="0"/>
              <a:t>) * </a:t>
            </a:r>
            <a:r>
              <a:rPr lang="ko-KR" altLang="en-US" dirty="0" err="1"/>
              <a:t>숙박일수</a:t>
            </a:r>
            <a:endParaRPr lang="ko-KR" alt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7" y="2380214"/>
            <a:ext cx="72104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641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1) </a:t>
            </a:r>
            <a:r>
              <a:rPr lang="ko-KR" altLang="en-US" sz="3600"/>
              <a:t>여행 </a:t>
            </a:r>
            <a:r>
              <a:rPr lang="ko-KR" altLang="en-US" sz="3600" dirty="0"/>
              <a:t>비용 계산</a:t>
            </a:r>
            <a:endParaRPr lang="ko-KR" altLang="en-US" sz="3600" dirty="0">
              <a:latin typeface="HY엽서L" pitchFamily="18" charset="-127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7375" y="1231271"/>
            <a:ext cx="8085138" cy="5495454"/>
          </a:xfr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800" dirty="0">
                <a:latin typeface="Century Schoolbook" panose="02040604050505020304" pitchFamily="18" charset="0"/>
              </a:rPr>
              <a:t>&gt;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main(void)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sum;		// </a:t>
            </a:r>
            <a:r>
              <a:rPr lang="ko-KR" altLang="en-US" sz="1800" dirty="0">
                <a:latin typeface="Century Schoolbook" panose="02040604050505020304" pitchFamily="18" charset="0"/>
              </a:rPr>
              <a:t>총액을 저장하는 변수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price;	// </a:t>
            </a:r>
            <a:r>
              <a:rPr lang="ko-KR" altLang="en-US" sz="1800" dirty="0">
                <a:latin typeface="Century Schoolbook" panose="02040604050505020304" pitchFamily="18" charset="0"/>
              </a:rPr>
              <a:t>각 항목의 가격을 저장하는 변수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days;	// </a:t>
            </a:r>
            <a:r>
              <a:rPr lang="ko-KR" altLang="en-US" sz="1800" dirty="0">
                <a:latin typeface="Century Schoolbook" panose="02040604050505020304" pitchFamily="18" charset="0"/>
              </a:rPr>
              <a:t>몇 박인지를 저장하는 변수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ko-KR" altLang="en-US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>
                <a:latin typeface="Century Schoolbook" panose="02040604050505020304" pitchFamily="18" charset="0"/>
              </a:rPr>
              <a:t>sum = 0;		// 0</a:t>
            </a:r>
            <a:r>
              <a:rPr lang="ko-KR" altLang="en-US" sz="1800" dirty="0">
                <a:latin typeface="Century Schoolbook" panose="02040604050505020304" pitchFamily="18" charset="0"/>
              </a:rPr>
              <a:t>으로 초기화한다</a:t>
            </a:r>
            <a:r>
              <a:rPr lang="en-US" altLang="ko-KR" sz="1800" dirty="0">
                <a:latin typeface="Century Schoolbook" panose="02040604050505020304" pitchFamily="18" charset="0"/>
              </a:rPr>
              <a:t>. 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여행은 </a:t>
            </a:r>
            <a:r>
              <a:rPr lang="ko-KR" altLang="en-US" sz="1800" dirty="0" err="1">
                <a:latin typeface="Century Schoolbook" panose="02040604050505020304" pitchFamily="18" charset="0"/>
              </a:rPr>
              <a:t>몇박인가요</a:t>
            </a:r>
            <a:r>
              <a:rPr lang="en-US" altLang="ko-KR" sz="1800" dirty="0">
                <a:latin typeface="Century Schoolbook" panose="02040604050505020304" pitchFamily="18" charset="0"/>
              </a:rPr>
              <a:t>?: 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항공권 가격</a:t>
            </a:r>
            <a:r>
              <a:rPr lang="en-US" altLang="ko-KR" sz="1800" dirty="0">
                <a:latin typeface="Century Schoolbook" panose="02040604050505020304" pitchFamily="18" charset="0"/>
              </a:rPr>
              <a:t>: 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sum = sum + price;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호텔 </a:t>
            </a:r>
            <a:r>
              <a:rPr lang="en-US" altLang="ko-KR" sz="1800" dirty="0">
                <a:latin typeface="Century Schoolbook" panose="02040604050505020304" pitchFamily="18" charset="0"/>
              </a:rPr>
              <a:t>1</a:t>
            </a:r>
            <a:r>
              <a:rPr lang="ko-KR" altLang="en-US" sz="1800" dirty="0">
                <a:latin typeface="Century Schoolbook" panose="02040604050505020304" pitchFamily="18" charset="0"/>
              </a:rPr>
              <a:t>박 가격</a:t>
            </a:r>
            <a:r>
              <a:rPr lang="en-US" altLang="ko-KR" sz="1800" dirty="0">
                <a:latin typeface="Century Schoolbook" panose="02040604050505020304" pitchFamily="18" charset="0"/>
              </a:rPr>
              <a:t>: 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sum =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4960" y="4040776"/>
            <a:ext cx="23687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584960" y="4837612"/>
            <a:ext cx="23687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84959" y="5956662"/>
            <a:ext cx="23687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61213" y="6264439"/>
            <a:ext cx="23687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803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/>
              <a:t>줄바꿈 및 들여쓰기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059" y="2192071"/>
            <a:ext cx="7253287" cy="2940050"/>
          </a:xfrm>
          <a:prstGeom prst="foldedCorner">
            <a:avLst/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&lt;</a:t>
            </a:r>
            <a:r>
              <a:rPr lang="en-US" altLang="ko-KR" kern="0" dirty="0" err="1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stdio.h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&gt;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solidFill>
                <a:srgbClr val="0000FF"/>
              </a:solidFill>
              <a:latin typeface="Century Schoolbook" panose="02040604050505020304" pitchFamily="18" charset="0"/>
              <a:ea typeface="굴림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자유형 7"/>
          <p:cNvSpPr>
            <a:spLocks/>
          </p:cNvSpPr>
          <p:nvPr/>
        </p:nvSpPr>
        <p:spPr bwMode="auto">
          <a:xfrm>
            <a:off x="2660383" y="2192071"/>
            <a:ext cx="752475" cy="714375"/>
          </a:xfrm>
          <a:custGeom>
            <a:avLst/>
            <a:gdLst>
              <a:gd name="T0" fmla="*/ 753091 w 752167"/>
              <a:gd name="T1" fmla="*/ 0 h 715297"/>
              <a:gd name="T2" fmla="*/ 605428 w 752167"/>
              <a:gd name="T3" fmla="*/ 367286 h 715297"/>
              <a:gd name="T4" fmla="*/ 0 w 752167"/>
              <a:gd name="T5" fmla="*/ 712534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3219245" y="1822739"/>
            <a:ext cx="40318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 err="1">
                <a:latin typeface="Arial" pitchFamily="34" charset="0"/>
              </a:rPr>
              <a:t>빈줄을</a:t>
            </a:r>
            <a:r>
              <a:rPr kumimoji="0" lang="ko-KR" altLang="en-US" sz="1800" dirty="0">
                <a:latin typeface="Arial" pitchFamily="34" charset="0"/>
              </a:rPr>
              <a:t> 두어서 </a:t>
            </a:r>
            <a:r>
              <a:rPr kumimoji="0" lang="ko-KR" altLang="en-US" sz="1800" dirty="0" err="1">
                <a:latin typeface="Arial" pitchFamily="34" charset="0"/>
              </a:rPr>
              <a:t>의미별로</a:t>
            </a:r>
            <a:r>
              <a:rPr kumimoji="0" lang="ko-KR" altLang="en-US" sz="1800" dirty="0">
                <a:latin typeface="Arial" pitchFamily="34" charset="0"/>
              </a:rPr>
              <a:t> 구분을 한다</a:t>
            </a:r>
            <a:r>
              <a:rPr kumimoji="0" lang="en-US" altLang="ko-KR" sz="1800" dirty="0">
                <a:latin typeface="Arial" pitchFamily="34" charset="0"/>
              </a:rPr>
              <a:t>. </a:t>
            </a:r>
            <a:endParaRPr kumimoji="0" lang="ko-KR" altLang="en-US" sz="1800" dirty="0">
              <a:latin typeface="Arial" pitchFamily="34" charset="0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 flipV="1">
            <a:off x="1602463" y="4227969"/>
            <a:ext cx="478026" cy="678634"/>
          </a:xfrm>
          <a:custGeom>
            <a:avLst/>
            <a:gdLst>
              <a:gd name="T0" fmla="*/ 753091 w 752167"/>
              <a:gd name="T1" fmla="*/ 0 h 715297"/>
              <a:gd name="T2" fmla="*/ 605428 w 752167"/>
              <a:gd name="T3" fmla="*/ 367286 h 715297"/>
              <a:gd name="T4" fmla="*/ 0 w 752167"/>
              <a:gd name="T5" fmla="*/ 712534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983651" y="4639902"/>
            <a:ext cx="6301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Arial" pitchFamily="34" charset="0"/>
              </a:rPr>
              <a:t>같은 내용의 처리라면 탭이나 공백을 넣어 들여쓰기를 한다</a:t>
            </a:r>
            <a:r>
              <a:rPr kumimoji="0" lang="en-US" altLang="ko-KR" sz="1800" dirty="0">
                <a:latin typeface="Arial" pitchFamily="34" charset="0"/>
              </a:rPr>
              <a:t>. </a:t>
            </a:r>
            <a:endParaRPr kumimoji="0" lang="ko-KR" altLang="en-US" sz="18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1) </a:t>
            </a:r>
            <a:r>
              <a:rPr lang="ko-KR" altLang="en-US" sz="3600"/>
              <a:t>여행 </a:t>
            </a:r>
            <a:r>
              <a:rPr lang="ko-KR" altLang="en-US" sz="3600" dirty="0"/>
              <a:t>비용 계산</a:t>
            </a:r>
            <a:endParaRPr lang="ko-KR" altLang="en-US" sz="3600" dirty="0">
              <a:latin typeface="HY엽서L" pitchFamily="18" charset="-127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7375" y="1828800"/>
            <a:ext cx="8085138" cy="3195874"/>
          </a:xfr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하루에 필요한 용돈</a:t>
            </a:r>
            <a:r>
              <a:rPr lang="en-US" altLang="ko-KR" sz="1800" dirty="0">
                <a:latin typeface="Century Schoolbook" panose="02040604050505020304" pitchFamily="18" charset="0"/>
              </a:rPr>
              <a:t>: 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sum =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("===============================\n");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총 여행 비용</a:t>
            </a:r>
            <a:r>
              <a:rPr lang="en-US" altLang="ko-KR" sz="1800" dirty="0">
                <a:latin typeface="Century Schoolbook" panose="02040604050505020304" pitchFamily="18" charset="0"/>
              </a:rPr>
              <a:t>: %d \n", sum);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("===============================\n");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2376" y="2151016"/>
            <a:ext cx="23687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278630" y="2458793"/>
            <a:ext cx="236873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2358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1) </a:t>
            </a:r>
            <a:r>
              <a:rPr lang="ko-KR" altLang="en-US" sz="3600"/>
              <a:t>여행 </a:t>
            </a:r>
            <a:r>
              <a:rPr lang="ko-KR" altLang="en-US" sz="3600" dirty="0"/>
              <a:t>비용 계산</a:t>
            </a:r>
            <a:endParaRPr lang="ko-KR" altLang="en-US" sz="3600" dirty="0">
              <a:latin typeface="HY엽서L" pitchFamily="18" charset="-127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7375" y="1231271"/>
            <a:ext cx="8085138" cy="5495454"/>
          </a:xfr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800" dirty="0">
                <a:latin typeface="Century Schoolbook" panose="02040604050505020304" pitchFamily="18" charset="0"/>
              </a:rPr>
              <a:t>&gt;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main(void)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sum;		// </a:t>
            </a:r>
            <a:r>
              <a:rPr lang="ko-KR" altLang="en-US" sz="1800" dirty="0">
                <a:latin typeface="Century Schoolbook" panose="02040604050505020304" pitchFamily="18" charset="0"/>
              </a:rPr>
              <a:t>총액을 저장하는 변수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price;	// </a:t>
            </a:r>
            <a:r>
              <a:rPr lang="ko-KR" altLang="en-US" sz="1800" dirty="0">
                <a:latin typeface="Century Schoolbook" panose="02040604050505020304" pitchFamily="18" charset="0"/>
              </a:rPr>
              <a:t>각 항목의 가격을 저장하는 변수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days;	// </a:t>
            </a:r>
            <a:r>
              <a:rPr lang="ko-KR" altLang="en-US" sz="1800" dirty="0">
                <a:latin typeface="Century Schoolbook" panose="02040604050505020304" pitchFamily="18" charset="0"/>
              </a:rPr>
              <a:t>몇 박인지를 저장하는 변수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ko-KR" altLang="en-US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>
                <a:latin typeface="Century Schoolbook" panose="02040604050505020304" pitchFamily="18" charset="0"/>
              </a:rPr>
              <a:t>sum = 0;		// 0</a:t>
            </a:r>
            <a:r>
              <a:rPr lang="ko-KR" altLang="en-US" sz="1800" dirty="0">
                <a:latin typeface="Century Schoolbook" panose="02040604050505020304" pitchFamily="18" charset="0"/>
              </a:rPr>
              <a:t>으로 초기화한다</a:t>
            </a:r>
            <a:r>
              <a:rPr lang="en-US" altLang="ko-KR" sz="1800" dirty="0">
                <a:latin typeface="Century Schoolbook" panose="02040604050505020304" pitchFamily="18" charset="0"/>
              </a:rPr>
              <a:t>. 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여행은 </a:t>
            </a:r>
            <a:r>
              <a:rPr lang="ko-KR" altLang="en-US" sz="1800" dirty="0" err="1">
                <a:latin typeface="Century Schoolbook" panose="02040604050505020304" pitchFamily="18" charset="0"/>
              </a:rPr>
              <a:t>몇박인가요</a:t>
            </a:r>
            <a:r>
              <a:rPr lang="en-US" altLang="ko-KR" sz="1800" dirty="0">
                <a:latin typeface="Century Schoolbook" panose="02040604050505020304" pitchFamily="18" charset="0"/>
              </a:rPr>
              <a:t>?: 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scanf</a:t>
            </a:r>
            <a:r>
              <a:rPr lang="en-US" altLang="ko-KR" sz="1800" dirty="0">
                <a:latin typeface="Century Schoolbook" panose="02040604050505020304" pitchFamily="18" charset="0"/>
              </a:rPr>
              <a:t>("%d", &amp;days);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항공권 가격</a:t>
            </a:r>
            <a:r>
              <a:rPr lang="en-US" altLang="ko-KR" sz="1800" dirty="0">
                <a:latin typeface="Century Schoolbook" panose="02040604050505020304" pitchFamily="18" charset="0"/>
              </a:rPr>
              <a:t>: 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scanf</a:t>
            </a:r>
            <a:r>
              <a:rPr lang="en-US" altLang="ko-KR" sz="1800" dirty="0">
                <a:latin typeface="Century Schoolbook" panose="02040604050505020304" pitchFamily="18" charset="0"/>
              </a:rPr>
              <a:t>("%d", &amp;price);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sum = sum + price;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호텔 </a:t>
            </a:r>
            <a:r>
              <a:rPr lang="en-US" altLang="ko-KR" sz="1800" dirty="0">
                <a:latin typeface="Century Schoolbook" panose="02040604050505020304" pitchFamily="18" charset="0"/>
              </a:rPr>
              <a:t>1</a:t>
            </a:r>
            <a:r>
              <a:rPr lang="ko-KR" altLang="en-US" sz="1800" dirty="0">
                <a:latin typeface="Century Schoolbook" panose="02040604050505020304" pitchFamily="18" charset="0"/>
              </a:rPr>
              <a:t>박 가격</a:t>
            </a:r>
            <a:r>
              <a:rPr lang="en-US" altLang="ko-KR" sz="1800" dirty="0">
                <a:latin typeface="Century Schoolbook" panose="02040604050505020304" pitchFamily="18" charset="0"/>
              </a:rPr>
              <a:t>: 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scanf</a:t>
            </a:r>
            <a:r>
              <a:rPr lang="en-US" altLang="ko-KR" sz="1800" dirty="0">
                <a:latin typeface="Century Schoolbook" panose="02040604050505020304" pitchFamily="18" charset="0"/>
              </a:rPr>
              <a:t>("%d", &amp;price);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sum = sum + days*price;</a:t>
            </a:r>
          </a:p>
        </p:txBody>
      </p:sp>
    </p:spTree>
    <p:extLst>
      <p:ext uri="{BB962C8B-B14F-4D97-AF65-F5344CB8AC3E}">
        <p14:creationId xmlns:p14="http://schemas.microsoft.com/office/powerpoint/2010/main" val="3624909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1) </a:t>
            </a:r>
            <a:r>
              <a:rPr lang="ko-KR" altLang="en-US" sz="3600"/>
              <a:t>여행 </a:t>
            </a:r>
            <a:r>
              <a:rPr lang="ko-KR" altLang="en-US" sz="3600" dirty="0"/>
              <a:t>비용 계산</a:t>
            </a:r>
            <a:endParaRPr lang="ko-KR" altLang="en-US" sz="3600" dirty="0">
              <a:latin typeface="HY엽서L" pitchFamily="18" charset="-127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7375" y="1828800"/>
            <a:ext cx="8085138" cy="3195874"/>
          </a:xfr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하루에 필요한 용돈</a:t>
            </a:r>
            <a:r>
              <a:rPr lang="en-US" altLang="ko-KR" sz="1800" dirty="0">
                <a:latin typeface="Century Schoolbook" panose="02040604050505020304" pitchFamily="18" charset="0"/>
              </a:rPr>
              <a:t>: 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scanf</a:t>
            </a:r>
            <a:r>
              <a:rPr lang="en-US" altLang="ko-KR" sz="1800" dirty="0">
                <a:latin typeface="Century Schoolbook" panose="02040604050505020304" pitchFamily="18" charset="0"/>
              </a:rPr>
              <a:t>("%d", &amp;price);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sum = sum + days*price;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("===============================\n");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총 여행 비용</a:t>
            </a:r>
            <a:r>
              <a:rPr lang="en-US" altLang="ko-KR" sz="1800" dirty="0">
                <a:latin typeface="Century Schoolbook" panose="02040604050505020304" pitchFamily="18" charset="0"/>
              </a:rPr>
              <a:t>: %d \n", sum);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("===============================\n");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583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사칙</a:t>
            </a:r>
            <a:r>
              <a:rPr lang="en-US" altLang="ko-KR" dirty="0"/>
              <a:t> </a:t>
            </a:r>
            <a:r>
              <a:rPr lang="ko-KR" altLang="en-US"/>
              <a:t>연산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사용자로부터 </a:t>
            </a:r>
            <a:r>
              <a:rPr lang="en-US" altLang="ko-KR" dirty="0"/>
              <a:t>2</a:t>
            </a:r>
            <a:r>
              <a:rPr lang="ko-KR" altLang="en-US" dirty="0"/>
              <a:t>개의 정수를 받아서 </a:t>
            </a:r>
            <a:r>
              <a:rPr lang="en-US" altLang="ko-KR" dirty="0"/>
              <a:t>+, -, *, / </a:t>
            </a:r>
            <a:r>
              <a:rPr lang="ko-KR" altLang="en-US" dirty="0"/>
              <a:t>연산을 하여서 화면에 출력하는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2597496"/>
            <a:ext cx="72104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215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2) </a:t>
            </a:r>
            <a:r>
              <a:rPr lang="ko-KR" altLang="en-US" sz="3600"/>
              <a:t>사칙 </a:t>
            </a:r>
            <a:r>
              <a:rPr lang="ko-KR" altLang="en-US" sz="3600" dirty="0"/>
              <a:t>연산</a:t>
            </a:r>
            <a:endParaRPr lang="ko-KR" altLang="en-US" sz="3600" dirty="0">
              <a:latin typeface="HY엽서L" pitchFamily="18" charset="-127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7375" y="1210490"/>
            <a:ext cx="8085138" cy="5538653"/>
          </a:xfr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800" dirty="0">
                <a:latin typeface="Century Schoolbook" panose="02040604050505020304" pitchFamily="18" charset="0"/>
              </a:rPr>
              <a:t>&gt;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main(void)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x;		// </a:t>
            </a:r>
            <a:r>
              <a:rPr lang="ko-KR" altLang="en-US" sz="1800" dirty="0">
                <a:latin typeface="Century Schoolbook" panose="02040604050505020304" pitchFamily="18" charset="0"/>
              </a:rPr>
              <a:t>첫 번째 정수를 저장할 변수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y;		// </a:t>
            </a:r>
            <a:r>
              <a:rPr lang="ko-KR" altLang="en-US" sz="1800" dirty="0">
                <a:latin typeface="Century Schoolbook" panose="02040604050505020304" pitchFamily="18" charset="0"/>
              </a:rPr>
              <a:t>두 번째 정수를 저장할 변수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result;		// </a:t>
            </a:r>
            <a:r>
              <a:rPr lang="ko-KR" altLang="en-US" sz="1800" dirty="0">
                <a:latin typeface="Century Schoolbook" panose="02040604050505020304" pitchFamily="18" charset="0"/>
              </a:rPr>
              <a:t>연산의 결과를 저장할 변수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ko-KR" altLang="en-US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첫 번째 숫자를 </a:t>
            </a:r>
            <a:r>
              <a:rPr lang="ko-KR" altLang="en-US" sz="1800">
                <a:latin typeface="Century Schoolbook" panose="02040604050505020304" pitchFamily="18" charset="0"/>
              </a:rPr>
              <a:t>입력하시오</a:t>
            </a:r>
            <a:r>
              <a:rPr lang="en-US" altLang="ko-KR" sz="1800" dirty="0">
                <a:latin typeface="Century Schoolbook" panose="02040604050505020304" pitchFamily="18" charset="0"/>
              </a:rPr>
              <a:t>:");  // </a:t>
            </a:r>
            <a:r>
              <a:rPr lang="ko-KR" altLang="en-US" sz="1800" dirty="0">
                <a:latin typeface="Century Schoolbook" panose="02040604050505020304" pitchFamily="18" charset="0"/>
              </a:rPr>
              <a:t>입력 안내 메시지 출력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>
                <a:latin typeface="Century Schoolbook" panose="02040604050505020304" pitchFamily="18" charset="0"/>
              </a:rPr>
              <a:t>		// </a:t>
            </a:r>
            <a:r>
              <a:rPr lang="ko-KR" altLang="en-US" sz="1800" dirty="0">
                <a:latin typeface="Century Schoolbook" panose="02040604050505020304" pitchFamily="18" charset="0"/>
              </a:rPr>
              <a:t>하나의 정수를 받아서 </a:t>
            </a:r>
            <a:r>
              <a:rPr lang="en-US" altLang="ko-KR" sz="1800" dirty="0">
                <a:latin typeface="Century Schoolbook" panose="02040604050505020304" pitchFamily="18" charset="0"/>
              </a:rPr>
              <a:t>x</a:t>
            </a:r>
            <a:r>
              <a:rPr lang="ko-KR" altLang="en-US" sz="1800" dirty="0">
                <a:latin typeface="Century Schoolbook" panose="02040604050505020304" pitchFamily="18" charset="0"/>
              </a:rPr>
              <a:t>에 저장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ko-KR" altLang="en-US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두 번째 숫자를 </a:t>
            </a:r>
            <a:r>
              <a:rPr lang="ko-KR" altLang="en-US" sz="1800">
                <a:latin typeface="Century Schoolbook" panose="02040604050505020304" pitchFamily="18" charset="0"/>
              </a:rPr>
              <a:t>입력하시오</a:t>
            </a:r>
            <a:r>
              <a:rPr lang="en-US" altLang="ko-KR" sz="1800" dirty="0">
                <a:latin typeface="Century Schoolbook" panose="02040604050505020304" pitchFamily="18" charset="0"/>
              </a:rPr>
              <a:t>:");  // </a:t>
            </a:r>
            <a:r>
              <a:rPr lang="ko-KR" altLang="en-US" sz="1800" dirty="0">
                <a:latin typeface="Century Schoolbook" panose="02040604050505020304" pitchFamily="18" charset="0"/>
              </a:rPr>
              <a:t>입력 안내 메시지 출력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>
                <a:latin typeface="Century Schoolbook" panose="02040604050505020304" pitchFamily="18" charset="0"/>
              </a:rPr>
              <a:t>				// </a:t>
            </a:r>
            <a:r>
              <a:rPr lang="ko-KR" altLang="en-US" sz="1800" dirty="0">
                <a:latin typeface="Century Schoolbook" panose="02040604050505020304" pitchFamily="18" charset="0"/>
              </a:rPr>
              <a:t>하나의 </a:t>
            </a:r>
            <a:r>
              <a:rPr lang="ko-KR" altLang="en-US" sz="1800">
                <a:latin typeface="Century Schoolbook" panose="02040604050505020304" pitchFamily="18" charset="0"/>
              </a:rPr>
              <a:t>정수를 받아서 </a:t>
            </a:r>
            <a:r>
              <a:rPr lang="en-US" altLang="ko-KR" sz="1800" dirty="0">
                <a:latin typeface="Century Schoolbook" panose="02040604050505020304" pitchFamily="18" charset="0"/>
              </a:rPr>
              <a:t>y</a:t>
            </a:r>
            <a:r>
              <a:rPr lang="ko-KR" altLang="en-US" sz="1800">
                <a:latin typeface="Century Schoolbook" panose="02040604050505020304" pitchFamily="18" charset="0"/>
              </a:rPr>
              <a:t>에 저장</a:t>
            </a: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ko-KR" altLang="en-US" sz="1800" dirty="0">
              <a:latin typeface="Century Schoolbook" panose="020406040505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0126" y="3735977"/>
            <a:ext cx="23687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0125" y="4562710"/>
            <a:ext cx="23687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50125" y="5011886"/>
            <a:ext cx="434557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75762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2) </a:t>
            </a:r>
            <a:r>
              <a:rPr lang="ko-KR" altLang="en-US" sz="3600"/>
              <a:t>사칙 </a:t>
            </a:r>
            <a:r>
              <a:rPr lang="ko-KR" altLang="en-US" sz="3600" dirty="0"/>
              <a:t>연산</a:t>
            </a:r>
            <a:endParaRPr lang="ko-KR" altLang="en-US" sz="3600" dirty="0">
              <a:latin typeface="HY엽서L" pitchFamily="18" charset="-127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7375" y="1828800"/>
            <a:ext cx="8085138" cy="4635374"/>
          </a:xfr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800" dirty="0">
                <a:latin typeface="Century Schoolbook" panose="02040604050505020304" pitchFamily="18" charset="0"/>
              </a:rPr>
              <a:t>&gt;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main(void)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x;		// </a:t>
            </a:r>
            <a:r>
              <a:rPr lang="ko-KR" altLang="en-US" sz="1800" dirty="0">
                <a:latin typeface="Century Schoolbook" panose="02040604050505020304" pitchFamily="18" charset="0"/>
              </a:rPr>
              <a:t>첫 번째 정수를 저장할 변수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y;		// </a:t>
            </a:r>
            <a:r>
              <a:rPr lang="ko-KR" altLang="en-US" sz="1800" dirty="0">
                <a:latin typeface="Century Schoolbook" panose="02040604050505020304" pitchFamily="18" charset="0"/>
              </a:rPr>
              <a:t>두 번째 정수를 저장할 변수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result;		// </a:t>
            </a:r>
            <a:r>
              <a:rPr lang="ko-KR" altLang="en-US" sz="1800" dirty="0">
                <a:latin typeface="Century Schoolbook" panose="02040604050505020304" pitchFamily="18" charset="0"/>
              </a:rPr>
              <a:t>연산의 결과를 저장할 변수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ko-KR" altLang="en-US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첫 번째 숫자를 입력하시오</a:t>
            </a:r>
            <a:r>
              <a:rPr lang="en-US" altLang="ko-KR" sz="1800" dirty="0">
                <a:latin typeface="Century Schoolbook" panose="02040604050505020304" pitchFamily="18" charset="0"/>
              </a:rPr>
              <a:t>:");// </a:t>
            </a:r>
            <a:r>
              <a:rPr lang="ko-KR" altLang="en-US" sz="1800" dirty="0">
                <a:latin typeface="Century Schoolbook" panose="02040604050505020304" pitchFamily="18" charset="0"/>
              </a:rPr>
              <a:t>입력 안내 메시지 출력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scanf</a:t>
            </a:r>
            <a:r>
              <a:rPr lang="en-US" altLang="ko-KR" sz="1800" dirty="0">
                <a:latin typeface="Century Schoolbook" panose="02040604050505020304" pitchFamily="18" charset="0"/>
              </a:rPr>
              <a:t>("%d", &amp;x);		// </a:t>
            </a:r>
            <a:r>
              <a:rPr lang="ko-KR" altLang="en-US" sz="1800" dirty="0">
                <a:latin typeface="Century Schoolbook" panose="02040604050505020304" pitchFamily="18" charset="0"/>
              </a:rPr>
              <a:t>하나의 정수를 받아서 </a:t>
            </a:r>
            <a:r>
              <a:rPr lang="en-US" altLang="ko-KR" sz="1800" dirty="0">
                <a:latin typeface="Century Schoolbook" panose="02040604050505020304" pitchFamily="18" charset="0"/>
              </a:rPr>
              <a:t>x</a:t>
            </a:r>
            <a:r>
              <a:rPr lang="ko-KR" altLang="en-US" sz="1800" dirty="0">
                <a:latin typeface="Century Schoolbook" panose="02040604050505020304" pitchFamily="18" charset="0"/>
              </a:rPr>
              <a:t>에 저장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ko-KR" altLang="en-US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두 번째 숫자를 입력하시오</a:t>
            </a:r>
            <a:r>
              <a:rPr lang="en-US" altLang="ko-KR" sz="1800" dirty="0">
                <a:latin typeface="Century Schoolbook" panose="02040604050505020304" pitchFamily="18" charset="0"/>
              </a:rPr>
              <a:t>:");// </a:t>
            </a:r>
            <a:r>
              <a:rPr lang="ko-KR" altLang="en-US" sz="1800" dirty="0">
                <a:latin typeface="Century Schoolbook" panose="02040604050505020304" pitchFamily="18" charset="0"/>
              </a:rPr>
              <a:t>입력 안내 메시지 출력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scanf</a:t>
            </a:r>
            <a:r>
              <a:rPr lang="en-US" altLang="ko-KR" sz="1800" dirty="0">
                <a:latin typeface="Century Schoolbook" panose="02040604050505020304" pitchFamily="18" charset="0"/>
              </a:rPr>
              <a:t>("%d", &amp;y);		// </a:t>
            </a:r>
            <a:r>
              <a:rPr lang="ko-KR" altLang="en-US" sz="1800" dirty="0">
                <a:latin typeface="Century Schoolbook" panose="02040604050505020304" pitchFamily="18" charset="0"/>
              </a:rPr>
              <a:t>하나의 정수를 받아서 </a:t>
            </a:r>
            <a:r>
              <a:rPr lang="en-US" altLang="ko-KR" sz="1800" dirty="0">
                <a:latin typeface="Century Schoolbook" panose="02040604050505020304" pitchFamily="18" charset="0"/>
              </a:rPr>
              <a:t>y</a:t>
            </a:r>
            <a:r>
              <a:rPr lang="ko-KR" altLang="en-US" sz="1800" dirty="0">
                <a:latin typeface="Century Schoolbook" panose="02040604050505020304" pitchFamily="18" charset="0"/>
              </a:rPr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2942449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(</a:t>
            </a:r>
            <a:r>
              <a:rPr lang="ko-KR" altLang="en-US" sz="3600"/>
              <a:t>실습</a:t>
            </a:r>
            <a:r>
              <a:rPr lang="en-US" altLang="ko-KR" sz="3600" dirty="0"/>
              <a:t>2) </a:t>
            </a:r>
            <a:r>
              <a:rPr lang="ko-KR" altLang="en-US" sz="3600"/>
              <a:t>사칙 </a:t>
            </a:r>
            <a:r>
              <a:rPr lang="ko-KR" altLang="en-US" sz="3600" dirty="0"/>
              <a:t>연산</a:t>
            </a:r>
            <a:endParaRPr lang="ko-KR" altLang="en-US" sz="3600" dirty="0">
              <a:latin typeface="HY엽서L" pitchFamily="18" charset="-127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7375" y="1828800"/>
            <a:ext cx="8085138" cy="3195874"/>
          </a:xfrm>
          <a:solidFill>
            <a:srgbClr val="F0F0F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result = x + y;			// </a:t>
            </a:r>
            <a:r>
              <a:rPr lang="ko-KR" altLang="en-US" sz="1800" dirty="0">
                <a:latin typeface="Century Schoolbook" panose="02040604050505020304" pitchFamily="18" charset="0"/>
              </a:rPr>
              <a:t>덧셈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두수의 합</a:t>
            </a:r>
            <a:r>
              <a:rPr lang="en-US" altLang="ko-KR" sz="1800" dirty="0">
                <a:latin typeface="Century Schoolbook" panose="02040604050505020304" pitchFamily="18" charset="0"/>
              </a:rPr>
              <a:t>= %d \n", result);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result = x - y;			// </a:t>
            </a:r>
            <a:r>
              <a:rPr lang="ko-KR" altLang="en-US" sz="1800" dirty="0">
                <a:latin typeface="Century Schoolbook" panose="02040604050505020304" pitchFamily="18" charset="0"/>
              </a:rPr>
              <a:t>뺄셈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두수의 차</a:t>
            </a:r>
            <a:r>
              <a:rPr lang="en-US" altLang="ko-KR" sz="1800" dirty="0">
                <a:latin typeface="Century Schoolbook" panose="02040604050505020304" pitchFamily="18" charset="0"/>
              </a:rPr>
              <a:t>= %d \n", result);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result = x * y;			// </a:t>
            </a:r>
            <a:r>
              <a:rPr lang="ko-KR" altLang="en-US" sz="1800" dirty="0">
                <a:latin typeface="Century Schoolbook" panose="02040604050505020304" pitchFamily="18" charset="0"/>
              </a:rPr>
              <a:t>곱셈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두수의 곱</a:t>
            </a:r>
            <a:r>
              <a:rPr lang="en-US" altLang="ko-KR" sz="1800" dirty="0">
                <a:latin typeface="Century Schoolbook" panose="02040604050505020304" pitchFamily="18" charset="0"/>
              </a:rPr>
              <a:t>= %d \n", result);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result = x / y;			// </a:t>
            </a:r>
            <a:r>
              <a:rPr lang="ko-KR" altLang="en-US" sz="1800" dirty="0">
                <a:latin typeface="Century Schoolbook" panose="02040604050505020304" pitchFamily="18" charset="0"/>
              </a:rPr>
              <a:t>나눗셈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두수의 몫</a:t>
            </a:r>
            <a:r>
              <a:rPr lang="en-US" altLang="ko-KR" sz="1800" dirty="0">
                <a:latin typeface="Century Schoolbook" panose="02040604050505020304" pitchFamily="18" charset="0"/>
              </a:rPr>
              <a:t>= %d \n", result);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450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/>
              <a:t>함수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8593" y="2173964"/>
            <a:ext cx="7253287" cy="2940050"/>
          </a:xfrm>
          <a:prstGeom prst="foldedCorner">
            <a:avLst/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/>
              </a:rPr>
              <a:t>/* </a:t>
            </a:r>
            <a:r>
              <a:rPr lang="ko-KR" altLang="en-US" kern="0" dirty="0" err="1">
                <a:solidFill>
                  <a:srgbClr val="008000"/>
                </a:solidFill>
                <a:latin typeface="Century Schoolbook" panose="02040604050505020304" pitchFamily="18" charset="0"/>
                <a:ea typeface="굴림"/>
              </a:rPr>
              <a:t>첫번째</a:t>
            </a:r>
            <a:r>
              <a:rPr lang="ko-KR" altLang="en-US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/>
              </a:rPr>
              <a:t> 프로그램 *</a:t>
            </a:r>
            <a:r>
              <a:rPr lang="en-US" altLang="ko-KR" kern="0" dirty="0">
                <a:solidFill>
                  <a:srgbClr val="008000"/>
                </a:solidFill>
                <a:latin typeface="Century Schoolbook" panose="02040604050505020304" pitchFamily="18" charset="0"/>
                <a:ea typeface="굴림"/>
              </a:rPr>
              <a:t>/</a:t>
            </a:r>
            <a:endParaRPr lang="ko-KR" altLang="en-US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&lt;</a:t>
            </a:r>
            <a:r>
              <a:rPr lang="en-US" altLang="ko-KR" kern="0" dirty="0" err="1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stdio.h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&gt;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268" name="모서리가 둥근 직사각형 5"/>
          <p:cNvSpPr>
            <a:spLocks noChangeArrowheads="1"/>
          </p:cNvSpPr>
          <p:nvPr/>
        </p:nvSpPr>
        <p:spPr bwMode="auto">
          <a:xfrm>
            <a:off x="940210" y="2854216"/>
            <a:ext cx="3727450" cy="18653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11269" name="자유형 6"/>
          <p:cNvSpPr>
            <a:spLocks/>
          </p:cNvSpPr>
          <p:nvPr/>
        </p:nvSpPr>
        <p:spPr bwMode="auto">
          <a:xfrm>
            <a:off x="4355314" y="2072481"/>
            <a:ext cx="752475" cy="715963"/>
          </a:xfrm>
          <a:custGeom>
            <a:avLst/>
            <a:gdLst>
              <a:gd name="T0" fmla="*/ 753091 w 752167"/>
              <a:gd name="T1" fmla="*/ 0 h 715297"/>
              <a:gd name="T2" fmla="*/ 605428 w 752167"/>
              <a:gd name="T3" fmla="*/ 369741 h 715297"/>
              <a:gd name="T4" fmla="*/ 0 w 752167"/>
              <a:gd name="T5" fmla="*/ 717297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4438650" y="1631102"/>
            <a:ext cx="2224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Arial" pitchFamily="34" charset="0"/>
              </a:rPr>
              <a:t>문장들을 포함한다</a:t>
            </a:r>
            <a:r>
              <a:rPr kumimoji="0" lang="en-US" altLang="ko-KR" sz="1800" dirty="0">
                <a:latin typeface="Arial" pitchFamily="34" charset="0"/>
              </a:rPr>
              <a:t>. </a:t>
            </a:r>
            <a:endParaRPr kumimoji="0" lang="ko-KR" altLang="en-US" sz="1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0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작업을 수행하는 문장은 함수 안에 들어가야 함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3" y="2047875"/>
            <a:ext cx="7251700" cy="2940050"/>
          </a:xfrm>
          <a:prstGeom prst="foldedCorner">
            <a:avLst/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&lt;</a:t>
            </a:r>
            <a:r>
              <a:rPr lang="en-US" altLang="ko-KR" kern="0" dirty="0" err="1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stdio.h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&gt;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293" name="모서리가 둥근 직사각형 5"/>
          <p:cNvSpPr>
            <a:spLocks noChangeArrowheads="1"/>
          </p:cNvSpPr>
          <p:nvPr/>
        </p:nvSpPr>
        <p:spPr bwMode="auto">
          <a:xfrm>
            <a:off x="874713" y="3517900"/>
            <a:ext cx="3727450" cy="8175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12294" name="자유형 6"/>
          <p:cNvSpPr>
            <a:spLocks/>
          </p:cNvSpPr>
          <p:nvPr/>
        </p:nvSpPr>
        <p:spPr bwMode="auto">
          <a:xfrm>
            <a:off x="4137025" y="1959429"/>
            <a:ext cx="1260475" cy="1506084"/>
          </a:xfrm>
          <a:custGeom>
            <a:avLst/>
            <a:gdLst>
              <a:gd name="T0" fmla="*/ 5934311 w 752167"/>
              <a:gd name="T1" fmla="*/ 0 h 715297"/>
              <a:gd name="T2" fmla="*/ 4770723 w 752167"/>
              <a:gd name="T3" fmla="*/ 13242989 h 715297"/>
              <a:gd name="T4" fmla="*/ 0 w 752167"/>
              <a:gd name="T5" fmla="*/ 25691370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5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  <a:r>
              <a:rPr lang="ko-KR" altLang="en-US" dirty="0"/>
              <a:t>란 특정한 작업을 수행하는 코드의 집합이다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함수는 입력이 주어지면 출력을 </a:t>
            </a:r>
            <a:r>
              <a:rPr lang="ko-KR" altLang="en-US" dirty="0" err="1"/>
              <a:t>만들어내는</a:t>
            </a:r>
            <a:r>
              <a:rPr lang="ko-KR" altLang="en-US" dirty="0"/>
              <a:t> </a:t>
            </a:r>
            <a:r>
              <a:rPr lang="ko-KR" altLang="en-US" dirty="0" err="1"/>
              <a:t>블랙박스와</a:t>
            </a:r>
            <a:r>
              <a:rPr lang="ko-KR" altLang="en-US" dirty="0"/>
              <a:t>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57" y="2805160"/>
            <a:ext cx="51149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53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main() </a:t>
            </a:r>
            <a:r>
              <a:rPr lang="ko-KR" altLang="en-US" sz="3600"/>
              <a:t>함수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C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프로그램에서 가장 먼저 실행되는 함수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3" y="2047875"/>
            <a:ext cx="7251700" cy="2831943"/>
          </a:xfrm>
          <a:prstGeom prst="foldedCorner">
            <a:avLst/>
          </a:prstGeom>
          <a:solidFill>
            <a:srgbClr val="F0F0F0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&lt;</a:t>
            </a:r>
            <a:r>
              <a:rPr lang="en-US" altLang="ko-KR" kern="0" dirty="0" err="1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stdio.h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&gt;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Century Schoolbook" panose="02040604050505020304" pitchFamily="18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Century Schoolbook" panose="02040604050505020304" pitchFamily="18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Century Schoolbook" panose="02040604050505020304" pitchFamily="18" charset="0"/>
                <a:ea typeface="굴림"/>
              </a:rPr>
              <a:t>}</a:t>
            </a:r>
          </a:p>
        </p:txBody>
      </p:sp>
      <p:sp>
        <p:nvSpPr>
          <p:cNvPr id="13317" name="오른쪽 화살표 1"/>
          <p:cNvSpPr>
            <a:spLocks noChangeArrowheads="1"/>
          </p:cNvSpPr>
          <p:nvPr/>
        </p:nvSpPr>
        <p:spPr bwMode="auto">
          <a:xfrm>
            <a:off x="623888" y="2779713"/>
            <a:ext cx="250825" cy="4651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425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</TotalTime>
  <Words>2119</Words>
  <Application>Microsoft Office PowerPoint</Application>
  <PresentationFormat>화면 슬라이드 쇼(4:3)</PresentationFormat>
  <Paragraphs>414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56</vt:i4>
      </vt:variant>
    </vt:vector>
  </HeadingPairs>
  <TitlesOfParts>
    <vt:vector size="70" baseType="lpstr">
      <vt:lpstr>Arial Unicode MS</vt:lpstr>
      <vt:lpstr>HY얕은샘물M</vt:lpstr>
      <vt:lpstr>HY엽서L</vt:lpstr>
      <vt:lpstr>굴림</vt:lpstr>
      <vt:lpstr>Arial</vt:lpstr>
      <vt:lpstr>Century Schoolbook</vt:lpstr>
      <vt:lpstr>Comic Sans MS</vt:lpstr>
      <vt:lpstr>Symbol</vt:lpstr>
      <vt:lpstr>Trebuchet MS</vt:lpstr>
      <vt:lpstr>Tw Cen MT</vt:lpstr>
      <vt:lpstr>Wingdings</vt:lpstr>
      <vt:lpstr>Wingdings 2</vt:lpstr>
      <vt:lpstr>1_Crayons</vt:lpstr>
      <vt:lpstr>가을</vt:lpstr>
      <vt:lpstr>PowerPoint 프레젠테이션</vt:lpstr>
      <vt:lpstr>이번 장에서 학습할 내용</vt:lpstr>
      <vt:lpstr>첫 번째 프로그램의 설명</vt:lpstr>
      <vt:lpstr>헤더 파일 포함</vt:lpstr>
      <vt:lpstr>줄바꿈 및 들여쓰기</vt:lpstr>
      <vt:lpstr>함수</vt:lpstr>
      <vt:lpstr>함수</vt:lpstr>
      <vt:lpstr>함수</vt:lpstr>
      <vt:lpstr>main() 함수</vt:lpstr>
      <vt:lpstr>함수의 구성요소</vt:lpstr>
      <vt:lpstr>문장 </vt:lpstr>
      <vt:lpstr>return 문장 </vt:lpstr>
      <vt:lpstr>주석 </vt:lpstr>
      <vt:lpstr>2가지 방법의 주석</vt:lpstr>
      <vt:lpstr>출력 함수 printf()</vt:lpstr>
      <vt:lpstr>응용 프로그램 #1</vt:lpstr>
      <vt:lpstr>첫 번째 버전</vt:lpstr>
      <vt:lpstr>줄바꿈 문자 \n</vt:lpstr>
      <vt:lpstr>변경된 프로그램</vt:lpstr>
      <vt:lpstr>구구단 출력 프로그램</vt:lpstr>
      <vt:lpstr>구구단 출력 프로그램</vt:lpstr>
      <vt:lpstr>일반적인 프로그램의 형태</vt:lpstr>
      <vt:lpstr>우리의 목표</vt:lpstr>
      <vt:lpstr>소스 코드</vt:lpstr>
      <vt:lpstr>변수</vt:lpstr>
      <vt:lpstr>변수의 종류</vt:lpstr>
      <vt:lpstr>변수 선언</vt:lpstr>
      <vt:lpstr>자료형</vt:lpstr>
      <vt:lpstr>변수 선언</vt:lpstr>
      <vt:lpstr>대입 연산</vt:lpstr>
      <vt:lpstr>산술 연산</vt:lpstr>
      <vt:lpstr>산술 연산</vt:lpstr>
      <vt:lpstr>printf()</vt:lpstr>
      <vt:lpstr>printf()의 형식</vt:lpstr>
      <vt:lpstr>printf()의 출력 과정</vt:lpstr>
      <vt:lpstr>복습</vt:lpstr>
      <vt:lpstr>덧셈 프로그램 #2</vt:lpstr>
      <vt:lpstr>PowerPoint 프레젠테이션</vt:lpstr>
      <vt:lpstr>scanf()</vt:lpstr>
      <vt:lpstr>scanf()</vt:lpstr>
      <vt:lpstr>scanf()</vt:lpstr>
      <vt:lpstr>&amp;의 의미</vt:lpstr>
      <vt:lpstr>실수 입력</vt:lpstr>
      <vt:lpstr>오류의 종류</vt:lpstr>
      <vt:lpstr>오류의 오류</vt:lpstr>
      <vt:lpstr>오류가 발생하는 프로그램</vt:lpstr>
      <vt:lpstr>필요한 세팅</vt:lpstr>
      <vt:lpstr>(실습1) 여행 비용 계산</vt:lpstr>
      <vt:lpstr>(실습1) 여행 비용 계산</vt:lpstr>
      <vt:lpstr>(실습1) 여행 비용 계산</vt:lpstr>
      <vt:lpstr>(실습1) 여행 비용 계산</vt:lpstr>
      <vt:lpstr>(실습1) 여행 비용 계산</vt:lpstr>
      <vt:lpstr>(실습2) 사칙 연산</vt:lpstr>
      <vt:lpstr>(실습2) 사칙 연산</vt:lpstr>
      <vt:lpstr>(실습2) 사칙 연산</vt:lpstr>
      <vt:lpstr>(실습2) 사칙 연산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lab</cp:lastModifiedBy>
  <cp:revision>198</cp:revision>
  <dcterms:created xsi:type="dcterms:W3CDTF">2007-06-29T06:43:39Z</dcterms:created>
  <dcterms:modified xsi:type="dcterms:W3CDTF">2020-08-31T05:26:11Z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