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71" r:id="rId2"/>
  </p:sldMasterIdLst>
  <p:notesMasterIdLst>
    <p:notesMasterId r:id="rId62"/>
  </p:notesMasterIdLst>
  <p:handoutMasterIdLst>
    <p:handoutMasterId r:id="rId63"/>
  </p:handoutMasterIdLst>
  <p:sldIdLst>
    <p:sldId id="451" r:id="rId3"/>
    <p:sldId id="452" r:id="rId4"/>
    <p:sldId id="392" r:id="rId5"/>
    <p:sldId id="398" r:id="rId6"/>
    <p:sldId id="399" r:id="rId7"/>
    <p:sldId id="394" r:id="rId8"/>
    <p:sldId id="401" r:id="rId9"/>
    <p:sldId id="395" r:id="rId10"/>
    <p:sldId id="397" r:id="rId11"/>
    <p:sldId id="400" r:id="rId12"/>
    <p:sldId id="402" r:id="rId13"/>
    <p:sldId id="403" r:id="rId14"/>
    <p:sldId id="405" r:id="rId15"/>
    <p:sldId id="404" r:id="rId16"/>
    <p:sldId id="406" r:id="rId17"/>
    <p:sldId id="407" r:id="rId18"/>
    <p:sldId id="411" r:id="rId19"/>
    <p:sldId id="408" r:id="rId20"/>
    <p:sldId id="409" r:id="rId21"/>
    <p:sldId id="412" r:id="rId22"/>
    <p:sldId id="410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7" r:id="rId35"/>
    <p:sldId id="456" r:id="rId36"/>
    <p:sldId id="457" r:id="rId37"/>
    <p:sldId id="428" r:id="rId38"/>
    <p:sldId id="429" r:id="rId39"/>
    <p:sldId id="459" r:id="rId40"/>
    <p:sldId id="430" r:id="rId41"/>
    <p:sldId id="431" r:id="rId42"/>
    <p:sldId id="432" r:id="rId43"/>
    <p:sldId id="433" r:id="rId44"/>
    <p:sldId id="434" r:id="rId45"/>
    <p:sldId id="435" r:id="rId46"/>
    <p:sldId id="453" r:id="rId47"/>
    <p:sldId id="437" r:id="rId48"/>
    <p:sldId id="438" r:id="rId49"/>
    <p:sldId id="439" r:id="rId50"/>
    <p:sldId id="454" r:id="rId51"/>
    <p:sldId id="441" r:id="rId52"/>
    <p:sldId id="442" r:id="rId53"/>
    <p:sldId id="443" r:id="rId54"/>
    <p:sldId id="455" r:id="rId55"/>
    <p:sldId id="446" r:id="rId56"/>
    <p:sldId id="447" r:id="rId57"/>
    <p:sldId id="448" r:id="rId58"/>
    <p:sldId id="449" r:id="rId59"/>
    <p:sldId id="450" r:id="rId60"/>
    <p:sldId id="458" r:id="rId6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0F0"/>
    <a:srgbClr val="FF0000"/>
    <a:srgbClr val="0000FF"/>
    <a:srgbClr val="FFFFCC"/>
    <a:srgbClr val="CCFFFF"/>
    <a:srgbClr val="009900"/>
    <a:srgbClr val="FF9999"/>
    <a:srgbClr val="CCCCFF"/>
    <a:srgbClr val="FF99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808CC85-6683-48F2-9E12-916C0D15E3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9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7503311D-5A55-4F4D-9950-3001C7F8C1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6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6119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20489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3515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9992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0AEA9E-4803-4675-8B78-8345A199ED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989937-0E40-43AD-BFFC-FBB7E39213D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8DEB91-339C-4767-8E29-640607BFB34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A433075-5D69-42ED-BA42-81A28040C5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F42C8-2BEA-4D9C-8D4A-EC5FEA706A2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FE699-B664-4ADD-9D4C-2D9DC487B7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E206C2-0DA7-47BB-9621-6D1989AA27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00364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245A77-7AB3-4045-BB51-3D8CF4A208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434B081-A71A-444A-A2AF-89DA29C0BD1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5413-FC64-46C4-A0E6-E84EF80C31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BC8AFA2-59AA-4AA3-BC8D-2284A149997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E8377-4BC7-4F12-86E6-6A4C6383F4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8968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3621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1165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0518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4243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56054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93828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5567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변수와 자료형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59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알파벳 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이름의 중간에 공백이 들어가면 안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 문자는 반드시 알파벳 또는 밑줄 문자 </a:t>
            </a:r>
            <a:r>
              <a:rPr lang="en-US" altLang="ko-KR" dirty="0"/>
              <a:t>_</a:t>
            </a:r>
            <a:r>
              <a:rPr lang="ko-KR" altLang="en-US" dirty="0"/>
              <a:t>이여야 한다</a:t>
            </a:r>
            <a:r>
              <a:rPr lang="en-US" altLang="ko-KR" dirty="0"/>
              <a:t>. </a:t>
            </a:r>
            <a:r>
              <a:rPr lang="ko-KR" altLang="en-US" dirty="0"/>
              <a:t>따라서 이름은 숫자로 시 작할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대문자와 소문자를 구별하여 서로 다른 것으로 취급한다</a:t>
            </a:r>
            <a:r>
              <a:rPr lang="en-US" altLang="ko-KR" dirty="0"/>
              <a:t>. </a:t>
            </a:r>
            <a:r>
              <a:rPr lang="ko-KR" altLang="en-US" dirty="0"/>
              <a:t>따라서 변수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Index, INDEX</a:t>
            </a:r>
            <a:r>
              <a:rPr lang="ko-KR" altLang="en-US" dirty="0"/>
              <a:t>은 모두 서로 다른 변수이다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언어에서 사용하고 있는 키워드와 똑같은 이름은 허용되지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sum			// </a:t>
            </a:r>
            <a:r>
              <a:rPr lang="ko-KR" altLang="en-US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영문 알파벳 문자로 시작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_count		// </a:t>
            </a:r>
            <a:r>
              <a:rPr lang="ko-KR" altLang="en-US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밑줄 문자로 시작할 수 있다</a:t>
            </a:r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800" i="1" dirty="0" err="1">
                <a:solidFill>
                  <a:srgbClr val="0070C0"/>
                </a:solidFill>
                <a:latin typeface="Century Schoolbook" panose="02040604050505020304" pitchFamily="18" charset="0"/>
              </a:rPr>
              <a:t>number_of_pictures</a:t>
            </a:r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	// </a:t>
            </a:r>
            <a:r>
              <a:rPr lang="ko-KR" altLang="en-US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중간에 밑줄 문자를 넣을 수 있다</a:t>
            </a:r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King3		// </a:t>
            </a:r>
            <a:r>
              <a:rPr lang="ko-KR" altLang="en-US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맨 처음이 아니라면 숫자도 넣을 수 있다</a:t>
            </a:r>
            <a:r>
              <a:rPr lang="en-US" altLang="ko-KR" sz="18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2nd_base(☓)  		// </a:t>
            </a:r>
            <a:r>
              <a:rPr lang="ko-KR" altLang="en-US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숫자로 시작할 수 없다</a:t>
            </a:r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. 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money# 		// #</a:t>
            </a:r>
            <a:r>
              <a:rPr lang="ko-KR" altLang="en-US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과 같은 기호는 사용할 수 없다</a:t>
            </a:r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double 		// double</a:t>
            </a:r>
            <a:r>
              <a:rPr lang="ko-KR" altLang="en-US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은 </a:t>
            </a:r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C </a:t>
            </a:r>
            <a:r>
              <a:rPr lang="ko-KR" altLang="en-US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언어의 키워드이다</a:t>
            </a:r>
            <a:r>
              <a:rPr lang="en-US" altLang="ko-KR" sz="1800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. </a:t>
            </a:r>
            <a:endParaRPr lang="ko-KR" altLang="en-US" sz="1800" i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자료형의</a:t>
            </a:r>
            <a:r>
              <a:rPr lang="ko-KR" altLang="en-US" sz="3600" dirty="0">
                <a:latin typeface="+mn-ea"/>
                <a:ea typeface="+mn-ea"/>
              </a:rPr>
              <a:t> 종류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547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6199" name="Group 8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79866"/>
              </p:ext>
            </p:extLst>
          </p:nvPr>
        </p:nvGraphicFramePr>
        <p:xfrm>
          <a:off x="612648" y="1809746"/>
          <a:ext cx="7809040" cy="399016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0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0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자료형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바이트수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범위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77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정수형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short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-32768</a:t>
                      </a:r>
                      <a:r>
                        <a:rPr kumimoji="0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32767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-2147483648</a:t>
                      </a:r>
                      <a:r>
                        <a:rPr kumimoji="0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2147483647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long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-2147483648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2147483647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long long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–9,223,372,036,854,775,808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lang="en-US" altLang="ko-KR" sz="1600" dirty="0"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9,223,372,036,854,775,807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char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-128</a:t>
                      </a:r>
                      <a:r>
                        <a:rPr kumimoji="0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127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7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부동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소수점형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float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1.2E-38</a:t>
                      </a:r>
                      <a:r>
                        <a:rPr kumimoji="0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3.4E38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double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2.2E-308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1.8E308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long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double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2.2E-308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～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1.8E308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91443" marR="91443" marT="45709" marB="45709"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8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다양한 </a:t>
            </a:r>
            <a:r>
              <a:rPr lang="ko-KR" altLang="en-US" dirty="0" err="1"/>
              <a:t>자료형을</a:t>
            </a:r>
            <a:r>
              <a:rPr lang="ko-KR" altLang="en-US" dirty="0"/>
              <a:t> 사용할까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0" y="1958821"/>
            <a:ext cx="58007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자료형과</a:t>
            </a:r>
            <a:r>
              <a:rPr lang="en-US" altLang="ko-KR"/>
              <a:t> </a:t>
            </a:r>
            <a:r>
              <a:rPr lang="ko-KR" altLang="en-US"/>
              <a:t>형식 지정자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636713" y="2219325"/>
            <a:ext cx="673100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int x;</a:t>
            </a:r>
            <a:endParaRPr lang="ko-KR" altLang="en-US" i="1"/>
          </a:p>
        </p:txBody>
      </p:sp>
      <p:cxnSp>
        <p:nvCxnSpPr>
          <p:cNvPr id="21508" name="직선 화살표 연결선 5"/>
          <p:cNvCxnSpPr>
            <a:cxnSpLocks noChangeShapeType="1"/>
          </p:cNvCxnSpPr>
          <p:nvPr/>
        </p:nvCxnSpPr>
        <p:spPr bwMode="auto">
          <a:xfrm>
            <a:off x="3127375" y="2405063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4200525" y="2219325"/>
            <a:ext cx="671513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“%d”</a:t>
            </a:r>
            <a:endParaRPr lang="ko-KR" altLang="en-US" i="1"/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1649413" y="4165600"/>
            <a:ext cx="865187" cy="368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float</a:t>
            </a:r>
            <a:r>
              <a:rPr lang="ko-KR" altLang="en-US" i="1"/>
              <a:t> </a:t>
            </a:r>
            <a:r>
              <a:rPr lang="en-US" altLang="ko-KR" i="1"/>
              <a:t>x;</a:t>
            </a:r>
            <a:endParaRPr lang="ko-KR" altLang="en-US" i="1"/>
          </a:p>
        </p:txBody>
      </p:sp>
      <p:cxnSp>
        <p:nvCxnSpPr>
          <p:cNvPr id="21511" name="직선 화살표 연결선 8"/>
          <p:cNvCxnSpPr>
            <a:cxnSpLocks noChangeShapeType="1"/>
          </p:cNvCxnSpPr>
          <p:nvPr/>
        </p:nvCxnSpPr>
        <p:spPr bwMode="auto">
          <a:xfrm>
            <a:off x="3140075" y="434975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4213225" y="4165600"/>
            <a:ext cx="608013" cy="368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“%f”</a:t>
            </a:r>
            <a:endParaRPr lang="ko-KR" altLang="en-US" i="1"/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1649413" y="4826000"/>
            <a:ext cx="1120775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double</a:t>
            </a:r>
            <a:r>
              <a:rPr lang="ko-KR" altLang="en-US" i="1"/>
              <a:t> </a:t>
            </a:r>
            <a:r>
              <a:rPr lang="en-US" altLang="ko-KR" i="1"/>
              <a:t>x;</a:t>
            </a:r>
            <a:endParaRPr lang="ko-KR" altLang="en-US" i="1"/>
          </a:p>
        </p:txBody>
      </p:sp>
      <p:cxnSp>
        <p:nvCxnSpPr>
          <p:cNvPr id="21514" name="직선 화살표 연결선 11"/>
          <p:cNvCxnSpPr>
            <a:cxnSpLocks noChangeShapeType="1"/>
          </p:cNvCxnSpPr>
          <p:nvPr/>
        </p:nvCxnSpPr>
        <p:spPr bwMode="auto">
          <a:xfrm>
            <a:off x="3140075" y="5010150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4213225" y="4826000"/>
            <a:ext cx="658813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“%lf”</a:t>
            </a:r>
            <a:endParaRPr lang="ko-KR" altLang="en-US" i="1"/>
          </a:p>
        </p:txBody>
      </p: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1636713" y="2738438"/>
            <a:ext cx="865187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long x;</a:t>
            </a:r>
            <a:endParaRPr lang="ko-KR" altLang="en-US" i="1"/>
          </a:p>
        </p:txBody>
      </p:sp>
      <p:cxnSp>
        <p:nvCxnSpPr>
          <p:cNvPr id="21517" name="직선 화살표 연결선 14"/>
          <p:cNvCxnSpPr>
            <a:cxnSpLocks noChangeShapeType="1"/>
          </p:cNvCxnSpPr>
          <p:nvPr/>
        </p:nvCxnSpPr>
        <p:spPr bwMode="auto">
          <a:xfrm>
            <a:off x="3127375" y="29241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4200525" y="2738438"/>
            <a:ext cx="7239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“%ld”</a:t>
            </a:r>
            <a:endParaRPr lang="ko-KR" altLang="en-US" i="1"/>
          </a:p>
        </p:txBody>
      </p:sp>
      <p:sp>
        <p:nvSpPr>
          <p:cNvPr id="21519" name="TextBox 16"/>
          <p:cNvSpPr txBox="1">
            <a:spLocks noChangeArrowheads="1"/>
          </p:cNvSpPr>
          <p:nvPr/>
        </p:nvSpPr>
        <p:spPr bwMode="auto">
          <a:xfrm>
            <a:off x="1636713" y="3260725"/>
            <a:ext cx="1365250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long long x;</a:t>
            </a:r>
            <a:endParaRPr lang="ko-KR" altLang="en-US" i="1"/>
          </a:p>
        </p:txBody>
      </p:sp>
      <p:cxnSp>
        <p:nvCxnSpPr>
          <p:cNvPr id="21520" name="직선 화살표 연결선 17"/>
          <p:cNvCxnSpPr>
            <a:cxnSpLocks noChangeShapeType="1"/>
          </p:cNvCxnSpPr>
          <p:nvPr/>
        </p:nvCxnSpPr>
        <p:spPr bwMode="auto">
          <a:xfrm>
            <a:off x="3127375" y="3444875"/>
            <a:ext cx="920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1521" name="TextBox 18"/>
          <p:cNvSpPr txBox="1">
            <a:spLocks noChangeArrowheads="1"/>
          </p:cNvSpPr>
          <p:nvPr/>
        </p:nvSpPr>
        <p:spPr bwMode="auto">
          <a:xfrm>
            <a:off x="4200525" y="3260725"/>
            <a:ext cx="774700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i="1"/>
              <a:t>“%lld”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41584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i="1" dirty="0">
                <a:latin typeface="Century Schoolbook" panose="02040604050505020304" pitchFamily="18" charset="0"/>
              </a:rPr>
              <a:t>area = 3.14 * radius * radius;</a:t>
            </a:r>
          </a:p>
          <a:p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54" y="2326272"/>
            <a:ext cx="6467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anose="020B0600000101010101" pitchFamily="50" charset="-127"/>
              </a:rPr>
              <a:t>정수형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93750" y="3770313"/>
            <a:ext cx="82121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dirty="0"/>
              <a:t>가장 기본이 되는 것은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en-US" altLang="ko-KR" dirty="0"/>
              <a:t>CPU</a:t>
            </a:r>
            <a:r>
              <a:rPr lang="ko-KR" altLang="en-US" dirty="0"/>
              <a:t>에 따라서 크기가 달라진다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en-US" altLang="ko-KR" dirty="0"/>
              <a:t>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55663" y="5097463"/>
            <a:ext cx="66849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FF"/>
                </a:solidFill>
              </a:rPr>
              <a:t>(Q) </a:t>
            </a:r>
            <a:r>
              <a:rPr lang="ko-KR" altLang="en-US">
                <a:solidFill>
                  <a:srgbClr val="0000FF"/>
                </a:solidFill>
              </a:rPr>
              <a:t>왜 여러 개의 정수형이 필요한가</a:t>
            </a:r>
            <a:r>
              <a:rPr lang="en-US" altLang="ko-KR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877888" y="5527675"/>
            <a:ext cx="68786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>
                <a:solidFill>
                  <a:schemeClr val="tx2"/>
                </a:solidFill>
              </a:rPr>
              <a:t>(A) </a:t>
            </a:r>
            <a:r>
              <a:rPr lang="ko-KR" altLang="en-US">
                <a:solidFill>
                  <a:schemeClr val="tx2"/>
                </a:solidFill>
              </a:rPr>
              <a:t>용도에 따라 프로그래머가 선택하여 사용할 수 있게 하기 위하여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1844675"/>
            <a:ext cx="6238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anose="020B0600000101010101" pitchFamily="50" charset="-127"/>
              </a:rPr>
              <a:t>정수 표현 방법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음수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보통은 첫 번째 비트를 부호 비트로 사용한다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문제점이 발생한다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4"/>
          <a:stretch>
            <a:fillRect/>
          </a:stretch>
        </p:blipFill>
        <p:spPr bwMode="auto">
          <a:xfrm>
            <a:off x="1620838" y="2776538"/>
            <a:ext cx="4910137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7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정수형이 나타내는 정수의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-32768</a:t>
            </a:r>
            <a:r>
              <a:rPr lang="ko-KR" altLang="en-US" dirty="0"/>
              <a:t>에서 </a:t>
            </a:r>
            <a:r>
              <a:rPr lang="en-US" altLang="ko-KR" dirty="0"/>
              <a:t>+32767</a:t>
            </a:r>
            <a:r>
              <a:rPr lang="ko-KR" altLang="en-US" dirty="0"/>
              <a:t>까지의 정수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69" y="2225012"/>
            <a:ext cx="6619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는 변수가 음수가 아닌 값만을 나타낸다는 것을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95" y="2270788"/>
            <a:ext cx="5934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변수와 상수의 개념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/>
              <a:t>에서 사용가능한 변수</a:t>
            </a:r>
            <a:endParaRPr lang="en-US" altLang="ko-KR" dirty="0"/>
          </a:p>
          <a:p>
            <a:r>
              <a:rPr lang="ko-KR" altLang="en-US" dirty="0"/>
              <a:t>정수형 변수와 상수</a:t>
            </a:r>
            <a:endParaRPr lang="en-US" altLang="ko-KR" dirty="0"/>
          </a:p>
          <a:p>
            <a:r>
              <a:rPr lang="ko-KR" altLang="en-US" dirty="0"/>
              <a:t>부동 </a:t>
            </a:r>
            <a:r>
              <a:rPr lang="ko-KR" altLang="en-US" dirty="0" err="1"/>
              <a:t>소수점형</a:t>
            </a:r>
            <a:r>
              <a:rPr lang="ko-KR" altLang="en-US" dirty="0"/>
              <a:t> 변수와 상수</a:t>
            </a:r>
            <a:endParaRPr lang="en-US" altLang="ko-KR" dirty="0"/>
          </a:p>
          <a:p>
            <a:r>
              <a:rPr lang="ko-KR" altLang="en-US" dirty="0"/>
              <a:t>기호 상수</a:t>
            </a:r>
            <a:endParaRPr lang="en-US" altLang="ko-KR" dirty="0"/>
          </a:p>
          <a:p>
            <a:r>
              <a:rPr lang="ko-KR" altLang="en-US" dirty="0" err="1"/>
              <a:t>오버플로우와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89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anose="020B0600000101010101" pitchFamily="50" charset="-127"/>
              </a:rPr>
              <a:t>unsigned </a:t>
            </a:r>
            <a:r>
              <a:rPr lang="ko-KR" altLang="en-US" sz="3600">
                <a:ea typeface="굴림" panose="020B0600000101010101" pitchFamily="50" charset="-127"/>
              </a:rPr>
              <a:t>수식자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0" y="1759628"/>
            <a:ext cx="8212138" cy="3275013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unsigned  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      speed;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부호없는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형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unsigned              </a:t>
            </a:r>
            <a:r>
              <a:rPr lang="en-US" altLang="en-US" sz="1600" dirty="0">
                <a:latin typeface="Century Schoolbook" panose="02040604050505020304" pitchFamily="18" charset="0"/>
              </a:rPr>
              <a:t>distance;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unsigned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distance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와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같다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unsigned   short    </a:t>
            </a:r>
            <a:r>
              <a:rPr lang="en-US" altLang="en-US" sz="1600" dirty="0">
                <a:latin typeface="Century Schoolbook" panose="02040604050505020304" pitchFamily="18" charset="0"/>
              </a:rPr>
              <a:t>players;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부호없는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short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형</a:t>
            </a:r>
            <a:endParaRPr lang="en-US" altLang="en-US" sz="1600" dirty="0">
              <a:latin typeface="Century Schoolbook" panose="020406040505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unsigned   long</a:t>
            </a:r>
            <a:r>
              <a:rPr lang="en-US" altLang="en-US" sz="1600" dirty="0">
                <a:latin typeface="Century Schoolbook" panose="02040604050505020304" pitchFamily="18" charset="0"/>
              </a:rPr>
              <a:t>     seconds;	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부호없는</a:t>
            </a:r>
            <a:r>
              <a:rPr lang="en-US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long</a:t>
            </a:r>
            <a:r>
              <a:rPr lang="en-US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형</a:t>
            </a:r>
            <a:endParaRPr lang="en-US" altLang="en-US" sz="1600" dirty="0">
              <a:solidFill>
                <a:srgbClr val="008000"/>
              </a:solidFill>
              <a:latin typeface="Century Schoolbook" panose="02040604050505020304" pitchFamily="18" charset="0"/>
              <a:ea typeface="돋움체" pitchFamily="49" charset="-127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endParaRPr lang="en-US" altLang="ko-KR" sz="1600" dirty="0">
              <a:solidFill>
                <a:srgbClr val="008000"/>
              </a:solidFill>
              <a:latin typeface="Century Schoolbook" panose="02040604050505020304" pitchFamily="18" charset="0"/>
              <a:ea typeface="돋움체" pitchFamily="49" charset="-127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돋움체" pitchFamily="49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return 0;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정수형이 나타낼 수 있는 범위를 넘어가는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67" y="2175815"/>
            <a:ext cx="5543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3910" y="1759628"/>
            <a:ext cx="8212138" cy="3275013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short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s_money</a:t>
            </a:r>
            <a:r>
              <a:rPr lang="en-US" altLang="ko-KR" sz="1600" dirty="0">
                <a:latin typeface="Century Schoolbook" panose="02040604050505020304" pitchFamily="18" charset="0"/>
              </a:rPr>
              <a:t> = 32767;	// </a:t>
            </a:r>
            <a:r>
              <a:rPr lang="ko-KR" altLang="en-US" sz="1600" dirty="0">
                <a:latin typeface="Century Schoolbook" panose="02040604050505020304" pitchFamily="18" charset="0"/>
              </a:rPr>
              <a:t>최대값으로 초기화한다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s_money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s_money</a:t>
            </a:r>
            <a:r>
              <a:rPr lang="en-US" altLang="ko-KR" sz="1600" dirty="0">
                <a:latin typeface="Century Schoolbook" panose="02040604050505020304" pitchFamily="18" charset="0"/>
              </a:rPr>
              <a:t> + 1;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s_money</a:t>
            </a:r>
            <a:r>
              <a:rPr lang="en-US" altLang="ko-KR" sz="1600" dirty="0">
                <a:latin typeface="Century Schoolbook" panose="02040604050505020304" pitchFamily="18" charset="0"/>
              </a:rPr>
              <a:t> = %d\n",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s_money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7175" name="_x398244152" descr="EMB00010e6036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0" y="5232962"/>
            <a:ext cx="8166949" cy="10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6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상수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2" y="1600200"/>
            <a:ext cx="7524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26" y="1879199"/>
            <a:ext cx="5248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2270834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("%d %#x %#o \n", 128, 128, 128);	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3313" name="_x398204352" descr="EMB00010e6036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0" y="4327865"/>
            <a:ext cx="8212138" cy="104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2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기호 상수</a:t>
            </a:r>
            <a:r>
              <a:rPr lang="en-US" altLang="ko-KR" b="1" dirty="0"/>
              <a:t>(symbolic constant)</a:t>
            </a:r>
            <a:r>
              <a:rPr lang="ko-KR" altLang="en-US" dirty="0"/>
              <a:t>는 상수에 이름을 붙인 것</a:t>
            </a:r>
            <a:endParaRPr lang="en-US" altLang="ko-KR" dirty="0"/>
          </a:p>
          <a:p>
            <a:r>
              <a:rPr lang="ko-KR" altLang="en-US" b="1" dirty="0" err="1"/>
              <a:t>리터럴</a:t>
            </a:r>
            <a:r>
              <a:rPr lang="ko-KR" altLang="en-US" b="1" dirty="0"/>
              <a:t> 상수</a:t>
            </a:r>
            <a:r>
              <a:rPr lang="en-US" altLang="ko-KR" b="1" dirty="0"/>
              <a:t>(literal)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i="1" dirty="0">
                <a:latin typeface="Century Schoolbook" panose="02040604050505020304" pitchFamily="18" charset="0"/>
              </a:rPr>
              <a:t>#define EXCHANGE_RATE 	1120	</a:t>
            </a:r>
          </a:p>
          <a:p>
            <a:endParaRPr lang="en-US" altLang="ko-KR" dirty="0"/>
          </a:p>
          <a:p>
            <a:r>
              <a:rPr lang="ko-KR" altLang="en-US" dirty="0"/>
              <a:t>기호 상수의 장점</a:t>
            </a:r>
            <a:endParaRPr lang="en-US" altLang="ko-KR" dirty="0"/>
          </a:p>
          <a:p>
            <a:pPr lvl="1"/>
            <a:r>
              <a:rPr lang="ko-KR" altLang="en-US" i="1" dirty="0"/>
              <a:t>프로그램을 읽기가 쉬워진다</a:t>
            </a:r>
            <a:r>
              <a:rPr lang="en-US" altLang="ko-KR" i="1" dirty="0"/>
              <a:t>.</a:t>
            </a:r>
            <a:r>
              <a:rPr lang="ko-KR" altLang="en-US" i="1" dirty="0"/>
              <a:t> </a:t>
            </a:r>
          </a:p>
          <a:p>
            <a:pPr lvl="1"/>
            <a:r>
              <a:rPr lang="ko-KR" altLang="en-US" i="1" dirty="0"/>
              <a:t>변경을 쉽게 할 수 있다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401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</a:t>
            </a:r>
          </a:p>
        </p:txBody>
      </p:sp>
      <p:pic>
        <p:nvPicPr>
          <p:cNvPr id="14337" name="_x27335480" descr="EMB00010e6036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4" y="1913138"/>
            <a:ext cx="7139603" cy="35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8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달러를 원화로 계산하기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변수를 선언하고 사용하는 예제로 달러화를 원화로 계산하는 프로그램은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1" name="_x27335080" descr="EMB00010e6036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37" y="2687344"/>
            <a:ext cx="7903011" cy="11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23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달러를 원화로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721070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  EXCHANGE_RATE 	1120	// </a:t>
            </a:r>
            <a:r>
              <a:rPr lang="ko-KR" altLang="en-US" dirty="0"/>
              <a:t>기호 상수 정의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usd</a:t>
            </a:r>
            <a:r>
              <a:rPr lang="en-US" altLang="ko-KR" dirty="0"/>
              <a:t>;				// </a:t>
            </a:r>
            <a:r>
              <a:rPr lang="ko-KR" altLang="en-US" dirty="0"/>
              <a:t>달러화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krw</a:t>
            </a:r>
            <a:r>
              <a:rPr lang="en-US" altLang="ko-KR" dirty="0"/>
              <a:t>;				// </a:t>
            </a:r>
            <a:r>
              <a:rPr lang="ko-KR" altLang="en-US" dirty="0"/>
              <a:t>원화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달러화 금액을 </a:t>
            </a:r>
            <a:r>
              <a:rPr lang="ko-KR" altLang="en-US" dirty="0" err="1"/>
              <a:t>입력하시오</a:t>
            </a:r>
            <a:r>
              <a:rPr lang="en-US" altLang="ko-KR" dirty="0"/>
              <a:t>: ");		// </a:t>
            </a:r>
            <a:r>
              <a:rPr lang="ko-KR" altLang="en-US" dirty="0"/>
              <a:t>입력 안내 메시지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</a:t>
            </a:r>
            <a:r>
              <a:rPr lang="en-US" altLang="ko-KR" dirty="0" err="1"/>
              <a:t>usd</a:t>
            </a:r>
            <a:r>
              <a:rPr lang="en-US" altLang="ko-KR" dirty="0"/>
              <a:t>);				// </a:t>
            </a:r>
            <a:r>
              <a:rPr lang="ko-KR" altLang="en-US" dirty="0"/>
              <a:t>달러화 금액 입력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krw</a:t>
            </a:r>
            <a:r>
              <a:rPr lang="en-US" altLang="ko-KR" dirty="0"/>
              <a:t> = EXCHANGE_RATE * </a:t>
            </a:r>
            <a:r>
              <a:rPr lang="en-US" altLang="ko-KR" dirty="0" err="1"/>
              <a:t>usd</a:t>
            </a:r>
            <a:r>
              <a:rPr lang="en-US" altLang="ko-KR" dirty="0"/>
              <a:t>;			// </a:t>
            </a:r>
            <a:r>
              <a:rPr lang="ko-KR" altLang="en-US" dirty="0"/>
              <a:t>원화로 환산	</a:t>
            </a:r>
          </a:p>
          <a:p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달러화 </a:t>
            </a:r>
            <a:r>
              <a:rPr lang="en-US" altLang="ko-KR" dirty="0"/>
              <a:t>%d</a:t>
            </a:r>
            <a:r>
              <a:rPr lang="ko-KR" altLang="en-US" dirty="0"/>
              <a:t>달러는 </a:t>
            </a:r>
            <a:r>
              <a:rPr lang="en-US" altLang="ko-KR" dirty="0"/>
              <a:t>%d</a:t>
            </a:r>
            <a:r>
              <a:rPr lang="ko-KR" altLang="en-US" dirty="0"/>
              <a:t>원입니다</a:t>
            </a:r>
            <a:r>
              <a:rPr lang="en-US" altLang="ko-KR" dirty="0"/>
              <a:t>.\n", </a:t>
            </a:r>
            <a:r>
              <a:rPr lang="en-US" altLang="ko-KR" dirty="0" err="1"/>
              <a:t>usd</a:t>
            </a:r>
            <a:r>
              <a:rPr lang="en-US" altLang="ko-KR" dirty="0"/>
              <a:t>, </a:t>
            </a:r>
            <a:r>
              <a:rPr lang="en-US" altLang="ko-KR" dirty="0" err="1"/>
              <a:t>krw</a:t>
            </a:r>
            <a:r>
              <a:rPr lang="en-US" altLang="ko-KR" dirty="0"/>
              <a:t>);	// </a:t>
            </a:r>
            <a:r>
              <a:rPr lang="ko-KR" altLang="en-US" dirty="0"/>
              <a:t>계산 결과 출력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return 0;					// </a:t>
            </a:r>
            <a:r>
              <a:rPr lang="ko-KR" altLang="en-US" dirty="0"/>
              <a:t>함수 결과값 반환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6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프로그램에서 값들이 저장되는 공간을 변수</a:t>
            </a:r>
            <a:r>
              <a:rPr lang="en-US" altLang="ko-KR" dirty="0"/>
              <a:t>(variable)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20" y="2391145"/>
            <a:ext cx="3981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재산 계산하기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한 달에 </a:t>
            </a:r>
            <a:r>
              <a:rPr lang="en-US" altLang="ko-KR" dirty="0"/>
              <a:t>500</a:t>
            </a:r>
            <a:r>
              <a:rPr lang="ko-KR" altLang="en-US" dirty="0"/>
              <a:t>만원씩 </a:t>
            </a:r>
            <a:r>
              <a:rPr lang="en-US" altLang="ko-KR" dirty="0"/>
              <a:t>30</a:t>
            </a:r>
            <a:r>
              <a:rPr lang="ko-KR" altLang="en-US" dirty="0"/>
              <a:t>년 동안 저금하면 얼마가 될까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6385" name="_x399035704" descr="EMB00010e6036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" y="2241612"/>
            <a:ext cx="7667976" cy="11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46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재산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721070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property;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saving;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매달 저축 금액을 </a:t>
            </a:r>
            <a:r>
              <a:rPr lang="ko-KR" altLang="en-US" dirty="0" err="1"/>
              <a:t>입력하시오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&amp;saving);</a:t>
            </a:r>
          </a:p>
          <a:p>
            <a:endParaRPr lang="en-US" altLang="ko-KR" dirty="0"/>
          </a:p>
          <a:p>
            <a:r>
              <a:rPr lang="en-US" altLang="ko-KR" dirty="0"/>
              <a:t>	property = saving * 12 * 30;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("30</a:t>
            </a:r>
            <a:r>
              <a:rPr lang="ko-KR" altLang="en-US" dirty="0"/>
              <a:t>년 후의 재산 </a:t>
            </a:r>
            <a:r>
              <a:rPr lang="en-US" altLang="ko-KR" dirty="0"/>
              <a:t>= %d</a:t>
            </a:r>
            <a:r>
              <a:rPr lang="ko-KR" altLang="en-US" dirty="0"/>
              <a:t>원 </a:t>
            </a:r>
            <a:r>
              <a:rPr lang="en-US" altLang="ko-KR" dirty="0"/>
              <a:t>\n", property);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3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변수의 값 교환하기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와 변수 </a:t>
            </a:r>
            <a:r>
              <a:rPr lang="en-US" altLang="ko-KR" dirty="0"/>
              <a:t>y</a:t>
            </a:r>
            <a:r>
              <a:rPr lang="ko-KR" altLang="en-US" dirty="0"/>
              <a:t>의 값을 서로 바꾸는 코드를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0" y="2574523"/>
            <a:ext cx="8212138" cy="2254929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a = 100;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b = 200;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tmp</a:t>
            </a:r>
            <a:r>
              <a:rPr lang="en-US" altLang="ko-KR" dirty="0"/>
              <a:t> = a;		// ①</a:t>
            </a:r>
          </a:p>
          <a:p>
            <a:r>
              <a:rPr lang="en-US" altLang="ko-KR" dirty="0"/>
              <a:t>a = b;		// ②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tmp</a:t>
            </a:r>
            <a:r>
              <a:rPr lang="en-US" altLang="ko-KR" dirty="0"/>
              <a:t>;		// ③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01" y="2763774"/>
            <a:ext cx="2457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3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부동소수점형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컴퓨터에서 실수는 부동소수점형으로 표현</a:t>
            </a:r>
          </a:p>
          <a:p>
            <a:pPr lvl="1"/>
            <a:r>
              <a:rPr lang="ko-KR" altLang="en-US" dirty="0"/>
              <a:t>소수점이 떠서 움직인다는 의미</a:t>
            </a:r>
          </a:p>
          <a:p>
            <a:pPr lvl="1"/>
            <a:r>
              <a:rPr lang="ko-KR" altLang="en-US" dirty="0"/>
              <a:t>과학자들이 많이 사용하는 과학적 표기법과 유사</a:t>
            </a:r>
          </a:p>
          <a:p>
            <a:endParaRPr lang="ko-KR" alt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63" y="3072707"/>
            <a:ext cx="58658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24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실수를 표현하는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고정 소수점 방식</a:t>
            </a:r>
            <a:endParaRPr lang="en-US" altLang="ko-KR" dirty="0"/>
          </a:p>
          <a:p>
            <a:pPr lvl="1"/>
            <a:r>
              <a:rPr lang="ko-KR" altLang="en-US" dirty="0"/>
              <a:t>정수 부분을 위하여 일정 </a:t>
            </a:r>
            <a:r>
              <a:rPr lang="ko-KR" altLang="en-US" dirty="0" err="1"/>
              <a:t>비트를</a:t>
            </a:r>
            <a:r>
              <a:rPr lang="ko-KR" altLang="en-US" dirty="0"/>
              <a:t> 할당하고 소수 부분을 위하여 일정 </a:t>
            </a:r>
            <a:r>
              <a:rPr lang="ko-KR" altLang="en-US" dirty="0" err="1"/>
              <a:t>비트를</a:t>
            </a:r>
            <a:r>
              <a:rPr lang="ko-KR" altLang="en-US" dirty="0"/>
              <a:t> 할당함</a:t>
            </a:r>
            <a:endParaRPr lang="en-US" altLang="ko-KR" dirty="0"/>
          </a:p>
          <a:p>
            <a:pPr lvl="1"/>
            <a:r>
              <a:rPr lang="ko-KR" altLang="en-US" dirty="0"/>
              <a:t>전체가 </a:t>
            </a:r>
            <a:r>
              <a:rPr lang="en-US" altLang="ko-KR" dirty="0"/>
              <a:t>32</a:t>
            </a:r>
            <a:r>
              <a:rPr lang="ko-KR" altLang="en-US" dirty="0"/>
              <a:t>비트일 때 </a:t>
            </a:r>
            <a:r>
              <a:rPr lang="en-US" altLang="ko-KR" dirty="0"/>
              <a:t>16</a:t>
            </a:r>
            <a:r>
              <a:rPr lang="ko-KR" altLang="en-US" dirty="0"/>
              <a:t>비트 씩 할당</a:t>
            </a:r>
            <a:endParaRPr lang="en-US" altLang="ko-KR" dirty="0"/>
          </a:p>
          <a:p>
            <a:pPr lvl="1"/>
            <a:r>
              <a:rPr lang="ko-KR" altLang="en-US" dirty="0"/>
              <a:t>아주 큰 수를 표현할 수 없음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87973"/>
            <a:ext cx="6840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53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실수를 표현하는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부동 소수점 방식</a:t>
            </a:r>
            <a:endParaRPr lang="en-US" altLang="ko-KR" dirty="0"/>
          </a:p>
          <a:p>
            <a:pPr lvl="1"/>
            <a:r>
              <a:rPr lang="ko-KR" altLang="en-US" dirty="0"/>
              <a:t>표현할 수 있는 범위가 대폭 늘어남</a:t>
            </a:r>
            <a:endParaRPr lang="en-US" altLang="ko-KR" dirty="0"/>
          </a:p>
          <a:p>
            <a:pPr lvl="1"/>
            <a:r>
              <a:rPr lang="ko-KR" altLang="en-US" dirty="0"/>
              <a:t>정밀도에 한계가 있음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0066"/>
            <a:ext cx="9144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7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부동소수점형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6" y="2055812"/>
            <a:ext cx="7505700" cy="1676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68" y="4259263"/>
            <a:ext cx="5895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상수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9" y="2104932"/>
            <a:ext cx="7620000" cy="1866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18" y="4361293"/>
            <a:ext cx="3057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부동소수점형</a:t>
            </a:r>
            <a:r>
              <a:rPr lang="ko-KR" altLang="en-US" dirty="0"/>
              <a:t> 사용시 주의사항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오차가 있을 수 있음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2150021"/>
            <a:ext cx="7616825" cy="3151187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x;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x = (1.0e20 + 5.0)-1.0e20; 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“x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= %f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,x);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AutoShape 32"/>
          <p:cNvSpPr>
            <a:spLocks/>
          </p:cNvSpPr>
          <p:nvPr/>
        </p:nvSpPr>
        <p:spPr bwMode="auto">
          <a:xfrm>
            <a:off x="1187624" y="3767510"/>
            <a:ext cx="2535237" cy="309562"/>
          </a:xfrm>
          <a:prstGeom prst="borderCallout2">
            <a:avLst>
              <a:gd name="adj1" fmla="val 36921"/>
              <a:gd name="adj2" fmla="val 103005"/>
              <a:gd name="adj3" fmla="val 36921"/>
              <a:gd name="adj4" fmla="val 128681"/>
              <a:gd name="adj5" fmla="val -343588"/>
              <a:gd name="adj6" fmla="val 1555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5183361" y="2484810"/>
            <a:ext cx="22336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5.0</a:t>
            </a:r>
            <a:r>
              <a:rPr lang="ko-KR" altLang="en-US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은 부동 소수점수가 저장할 수 있는 한계떄문에 저장되지 않는다</a:t>
            </a:r>
            <a:r>
              <a:rPr lang="en-US" altLang="ko-KR" sz="1400">
                <a:solidFill>
                  <a:srgbClr val="993300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5387181"/>
            <a:ext cx="7585075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ko-KR" sz="1600">
                <a:ea typeface="굴림" pitchFamily="50" charset="-127"/>
              </a:rPr>
              <a:t>x = 0.000000 </a:t>
            </a:r>
          </a:p>
        </p:txBody>
      </p:sp>
    </p:spTree>
    <p:extLst>
      <p:ext uri="{BB962C8B-B14F-4D97-AF65-F5344CB8AC3E}">
        <p14:creationId xmlns:p14="http://schemas.microsoft.com/office/powerpoint/2010/main" val="6001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형의 값을 출력하거나 입력하려면 형식 지정자로 “</a:t>
            </a:r>
            <a:r>
              <a:rPr lang="en-US" altLang="ko-KR" dirty="0"/>
              <a:t>%f”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double</a:t>
            </a:r>
            <a:r>
              <a:rPr lang="ko-KR" altLang="en-US" dirty="0"/>
              <a:t>형의 값을 </a:t>
            </a:r>
            <a:r>
              <a:rPr lang="ko-KR" altLang="en-US" dirty="0" err="1"/>
              <a:t>입출력하려면</a:t>
            </a:r>
            <a:r>
              <a:rPr lang="ko-KR" altLang="en-US" dirty="0"/>
              <a:t> “</a:t>
            </a:r>
            <a:r>
              <a:rPr lang="en-US" altLang="ko-KR" dirty="0"/>
              <a:t>%lf”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1464" y="3435658"/>
            <a:ext cx="8212138" cy="1012056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double radius;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반지름 값을 </a:t>
            </a:r>
            <a:r>
              <a:rPr lang="ko-KR" altLang="en-US" dirty="0" err="1"/>
              <a:t>입력하시오</a:t>
            </a:r>
            <a:r>
              <a:rPr lang="en-US" altLang="ko-KR" dirty="0"/>
              <a:t>: ");</a:t>
            </a:r>
          </a:p>
          <a:p>
            <a:r>
              <a:rPr lang="en-US" altLang="ko-KR" dirty="0" err="1"/>
              <a:t>scanf</a:t>
            </a:r>
            <a:r>
              <a:rPr lang="en-US" altLang="ko-KR" dirty="0"/>
              <a:t>("%lf", &amp;radius);		// </a:t>
            </a:r>
            <a:r>
              <a:rPr lang="ko-KR" altLang="en-US" dirty="0"/>
              <a:t>반드시 “</a:t>
            </a:r>
            <a:r>
              <a:rPr lang="en-US" altLang="ko-KR" dirty="0"/>
              <a:t>%lf"</a:t>
            </a:r>
            <a:r>
              <a:rPr lang="ko-KR" altLang="en-US" dirty="0"/>
              <a:t>을 사용하여야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6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변수가 만들어지는 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변수는 메인 메모리에 만들어진다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18" y="2240980"/>
            <a:ext cx="3399900" cy="35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29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3291765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float </a:t>
            </a:r>
            <a:r>
              <a:rPr lang="en-US" altLang="ko-KR" dirty="0" err="1"/>
              <a:t>fvalue</a:t>
            </a:r>
            <a:r>
              <a:rPr lang="en-US" altLang="ko-KR" dirty="0"/>
              <a:t> = 1234567890.12345678901234567890;</a:t>
            </a:r>
          </a:p>
          <a:p>
            <a:r>
              <a:rPr lang="en-US" altLang="ko-KR" dirty="0"/>
              <a:t>	double </a:t>
            </a:r>
            <a:r>
              <a:rPr lang="en-US" altLang="ko-KR" dirty="0" err="1"/>
              <a:t>dvalue</a:t>
            </a:r>
            <a:r>
              <a:rPr lang="en-US" altLang="ko-KR" dirty="0"/>
              <a:t> = 1234567890.12345678901234567890;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("float</a:t>
            </a:r>
            <a:r>
              <a:rPr lang="ko-KR" altLang="en-US" dirty="0"/>
              <a:t>형 변수</a:t>
            </a:r>
            <a:r>
              <a:rPr lang="en-US" altLang="ko-KR" dirty="0"/>
              <a:t>=%30.25f\n", </a:t>
            </a:r>
            <a:r>
              <a:rPr lang="en-US" altLang="ko-KR" dirty="0" err="1"/>
              <a:t>fvalue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("double</a:t>
            </a:r>
            <a:r>
              <a:rPr lang="ko-KR" altLang="en-US" dirty="0"/>
              <a:t>형 변수</a:t>
            </a:r>
            <a:r>
              <a:rPr lang="en-US" altLang="ko-KR" dirty="0"/>
              <a:t>=%30.25lf\n", </a:t>
            </a:r>
            <a:r>
              <a:rPr lang="en-US" altLang="ko-KR" dirty="0" err="1"/>
              <a:t>dvalue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25601" name="_x398760576" descr="EMB00010e603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8695"/>
            <a:ext cx="8223682" cy="12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0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오버플로우와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3291765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float x = 1e39;</a:t>
            </a:r>
          </a:p>
          <a:p>
            <a:r>
              <a:rPr lang="en-US" altLang="ko-KR" dirty="0"/>
              <a:t>	float y = 1.23456e-46;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("x=%e\n", x);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("y=%e\n", y);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27649" name="_x398762096" descr="EMB00010e603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0" y="5348796"/>
            <a:ext cx="8209090" cy="124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13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태양빛 </a:t>
            </a:r>
            <a:r>
              <a:rPr lang="ko-KR" altLang="en-US" dirty="0"/>
              <a:t>도달 시간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태양에서 오는 빛이 몇 분 만에 지구에 도착하는 지를 컴퓨터로 계산해보고자 한다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en-US" dirty="0"/>
              <a:t>빛의 속도는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를 이동한다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en-US" dirty="0"/>
              <a:t>태양과 지구 사이의 거리는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4960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52229" name="_x235171432" descr="EMB0000174c6b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290888"/>
            <a:ext cx="44942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72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403350"/>
            <a:ext cx="49164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태양빛 도달 시간</a:t>
            </a:r>
            <a:endParaRPr lang="ko-KR" altLang="en-US" dirty="0"/>
          </a:p>
        </p:txBody>
      </p:sp>
      <p:sp>
        <p:nvSpPr>
          <p:cNvPr id="53252" name="직사각형 4"/>
          <p:cNvSpPr>
            <a:spLocks noChangeArrowheads="1"/>
          </p:cNvSpPr>
          <p:nvPr/>
        </p:nvSpPr>
        <p:spPr bwMode="auto">
          <a:xfrm>
            <a:off x="2386013" y="222726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1"/>
            <a:r>
              <a:rPr lang="ko-KR" altLang="en-US">
                <a:solidFill>
                  <a:schemeClr val="bg1"/>
                </a:solidFill>
              </a:rPr>
              <a:t>빛의 속도는 </a:t>
            </a:r>
            <a:r>
              <a:rPr lang="en-US" altLang="ko-KR">
                <a:solidFill>
                  <a:schemeClr val="bg1"/>
                </a:solidFill>
              </a:rPr>
              <a:t>300000.000000km/s</a:t>
            </a:r>
            <a:endParaRPr lang="ko-KR" altLang="en-US">
              <a:solidFill>
                <a:schemeClr val="bg1"/>
              </a:solidFill>
            </a:endParaRPr>
          </a:p>
          <a:p>
            <a:pPr latinLnBrk="1"/>
            <a:r>
              <a:rPr lang="ko-KR" altLang="en-US">
                <a:solidFill>
                  <a:schemeClr val="bg1"/>
                </a:solidFill>
              </a:rPr>
              <a:t>태양과 지구와의 거리 </a:t>
            </a:r>
            <a:r>
              <a:rPr lang="en-US" altLang="ko-KR">
                <a:solidFill>
                  <a:schemeClr val="bg1"/>
                </a:solidFill>
              </a:rPr>
              <a:t>149600000.000000km</a:t>
            </a:r>
            <a:endParaRPr lang="ko-KR" altLang="en-US">
              <a:solidFill>
                <a:schemeClr val="bg1"/>
              </a:solidFill>
            </a:endParaRPr>
          </a:p>
          <a:p>
            <a:pPr latinLnBrk="1"/>
            <a:r>
              <a:rPr lang="ko-KR" altLang="en-US">
                <a:solidFill>
                  <a:schemeClr val="bg1"/>
                </a:solidFill>
              </a:rPr>
              <a:t>도달 시간은 </a:t>
            </a:r>
            <a:r>
              <a:rPr lang="en-US" altLang="ko-KR">
                <a:solidFill>
                  <a:schemeClr val="bg1"/>
                </a:solidFill>
              </a:rPr>
              <a:t>8.311111</a:t>
            </a:r>
            <a:r>
              <a:rPr lang="ko-KR" altLang="en-US">
                <a:solidFill>
                  <a:schemeClr val="bg1"/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72121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힌트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/>
              <a:t>문제를 해결하기 위해서는 먼저 필요한 변수를 생성하여야 한다</a:t>
            </a:r>
            <a:r>
              <a:rPr lang="en-US" altLang="ko-KR"/>
              <a:t>. </a:t>
            </a:r>
            <a:r>
              <a:rPr lang="ko-KR" altLang="en-US"/>
              <a:t>여기서는 빛의 속도</a:t>
            </a:r>
            <a:r>
              <a:rPr lang="en-US" altLang="ko-KR"/>
              <a:t>, </a:t>
            </a:r>
            <a:r>
              <a:rPr lang="ko-KR" altLang="en-US"/>
              <a:t>태양과 지구 사이의 거리</a:t>
            </a:r>
            <a:r>
              <a:rPr lang="en-US" altLang="ko-KR"/>
              <a:t>, </a:t>
            </a:r>
            <a:r>
              <a:rPr lang="ko-KR" altLang="en-US"/>
              <a:t>도달 시간을 나타내는 변수가 필요하다</a:t>
            </a:r>
            <a:r>
              <a:rPr lang="en-US" altLang="ko-KR"/>
              <a:t>. </a:t>
            </a:r>
            <a:endParaRPr lang="ko-KR" altLang="en-US"/>
          </a:p>
          <a:p>
            <a:pPr latinLnBrk="1"/>
            <a:r>
              <a:rPr lang="ko-KR" altLang="en-US"/>
              <a:t>변수의 자료형은 모두 실수형이어야 한다</a:t>
            </a:r>
            <a:r>
              <a:rPr lang="en-US" altLang="ko-KR"/>
              <a:t>. </a:t>
            </a:r>
            <a:r>
              <a:rPr lang="ko-KR" altLang="en-US"/>
              <a:t>왜냐하면 매우 큰 수들이기 때문이다</a:t>
            </a:r>
            <a:r>
              <a:rPr lang="en-US" altLang="ko-KR"/>
              <a:t>. </a:t>
            </a:r>
            <a:endParaRPr lang="ko-KR" altLang="en-US"/>
          </a:p>
          <a:p>
            <a:pPr latinLnBrk="1"/>
            <a:r>
              <a:rPr lang="ko-KR" altLang="en-US"/>
              <a:t>빛이 도달하는 시간은 </a:t>
            </a:r>
            <a:r>
              <a:rPr lang="en-US" altLang="ko-KR"/>
              <a:t>(</a:t>
            </a:r>
            <a:r>
              <a:rPr lang="ko-KR" altLang="en-US"/>
              <a:t>도달 시간 </a:t>
            </a:r>
            <a:r>
              <a:rPr lang="en-US" altLang="ko-KR"/>
              <a:t>= </a:t>
            </a:r>
            <a:r>
              <a:rPr lang="ko-KR" altLang="en-US"/>
              <a:t>거리</a:t>
            </a:r>
            <a:r>
              <a:rPr lang="en-US" altLang="ko-KR"/>
              <a:t>/ (</a:t>
            </a:r>
            <a:r>
              <a:rPr lang="ko-KR" altLang="en-US"/>
              <a:t>빛의 속도</a:t>
            </a:r>
            <a:r>
              <a:rPr lang="en-US" altLang="ko-KR"/>
              <a:t>))</a:t>
            </a:r>
            <a:r>
              <a:rPr lang="ko-KR" altLang="en-US"/>
              <a:t>으로 계산할 수 있다</a:t>
            </a:r>
            <a:r>
              <a:rPr lang="en-US" altLang="ko-KR"/>
              <a:t>. </a:t>
            </a:r>
            <a:endParaRPr lang="ko-KR" altLang="en-US"/>
          </a:p>
          <a:p>
            <a:pPr latinLnBrk="1"/>
            <a:r>
              <a:rPr lang="ko-KR" altLang="en-US"/>
              <a:t>실수형을 </a:t>
            </a:r>
            <a:r>
              <a:rPr lang="en-US" altLang="ko-KR"/>
              <a:t>printf()</a:t>
            </a:r>
            <a:r>
              <a:rPr lang="ko-KR" altLang="en-US"/>
              <a:t>로 출력할 때는 </a:t>
            </a:r>
            <a:r>
              <a:rPr lang="en-US" altLang="ko-KR"/>
              <a:t>%f</a:t>
            </a:r>
            <a:r>
              <a:rPr lang="ko-KR" altLang="en-US"/>
              <a:t>나 </a:t>
            </a:r>
            <a:r>
              <a:rPr lang="en-US" altLang="ko-KR"/>
              <a:t>%lf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9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태양빛 도달 시간</a:t>
            </a:r>
            <a:endParaRPr lang="ko-KR" altLang="en-US" sz="3600" dirty="0">
              <a:ea typeface="굴림" panose="020B0600000101010101" pitchFamily="50" charset="-127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12648" y="1371693"/>
            <a:ext cx="8201025" cy="513556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300000; 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빛의 속도 저장하는 변수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distance = 149600000;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태양과 지구 사이 거리 저장하는 변수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	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149600000km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로 초기화한다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time;	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시간을 나타내는 변수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 = distance /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거리를 빛의 속도로 나눈다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 = time / 60.0;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초를 분으로 변환한다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빛의 속도는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/s 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	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태양과 지구와의 거리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fkm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 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distance);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도달 시간은 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초</a:t>
            </a:r>
            <a:r>
              <a:rPr lang="en-US" altLang="ko-KR" sz="1600" kern="0" dirty="0">
                <a:solidFill>
                  <a:srgbClr val="A31515"/>
                </a:solidFill>
                <a:latin typeface="Century Schoolbook" panose="02040604050505020304" pitchFamily="18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time);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시간을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F9AEEB1-96F1-497E-A811-C5AF7E17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5615174"/>
            <a:ext cx="4178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1"/>
            <a:r>
              <a:rPr lang="ko-KR" altLang="en-US" sz="1400" dirty="0"/>
              <a:t>빛의 속도는 </a:t>
            </a:r>
            <a:r>
              <a:rPr lang="en-US" altLang="ko-KR" sz="1400" dirty="0"/>
              <a:t>300000.000000km/s</a:t>
            </a:r>
            <a:endParaRPr lang="ko-KR" altLang="en-US" sz="1400" dirty="0"/>
          </a:p>
          <a:p>
            <a:pPr latinLnBrk="1"/>
            <a:r>
              <a:rPr lang="ko-KR" altLang="en-US" sz="1400" dirty="0"/>
              <a:t>태양과 지구와의 거리 </a:t>
            </a:r>
            <a:r>
              <a:rPr lang="en-US" altLang="ko-KR" sz="1400" dirty="0"/>
              <a:t>149600000.000000km</a:t>
            </a:r>
            <a:endParaRPr lang="ko-KR" altLang="en-US" sz="1400" dirty="0"/>
          </a:p>
          <a:p>
            <a:pPr latinLnBrk="1"/>
            <a:r>
              <a:rPr lang="ko-KR" altLang="en-US" sz="1400" dirty="0"/>
              <a:t>도달 시간은 </a:t>
            </a:r>
            <a:r>
              <a:rPr lang="en-US" altLang="ko-KR" sz="1400" dirty="0"/>
              <a:t>8.311111</a:t>
            </a:r>
            <a:r>
              <a:rPr lang="ko-KR" altLang="en-US" sz="14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601332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온도 </a:t>
            </a:r>
            <a:r>
              <a:rPr lang="ko-KR" altLang="en-US" dirty="0"/>
              <a:t>변환하기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</a:t>
            </a:r>
            <a:r>
              <a:rPr lang="ko-KR" altLang="en-US" dirty="0" err="1"/>
              <a:t>화씨온도를</a:t>
            </a:r>
            <a:r>
              <a:rPr lang="ko-KR" altLang="en-US" dirty="0"/>
              <a:t> 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28673" name="_x398763216" descr="EMB00010e6037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1" y="2756517"/>
            <a:ext cx="8079280" cy="1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176112"/>
            <a:ext cx="3756421" cy="2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9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온도 변환하기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064122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double </a:t>
            </a:r>
            <a:r>
              <a:rPr lang="en-US" altLang="ko-KR" dirty="0" err="1"/>
              <a:t>celsius</a:t>
            </a:r>
            <a:r>
              <a:rPr lang="en-US" altLang="ko-KR" dirty="0"/>
              <a:t>, </a:t>
            </a:r>
            <a:r>
              <a:rPr lang="en-US" altLang="ko-KR" dirty="0" err="1"/>
              <a:t>fahrenheit</a:t>
            </a:r>
            <a:r>
              <a:rPr lang="en-US" altLang="ko-KR" dirty="0"/>
              <a:t>;	// </a:t>
            </a:r>
            <a:r>
              <a:rPr lang="ko-KR" altLang="en-US" dirty="0"/>
              <a:t>변수 선언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 err="1"/>
              <a:t>화씨온도</a:t>
            </a:r>
            <a:r>
              <a:rPr lang="en-US" altLang="ko-KR" dirty="0"/>
              <a:t>=");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("%lf", &amp;</a:t>
            </a:r>
            <a:r>
              <a:rPr lang="en-US" altLang="ko-KR" dirty="0" err="1"/>
              <a:t>fahrenheit</a:t>
            </a:r>
            <a:r>
              <a:rPr lang="en-US" altLang="ko-KR" dirty="0"/>
              <a:t>);	// </a:t>
            </a:r>
            <a:r>
              <a:rPr lang="ko-KR" altLang="en-US" dirty="0"/>
              <a:t>부동소수점형으로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celsius</a:t>
            </a:r>
            <a:r>
              <a:rPr lang="en-US" altLang="ko-KR" dirty="0"/>
              <a:t> = (</a:t>
            </a:r>
            <a:r>
              <a:rPr lang="en-US" altLang="ko-KR" dirty="0" err="1"/>
              <a:t>fahrenheit</a:t>
            </a:r>
            <a:r>
              <a:rPr lang="en-US" altLang="ko-KR" dirty="0"/>
              <a:t> - 32.0) * 5.0 / 9.0;	// </a:t>
            </a:r>
            <a:r>
              <a:rPr lang="ko-KR" altLang="en-US" dirty="0"/>
              <a:t>섭씨 온도 </a:t>
            </a:r>
            <a:r>
              <a:rPr lang="en-US" altLang="ko-KR" dirty="0"/>
              <a:t>= (</a:t>
            </a:r>
            <a:r>
              <a:rPr lang="ko-KR" altLang="en-US" dirty="0"/>
              <a:t>화씨온도 </a:t>
            </a:r>
            <a:r>
              <a:rPr lang="en-US" altLang="ko-KR" dirty="0"/>
              <a:t>– 32) * 5 / 9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 err="1"/>
              <a:t>섭씨온도</a:t>
            </a:r>
            <a:r>
              <a:rPr lang="en-US" altLang="ko-KR" dirty="0"/>
              <a:t>=%lf \n", </a:t>
            </a:r>
            <a:r>
              <a:rPr lang="en-US" altLang="ko-KR" dirty="0" err="1"/>
              <a:t>celsius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002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원의</a:t>
            </a:r>
            <a:r>
              <a:rPr lang="en-US" altLang="ko-KR" dirty="0"/>
              <a:t> </a:t>
            </a:r>
            <a:r>
              <a:rPr lang="ko-KR" altLang="en-US" dirty="0"/>
              <a:t>면적 계산하기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원의 반지름을 받아서 원의 면적을 계산하는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3793" name="_x399400864" descr="EMB00010e6037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2625124"/>
            <a:ext cx="7767961" cy="11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65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원의</a:t>
            </a:r>
            <a:r>
              <a:rPr lang="en-US" altLang="ko-KR" dirty="0"/>
              <a:t> </a:t>
            </a:r>
            <a:r>
              <a:rPr lang="ko-KR" altLang="en-US"/>
              <a:t>면적 계산하기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463618"/>
          </a:xfrm>
          <a:prstGeom prst="foldedCorner">
            <a:avLst>
              <a:gd name="adj" fmla="val 6889"/>
            </a:avLst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fontScale="92500"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/* </a:t>
            </a:r>
            <a:r>
              <a:rPr lang="ko-KR" altLang="en-US" dirty="0"/>
              <a:t>원의 면적을 계산하는 프로그램*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  PI 	3.141592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double radius;	// </a:t>
            </a:r>
            <a:r>
              <a:rPr lang="ko-KR" altLang="en-US" dirty="0"/>
              <a:t>원의 반지름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double area;		// </a:t>
            </a:r>
            <a:r>
              <a:rPr lang="ko-KR" altLang="en-US" dirty="0"/>
              <a:t>원의 면적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원의 반지름을 </a:t>
            </a:r>
            <a:r>
              <a:rPr lang="ko-KR" altLang="en-US" dirty="0" err="1"/>
              <a:t>입력하시요</a:t>
            </a:r>
            <a:r>
              <a:rPr lang="en-US" altLang="ko-KR" dirty="0"/>
              <a:t>:");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("%lf", &amp;radius);</a:t>
            </a:r>
          </a:p>
          <a:p>
            <a:endParaRPr lang="en-US" altLang="ko-KR" dirty="0"/>
          </a:p>
          <a:p>
            <a:r>
              <a:rPr lang="en-US" altLang="ko-KR" dirty="0"/>
              <a:t>	area = PI * radius * radius;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원의 면적</a:t>
            </a:r>
            <a:r>
              <a:rPr lang="en-US" altLang="ko-KR" dirty="0"/>
              <a:t>: %f \n", area);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변수가 필요한 이유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934974" y="1846263"/>
            <a:ext cx="788987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(Q) </a:t>
            </a:r>
            <a:r>
              <a:rPr lang="ko-KR" altLang="en-US" dirty="0">
                <a:solidFill>
                  <a:srgbClr val="0000FF"/>
                </a:solidFill>
              </a:rPr>
              <a:t>만약 메모리를 변수처럼 이름을 가지고 사용하자 않고 주소로 </a:t>
            </a:r>
            <a:r>
              <a:rPr lang="ko-KR" altLang="en-US" dirty="0" err="1">
                <a:solidFill>
                  <a:srgbClr val="0000FF"/>
                </a:solidFill>
              </a:rPr>
              <a:t>사용하다면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	“219</a:t>
            </a:r>
            <a:r>
              <a:rPr lang="ko-KR" altLang="en-US" dirty="0">
                <a:solidFill>
                  <a:srgbClr val="0000FF"/>
                </a:solidFill>
              </a:rPr>
              <a:t>번지에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을 대입하라</a:t>
            </a:r>
            <a:r>
              <a:rPr lang="en-US" altLang="ko-KR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2149" y="3367088"/>
            <a:ext cx="78184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dirty="0">
                <a:solidFill>
                  <a:schemeClr val="tx2"/>
                </a:solidFill>
              </a:rPr>
              <a:t>(A) </a:t>
            </a:r>
            <a:r>
              <a:rPr lang="ko-KR" altLang="en-US" dirty="0">
                <a:solidFill>
                  <a:schemeClr val="tx2"/>
                </a:solidFill>
              </a:rPr>
              <a:t>충분히 가능하지만 불편하다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  <a:r>
              <a:rPr lang="ko-KR" altLang="en-US" dirty="0">
                <a:solidFill>
                  <a:schemeClr val="tx2"/>
                </a:solidFill>
              </a:rPr>
              <a:t>인간은 숫자보다는 기호를 더 잘 기억한다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4086225"/>
            <a:ext cx="5943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5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문자형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문자도 숫자를 이용하여 표현</a:t>
            </a: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95" y="2657475"/>
            <a:ext cx="6562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7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문자형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문자도 숫자를 이용하여 표현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공통적인 규격이 필요하다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아스키 코드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b="1">
                <a:ea typeface="굴림" panose="020B0600000101010101" pitchFamily="50" charset="-127"/>
              </a:rPr>
              <a:t>ASCII: </a:t>
            </a:r>
            <a:r>
              <a:rPr lang="en-US" altLang="ko-KR">
                <a:ea typeface="굴림" panose="020B0600000101010101" pitchFamily="50" charset="-127"/>
              </a:rPr>
              <a:t>American Standard Code for Information Interchange)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8</a:t>
            </a:r>
            <a:r>
              <a:rPr lang="ko-KR" altLang="en-US">
                <a:ea typeface="굴림" panose="020B0600000101010101" pitchFamily="50" charset="-127"/>
              </a:rPr>
              <a:t>비트를 사용하여 영어 알파벳 표현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) !</a:t>
            </a:r>
            <a:r>
              <a:rPr lang="ko-KR" altLang="en-US">
                <a:ea typeface="굴림" panose="020B0600000101010101" pitchFamily="50" charset="-127"/>
              </a:rPr>
              <a:t>는 </a:t>
            </a:r>
            <a:r>
              <a:rPr lang="en-US" altLang="ko-KR">
                <a:ea typeface="굴림" panose="020B0600000101010101" pitchFamily="50" charset="-127"/>
              </a:rPr>
              <a:t>33,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ea typeface="굴림" panose="020B0600000101010101" pitchFamily="50" charset="-127"/>
              </a:rPr>
              <a:t>A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>
                <a:ea typeface="굴림" panose="020B0600000101010101" pitchFamily="50" charset="-127"/>
              </a:rPr>
              <a:t>는 </a:t>
            </a:r>
            <a:r>
              <a:rPr lang="en-US" altLang="ko-KR">
                <a:ea typeface="굴림" panose="020B0600000101010101" pitchFamily="50" charset="-127"/>
              </a:rPr>
              <a:t>65,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>
                <a:ea typeface="굴림" panose="020B0600000101010101" pitchFamily="50" charset="-127"/>
              </a:rPr>
              <a:t>는 </a:t>
            </a:r>
            <a:r>
              <a:rPr lang="en-US" altLang="ko-KR">
                <a:ea typeface="굴림" panose="020B0600000101010101" pitchFamily="50" charset="-127"/>
              </a:rPr>
              <a:t>66,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ea typeface="굴림" panose="020B0600000101010101" pitchFamily="50" charset="-127"/>
              </a:rPr>
              <a:t>a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>
                <a:ea typeface="굴림" panose="020B0600000101010101" pitchFamily="50" charset="-127"/>
              </a:rPr>
              <a:t>는 </a:t>
            </a:r>
            <a:r>
              <a:rPr lang="en-US" altLang="ko-KR">
                <a:ea typeface="굴림" panose="020B0600000101010101" pitchFamily="50" charset="-127"/>
              </a:rPr>
              <a:t>97,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ea typeface="굴림" panose="020B0600000101010101" pitchFamily="50" charset="-127"/>
              </a:rPr>
              <a:t>b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>
                <a:ea typeface="굴림" panose="020B0600000101010101" pitchFamily="50" charset="-127"/>
              </a:rPr>
              <a:t>는 </a:t>
            </a:r>
            <a:r>
              <a:rPr lang="en-US" altLang="ko-KR">
                <a:ea typeface="굴림" panose="020B0600000101010101" pitchFamily="50" charset="-127"/>
              </a:rPr>
              <a:t>98</a:t>
            </a:r>
          </a:p>
        </p:txBody>
      </p:sp>
      <p:sp>
        <p:nvSpPr>
          <p:cNvPr id="60420" name="Text Box 406"/>
          <p:cNvSpPr txBox="1">
            <a:spLocks noChangeArrowheads="1"/>
          </p:cNvSpPr>
          <p:nvPr/>
        </p:nvSpPr>
        <p:spPr bwMode="auto">
          <a:xfrm>
            <a:off x="1310397" y="4526056"/>
            <a:ext cx="4876800" cy="92551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!"#$%&amp;'()*+,-./0123456789:;&lt;=&gt;?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@ABCDEFGHIJKLMNOPQRSTUVWXYZ[\]^_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`abcdefghijklmnopqrstuvwxyz{|}~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868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34865"/>
            <a:ext cx="7667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712942" y="1747915"/>
            <a:ext cx="7572375" cy="3046413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c;		// </a:t>
            </a:r>
            <a:r>
              <a:rPr lang="ko-KR" altLang="en-US" sz="1600" dirty="0">
                <a:latin typeface="Century Schoolbook" panose="02040604050505020304" pitchFamily="18" charset="0"/>
              </a:rPr>
              <a:t>변수 선언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문자를 </a:t>
            </a:r>
            <a:r>
              <a:rPr lang="ko-KR" altLang="en-US" sz="1600" dirty="0" err="1">
                <a:latin typeface="Century Schoolbook" panose="02040604050505020304" pitchFamily="18" charset="0"/>
              </a:rPr>
              <a:t>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	// </a:t>
            </a:r>
            <a:r>
              <a:rPr lang="ko-KR" altLang="en-US" sz="1600" dirty="0">
                <a:latin typeface="Century Schoolbook" panose="02040604050505020304" pitchFamily="18" charset="0"/>
              </a:rPr>
              <a:t>입력 안내문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</a:rPr>
              <a:t>("%c", &amp;c);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입력된 문자는 </a:t>
            </a:r>
            <a:r>
              <a:rPr lang="en-US" altLang="ko-KR" sz="1600" dirty="0">
                <a:latin typeface="Century Schoolbook" panose="02040604050505020304" pitchFamily="18" charset="0"/>
              </a:rPr>
              <a:t>%c</a:t>
            </a:r>
            <a:r>
              <a:rPr lang="ko-KR" altLang="en-US" sz="1600" dirty="0">
                <a:latin typeface="Century Schoolbook" panose="02040604050505020304" pitchFamily="18" charset="0"/>
              </a:rPr>
              <a:t>입니다</a:t>
            </a:r>
            <a:r>
              <a:rPr lang="en-US" altLang="ko-KR" sz="1600" dirty="0">
                <a:latin typeface="Century Schoolbook" panose="02040604050505020304" pitchFamily="18" charset="0"/>
              </a:rPr>
              <a:t>\n", c);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35841" name="_x398758336" descr="EMB00010e603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2" y="5203070"/>
            <a:ext cx="7703089" cy="11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45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anose="020B0600000101010101" pitchFamily="50" charset="-127"/>
              </a:rPr>
              <a:t>Quiz</a:t>
            </a:r>
            <a:endParaRPr lang="ko-KR" altLang="en-US" sz="3600">
              <a:ea typeface="굴림" panose="020B0600000101010101" pitchFamily="50" charset="-127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1228433" y="1707356"/>
            <a:ext cx="58943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(Q) 1</a:t>
            </a:r>
            <a:r>
              <a:rPr lang="ko-KR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과 </a:t>
            </a: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의 차이점은</a:t>
            </a: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228433" y="2410222"/>
            <a:ext cx="66944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(A) 1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은 정수이고 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은 문자 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을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나타내는 아스키코드이다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601913" y="40671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30400" y="4067175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2290763" y="4133850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3600">
                <a:latin typeface="Lucida Calligraphy" panose="03010101010101010101" pitchFamily="66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16238" y="421163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930400" y="41925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470525" y="4089400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799013" y="4089400"/>
            <a:ext cx="671512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4524" name="Oval 7"/>
          <p:cNvSpPr>
            <a:spLocks noChangeArrowheads="1"/>
          </p:cNvSpPr>
          <p:nvPr/>
        </p:nvSpPr>
        <p:spPr bwMode="auto">
          <a:xfrm>
            <a:off x="5159375" y="415607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3600">
                <a:latin typeface="Lucida Calligraphy" panose="03010101010101010101" pitchFamily="66" charset="0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5784850" y="4233863"/>
            <a:ext cx="67151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799013" y="421481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제어 문자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) </a:t>
            </a:r>
            <a:r>
              <a:rPr lang="ko-KR" altLang="en-US">
                <a:ea typeface="굴림" panose="020B0600000101010101" pitchFamily="50" charset="-127"/>
              </a:rPr>
              <a:t>줄바꿈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탭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벨소리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백스페이스 문자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1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65542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73843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직사각형 2"/>
          <p:cNvSpPr>
            <a:spLocks noChangeArrowheads="1"/>
          </p:cNvSpPr>
          <p:nvPr/>
        </p:nvSpPr>
        <p:spPr bwMode="auto">
          <a:xfrm>
            <a:off x="1216025" y="3089275"/>
            <a:ext cx="417513" cy="212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4" name="직사각형 14"/>
          <p:cNvSpPr>
            <a:spLocks noChangeArrowheads="1"/>
          </p:cNvSpPr>
          <p:nvPr/>
        </p:nvSpPr>
        <p:spPr bwMode="auto">
          <a:xfrm>
            <a:off x="1216025" y="3429000"/>
            <a:ext cx="417513" cy="214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4" name="자유형 3"/>
          <p:cNvSpPr/>
          <p:nvPr/>
        </p:nvSpPr>
        <p:spPr bwMode="auto">
          <a:xfrm>
            <a:off x="1579563" y="3168650"/>
            <a:ext cx="266700" cy="390525"/>
          </a:xfrm>
          <a:custGeom>
            <a:avLst/>
            <a:gdLst>
              <a:gd name="connsiteX0" fmla="*/ 17756 w 266330"/>
              <a:gd name="connsiteY0" fmla="*/ 0 h 390618"/>
              <a:gd name="connsiteX1" fmla="*/ 62144 w 266330"/>
              <a:gd name="connsiteY1" fmla="*/ 17755 h 390618"/>
              <a:gd name="connsiteX2" fmla="*/ 88777 w 266330"/>
              <a:gd name="connsiteY2" fmla="*/ 26633 h 390618"/>
              <a:gd name="connsiteX3" fmla="*/ 168676 w 266330"/>
              <a:gd name="connsiteY3" fmla="*/ 71022 h 390618"/>
              <a:gd name="connsiteX4" fmla="*/ 239697 w 266330"/>
              <a:gd name="connsiteY4" fmla="*/ 106532 h 390618"/>
              <a:gd name="connsiteX5" fmla="*/ 266330 w 266330"/>
              <a:gd name="connsiteY5" fmla="*/ 168676 h 390618"/>
              <a:gd name="connsiteX6" fmla="*/ 257453 w 266330"/>
              <a:gd name="connsiteY6" fmla="*/ 248575 h 390618"/>
              <a:gd name="connsiteX7" fmla="*/ 195309 w 266330"/>
              <a:gd name="connsiteY7" fmla="*/ 301841 h 390618"/>
              <a:gd name="connsiteX8" fmla="*/ 124288 w 266330"/>
              <a:gd name="connsiteY8" fmla="*/ 328474 h 390618"/>
              <a:gd name="connsiteX9" fmla="*/ 97655 w 266330"/>
              <a:gd name="connsiteY9" fmla="*/ 346229 h 390618"/>
              <a:gd name="connsiteX10" fmla="*/ 44389 w 266330"/>
              <a:gd name="connsiteY10" fmla="*/ 363985 h 390618"/>
              <a:gd name="connsiteX11" fmla="*/ 0 w 266330"/>
              <a:gd name="connsiteY11" fmla="*/ 390618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330" h="390618">
                <a:moveTo>
                  <a:pt x="17756" y="0"/>
                </a:moveTo>
                <a:cubicBezTo>
                  <a:pt x="32552" y="5918"/>
                  <a:pt x="47223" y="12160"/>
                  <a:pt x="62144" y="17755"/>
                </a:cubicBezTo>
                <a:cubicBezTo>
                  <a:pt x="70906" y="21041"/>
                  <a:pt x="80176" y="22947"/>
                  <a:pt x="88777" y="26633"/>
                </a:cubicBezTo>
                <a:cubicBezTo>
                  <a:pt x="148629" y="52285"/>
                  <a:pt x="101325" y="37347"/>
                  <a:pt x="168676" y="71022"/>
                </a:cubicBezTo>
                <a:cubicBezTo>
                  <a:pt x="255551" y="114460"/>
                  <a:pt x="177991" y="65395"/>
                  <a:pt x="239697" y="106532"/>
                </a:cubicBezTo>
                <a:cubicBezTo>
                  <a:pt x="243166" y="113469"/>
                  <a:pt x="266330" y="155611"/>
                  <a:pt x="266330" y="168676"/>
                </a:cubicBezTo>
                <a:cubicBezTo>
                  <a:pt x="266330" y="195473"/>
                  <a:pt x="263952" y="222578"/>
                  <a:pt x="257453" y="248575"/>
                </a:cubicBezTo>
                <a:cubicBezTo>
                  <a:pt x="250388" y="276837"/>
                  <a:pt x="216078" y="290303"/>
                  <a:pt x="195309" y="301841"/>
                </a:cubicBezTo>
                <a:cubicBezTo>
                  <a:pt x="157328" y="322942"/>
                  <a:pt x="164853" y="318332"/>
                  <a:pt x="124288" y="328474"/>
                </a:cubicBezTo>
                <a:cubicBezTo>
                  <a:pt x="115410" y="334392"/>
                  <a:pt x="107405" y="341896"/>
                  <a:pt x="97655" y="346229"/>
                </a:cubicBezTo>
                <a:cubicBezTo>
                  <a:pt x="80552" y="353830"/>
                  <a:pt x="59962" y="353603"/>
                  <a:pt x="44389" y="363985"/>
                </a:cubicBezTo>
                <a:cubicBezTo>
                  <a:pt x="12250" y="385411"/>
                  <a:pt x="27299" y="376968"/>
                  <a:pt x="0" y="390618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5546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570163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7" name="직사각형 17"/>
          <p:cNvSpPr>
            <a:spLocks noChangeArrowheads="1"/>
          </p:cNvSpPr>
          <p:nvPr/>
        </p:nvSpPr>
        <p:spPr bwMode="auto">
          <a:xfrm>
            <a:off x="3654425" y="2919413"/>
            <a:ext cx="417513" cy="2143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8" name="직사각형 18"/>
          <p:cNvSpPr>
            <a:spLocks noChangeArrowheads="1"/>
          </p:cNvSpPr>
          <p:nvPr/>
        </p:nvSpPr>
        <p:spPr bwMode="auto">
          <a:xfrm>
            <a:off x="4640263" y="2922588"/>
            <a:ext cx="417512" cy="212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자유형 5"/>
          <p:cNvSpPr/>
          <p:nvPr/>
        </p:nvSpPr>
        <p:spPr bwMode="auto">
          <a:xfrm flipV="1">
            <a:off x="3862388" y="3089275"/>
            <a:ext cx="1004887" cy="344488"/>
          </a:xfrm>
          <a:custGeom>
            <a:avLst/>
            <a:gdLst>
              <a:gd name="connsiteX0" fmla="*/ 0 w 1004063"/>
              <a:gd name="connsiteY0" fmla="*/ 470517 h 470517"/>
              <a:gd name="connsiteX1" fmla="*/ 88777 w 1004063"/>
              <a:gd name="connsiteY1" fmla="*/ 363985 h 470517"/>
              <a:gd name="connsiteX2" fmla="*/ 115410 w 1004063"/>
              <a:gd name="connsiteY2" fmla="*/ 328474 h 470517"/>
              <a:gd name="connsiteX3" fmla="*/ 133165 w 1004063"/>
              <a:gd name="connsiteY3" fmla="*/ 301841 h 470517"/>
              <a:gd name="connsiteX4" fmla="*/ 177553 w 1004063"/>
              <a:gd name="connsiteY4" fmla="*/ 266330 h 470517"/>
              <a:gd name="connsiteX5" fmla="*/ 195309 w 1004063"/>
              <a:gd name="connsiteY5" fmla="*/ 221942 h 470517"/>
              <a:gd name="connsiteX6" fmla="*/ 292963 w 1004063"/>
              <a:gd name="connsiteY6" fmla="*/ 115410 h 470517"/>
              <a:gd name="connsiteX7" fmla="*/ 328474 w 1004063"/>
              <a:gd name="connsiteY7" fmla="*/ 53266 h 470517"/>
              <a:gd name="connsiteX8" fmla="*/ 355107 w 1004063"/>
              <a:gd name="connsiteY8" fmla="*/ 35511 h 470517"/>
              <a:gd name="connsiteX9" fmla="*/ 381740 w 1004063"/>
              <a:gd name="connsiteY9" fmla="*/ 8878 h 470517"/>
              <a:gd name="connsiteX10" fmla="*/ 417251 w 1004063"/>
              <a:gd name="connsiteY10" fmla="*/ 0 h 470517"/>
              <a:gd name="connsiteX11" fmla="*/ 630315 w 1004063"/>
              <a:gd name="connsiteY11" fmla="*/ 8878 h 470517"/>
              <a:gd name="connsiteX12" fmla="*/ 683581 w 1004063"/>
              <a:gd name="connsiteY12" fmla="*/ 44389 h 470517"/>
              <a:gd name="connsiteX13" fmla="*/ 701336 w 1004063"/>
              <a:gd name="connsiteY13" fmla="*/ 71022 h 470517"/>
              <a:gd name="connsiteX14" fmla="*/ 736847 w 1004063"/>
              <a:gd name="connsiteY14" fmla="*/ 88777 h 470517"/>
              <a:gd name="connsiteX15" fmla="*/ 772357 w 1004063"/>
              <a:gd name="connsiteY15" fmla="*/ 115410 h 470517"/>
              <a:gd name="connsiteX16" fmla="*/ 798990 w 1004063"/>
              <a:gd name="connsiteY16" fmla="*/ 142043 h 470517"/>
              <a:gd name="connsiteX17" fmla="*/ 825623 w 1004063"/>
              <a:gd name="connsiteY17" fmla="*/ 150921 h 470517"/>
              <a:gd name="connsiteX18" fmla="*/ 870012 w 1004063"/>
              <a:gd name="connsiteY18" fmla="*/ 195309 h 470517"/>
              <a:gd name="connsiteX19" fmla="*/ 896645 w 1004063"/>
              <a:gd name="connsiteY19" fmla="*/ 221942 h 470517"/>
              <a:gd name="connsiteX20" fmla="*/ 923278 w 1004063"/>
              <a:gd name="connsiteY20" fmla="*/ 230820 h 470517"/>
              <a:gd name="connsiteX21" fmla="*/ 932155 w 1004063"/>
              <a:gd name="connsiteY21" fmla="*/ 266330 h 470517"/>
              <a:gd name="connsiteX22" fmla="*/ 949911 w 1004063"/>
              <a:gd name="connsiteY22" fmla="*/ 284086 h 470517"/>
              <a:gd name="connsiteX23" fmla="*/ 994299 w 1004063"/>
              <a:gd name="connsiteY23" fmla="*/ 328474 h 470517"/>
              <a:gd name="connsiteX24" fmla="*/ 985421 w 1004063"/>
              <a:gd name="connsiteY24" fmla="*/ 355107 h 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063" h="470517">
                <a:moveTo>
                  <a:pt x="0" y="470517"/>
                </a:moveTo>
                <a:cubicBezTo>
                  <a:pt x="138135" y="286336"/>
                  <a:pt x="-9986" y="476856"/>
                  <a:pt x="88777" y="363985"/>
                </a:cubicBezTo>
                <a:cubicBezTo>
                  <a:pt x="98520" y="352850"/>
                  <a:pt x="106810" y="340514"/>
                  <a:pt x="115410" y="328474"/>
                </a:cubicBezTo>
                <a:cubicBezTo>
                  <a:pt x="121612" y="319792"/>
                  <a:pt x="125621" y="309386"/>
                  <a:pt x="133165" y="301841"/>
                </a:cubicBezTo>
                <a:cubicBezTo>
                  <a:pt x="146563" y="288442"/>
                  <a:pt x="162757" y="278167"/>
                  <a:pt x="177553" y="266330"/>
                </a:cubicBezTo>
                <a:cubicBezTo>
                  <a:pt x="183472" y="251534"/>
                  <a:pt x="186469" y="235201"/>
                  <a:pt x="195309" y="221942"/>
                </a:cubicBezTo>
                <a:cubicBezTo>
                  <a:pt x="249691" y="140369"/>
                  <a:pt x="241359" y="149812"/>
                  <a:pt x="292963" y="115410"/>
                </a:cubicBezTo>
                <a:cubicBezTo>
                  <a:pt x="299925" y="101487"/>
                  <a:pt x="315927" y="65813"/>
                  <a:pt x="328474" y="53266"/>
                </a:cubicBezTo>
                <a:cubicBezTo>
                  <a:pt x="336019" y="45721"/>
                  <a:pt x="346910" y="42341"/>
                  <a:pt x="355107" y="35511"/>
                </a:cubicBezTo>
                <a:cubicBezTo>
                  <a:pt x="364752" y="27474"/>
                  <a:pt x="370839" y="15107"/>
                  <a:pt x="381740" y="8878"/>
                </a:cubicBezTo>
                <a:cubicBezTo>
                  <a:pt x="392334" y="2824"/>
                  <a:pt x="405414" y="2959"/>
                  <a:pt x="417251" y="0"/>
                </a:cubicBezTo>
                <a:cubicBezTo>
                  <a:pt x="488272" y="2959"/>
                  <a:pt x="559426" y="3627"/>
                  <a:pt x="630315" y="8878"/>
                </a:cubicBezTo>
                <a:cubicBezTo>
                  <a:pt x="655581" y="10750"/>
                  <a:pt x="668145" y="25866"/>
                  <a:pt x="683581" y="44389"/>
                </a:cubicBezTo>
                <a:cubicBezTo>
                  <a:pt x="690411" y="52586"/>
                  <a:pt x="693139" y="64192"/>
                  <a:pt x="701336" y="71022"/>
                </a:cubicBezTo>
                <a:cubicBezTo>
                  <a:pt x="711503" y="79494"/>
                  <a:pt x="725625" y="81763"/>
                  <a:pt x="736847" y="88777"/>
                </a:cubicBezTo>
                <a:cubicBezTo>
                  <a:pt x="749394" y="96619"/>
                  <a:pt x="761123" y="105781"/>
                  <a:pt x="772357" y="115410"/>
                </a:cubicBezTo>
                <a:cubicBezTo>
                  <a:pt x="781889" y="123581"/>
                  <a:pt x="788544" y="135079"/>
                  <a:pt x="798990" y="142043"/>
                </a:cubicBezTo>
                <a:cubicBezTo>
                  <a:pt x="806776" y="147234"/>
                  <a:pt x="816745" y="147962"/>
                  <a:pt x="825623" y="150921"/>
                </a:cubicBezTo>
                <a:lnTo>
                  <a:pt x="870012" y="195309"/>
                </a:lnTo>
                <a:cubicBezTo>
                  <a:pt x="878890" y="204187"/>
                  <a:pt x="884734" y="217972"/>
                  <a:pt x="896645" y="221942"/>
                </a:cubicBezTo>
                <a:lnTo>
                  <a:pt x="923278" y="230820"/>
                </a:lnTo>
                <a:cubicBezTo>
                  <a:pt x="926237" y="242657"/>
                  <a:pt x="926699" y="255417"/>
                  <a:pt x="932155" y="266330"/>
                </a:cubicBezTo>
                <a:cubicBezTo>
                  <a:pt x="935898" y="273817"/>
                  <a:pt x="944682" y="277550"/>
                  <a:pt x="949911" y="284086"/>
                </a:cubicBezTo>
                <a:cubicBezTo>
                  <a:pt x="983731" y="326361"/>
                  <a:pt x="948642" y="298037"/>
                  <a:pt x="994299" y="328474"/>
                </a:cubicBezTo>
                <a:cubicBezTo>
                  <a:pt x="1005049" y="360722"/>
                  <a:pt x="1012535" y="355107"/>
                  <a:pt x="985421" y="355107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5550" name="Sound"/>
          <p:cNvSpPr>
            <a:spLocks noEditPoints="1" noChangeArrowheads="1"/>
          </p:cNvSpPr>
          <p:nvPr/>
        </p:nvSpPr>
        <p:spPr bwMode="auto">
          <a:xfrm>
            <a:off x="6272213" y="3429000"/>
            <a:ext cx="682625" cy="760413"/>
          </a:xfrm>
          <a:custGeom>
            <a:avLst/>
            <a:gdLst>
              <a:gd name="T0" fmla="*/ 352991 w 21600"/>
              <a:gd name="T1" fmla="*/ 744571 h 21600"/>
              <a:gd name="T2" fmla="*/ 352991 w 21600"/>
              <a:gd name="T3" fmla="*/ 0 h 21600"/>
              <a:gd name="T4" fmla="*/ 0 w 21600"/>
              <a:gd name="T5" fmla="*/ 380045 h 21600"/>
              <a:gd name="T6" fmla="*/ 682964 w 21600"/>
              <a:gd name="T7" fmla="*/ 380045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30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제어 문자를 나타내는 방법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84250" y="2477294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3333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beep = 7;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80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("%c",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beep);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984250" y="4482007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3333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beep = </a:t>
            </a:r>
            <a:r>
              <a:rPr lang="en-US" altLang="ko-KR" sz="1800" dirty="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‘\a’;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800" dirty="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("%c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", beep); </a:t>
            </a: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6567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6568" name="Sound"/>
          <p:cNvSpPr>
            <a:spLocks noEditPoints="1" noChangeArrowheads="1"/>
          </p:cNvSpPr>
          <p:nvPr/>
        </p:nvSpPr>
        <p:spPr bwMode="auto">
          <a:xfrm>
            <a:off x="7054850" y="2135188"/>
            <a:ext cx="669925" cy="615950"/>
          </a:xfrm>
          <a:custGeom>
            <a:avLst/>
            <a:gdLst>
              <a:gd name="T0" fmla="*/ 346173 w 21600"/>
              <a:gd name="T1" fmla="*/ 602554 h 21600"/>
              <a:gd name="T2" fmla="*/ 346173 w 21600"/>
              <a:gd name="T3" fmla="*/ 0 h 21600"/>
              <a:gd name="T4" fmla="*/ 0 w 21600"/>
              <a:gd name="T5" fmla="*/ 307557 h 21600"/>
              <a:gd name="T6" fmla="*/ 669772 w 21600"/>
              <a:gd name="T7" fmla="*/ 30755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6569" name="Sound"/>
          <p:cNvSpPr>
            <a:spLocks noEditPoints="1" noChangeArrowheads="1"/>
          </p:cNvSpPr>
          <p:nvPr/>
        </p:nvSpPr>
        <p:spPr bwMode="auto">
          <a:xfrm>
            <a:off x="7099300" y="4005263"/>
            <a:ext cx="669925" cy="615950"/>
          </a:xfrm>
          <a:custGeom>
            <a:avLst/>
            <a:gdLst>
              <a:gd name="T0" fmla="*/ 346173 w 21600"/>
              <a:gd name="T1" fmla="*/ 602554 h 21600"/>
              <a:gd name="T2" fmla="*/ 346173 w 21600"/>
              <a:gd name="T3" fmla="*/ 0 h 21600"/>
              <a:gd name="T4" fmla="*/ 0 w 21600"/>
              <a:gd name="T5" fmla="*/ 307557 h 21600"/>
              <a:gd name="T6" fmla="*/ 669772 w 21600"/>
              <a:gd name="T7" fmla="*/ 30755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81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>
                <a:ea typeface="굴림" panose="020B0600000101010101" pitchFamily="50" charset="-127"/>
              </a:rPr>
              <a:t>이스케이프 시퀀스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633537"/>
            <a:ext cx="7448550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395662"/>
            <a:ext cx="7562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49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12648" y="1112344"/>
            <a:ext cx="7618413" cy="403701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id, pass;</a:t>
            </a:r>
          </a:p>
          <a:p>
            <a:endParaRPr lang="ko-KR" altLang="en-US" sz="1600" dirty="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아이디와 패스워드를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4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개의 숫자로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"id: ____</a:t>
            </a:r>
            <a:r>
              <a:rPr lang="en-US" altLang="ko-KR" sz="1600" dirty="0"/>
              <a:t> \b\b\b\b</a:t>
            </a:r>
            <a:r>
              <a:rPr lang="en-US" altLang="ko-KR" sz="1600" b="1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&amp;id);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"pass: ____</a:t>
            </a:r>
            <a:r>
              <a:rPr lang="en-US" altLang="ko-KR" sz="1600" dirty="0"/>
              <a:t> \b\b\b\b</a:t>
            </a:r>
            <a:r>
              <a:rPr lang="en-US" altLang="ko-KR" sz="1600" b="1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&amp;pass);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“\a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입력된 아이디는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\”%d\”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이고 패스워드는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\”%d\”</a:t>
            </a:r>
            <a:r>
              <a:rPr lang="ko-KR" altLang="en-US" sz="160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id, pass);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40961" name="_x399398384" descr="EMB00010e6037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68898"/>
            <a:ext cx="7621461" cy="13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34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정수형으로서의 </a:t>
            </a:r>
            <a:r>
              <a:rPr lang="en-US" altLang="ko-KR" dirty="0"/>
              <a:t>char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비트의 정수를 저장하는데 </a:t>
            </a:r>
            <a:r>
              <a:rPr lang="en-US" altLang="ko-KR" dirty="0"/>
              <a:t>char</a:t>
            </a:r>
            <a:r>
              <a:rPr lang="ko-KR" altLang="en-US" dirty="0"/>
              <a:t>형을 사용할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2307" y="2348880"/>
            <a:ext cx="7858125" cy="1104900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  <a:latin typeface="Trebuchet MS" panose="020B0603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dirty="0"/>
              <a:t>char code = 65;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("%d %d %d", code, code+1, code+2); // 65 66 67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("%c %c %c", code, code+1, code+2); // A B C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변수는 사용하기 전에 반드시 미리 선언</a:t>
            </a:r>
            <a:r>
              <a:rPr lang="en-US" altLang="ko-KR" dirty="0"/>
              <a:t>(declare)</a:t>
            </a:r>
            <a:r>
              <a:rPr lang="ko-KR" altLang="en-US" dirty="0"/>
              <a:t>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26" y="2044267"/>
            <a:ext cx="7275401" cy="18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자료형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자료형</a:t>
            </a:r>
            <a:r>
              <a:rPr lang="en-US" altLang="ko-KR">
                <a:ea typeface="굴림" panose="020B0600000101010101" pitchFamily="50" charset="-127"/>
              </a:rPr>
              <a:t>(data type): </a:t>
            </a:r>
            <a:r>
              <a:rPr lang="ko-KR" altLang="en-US">
                <a:ea typeface="굴림" panose="020B0600000101010101" pitchFamily="50" charset="-127"/>
              </a:rPr>
              <a:t>데이터의 타입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종류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정수형 데이터</a:t>
            </a:r>
            <a:r>
              <a:rPr lang="en-US" altLang="ko-KR">
                <a:ea typeface="굴림" panose="020B0600000101010101" pitchFamily="50" charset="-127"/>
              </a:rPr>
              <a:t>(100)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실수형 데이터</a:t>
            </a:r>
            <a:r>
              <a:rPr lang="en-US" altLang="ko-KR">
                <a:ea typeface="굴림" panose="020B0600000101010101" pitchFamily="50" charset="-127"/>
              </a:rPr>
              <a:t>(3.141592)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문자형 데이터</a:t>
            </a:r>
            <a:r>
              <a:rPr lang="en-US" altLang="ko-KR">
                <a:ea typeface="굴림" panose="020B0600000101010101" pitchFamily="50" charset="-127"/>
              </a:rPr>
              <a:t>(‘A’)</a:t>
            </a:r>
          </a:p>
        </p:txBody>
      </p:sp>
      <p:pic>
        <p:nvPicPr>
          <p:cNvPr id="18436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905250"/>
            <a:ext cx="922338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3509963"/>
            <a:ext cx="1158875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3021013"/>
            <a:ext cx="1422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9" name="Group 15"/>
          <p:cNvGrpSpPr>
            <a:grpSpLocks/>
          </p:cNvGrpSpPr>
          <p:nvPr/>
        </p:nvGrpSpPr>
        <p:grpSpPr bwMode="auto">
          <a:xfrm>
            <a:off x="5637213" y="3270250"/>
            <a:ext cx="2214562" cy="2566988"/>
            <a:chOff x="3208" y="1586"/>
            <a:chExt cx="1395" cy="1617"/>
          </a:xfrm>
        </p:grpSpPr>
        <p:sp>
          <p:nvSpPr>
            <p:cNvPr id="1844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130 h 88"/>
                <a:gd name="T4" fmla="*/ 22 w 44"/>
                <a:gd name="T5" fmla="*/ 130 h 88"/>
                <a:gd name="T6" fmla="*/ 65 w 44"/>
                <a:gd name="T7" fmla="*/ 0 h 88"/>
                <a:gd name="T8" fmla="*/ 4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0 w 532"/>
                <a:gd name="T1" fmla="*/ 75 h 304"/>
                <a:gd name="T2" fmla="*/ 0 w 532"/>
                <a:gd name="T3" fmla="*/ 227 h 304"/>
                <a:gd name="T4" fmla="*/ 0 w 532"/>
                <a:gd name="T5" fmla="*/ 398 h 304"/>
                <a:gd name="T6" fmla="*/ 0 w 532"/>
                <a:gd name="T7" fmla="*/ 485 h 304"/>
                <a:gd name="T8" fmla="*/ 722 w 532"/>
                <a:gd name="T9" fmla="*/ 485 h 304"/>
                <a:gd name="T10" fmla="*/ 759 w 532"/>
                <a:gd name="T11" fmla="*/ 355 h 304"/>
                <a:gd name="T12" fmla="*/ 722 w 532"/>
                <a:gd name="T13" fmla="*/ 140 h 304"/>
                <a:gd name="T14" fmla="*/ 644 w 532"/>
                <a:gd name="T15" fmla="*/ 21 h 304"/>
                <a:gd name="T16" fmla="*/ 288 w 532"/>
                <a:gd name="T17" fmla="*/ 0 h 304"/>
                <a:gd name="T18" fmla="*/ 88 w 532"/>
                <a:gd name="T19" fmla="*/ 0 h 304"/>
                <a:gd name="T20" fmla="*/ 10 w 532"/>
                <a:gd name="T21" fmla="*/ 7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30 w 161"/>
                <a:gd name="T1" fmla="*/ 226 h 221"/>
                <a:gd name="T2" fmla="*/ 214 w 161"/>
                <a:gd name="T3" fmla="*/ 154 h 221"/>
                <a:gd name="T4" fmla="*/ 200 w 161"/>
                <a:gd name="T5" fmla="*/ 73 h 221"/>
                <a:gd name="T6" fmla="*/ 159 w 161"/>
                <a:gd name="T7" fmla="*/ 49 h 221"/>
                <a:gd name="T8" fmla="*/ 131 w 161"/>
                <a:gd name="T9" fmla="*/ 27 h 221"/>
                <a:gd name="T10" fmla="*/ 78 w 161"/>
                <a:gd name="T11" fmla="*/ 0 h 221"/>
                <a:gd name="T12" fmla="*/ 67 w 161"/>
                <a:gd name="T13" fmla="*/ 32 h 221"/>
                <a:gd name="T14" fmla="*/ 18 w 161"/>
                <a:gd name="T15" fmla="*/ 1 h 221"/>
                <a:gd name="T16" fmla="*/ 1 w 161"/>
                <a:gd name="T17" fmla="*/ 39 h 221"/>
                <a:gd name="T18" fmla="*/ 34 w 161"/>
                <a:gd name="T19" fmla="*/ 68 h 221"/>
                <a:gd name="T20" fmla="*/ 28 w 161"/>
                <a:gd name="T21" fmla="*/ 94 h 221"/>
                <a:gd name="T22" fmla="*/ 10 w 161"/>
                <a:gd name="T23" fmla="*/ 110 h 221"/>
                <a:gd name="T24" fmla="*/ 1 w 161"/>
                <a:gd name="T25" fmla="*/ 127 h 221"/>
                <a:gd name="T26" fmla="*/ 0 w 161"/>
                <a:gd name="T27" fmla="*/ 145 h 221"/>
                <a:gd name="T28" fmla="*/ 8 w 161"/>
                <a:gd name="T29" fmla="*/ 168 h 221"/>
                <a:gd name="T30" fmla="*/ 17 w 161"/>
                <a:gd name="T31" fmla="*/ 206 h 221"/>
                <a:gd name="T32" fmla="*/ 22 w 161"/>
                <a:gd name="T33" fmla="*/ 226 h 221"/>
                <a:gd name="T34" fmla="*/ 30 w 161"/>
                <a:gd name="T35" fmla="*/ 239 h 221"/>
                <a:gd name="T36" fmla="*/ 40 w 161"/>
                <a:gd name="T37" fmla="*/ 253 h 221"/>
                <a:gd name="T38" fmla="*/ 53 w 161"/>
                <a:gd name="T39" fmla="*/ 263 h 221"/>
                <a:gd name="T40" fmla="*/ 66 w 161"/>
                <a:gd name="T41" fmla="*/ 273 h 221"/>
                <a:gd name="T42" fmla="*/ 84 w 161"/>
                <a:gd name="T43" fmla="*/ 280 h 221"/>
                <a:gd name="T44" fmla="*/ 103 w 161"/>
                <a:gd name="T45" fmla="*/ 285 h 221"/>
                <a:gd name="T46" fmla="*/ 125 w 161"/>
                <a:gd name="T47" fmla="*/ 287 h 221"/>
                <a:gd name="T48" fmla="*/ 161 w 161"/>
                <a:gd name="T49" fmla="*/ 344 h 221"/>
                <a:gd name="T50" fmla="*/ 236 w 161"/>
                <a:gd name="T51" fmla="*/ 246 h 221"/>
                <a:gd name="T52" fmla="*/ 230 w 161"/>
                <a:gd name="T53" fmla="*/ 22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312 w 1132"/>
                <a:gd name="T1" fmla="*/ 264 h 1016"/>
                <a:gd name="T2" fmla="*/ 1384 w 1132"/>
                <a:gd name="T3" fmla="*/ 303 h 1016"/>
                <a:gd name="T4" fmla="*/ 1448 w 1132"/>
                <a:gd name="T5" fmla="*/ 345 h 1016"/>
                <a:gd name="T6" fmla="*/ 1499 w 1132"/>
                <a:gd name="T7" fmla="*/ 401 h 1016"/>
                <a:gd name="T8" fmla="*/ 1528 w 1132"/>
                <a:gd name="T9" fmla="*/ 484 h 1016"/>
                <a:gd name="T10" fmla="*/ 1579 w 1132"/>
                <a:gd name="T11" fmla="*/ 820 h 1016"/>
                <a:gd name="T12" fmla="*/ 1603 w 1132"/>
                <a:gd name="T13" fmla="*/ 1175 h 1016"/>
                <a:gd name="T14" fmla="*/ 1540 w 1132"/>
                <a:gd name="T15" fmla="*/ 1422 h 1016"/>
                <a:gd name="T16" fmla="*/ 1523 w 1132"/>
                <a:gd name="T17" fmla="*/ 1494 h 1016"/>
                <a:gd name="T18" fmla="*/ 1486 w 1132"/>
                <a:gd name="T19" fmla="*/ 1543 h 1016"/>
                <a:gd name="T20" fmla="*/ 1429 w 1132"/>
                <a:gd name="T21" fmla="*/ 1561 h 1016"/>
                <a:gd name="T22" fmla="*/ 1362 w 1132"/>
                <a:gd name="T23" fmla="*/ 1612 h 1016"/>
                <a:gd name="T24" fmla="*/ 1236 w 1132"/>
                <a:gd name="T25" fmla="*/ 1430 h 1016"/>
                <a:gd name="T26" fmla="*/ 1032 w 1132"/>
                <a:gd name="T27" fmla="*/ 1418 h 1016"/>
                <a:gd name="T28" fmla="*/ 715 w 1132"/>
                <a:gd name="T29" fmla="*/ 1447 h 1016"/>
                <a:gd name="T30" fmla="*/ 639 w 1132"/>
                <a:gd name="T31" fmla="*/ 1459 h 1016"/>
                <a:gd name="T32" fmla="*/ 579 w 1132"/>
                <a:gd name="T33" fmla="*/ 1424 h 1016"/>
                <a:gd name="T34" fmla="*/ 554 w 1132"/>
                <a:gd name="T35" fmla="*/ 1339 h 1016"/>
                <a:gd name="T36" fmla="*/ 586 w 1132"/>
                <a:gd name="T37" fmla="*/ 1205 h 1016"/>
                <a:gd name="T38" fmla="*/ 631 w 1132"/>
                <a:gd name="T39" fmla="*/ 799 h 1016"/>
                <a:gd name="T40" fmla="*/ 471 w 1132"/>
                <a:gd name="T41" fmla="*/ 647 h 1016"/>
                <a:gd name="T42" fmla="*/ 222 w 1132"/>
                <a:gd name="T43" fmla="*/ 474 h 1016"/>
                <a:gd name="T44" fmla="*/ 82 w 1132"/>
                <a:gd name="T45" fmla="*/ 265 h 1016"/>
                <a:gd name="T46" fmla="*/ 0 w 1132"/>
                <a:gd name="T47" fmla="*/ 115 h 1016"/>
                <a:gd name="T48" fmla="*/ 142 w 1132"/>
                <a:gd name="T49" fmla="*/ 3 h 1016"/>
                <a:gd name="T50" fmla="*/ 341 w 1132"/>
                <a:gd name="T51" fmla="*/ 203 h 1016"/>
                <a:gd name="T52" fmla="*/ 448 w 1132"/>
                <a:gd name="T53" fmla="*/ 260 h 1016"/>
                <a:gd name="T54" fmla="*/ 491 w 1132"/>
                <a:gd name="T55" fmla="*/ 316 h 1016"/>
                <a:gd name="T56" fmla="*/ 516 w 1132"/>
                <a:gd name="T57" fmla="*/ 321 h 1016"/>
                <a:gd name="T58" fmla="*/ 543 w 1132"/>
                <a:gd name="T59" fmla="*/ 327 h 1016"/>
                <a:gd name="T60" fmla="*/ 567 w 1132"/>
                <a:gd name="T61" fmla="*/ 330 h 1016"/>
                <a:gd name="T62" fmla="*/ 604 w 1132"/>
                <a:gd name="T63" fmla="*/ 316 h 1016"/>
                <a:gd name="T64" fmla="*/ 659 w 1132"/>
                <a:gd name="T65" fmla="*/ 287 h 1016"/>
                <a:gd name="T66" fmla="*/ 714 w 1132"/>
                <a:gd name="T67" fmla="*/ 264 h 1016"/>
                <a:gd name="T68" fmla="*/ 773 w 1132"/>
                <a:gd name="T69" fmla="*/ 248 h 1016"/>
                <a:gd name="T70" fmla="*/ 867 w 1132"/>
                <a:gd name="T71" fmla="*/ 213 h 1016"/>
                <a:gd name="T72" fmla="*/ 947 w 1132"/>
                <a:gd name="T73" fmla="*/ 195 h 1016"/>
                <a:gd name="T74" fmla="*/ 971 w 1132"/>
                <a:gd name="T75" fmla="*/ 195 h 1016"/>
                <a:gd name="T76" fmla="*/ 1011 w 1132"/>
                <a:gd name="T77" fmla="*/ 195 h 1016"/>
                <a:gd name="T78" fmla="*/ 1063 w 1132"/>
                <a:gd name="T79" fmla="*/ 197 h 1016"/>
                <a:gd name="T80" fmla="*/ 1116 w 1132"/>
                <a:gd name="T81" fmla="*/ 197 h 1016"/>
                <a:gd name="T82" fmla="*/ 1165 w 1132"/>
                <a:gd name="T83" fmla="*/ 199 h 1016"/>
                <a:gd name="T84" fmla="*/ 1204 w 1132"/>
                <a:gd name="T85" fmla="*/ 199 h 1016"/>
                <a:gd name="T86" fmla="*/ 1224 w 1132"/>
                <a:gd name="T87" fmla="*/ 19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52 w 271"/>
                <a:gd name="T1" fmla="*/ 252 h 365"/>
                <a:gd name="T2" fmla="*/ 378 w 271"/>
                <a:gd name="T3" fmla="*/ 267 h 365"/>
                <a:gd name="T4" fmla="*/ 383 w 271"/>
                <a:gd name="T5" fmla="*/ 304 h 365"/>
                <a:gd name="T6" fmla="*/ 379 w 271"/>
                <a:gd name="T7" fmla="*/ 323 h 365"/>
                <a:gd name="T8" fmla="*/ 375 w 271"/>
                <a:gd name="T9" fmla="*/ 339 h 365"/>
                <a:gd name="T10" fmla="*/ 374 w 271"/>
                <a:gd name="T11" fmla="*/ 349 h 365"/>
                <a:gd name="T12" fmla="*/ 372 w 271"/>
                <a:gd name="T13" fmla="*/ 359 h 365"/>
                <a:gd name="T14" fmla="*/ 368 w 271"/>
                <a:gd name="T15" fmla="*/ 365 h 365"/>
                <a:gd name="T16" fmla="*/ 361 w 271"/>
                <a:gd name="T17" fmla="*/ 371 h 365"/>
                <a:gd name="T18" fmla="*/ 350 w 271"/>
                <a:gd name="T19" fmla="*/ 380 h 365"/>
                <a:gd name="T20" fmla="*/ 333 w 271"/>
                <a:gd name="T21" fmla="*/ 393 h 365"/>
                <a:gd name="T22" fmla="*/ 330 w 271"/>
                <a:gd name="T23" fmla="*/ 421 h 365"/>
                <a:gd name="T24" fmla="*/ 322 w 271"/>
                <a:gd name="T25" fmla="*/ 494 h 365"/>
                <a:gd name="T26" fmla="*/ 269 w 271"/>
                <a:gd name="T27" fmla="*/ 535 h 365"/>
                <a:gd name="T28" fmla="*/ 195 w 271"/>
                <a:gd name="T29" fmla="*/ 585 h 365"/>
                <a:gd name="T30" fmla="*/ 104 w 271"/>
                <a:gd name="T31" fmla="*/ 566 h 365"/>
                <a:gd name="T32" fmla="*/ 65 w 271"/>
                <a:gd name="T33" fmla="*/ 481 h 365"/>
                <a:gd name="T34" fmla="*/ 38 w 271"/>
                <a:gd name="T35" fmla="*/ 421 h 365"/>
                <a:gd name="T36" fmla="*/ 38 w 271"/>
                <a:gd name="T37" fmla="*/ 405 h 365"/>
                <a:gd name="T38" fmla="*/ 21 w 271"/>
                <a:gd name="T39" fmla="*/ 390 h 365"/>
                <a:gd name="T40" fmla="*/ 10 w 271"/>
                <a:gd name="T41" fmla="*/ 373 h 365"/>
                <a:gd name="T42" fmla="*/ 2 w 271"/>
                <a:gd name="T43" fmla="*/ 356 h 365"/>
                <a:gd name="T44" fmla="*/ 0 w 271"/>
                <a:gd name="T45" fmla="*/ 336 h 365"/>
                <a:gd name="T46" fmla="*/ 0 w 271"/>
                <a:gd name="T47" fmla="*/ 315 h 365"/>
                <a:gd name="T48" fmla="*/ 2 w 271"/>
                <a:gd name="T49" fmla="*/ 292 h 365"/>
                <a:gd name="T50" fmla="*/ 8 w 271"/>
                <a:gd name="T51" fmla="*/ 271 h 365"/>
                <a:gd name="T52" fmla="*/ 12 w 271"/>
                <a:gd name="T53" fmla="*/ 247 h 365"/>
                <a:gd name="T54" fmla="*/ 42 w 271"/>
                <a:gd name="T55" fmla="*/ 260 h 365"/>
                <a:gd name="T56" fmla="*/ 42 w 271"/>
                <a:gd name="T57" fmla="*/ 194 h 365"/>
                <a:gd name="T58" fmla="*/ 33 w 271"/>
                <a:gd name="T59" fmla="*/ 94 h 365"/>
                <a:gd name="T60" fmla="*/ 125 w 271"/>
                <a:gd name="T61" fmla="*/ 2 h 365"/>
                <a:gd name="T62" fmla="*/ 231 w 271"/>
                <a:gd name="T63" fmla="*/ 0 h 365"/>
                <a:gd name="T64" fmla="*/ 350 w 271"/>
                <a:gd name="T65" fmla="*/ 90 h 365"/>
                <a:gd name="T66" fmla="*/ 352 w 271"/>
                <a:gd name="T67" fmla="*/ 252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57 w 272"/>
                <a:gd name="T1" fmla="*/ 34 h 214"/>
                <a:gd name="T2" fmla="*/ 326 w 272"/>
                <a:gd name="T3" fmla="*/ 79 h 214"/>
                <a:gd name="T4" fmla="*/ 350 w 272"/>
                <a:gd name="T5" fmla="*/ 98 h 214"/>
                <a:gd name="T6" fmla="*/ 369 w 272"/>
                <a:gd name="T7" fmla="*/ 116 h 214"/>
                <a:gd name="T8" fmla="*/ 383 w 272"/>
                <a:gd name="T9" fmla="*/ 136 h 214"/>
                <a:gd name="T10" fmla="*/ 388 w 272"/>
                <a:gd name="T11" fmla="*/ 154 h 214"/>
                <a:gd name="T12" fmla="*/ 392 w 272"/>
                <a:gd name="T13" fmla="*/ 178 h 214"/>
                <a:gd name="T14" fmla="*/ 388 w 272"/>
                <a:gd name="T15" fmla="*/ 202 h 214"/>
                <a:gd name="T16" fmla="*/ 380 w 272"/>
                <a:gd name="T17" fmla="*/ 228 h 214"/>
                <a:gd name="T18" fmla="*/ 370 w 272"/>
                <a:gd name="T19" fmla="*/ 259 h 214"/>
                <a:gd name="T20" fmla="*/ 367 w 272"/>
                <a:gd name="T21" fmla="*/ 300 h 214"/>
                <a:gd name="T22" fmla="*/ 367 w 272"/>
                <a:gd name="T23" fmla="*/ 334 h 214"/>
                <a:gd name="T24" fmla="*/ 339 w 272"/>
                <a:gd name="T25" fmla="*/ 341 h 214"/>
                <a:gd name="T26" fmla="*/ 319 w 272"/>
                <a:gd name="T27" fmla="*/ 283 h 214"/>
                <a:gd name="T28" fmla="*/ 309 w 272"/>
                <a:gd name="T29" fmla="*/ 236 h 214"/>
                <a:gd name="T30" fmla="*/ 310 w 272"/>
                <a:gd name="T31" fmla="*/ 188 h 214"/>
                <a:gd name="T32" fmla="*/ 325 w 272"/>
                <a:gd name="T33" fmla="*/ 130 h 214"/>
                <a:gd name="T34" fmla="*/ 266 w 272"/>
                <a:gd name="T35" fmla="*/ 89 h 214"/>
                <a:gd name="T36" fmla="*/ 186 w 272"/>
                <a:gd name="T37" fmla="*/ 89 h 214"/>
                <a:gd name="T38" fmla="*/ 169 w 272"/>
                <a:gd name="T39" fmla="*/ 97 h 214"/>
                <a:gd name="T40" fmla="*/ 157 w 272"/>
                <a:gd name="T41" fmla="*/ 104 h 214"/>
                <a:gd name="T42" fmla="*/ 142 w 272"/>
                <a:gd name="T43" fmla="*/ 112 h 214"/>
                <a:gd name="T44" fmla="*/ 130 w 272"/>
                <a:gd name="T45" fmla="*/ 117 h 214"/>
                <a:gd name="T46" fmla="*/ 113 w 272"/>
                <a:gd name="T47" fmla="*/ 124 h 214"/>
                <a:gd name="T48" fmla="*/ 100 w 272"/>
                <a:gd name="T49" fmla="*/ 130 h 214"/>
                <a:gd name="T50" fmla="*/ 86 w 272"/>
                <a:gd name="T51" fmla="*/ 136 h 214"/>
                <a:gd name="T52" fmla="*/ 69 w 272"/>
                <a:gd name="T53" fmla="*/ 139 h 214"/>
                <a:gd name="T54" fmla="*/ 49 w 272"/>
                <a:gd name="T55" fmla="*/ 154 h 214"/>
                <a:gd name="T56" fmla="*/ 59 w 272"/>
                <a:gd name="T57" fmla="*/ 192 h 214"/>
                <a:gd name="T58" fmla="*/ 65 w 272"/>
                <a:gd name="T59" fmla="*/ 221 h 214"/>
                <a:gd name="T60" fmla="*/ 65 w 272"/>
                <a:gd name="T61" fmla="*/ 250 h 214"/>
                <a:gd name="T62" fmla="*/ 58 w 272"/>
                <a:gd name="T63" fmla="*/ 285 h 214"/>
                <a:gd name="T64" fmla="*/ 58 w 272"/>
                <a:gd name="T65" fmla="*/ 341 h 214"/>
                <a:gd name="T66" fmla="*/ 30 w 272"/>
                <a:gd name="T67" fmla="*/ 307 h 214"/>
                <a:gd name="T68" fmla="*/ 12 w 272"/>
                <a:gd name="T69" fmla="*/ 259 h 214"/>
                <a:gd name="T70" fmla="*/ 9 w 272"/>
                <a:gd name="T71" fmla="*/ 237 h 214"/>
                <a:gd name="T72" fmla="*/ 2 w 272"/>
                <a:gd name="T73" fmla="*/ 216 h 214"/>
                <a:gd name="T74" fmla="*/ 0 w 272"/>
                <a:gd name="T75" fmla="*/ 195 h 214"/>
                <a:gd name="T76" fmla="*/ 0 w 272"/>
                <a:gd name="T77" fmla="*/ 172 h 214"/>
                <a:gd name="T78" fmla="*/ 2 w 272"/>
                <a:gd name="T79" fmla="*/ 153 h 214"/>
                <a:gd name="T80" fmla="*/ 10 w 272"/>
                <a:gd name="T81" fmla="*/ 139 h 214"/>
                <a:gd name="T82" fmla="*/ 23 w 272"/>
                <a:gd name="T83" fmla="*/ 125 h 214"/>
                <a:gd name="T84" fmla="*/ 45 w 272"/>
                <a:gd name="T85" fmla="*/ 121 h 214"/>
                <a:gd name="T86" fmla="*/ 49 w 272"/>
                <a:gd name="T87" fmla="*/ 75 h 214"/>
                <a:gd name="T88" fmla="*/ 89 w 272"/>
                <a:gd name="T89" fmla="*/ 21 h 214"/>
                <a:gd name="T90" fmla="*/ 175 w 272"/>
                <a:gd name="T91" fmla="*/ 0 h 214"/>
                <a:gd name="T92" fmla="*/ 257 w 272"/>
                <a:gd name="T93" fmla="*/ 3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12 w 99"/>
                <a:gd name="T1" fmla="*/ 117 h 304"/>
                <a:gd name="T2" fmla="*/ 112 w 99"/>
                <a:gd name="T3" fmla="*/ 193 h 304"/>
                <a:gd name="T4" fmla="*/ 139 w 99"/>
                <a:gd name="T5" fmla="*/ 243 h 304"/>
                <a:gd name="T6" fmla="*/ 138 w 99"/>
                <a:gd name="T7" fmla="*/ 304 h 304"/>
                <a:gd name="T8" fmla="*/ 138 w 99"/>
                <a:gd name="T9" fmla="*/ 396 h 304"/>
                <a:gd name="T10" fmla="*/ 112 w 99"/>
                <a:gd name="T11" fmla="*/ 422 h 304"/>
                <a:gd name="T12" fmla="*/ 76 w 99"/>
                <a:gd name="T13" fmla="*/ 447 h 304"/>
                <a:gd name="T14" fmla="*/ 65 w 99"/>
                <a:gd name="T15" fmla="*/ 485 h 304"/>
                <a:gd name="T16" fmla="*/ 17 w 99"/>
                <a:gd name="T17" fmla="*/ 485 h 304"/>
                <a:gd name="T18" fmla="*/ 0 w 99"/>
                <a:gd name="T19" fmla="*/ 447 h 304"/>
                <a:gd name="T20" fmla="*/ 48 w 99"/>
                <a:gd name="T21" fmla="*/ 439 h 304"/>
                <a:gd name="T22" fmla="*/ 21 w 99"/>
                <a:gd name="T23" fmla="*/ 425 h 304"/>
                <a:gd name="T24" fmla="*/ 1 w 99"/>
                <a:gd name="T25" fmla="*/ 425 h 304"/>
                <a:gd name="T26" fmla="*/ 1 w 99"/>
                <a:gd name="T27" fmla="*/ 396 h 304"/>
                <a:gd name="T28" fmla="*/ 25 w 99"/>
                <a:gd name="T29" fmla="*/ 402 h 304"/>
                <a:gd name="T30" fmla="*/ 72 w 99"/>
                <a:gd name="T31" fmla="*/ 399 h 304"/>
                <a:gd name="T32" fmla="*/ 72 w 99"/>
                <a:gd name="T33" fmla="*/ 373 h 304"/>
                <a:gd name="T34" fmla="*/ 34 w 99"/>
                <a:gd name="T35" fmla="*/ 373 h 304"/>
                <a:gd name="T36" fmla="*/ 0 w 99"/>
                <a:gd name="T37" fmla="*/ 363 h 304"/>
                <a:gd name="T38" fmla="*/ 0 w 99"/>
                <a:gd name="T39" fmla="*/ 326 h 304"/>
                <a:gd name="T40" fmla="*/ 28 w 99"/>
                <a:gd name="T41" fmla="*/ 323 h 304"/>
                <a:gd name="T42" fmla="*/ 61 w 99"/>
                <a:gd name="T43" fmla="*/ 353 h 304"/>
                <a:gd name="T44" fmla="*/ 84 w 99"/>
                <a:gd name="T45" fmla="*/ 341 h 304"/>
                <a:gd name="T46" fmla="*/ 65 w 99"/>
                <a:gd name="T47" fmla="*/ 304 h 304"/>
                <a:gd name="T48" fmla="*/ 90 w 99"/>
                <a:gd name="T49" fmla="*/ 292 h 304"/>
                <a:gd name="T50" fmla="*/ 72 w 99"/>
                <a:gd name="T51" fmla="*/ 269 h 304"/>
                <a:gd name="T52" fmla="*/ 84 w 99"/>
                <a:gd name="T53" fmla="*/ 238 h 304"/>
                <a:gd name="T54" fmla="*/ 48 w 99"/>
                <a:gd name="T55" fmla="*/ 238 h 304"/>
                <a:gd name="T56" fmla="*/ 65 w 99"/>
                <a:gd name="T57" fmla="*/ 216 h 304"/>
                <a:gd name="T58" fmla="*/ 90 w 99"/>
                <a:gd name="T59" fmla="*/ 216 h 304"/>
                <a:gd name="T60" fmla="*/ 112 w 99"/>
                <a:gd name="T61" fmla="*/ 220 h 304"/>
                <a:gd name="T62" fmla="*/ 96 w 99"/>
                <a:gd name="T63" fmla="*/ 173 h 304"/>
                <a:gd name="T64" fmla="*/ 65 w 99"/>
                <a:gd name="T65" fmla="*/ 161 h 304"/>
                <a:gd name="T66" fmla="*/ 17 w 99"/>
                <a:gd name="T67" fmla="*/ 161 h 304"/>
                <a:gd name="T68" fmla="*/ 10 w 99"/>
                <a:gd name="T69" fmla="*/ 133 h 304"/>
                <a:gd name="T70" fmla="*/ 10 w 99"/>
                <a:gd name="T71" fmla="*/ 84 h 304"/>
                <a:gd name="T72" fmla="*/ 4 w 99"/>
                <a:gd name="T73" fmla="*/ 37 h 304"/>
                <a:gd name="T74" fmla="*/ 34 w 99"/>
                <a:gd name="T75" fmla="*/ 0 h 304"/>
                <a:gd name="T76" fmla="*/ 66 w 99"/>
                <a:gd name="T77" fmla="*/ 6 h 304"/>
                <a:gd name="T78" fmla="*/ 91 w 99"/>
                <a:gd name="T79" fmla="*/ 9 h 304"/>
                <a:gd name="T80" fmla="*/ 108 w 99"/>
                <a:gd name="T81" fmla="*/ 16 h 304"/>
                <a:gd name="T82" fmla="*/ 120 w 99"/>
                <a:gd name="T83" fmla="*/ 26 h 304"/>
                <a:gd name="T84" fmla="*/ 124 w 99"/>
                <a:gd name="T85" fmla="*/ 39 h 304"/>
                <a:gd name="T86" fmla="*/ 124 w 99"/>
                <a:gd name="T87" fmla="*/ 57 h 304"/>
                <a:gd name="T88" fmla="*/ 120 w 99"/>
                <a:gd name="T89" fmla="*/ 83 h 304"/>
                <a:gd name="T90" fmla="*/ 112 w 99"/>
                <a:gd name="T91" fmla="*/ 11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6 w 33"/>
                <a:gd name="T1" fmla="*/ 8 h 81"/>
                <a:gd name="T2" fmla="*/ 47 w 33"/>
                <a:gd name="T3" fmla="*/ 40 h 81"/>
                <a:gd name="T4" fmla="*/ 35 w 33"/>
                <a:gd name="T5" fmla="*/ 76 h 81"/>
                <a:gd name="T6" fmla="*/ 51 w 33"/>
                <a:gd name="T7" fmla="*/ 99 h 81"/>
                <a:gd name="T8" fmla="*/ 51 w 33"/>
                <a:gd name="T9" fmla="*/ 130 h 81"/>
                <a:gd name="T10" fmla="*/ 26 w 33"/>
                <a:gd name="T11" fmla="*/ 122 h 81"/>
                <a:gd name="T12" fmla="*/ 0 w 33"/>
                <a:gd name="T13" fmla="*/ 125 h 81"/>
                <a:gd name="T14" fmla="*/ 0 w 33"/>
                <a:gd name="T15" fmla="*/ 81 h 81"/>
                <a:gd name="T16" fmla="*/ 9 w 33"/>
                <a:gd name="T17" fmla="*/ 40 h 81"/>
                <a:gd name="T18" fmla="*/ 3 w 33"/>
                <a:gd name="T19" fmla="*/ 0 h 81"/>
                <a:gd name="T20" fmla="*/ 8 w 33"/>
                <a:gd name="T21" fmla="*/ 1 h 81"/>
                <a:gd name="T22" fmla="*/ 14 w 33"/>
                <a:gd name="T23" fmla="*/ 2 h 81"/>
                <a:gd name="T24" fmla="*/ 21 w 33"/>
                <a:gd name="T25" fmla="*/ 7 h 81"/>
                <a:gd name="T26" fmla="*/ 26 w 33"/>
                <a:gd name="T27" fmla="*/ 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1 w 30"/>
                <a:gd name="T1" fmla="*/ 0 h 84"/>
                <a:gd name="T2" fmla="*/ 11 w 30"/>
                <a:gd name="T3" fmla="*/ 8 h 84"/>
                <a:gd name="T4" fmla="*/ 0 w 30"/>
                <a:gd name="T5" fmla="*/ 49 h 84"/>
                <a:gd name="T6" fmla="*/ 28 w 30"/>
                <a:gd name="T7" fmla="*/ 27 h 84"/>
                <a:gd name="T8" fmla="*/ 20 w 30"/>
                <a:gd name="T9" fmla="*/ 76 h 84"/>
                <a:gd name="T10" fmla="*/ 0 w 30"/>
                <a:gd name="T11" fmla="*/ 79 h 84"/>
                <a:gd name="T12" fmla="*/ 0 w 30"/>
                <a:gd name="T13" fmla="*/ 130 h 84"/>
                <a:gd name="T14" fmla="*/ 20 w 30"/>
                <a:gd name="T15" fmla="*/ 133 h 84"/>
                <a:gd name="T16" fmla="*/ 28 w 30"/>
                <a:gd name="T17" fmla="*/ 98 h 84"/>
                <a:gd name="T18" fmla="*/ 44 w 30"/>
                <a:gd name="T19" fmla="*/ 54 h 84"/>
                <a:gd name="T20" fmla="*/ 41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77 w 353"/>
                <a:gd name="T1" fmla="*/ 0 h 672"/>
                <a:gd name="T2" fmla="*/ 443 w 353"/>
                <a:gd name="T3" fmla="*/ 91 h 672"/>
                <a:gd name="T4" fmla="*/ 363 w 353"/>
                <a:gd name="T5" fmla="*/ 139 h 672"/>
                <a:gd name="T6" fmla="*/ 300 w 353"/>
                <a:gd name="T7" fmla="*/ 154 h 672"/>
                <a:gd name="T8" fmla="*/ 253 w 353"/>
                <a:gd name="T9" fmla="*/ 122 h 672"/>
                <a:gd name="T10" fmla="*/ 233 w 353"/>
                <a:gd name="T11" fmla="*/ 80 h 672"/>
                <a:gd name="T12" fmla="*/ 202 w 353"/>
                <a:gd name="T13" fmla="*/ 174 h 672"/>
                <a:gd name="T14" fmla="*/ 82 w 353"/>
                <a:gd name="T15" fmla="*/ 419 h 672"/>
                <a:gd name="T16" fmla="*/ 27 w 353"/>
                <a:gd name="T17" fmla="*/ 800 h 672"/>
                <a:gd name="T18" fmla="*/ 0 w 353"/>
                <a:gd name="T19" fmla="*/ 1075 h 672"/>
                <a:gd name="T20" fmla="*/ 139 w 353"/>
                <a:gd name="T21" fmla="*/ 807 h 672"/>
                <a:gd name="T22" fmla="*/ 300 w 353"/>
                <a:gd name="T23" fmla="*/ 344 h 672"/>
                <a:gd name="T24" fmla="*/ 335 w 353"/>
                <a:gd name="T25" fmla="*/ 244 h 672"/>
                <a:gd name="T26" fmla="*/ 413 w 353"/>
                <a:gd name="T27" fmla="*/ 161 h 672"/>
                <a:gd name="T28" fmla="*/ 470 w 353"/>
                <a:gd name="T29" fmla="*/ 111 h 672"/>
                <a:gd name="T30" fmla="*/ 502 w 353"/>
                <a:gd name="T31" fmla="*/ 75 h 672"/>
                <a:gd name="T32" fmla="*/ 4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82 w 103"/>
                <a:gd name="T1" fmla="*/ 135 h 140"/>
                <a:gd name="T2" fmla="*/ 0 w 103"/>
                <a:gd name="T3" fmla="*/ 234 h 140"/>
                <a:gd name="T4" fmla="*/ 0 w 103"/>
                <a:gd name="T5" fmla="*/ 160 h 140"/>
                <a:gd name="T6" fmla="*/ 96 w 103"/>
                <a:gd name="T7" fmla="*/ 77 h 140"/>
                <a:gd name="T8" fmla="*/ 141 w 103"/>
                <a:gd name="T9" fmla="*/ 0 h 140"/>
                <a:gd name="T10" fmla="*/ 143 w 103"/>
                <a:gd name="T11" fmla="*/ 71 h 140"/>
                <a:gd name="T12" fmla="*/ 82 w 103"/>
                <a:gd name="T13" fmla="*/ 13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73 w 192"/>
                <a:gd name="T1" fmla="*/ 7 h 508"/>
                <a:gd name="T2" fmla="*/ 273 w 192"/>
                <a:gd name="T3" fmla="*/ 76 h 508"/>
                <a:gd name="T4" fmla="*/ 135 w 192"/>
                <a:gd name="T5" fmla="*/ 516 h 508"/>
                <a:gd name="T6" fmla="*/ 72 w 192"/>
                <a:gd name="T7" fmla="*/ 642 h 508"/>
                <a:gd name="T8" fmla="*/ 0 w 192"/>
                <a:gd name="T9" fmla="*/ 804 h 508"/>
                <a:gd name="T10" fmla="*/ 0 w 192"/>
                <a:gd name="T11" fmla="*/ 582 h 508"/>
                <a:gd name="T12" fmla="*/ 68 w 192"/>
                <a:gd name="T13" fmla="*/ 422 h 508"/>
                <a:gd name="T14" fmla="*/ 118 w 192"/>
                <a:gd name="T15" fmla="*/ 418 h 508"/>
                <a:gd name="T16" fmla="*/ 118 w 192"/>
                <a:gd name="T17" fmla="*/ 336 h 508"/>
                <a:gd name="T18" fmla="*/ 118 w 192"/>
                <a:gd name="T19" fmla="*/ 230 h 508"/>
                <a:gd name="T20" fmla="*/ 125 w 192"/>
                <a:gd name="T21" fmla="*/ 150 h 508"/>
                <a:gd name="T22" fmla="*/ 181 w 192"/>
                <a:gd name="T23" fmla="*/ 61 h 508"/>
                <a:gd name="T24" fmla="*/ 216 w 192"/>
                <a:gd name="T25" fmla="*/ 47 h 508"/>
                <a:gd name="T26" fmla="*/ 228 w 192"/>
                <a:gd name="T27" fmla="*/ 0 h 508"/>
                <a:gd name="T28" fmla="*/ 273 w 192"/>
                <a:gd name="T29" fmla="*/ 7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96 w 65"/>
                <a:gd name="T1" fmla="*/ 47 h 90"/>
                <a:gd name="T2" fmla="*/ 46 w 65"/>
                <a:gd name="T3" fmla="*/ 83 h 90"/>
                <a:gd name="T4" fmla="*/ 0 w 65"/>
                <a:gd name="T5" fmla="*/ 144 h 90"/>
                <a:gd name="T6" fmla="*/ 28 w 65"/>
                <a:gd name="T7" fmla="*/ 18 h 90"/>
                <a:gd name="T8" fmla="*/ 61 w 65"/>
                <a:gd name="T9" fmla="*/ 0 h 90"/>
                <a:gd name="T10" fmla="*/ 96 w 65"/>
                <a:gd name="T11" fmla="*/ 4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24 w 225"/>
                <a:gd name="T1" fmla="*/ 22 h 594"/>
                <a:gd name="T2" fmla="*/ 236 w 225"/>
                <a:gd name="T3" fmla="*/ 0 h 594"/>
                <a:gd name="T4" fmla="*/ 213 w 225"/>
                <a:gd name="T5" fmla="*/ 68 h 594"/>
                <a:gd name="T6" fmla="*/ 220 w 225"/>
                <a:gd name="T7" fmla="*/ 114 h 594"/>
                <a:gd name="T8" fmla="*/ 122 w 225"/>
                <a:gd name="T9" fmla="*/ 305 h 594"/>
                <a:gd name="T10" fmla="*/ 23 w 225"/>
                <a:gd name="T11" fmla="*/ 620 h 594"/>
                <a:gd name="T12" fmla="*/ 0 w 225"/>
                <a:gd name="T13" fmla="*/ 944 h 594"/>
                <a:gd name="T14" fmla="*/ 135 w 225"/>
                <a:gd name="T15" fmla="*/ 693 h 594"/>
                <a:gd name="T16" fmla="*/ 261 w 225"/>
                <a:gd name="T17" fmla="*/ 117 h 594"/>
                <a:gd name="T18" fmla="*/ 290 w 225"/>
                <a:gd name="T19" fmla="*/ 95 h 594"/>
                <a:gd name="T20" fmla="*/ 324 w 225"/>
                <a:gd name="T21" fmla="*/ 22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79 w 295"/>
                <a:gd name="T1" fmla="*/ 179 h 210"/>
                <a:gd name="T2" fmla="*/ 194 w 295"/>
                <a:gd name="T3" fmla="*/ 74 h 210"/>
                <a:gd name="T4" fmla="*/ 148 w 295"/>
                <a:gd name="T5" fmla="*/ 63 h 210"/>
                <a:gd name="T6" fmla="*/ 103 w 295"/>
                <a:gd name="T7" fmla="*/ 0 h 210"/>
                <a:gd name="T8" fmla="*/ 55 w 295"/>
                <a:gd name="T9" fmla="*/ 0 h 210"/>
                <a:gd name="T10" fmla="*/ 0 w 295"/>
                <a:gd name="T11" fmla="*/ 79 h 210"/>
                <a:gd name="T12" fmla="*/ 24 w 295"/>
                <a:gd name="T13" fmla="*/ 100 h 210"/>
                <a:gd name="T14" fmla="*/ 79 w 295"/>
                <a:gd name="T15" fmla="*/ 89 h 210"/>
                <a:gd name="T16" fmla="*/ 103 w 295"/>
                <a:gd name="T17" fmla="*/ 49 h 210"/>
                <a:gd name="T18" fmla="*/ 123 w 295"/>
                <a:gd name="T19" fmla="*/ 84 h 210"/>
                <a:gd name="T20" fmla="*/ 123 w 295"/>
                <a:gd name="T21" fmla="*/ 168 h 210"/>
                <a:gd name="T22" fmla="*/ 158 w 295"/>
                <a:gd name="T23" fmla="*/ 179 h 210"/>
                <a:gd name="T24" fmla="*/ 158 w 295"/>
                <a:gd name="T25" fmla="*/ 106 h 210"/>
                <a:gd name="T26" fmla="*/ 210 w 295"/>
                <a:gd name="T27" fmla="*/ 140 h 210"/>
                <a:gd name="T28" fmla="*/ 199 w 295"/>
                <a:gd name="T29" fmla="*/ 229 h 210"/>
                <a:gd name="T30" fmla="*/ 210 w 295"/>
                <a:gd name="T31" fmla="*/ 263 h 210"/>
                <a:gd name="T32" fmla="*/ 235 w 295"/>
                <a:gd name="T33" fmla="*/ 212 h 210"/>
                <a:gd name="T34" fmla="*/ 260 w 295"/>
                <a:gd name="T35" fmla="*/ 229 h 210"/>
                <a:gd name="T36" fmla="*/ 255 w 295"/>
                <a:gd name="T37" fmla="*/ 284 h 210"/>
                <a:gd name="T38" fmla="*/ 286 w 295"/>
                <a:gd name="T39" fmla="*/ 312 h 210"/>
                <a:gd name="T40" fmla="*/ 286 w 295"/>
                <a:gd name="T41" fmla="*/ 245 h 210"/>
                <a:gd name="T42" fmla="*/ 319 w 295"/>
                <a:gd name="T43" fmla="*/ 256 h 210"/>
                <a:gd name="T44" fmla="*/ 319 w 295"/>
                <a:gd name="T45" fmla="*/ 334 h 210"/>
                <a:gd name="T46" fmla="*/ 344 w 295"/>
                <a:gd name="T47" fmla="*/ 312 h 210"/>
                <a:gd name="T48" fmla="*/ 328 w 295"/>
                <a:gd name="T49" fmla="*/ 229 h 210"/>
                <a:gd name="T50" fmla="*/ 374 w 295"/>
                <a:gd name="T51" fmla="*/ 267 h 210"/>
                <a:gd name="T52" fmla="*/ 379 w 295"/>
                <a:gd name="T53" fmla="*/ 327 h 210"/>
                <a:gd name="T54" fmla="*/ 424 w 295"/>
                <a:gd name="T55" fmla="*/ 327 h 210"/>
                <a:gd name="T56" fmla="*/ 414 w 295"/>
                <a:gd name="T57" fmla="*/ 251 h 210"/>
                <a:gd name="T58" fmla="*/ 349 w 295"/>
                <a:gd name="T59" fmla="*/ 201 h 210"/>
                <a:gd name="T60" fmla="*/ 345 w 295"/>
                <a:gd name="T61" fmla="*/ 197 h 210"/>
                <a:gd name="T62" fmla="*/ 338 w 295"/>
                <a:gd name="T63" fmla="*/ 196 h 210"/>
                <a:gd name="T64" fmla="*/ 326 w 295"/>
                <a:gd name="T65" fmla="*/ 193 h 210"/>
                <a:gd name="T66" fmla="*/ 313 w 295"/>
                <a:gd name="T67" fmla="*/ 189 h 210"/>
                <a:gd name="T68" fmla="*/ 299 w 295"/>
                <a:gd name="T69" fmla="*/ 184 h 210"/>
                <a:gd name="T70" fmla="*/ 288 w 295"/>
                <a:gd name="T71" fmla="*/ 181 h 210"/>
                <a:gd name="T72" fmla="*/ 281 w 295"/>
                <a:gd name="T73" fmla="*/ 180 h 210"/>
                <a:gd name="T74" fmla="*/ 279 w 295"/>
                <a:gd name="T75" fmla="*/ 17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25 w 116"/>
                <a:gd name="T1" fmla="*/ 66 h 159"/>
                <a:gd name="T2" fmla="*/ 98 w 116"/>
                <a:gd name="T3" fmla="*/ 55 h 159"/>
                <a:gd name="T4" fmla="*/ 71 w 116"/>
                <a:gd name="T5" fmla="*/ 26 h 159"/>
                <a:gd name="T6" fmla="*/ 45 w 116"/>
                <a:gd name="T7" fmla="*/ 22 h 159"/>
                <a:gd name="T8" fmla="*/ 19 w 116"/>
                <a:gd name="T9" fmla="*/ 0 h 159"/>
                <a:gd name="T10" fmla="*/ 19 w 116"/>
                <a:gd name="T11" fmla="*/ 45 h 159"/>
                <a:gd name="T12" fmla="*/ 45 w 116"/>
                <a:gd name="T13" fmla="*/ 55 h 159"/>
                <a:gd name="T14" fmla="*/ 81 w 116"/>
                <a:gd name="T15" fmla="*/ 66 h 159"/>
                <a:gd name="T16" fmla="*/ 78 w 116"/>
                <a:gd name="T17" fmla="*/ 155 h 159"/>
                <a:gd name="T18" fmla="*/ 78 w 116"/>
                <a:gd name="T19" fmla="*/ 182 h 159"/>
                <a:gd name="T20" fmla="*/ 107 w 116"/>
                <a:gd name="T21" fmla="*/ 215 h 159"/>
                <a:gd name="T22" fmla="*/ 90 w 116"/>
                <a:gd name="T23" fmla="*/ 221 h 159"/>
                <a:gd name="T24" fmla="*/ 58 w 116"/>
                <a:gd name="T25" fmla="*/ 196 h 159"/>
                <a:gd name="T26" fmla="*/ 0 w 116"/>
                <a:gd name="T27" fmla="*/ 196 h 159"/>
                <a:gd name="T28" fmla="*/ 10 w 116"/>
                <a:gd name="T29" fmla="*/ 234 h 159"/>
                <a:gd name="T30" fmla="*/ 71 w 116"/>
                <a:gd name="T31" fmla="*/ 259 h 159"/>
                <a:gd name="T32" fmla="*/ 111 w 116"/>
                <a:gd name="T33" fmla="*/ 259 h 159"/>
                <a:gd name="T34" fmla="*/ 167 w 116"/>
                <a:gd name="T35" fmla="*/ 214 h 159"/>
                <a:gd name="T36" fmla="*/ 141 w 116"/>
                <a:gd name="T37" fmla="*/ 174 h 159"/>
                <a:gd name="T38" fmla="*/ 141 w 116"/>
                <a:gd name="T39" fmla="*/ 132 h 159"/>
                <a:gd name="T40" fmla="*/ 131 w 116"/>
                <a:gd name="T41" fmla="*/ 86 h 159"/>
                <a:gd name="T42" fmla="*/ 125 w 116"/>
                <a:gd name="T43" fmla="*/ 6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9 w 47"/>
                <a:gd name="T1" fmla="*/ 17 h 41"/>
                <a:gd name="T2" fmla="*/ 13 w 47"/>
                <a:gd name="T3" fmla="*/ 0 h 41"/>
                <a:gd name="T4" fmla="*/ 0 w 47"/>
                <a:gd name="T5" fmla="*/ 17 h 41"/>
                <a:gd name="T6" fmla="*/ 13 w 47"/>
                <a:gd name="T7" fmla="*/ 34 h 41"/>
                <a:gd name="T8" fmla="*/ 68 w 47"/>
                <a:gd name="T9" fmla="*/ 62 h 41"/>
                <a:gd name="T10" fmla="*/ 71 w 47"/>
                <a:gd name="T11" fmla="*/ 42 h 41"/>
                <a:gd name="T12" fmla="*/ 71 w 47"/>
                <a:gd name="T13" fmla="*/ 37 h 41"/>
                <a:gd name="T14" fmla="*/ 70 w 47"/>
                <a:gd name="T15" fmla="*/ 25 h 41"/>
                <a:gd name="T16" fmla="*/ 69 w 47"/>
                <a:gd name="T17" fmla="*/ 18 h 41"/>
                <a:gd name="T18" fmla="*/ 69 w 47"/>
                <a:gd name="T19" fmla="*/ 1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0 w 40"/>
                <a:gd name="T1" fmla="*/ 35 h 36"/>
                <a:gd name="T2" fmla="*/ 10 w 40"/>
                <a:gd name="T3" fmla="*/ 0 h 36"/>
                <a:gd name="T4" fmla="*/ 0 w 40"/>
                <a:gd name="T5" fmla="*/ 27 h 36"/>
                <a:gd name="T6" fmla="*/ 20 w 40"/>
                <a:gd name="T7" fmla="*/ 55 h 36"/>
                <a:gd name="T8" fmla="*/ 57 w 40"/>
                <a:gd name="T9" fmla="*/ 57 h 36"/>
                <a:gd name="T10" fmla="*/ 56 w 40"/>
                <a:gd name="T11" fmla="*/ 55 h 36"/>
                <a:gd name="T12" fmla="*/ 54 w 40"/>
                <a:gd name="T13" fmla="*/ 46 h 36"/>
                <a:gd name="T14" fmla="*/ 52 w 40"/>
                <a:gd name="T15" fmla="*/ 39 h 36"/>
                <a:gd name="T16" fmla="*/ 50 w 40"/>
                <a:gd name="T17" fmla="*/ 3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3 w 38"/>
                <a:gd name="T1" fmla="*/ 22 h 32"/>
                <a:gd name="T2" fmla="*/ 7 w 38"/>
                <a:gd name="T3" fmla="*/ 0 h 32"/>
                <a:gd name="T4" fmla="*/ 0 w 38"/>
                <a:gd name="T5" fmla="*/ 22 h 32"/>
                <a:gd name="T6" fmla="*/ 25 w 38"/>
                <a:gd name="T7" fmla="*/ 43 h 32"/>
                <a:gd name="T8" fmla="*/ 55 w 38"/>
                <a:gd name="T9" fmla="*/ 50 h 32"/>
                <a:gd name="T10" fmla="*/ 55 w 38"/>
                <a:gd name="T11" fmla="*/ 28 h 32"/>
                <a:gd name="T12" fmla="*/ 43 w 38"/>
                <a:gd name="T13" fmla="*/ 2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3 w 35"/>
                <a:gd name="T1" fmla="*/ 25 h 30"/>
                <a:gd name="T2" fmla="*/ 0 w 35"/>
                <a:gd name="T3" fmla="*/ 0 h 30"/>
                <a:gd name="T4" fmla="*/ 0 w 35"/>
                <a:gd name="T5" fmla="*/ 47 h 30"/>
                <a:gd name="T6" fmla="*/ 29 w 35"/>
                <a:gd name="T7" fmla="*/ 48 h 30"/>
                <a:gd name="T8" fmla="*/ 45 w 35"/>
                <a:gd name="T9" fmla="*/ 40 h 30"/>
                <a:gd name="T10" fmla="*/ 33 w 35"/>
                <a:gd name="T11" fmla="*/ 2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73 h 58"/>
                <a:gd name="T2" fmla="*/ 0 w 81"/>
                <a:gd name="T3" fmla="*/ 94 h 58"/>
                <a:gd name="T4" fmla="*/ 10 w 81"/>
                <a:gd name="T5" fmla="*/ 90 h 58"/>
                <a:gd name="T6" fmla="*/ 20 w 81"/>
                <a:gd name="T7" fmla="*/ 86 h 58"/>
                <a:gd name="T8" fmla="*/ 30 w 81"/>
                <a:gd name="T9" fmla="*/ 75 h 58"/>
                <a:gd name="T10" fmla="*/ 42 w 81"/>
                <a:gd name="T11" fmla="*/ 66 h 58"/>
                <a:gd name="T12" fmla="*/ 51 w 81"/>
                <a:gd name="T13" fmla="*/ 35 h 58"/>
                <a:gd name="T14" fmla="*/ 88 w 81"/>
                <a:gd name="T15" fmla="*/ 29 h 58"/>
                <a:gd name="T16" fmla="*/ 111 w 81"/>
                <a:gd name="T17" fmla="*/ 16 h 58"/>
                <a:gd name="T18" fmla="*/ 48 w 81"/>
                <a:gd name="T19" fmla="*/ 1 h 58"/>
                <a:gd name="T20" fmla="*/ 0 w 81"/>
                <a:gd name="T21" fmla="*/ 0 h 58"/>
                <a:gd name="T22" fmla="*/ 0 w 81"/>
                <a:gd name="T23" fmla="*/ 19 h 58"/>
                <a:gd name="T24" fmla="*/ 40 w 81"/>
                <a:gd name="T25" fmla="*/ 26 h 58"/>
                <a:gd name="T26" fmla="*/ 29 w 81"/>
                <a:gd name="T27" fmla="*/ 56 h 58"/>
                <a:gd name="T28" fmla="*/ 21 w 81"/>
                <a:gd name="T29" fmla="*/ 62 h 58"/>
                <a:gd name="T30" fmla="*/ 13 w 81"/>
                <a:gd name="T31" fmla="*/ 66 h 58"/>
                <a:gd name="T32" fmla="*/ 8 w 81"/>
                <a:gd name="T33" fmla="*/ 72 h 58"/>
                <a:gd name="T34" fmla="*/ 0 w 81"/>
                <a:gd name="T35" fmla="*/ 7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60 w 109"/>
                <a:gd name="T1" fmla="*/ 21 h 61"/>
                <a:gd name="T2" fmla="*/ 160 w 109"/>
                <a:gd name="T3" fmla="*/ 2 h 61"/>
                <a:gd name="T4" fmla="*/ 125 w 109"/>
                <a:gd name="T5" fmla="*/ 0 h 61"/>
                <a:gd name="T6" fmla="*/ 60 w 109"/>
                <a:gd name="T7" fmla="*/ 0 h 61"/>
                <a:gd name="T8" fmla="*/ 26 w 109"/>
                <a:gd name="T9" fmla="*/ 0 h 61"/>
                <a:gd name="T10" fmla="*/ 0 w 109"/>
                <a:gd name="T11" fmla="*/ 1 h 61"/>
                <a:gd name="T12" fmla="*/ 0 w 109"/>
                <a:gd name="T13" fmla="*/ 17 h 61"/>
                <a:gd name="T14" fmla="*/ 43 w 109"/>
                <a:gd name="T15" fmla="*/ 21 h 61"/>
                <a:gd name="T16" fmla="*/ 34 w 109"/>
                <a:gd name="T17" fmla="*/ 55 h 61"/>
                <a:gd name="T18" fmla="*/ 23 w 109"/>
                <a:gd name="T19" fmla="*/ 61 h 61"/>
                <a:gd name="T20" fmla="*/ 15 w 109"/>
                <a:gd name="T21" fmla="*/ 64 h 61"/>
                <a:gd name="T22" fmla="*/ 9 w 109"/>
                <a:gd name="T23" fmla="*/ 70 h 61"/>
                <a:gd name="T24" fmla="*/ 0 w 109"/>
                <a:gd name="T25" fmla="*/ 71 h 61"/>
                <a:gd name="T26" fmla="*/ 0 w 109"/>
                <a:gd name="T27" fmla="*/ 91 h 61"/>
                <a:gd name="T28" fmla="*/ 10 w 109"/>
                <a:gd name="T29" fmla="*/ 88 h 61"/>
                <a:gd name="T30" fmla="*/ 20 w 109"/>
                <a:gd name="T31" fmla="*/ 83 h 61"/>
                <a:gd name="T32" fmla="*/ 32 w 109"/>
                <a:gd name="T33" fmla="*/ 79 h 61"/>
                <a:gd name="T34" fmla="*/ 44 w 109"/>
                <a:gd name="T35" fmla="*/ 70 h 61"/>
                <a:gd name="T36" fmla="*/ 66 w 109"/>
                <a:gd name="T37" fmla="*/ 28 h 61"/>
                <a:gd name="T38" fmla="*/ 98 w 109"/>
                <a:gd name="T39" fmla="*/ 30 h 61"/>
                <a:gd name="T40" fmla="*/ 105 w 109"/>
                <a:gd name="T41" fmla="*/ 47 h 61"/>
                <a:gd name="T42" fmla="*/ 111 w 109"/>
                <a:gd name="T43" fmla="*/ 60 h 61"/>
                <a:gd name="T44" fmla="*/ 119 w 109"/>
                <a:gd name="T45" fmla="*/ 71 h 61"/>
                <a:gd name="T46" fmla="*/ 125 w 109"/>
                <a:gd name="T47" fmla="*/ 80 h 61"/>
                <a:gd name="T48" fmla="*/ 132 w 109"/>
                <a:gd name="T49" fmla="*/ 86 h 61"/>
                <a:gd name="T50" fmla="*/ 140 w 109"/>
                <a:gd name="T51" fmla="*/ 91 h 61"/>
                <a:gd name="T52" fmla="*/ 150 w 109"/>
                <a:gd name="T53" fmla="*/ 92 h 61"/>
                <a:gd name="T54" fmla="*/ 160 w 109"/>
                <a:gd name="T55" fmla="*/ 91 h 61"/>
                <a:gd name="T56" fmla="*/ 160 w 109"/>
                <a:gd name="T57" fmla="*/ 71 h 61"/>
                <a:gd name="T58" fmla="*/ 143 w 109"/>
                <a:gd name="T59" fmla="*/ 73 h 61"/>
                <a:gd name="T60" fmla="*/ 131 w 109"/>
                <a:gd name="T61" fmla="*/ 69 h 61"/>
                <a:gd name="T62" fmla="*/ 124 w 109"/>
                <a:gd name="T63" fmla="*/ 50 h 61"/>
                <a:gd name="T64" fmla="*/ 119 w 109"/>
                <a:gd name="T65" fmla="*/ 21 h 61"/>
                <a:gd name="T66" fmla="*/ 149 w 109"/>
                <a:gd name="T67" fmla="*/ 18 h 61"/>
                <a:gd name="T68" fmla="*/ 160 w 109"/>
                <a:gd name="T69" fmla="*/ 21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6 w 43"/>
                <a:gd name="T1" fmla="*/ 16 h 60"/>
                <a:gd name="T2" fmla="*/ 56 w 43"/>
                <a:gd name="T3" fmla="*/ 0 h 60"/>
                <a:gd name="T4" fmla="*/ 0 w 43"/>
                <a:gd name="T5" fmla="*/ 2 h 60"/>
                <a:gd name="T6" fmla="*/ 5 w 43"/>
                <a:gd name="T7" fmla="*/ 37 h 60"/>
                <a:gd name="T8" fmla="*/ 15 w 43"/>
                <a:gd name="T9" fmla="*/ 63 h 60"/>
                <a:gd name="T10" fmla="*/ 25 w 43"/>
                <a:gd name="T11" fmla="*/ 82 h 60"/>
                <a:gd name="T12" fmla="*/ 38 w 43"/>
                <a:gd name="T13" fmla="*/ 91 h 60"/>
                <a:gd name="T14" fmla="*/ 40 w 43"/>
                <a:gd name="T15" fmla="*/ 95 h 60"/>
                <a:gd name="T16" fmla="*/ 46 w 43"/>
                <a:gd name="T17" fmla="*/ 96 h 60"/>
                <a:gd name="T18" fmla="*/ 50 w 43"/>
                <a:gd name="T19" fmla="*/ 96 h 60"/>
                <a:gd name="T20" fmla="*/ 56 w 43"/>
                <a:gd name="T21" fmla="*/ 95 h 60"/>
                <a:gd name="T22" fmla="*/ 56 w 43"/>
                <a:gd name="T23" fmla="*/ 74 h 60"/>
                <a:gd name="T24" fmla="*/ 40 w 43"/>
                <a:gd name="T25" fmla="*/ 74 h 60"/>
                <a:gd name="T26" fmla="*/ 30 w 43"/>
                <a:gd name="T27" fmla="*/ 65 h 60"/>
                <a:gd name="T28" fmla="*/ 24 w 43"/>
                <a:gd name="T29" fmla="*/ 47 h 60"/>
                <a:gd name="T30" fmla="*/ 17 w 43"/>
                <a:gd name="T31" fmla="*/ 16 h 60"/>
                <a:gd name="T32" fmla="*/ 46 w 43"/>
                <a:gd name="T33" fmla="*/ 15 h 60"/>
                <a:gd name="T34" fmla="*/ 56 w 43"/>
                <a:gd name="T35" fmla="*/ 1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53 w 220"/>
                <a:gd name="T1" fmla="*/ 135 h 221"/>
                <a:gd name="T2" fmla="*/ 184 w 220"/>
                <a:gd name="T3" fmla="*/ 149 h 221"/>
                <a:gd name="T4" fmla="*/ 205 w 220"/>
                <a:gd name="T5" fmla="*/ 158 h 221"/>
                <a:gd name="T6" fmla="*/ 217 w 220"/>
                <a:gd name="T7" fmla="*/ 166 h 221"/>
                <a:gd name="T8" fmla="*/ 223 w 220"/>
                <a:gd name="T9" fmla="*/ 175 h 221"/>
                <a:gd name="T10" fmla="*/ 228 w 220"/>
                <a:gd name="T11" fmla="*/ 185 h 221"/>
                <a:gd name="T12" fmla="*/ 232 w 220"/>
                <a:gd name="T13" fmla="*/ 198 h 221"/>
                <a:gd name="T14" fmla="*/ 239 w 220"/>
                <a:gd name="T15" fmla="*/ 216 h 221"/>
                <a:gd name="T16" fmla="*/ 254 w 220"/>
                <a:gd name="T17" fmla="*/ 241 h 221"/>
                <a:gd name="T18" fmla="*/ 277 w 220"/>
                <a:gd name="T19" fmla="*/ 186 h 221"/>
                <a:gd name="T20" fmla="*/ 281 w 220"/>
                <a:gd name="T21" fmla="*/ 125 h 221"/>
                <a:gd name="T22" fmla="*/ 278 w 220"/>
                <a:gd name="T23" fmla="*/ 63 h 221"/>
                <a:gd name="T24" fmla="*/ 275 w 220"/>
                <a:gd name="T25" fmla="*/ 0 h 221"/>
                <a:gd name="T26" fmla="*/ 311 w 220"/>
                <a:gd name="T27" fmla="*/ 79 h 221"/>
                <a:gd name="T28" fmla="*/ 309 w 220"/>
                <a:gd name="T29" fmla="*/ 137 h 221"/>
                <a:gd name="T30" fmla="*/ 307 w 220"/>
                <a:gd name="T31" fmla="*/ 186 h 221"/>
                <a:gd name="T32" fmla="*/ 298 w 220"/>
                <a:gd name="T33" fmla="*/ 234 h 221"/>
                <a:gd name="T34" fmla="*/ 285 w 220"/>
                <a:gd name="T35" fmla="*/ 289 h 221"/>
                <a:gd name="T36" fmla="*/ 245 w 220"/>
                <a:gd name="T37" fmla="*/ 299 h 221"/>
                <a:gd name="T38" fmla="*/ 187 w 220"/>
                <a:gd name="T39" fmla="*/ 356 h 221"/>
                <a:gd name="T40" fmla="*/ 104 w 220"/>
                <a:gd name="T41" fmla="*/ 356 h 221"/>
                <a:gd name="T42" fmla="*/ 45 w 220"/>
                <a:gd name="T43" fmla="*/ 309 h 221"/>
                <a:gd name="T44" fmla="*/ 19 w 220"/>
                <a:gd name="T45" fmla="*/ 258 h 221"/>
                <a:gd name="T46" fmla="*/ 2 w 220"/>
                <a:gd name="T47" fmla="*/ 191 h 221"/>
                <a:gd name="T48" fmla="*/ 0 w 220"/>
                <a:gd name="T49" fmla="*/ 137 h 221"/>
                <a:gd name="T50" fmla="*/ 2 w 220"/>
                <a:gd name="T51" fmla="*/ 87 h 221"/>
                <a:gd name="T52" fmla="*/ 15 w 220"/>
                <a:gd name="T53" fmla="*/ 40 h 221"/>
                <a:gd name="T54" fmla="*/ 24 w 220"/>
                <a:gd name="T55" fmla="*/ 93 h 221"/>
                <a:gd name="T56" fmla="*/ 30 w 220"/>
                <a:gd name="T57" fmla="*/ 142 h 221"/>
                <a:gd name="T58" fmla="*/ 35 w 220"/>
                <a:gd name="T59" fmla="*/ 190 h 221"/>
                <a:gd name="T60" fmla="*/ 48 w 220"/>
                <a:gd name="T61" fmla="*/ 238 h 221"/>
                <a:gd name="T62" fmla="*/ 54 w 220"/>
                <a:gd name="T63" fmla="*/ 214 h 221"/>
                <a:gd name="T64" fmla="*/ 60 w 220"/>
                <a:gd name="T65" fmla="*/ 195 h 221"/>
                <a:gd name="T66" fmla="*/ 65 w 220"/>
                <a:gd name="T67" fmla="*/ 178 h 221"/>
                <a:gd name="T68" fmla="*/ 71 w 220"/>
                <a:gd name="T69" fmla="*/ 168 h 221"/>
                <a:gd name="T70" fmla="*/ 81 w 220"/>
                <a:gd name="T71" fmla="*/ 159 h 221"/>
                <a:gd name="T72" fmla="*/ 92 w 220"/>
                <a:gd name="T73" fmla="*/ 151 h 221"/>
                <a:gd name="T74" fmla="*/ 109 w 220"/>
                <a:gd name="T75" fmla="*/ 146 h 221"/>
                <a:gd name="T76" fmla="*/ 131 w 220"/>
                <a:gd name="T77" fmla="*/ 141 h 221"/>
                <a:gd name="T78" fmla="*/ 131 w 220"/>
                <a:gd name="T79" fmla="*/ 162 h 221"/>
                <a:gd name="T80" fmla="*/ 116 w 220"/>
                <a:gd name="T81" fmla="*/ 175 h 221"/>
                <a:gd name="T82" fmla="*/ 104 w 220"/>
                <a:gd name="T83" fmla="*/ 185 h 221"/>
                <a:gd name="T84" fmla="*/ 95 w 220"/>
                <a:gd name="T85" fmla="*/ 195 h 221"/>
                <a:gd name="T86" fmla="*/ 93 w 220"/>
                <a:gd name="T87" fmla="*/ 205 h 221"/>
                <a:gd name="T88" fmla="*/ 92 w 220"/>
                <a:gd name="T89" fmla="*/ 216 h 221"/>
                <a:gd name="T90" fmla="*/ 94 w 220"/>
                <a:gd name="T91" fmla="*/ 232 h 221"/>
                <a:gd name="T92" fmla="*/ 95 w 220"/>
                <a:gd name="T93" fmla="*/ 250 h 221"/>
                <a:gd name="T94" fmla="*/ 102 w 220"/>
                <a:gd name="T95" fmla="*/ 272 h 221"/>
                <a:gd name="T96" fmla="*/ 130 w 220"/>
                <a:gd name="T97" fmla="*/ 272 h 221"/>
                <a:gd name="T98" fmla="*/ 130 w 220"/>
                <a:gd name="T99" fmla="*/ 238 h 221"/>
                <a:gd name="T100" fmla="*/ 150 w 220"/>
                <a:gd name="T101" fmla="*/ 241 h 221"/>
                <a:gd name="T102" fmla="*/ 158 w 220"/>
                <a:gd name="T103" fmla="*/ 281 h 221"/>
                <a:gd name="T104" fmla="*/ 192 w 220"/>
                <a:gd name="T105" fmla="*/ 281 h 221"/>
                <a:gd name="T106" fmla="*/ 207 w 220"/>
                <a:gd name="T107" fmla="*/ 241 h 221"/>
                <a:gd name="T108" fmla="*/ 204 w 220"/>
                <a:gd name="T109" fmla="*/ 224 h 221"/>
                <a:gd name="T110" fmla="*/ 199 w 220"/>
                <a:gd name="T111" fmla="*/ 209 h 221"/>
                <a:gd name="T112" fmla="*/ 195 w 220"/>
                <a:gd name="T113" fmla="*/ 198 h 221"/>
                <a:gd name="T114" fmla="*/ 189 w 220"/>
                <a:gd name="T115" fmla="*/ 190 h 221"/>
                <a:gd name="T116" fmla="*/ 183 w 220"/>
                <a:gd name="T117" fmla="*/ 184 h 221"/>
                <a:gd name="T118" fmla="*/ 174 w 220"/>
                <a:gd name="T119" fmla="*/ 177 h 221"/>
                <a:gd name="T120" fmla="*/ 162 w 220"/>
                <a:gd name="T121" fmla="*/ 170 h 221"/>
                <a:gd name="T122" fmla="*/ 147 w 220"/>
                <a:gd name="T123" fmla="*/ 162 h 221"/>
                <a:gd name="T124" fmla="*/ 153 w 220"/>
                <a:gd name="T125" fmla="*/ 13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67 w 119"/>
                <a:gd name="T1" fmla="*/ 152 h 156"/>
                <a:gd name="T2" fmla="*/ 145 w 119"/>
                <a:gd name="T3" fmla="*/ 221 h 156"/>
                <a:gd name="T4" fmla="*/ 85 w 119"/>
                <a:gd name="T5" fmla="*/ 260 h 156"/>
                <a:gd name="T6" fmla="*/ 0 w 119"/>
                <a:gd name="T7" fmla="*/ 101 h 156"/>
                <a:gd name="T8" fmla="*/ 39 w 119"/>
                <a:gd name="T9" fmla="*/ 56 h 156"/>
                <a:gd name="T10" fmla="*/ 66 w 119"/>
                <a:gd name="T11" fmla="*/ 0 h 156"/>
                <a:gd name="T12" fmla="*/ 167 w 119"/>
                <a:gd name="T13" fmla="*/ 15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2 w 28"/>
                <a:gd name="T1" fmla="*/ 106 h 77"/>
                <a:gd name="T2" fmla="*/ 22 w 28"/>
                <a:gd name="T3" fmla="*/ 0 h 77"/>
                <a:gd name="T4" fmla="*/ 0 w 28"/>
                <a:gd name="T5" fmla="*/ 8 h 77"/>
                <a:gd name="T6" fmla="*/ 8 w 28"/>
                <a:gd name="T7" fmla="*/ 102 h 77"/>
                <a:gd name="T8" fmla="*/ 38 w 28"/>
                <a:gd name="T9" fmla="*/ 128 h 77"/>
                <a:gd name="T10" fmla="*/ 42 w 28"/>
                <a:gd name="T11" fmla="*/ 10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02 w 440"/>
                <a:gd name="T1" fmla="*/ 50 h 857"/>
                <a:gd name="T2" fmla="*/ 404 w 440"/>
                <a:gd name="T3" fmla="*/ 116 h 857"/>
                <a:gd name="T4" fmla="*/ 472 w 440"/>
                <a:gd name="T5" fmla="*/ 167 h 857"/>
                <a:gd name="T6" fmla="*/ 517 w 440"/>
                <a:gd name="T7" fmla="*/ 228 h 857"/>
                <a:gd name="T8" fmla="*/ 551 w 440"/>
                <a:gd name="T9" fmla="*/ 317 h 857"/>
                <a:gd name="T10" fmla="*/ 609 w 440"/>
                <a:gd name="T11" fmla="*/ 642 h 857"/>
                <a:gd name="T12" fmla="*/ 630 w 440"/>
                <a:gd name="T13" fmla="*/ 871 h 857"/>
                <a:gd name="T14" fmla="*/ 551 w 440"/>
                <a:gd name="T15" fmla="*/ 1201 h 857"/>
                <a:gd name="T16" fmla="*/ 496 w 440"/>
                <a:gd name="T17" fmla="*/ 1353 h 857"/>
                <a:gd name="T18" fmla="*/ 392 w 440"/>
                <a:gd name="T19" fmla="*/ 1300 h 857"/>
                <a:gd name="T20" fmla="*/ 441 w 440"/>
                <a:gd name="T21" fmla="*/ 1269 h 857"/>
                <a:gd name="T22" fmla="*/ 496 w 440"/>
                <a:gd name="T23" fmla="*/ 1162 h 857"/>
                <a:gd name="T24" fmla="*/ 469 w 440"/>
                <a:gd name="T25" fmla="*/ 1047 h 857"/>
                <a:gd name="T26" fmla="*/ 567 w 440"/>
                <a:gd name="T27" fmla="*/ 957 h 857"/>
                <a:gd name="T28" fmla="*/ 537 w 440"/>
                <a:gd name="T29" fmla="*/ 805 h 857"/>
                <a:gd name="T30" fmla="*/ 481 w 440"/>
                <a:gd name="T31" fmla="*/ 780 h 857"/>
                <a:gd name="T32" fmla="*/ 537 w 440"/>
                <a:gd name="T33" fmla="*/ 621 h 857"/>
                <a:gd name="T34" fmla="*/ 476 w 440"/>
                <a:gd name="T35" fmla="*/ 489 h 857"/>
                <a:gd name="T36" fmla="*/ 455 w 440"/>
                <a:gd name="T37" fmla="*/ 467 h 857"/>
                <a:gd name="T38" fmla="*/ 435 w 440"/>
                <a:gd name="T39" fmla="*/ 448 h 857"/>
                <a:gd name="T40" fmla="*/ 416 w 440"/>
                <a:gd name="T41" fmla="*/ 432 h 857"/>
                <a:gd name="T42" fmla="*/ 413 w 440"/>
                <a:gd name="T43" fmla="*/ 405 h 857"/>
                <a:gd name="T44" fmla="*/ 392 w 440"/>
                <a:gd name="T45" fmla="*/ 279 h 857"/>
                <a:gd name="T46" fmla="*/ 311 w 440"/>
                <a:gd name="T47" fmla="*/ 613 h 857"/>
                <a:gd name="T48" fmla="*/ 240 w 440"/>
                <a:gd name="T49" fmla="*/ 642 h 857"/>
                <a:gd name="T50" fmla="*/ 311 w 440"/>
                <a:gd name="T51" fmla="*/ 772 h 857"/>
                <a:gd name="T52" fmla="*/ 268 w 440"/>
                <a:gd name="T53" fmla="*/ 826 h 857"/>
                <a:gd name="T54" fmla="*/ 295 w 440"/>
                <a:gd name="T55" fmla="*/ 948 h 857"/>
                <a:gd name="T56" fmla="*/ 268 w 440"/>
                <a:gd name="T57" fmla="*/ 1107 h 857"/>
                <a:gd name="T58" fmla="*/ 166 w 440"/>
                <a:gd name="T59" fmla="*/ 918 h 857"/>
                <a:gd name="T60" fmla="*/ 166 w 440"/>
                <a:gd name="T61" fmla="*/ 537 h 857"/>
                <a:gd name="T62" fmla="*/ 124 w 440"/>
                <a:gd name="T63" fmla="*/ 817 h 857"/>
                <a:gd name="T64" fmla="*/ 0 w 440"/>
                <a:gd name="T65" fmla="*/ 933 h 857"/>
                <a:gd name="T66" fmla="*/ 97 w 440"/>
                <a:gd name="T67" fmla="*/ 402 h 857"/>
                <a:gd name="T68" fmla="*/ 106 w 440"/>
                <a:gd name="T69" fmla="*/ 279 h 857"/>
                <a:gd name="T70" fmla="*/ 132 w 440"/>
                <a:gd name="T71" fmla="*/ 189 h 857"/>
                <a:gd name="T72" fmla="*/ 177 w 440"/>
                <a:gd name="T73" fmla="*/ 101 h 857"/>
                <a:gd name="T74" fmla="*/ 23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60 w 326"/>
                <a:gd name="T1" fmla="*/ 182 h 627"/>
                <a:gd name="T2" fmla="*/ 159 w 326"/>
                <a:gd name="T3" fmla="*/ 509 h 627"/>
                <a:gd name="T4" fmla="*/ 101 w 326"/>
                <a:gd name="T5" fmla="*/ 636 h 627"/>
                <a:gd name="T6" fmla="*/ 12 w 326"/>
                <a:gd name="T7" fmla="*/ 799 h 627"/>
                <a:gd name="T8" fmla="*/ 0 w 326"/>
                <a:gd name="T9" fmla="*/ 921 h 627"/>
                <a:gd name="T10" fmla="*/ 42 w 326"/>
                <a:gd name="T11" fmla="*/ 966 h 627"/>
                <a:gd name="T12" fmla="*/ 109 w 326"/>
                <a:gd name="T13" fmla="*/ 966 h 627"/>
                <a:gd name="T14" fmla="*/ 198 w 326"/>
                <a:gd name="T15" fmla="*/ 972 h 627"/>
                <a:gd name="T16" fmla="*/ 329 w 326"/>
                <a:gd name="T17" fmla="*/ 958 h 627"/>
                <a:gd name="T18" fmla="*/ 465 w 326"/>
                <a:gd name="T19" fmla="*/ 990 h 627"/>
                <a:gd name="T20" fmla="*/ 453 w 326"/>
                <a:gd name="T21" fmla="*/ 929 h 627"/>
                <a:gd name="T22" fmla="*/ 234 w 326"/>
                <a:gd name="T23" fmla="*/ 921 h 627"/>
                <a:gd name="T24" fmla="*/ 144 w 326"/>
                <a:gd name="T25" fmla="*/ 820 h 627"/>
                <a:gd name="T26" fmla="*/ 191 w 326"/>
                <a:gd name="T27" fmla="*/ 630 h 627"/>
                <a:gd name="T28" fmla="*/ 294 w 326"/>
                <a:gd name="T29" fmla="*/ 271 h 627"/>
                <a:gd name="T30" fmla="*/ 342 w 326"/>
                <a:gd name="T31" fmla="*/ 0 h 627"/>
                <a:gd name="T32" fmla="*/ 260 w 326"/>
                <a:gd name="T33" fmla="*/ 18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76 w 74"/>
                <a:gd name="T1" fmla="*/ 0 h 146"/>
                <a:gd name="T2" fmla="*/ 104 w 74"/>
                <a:gd name="T3" fmla="*/ 102 h 146"/>
                <a:gd name="T4" fmla="*/ 104 w 74"/>
                <a:gd name="T5" fmla="*/ 231 h 146"/>
                <a:gd name="T6" fmla="*/ 0 w 74"/>
                <a:gd name="T7" fmla="*/ 231 h 146"/>
                <a:gd name="T8" fmla="*/ 0 w 74"/>
                <a:gd name="T9" fmla="*/ 125 h 146"/>
                <a:gd name="T10" fmla="*/ 56 w 74"/>
                <a:gd name="T11" fmla="*/ 71 h 146"/>
                <a:gd name="T12" fmla="*/ 76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0" name="AutoShape 49"/>
          <p:cNvSpPr>
            <a:spLocks noChangeArrowheads="1"/>
          </p:cNvSpPr>
          <p:nvPr/>
        </p:nvSpPr>
        <p:spPr bwMode="auto">
          <a:xfrm>
            <a:off x="6981825" y="1277938"/>
            <a:ext cx="2162175" cy="2144712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자료형이 다양한 이유는 커피 전문점에 다양한 컵의 사이즈가 있는 것과 같습니다</a:t>
            </a:r>
            <a:r>
              <a:rPr lang="en-US" altLang="ko-KR" sz="140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9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7" y="2111897"/>
            <a:ext cx="7181850" cy="2105025"/>
          </a:xfrm>
          <a:prstGeom prst="rect">
            <a:avLst/>
          </a:prstGeom>
        </p:spPr>
      </p:pic>
      <p:sp>
        <p:nvSpPr>
          <p:cNvPr id="6" name="모서리가 접힌 도형 5"/>
          <p:cNvSpPr/>
          <p:nvPr/>
        </p:nvSpPr>
        <p:spPr>
          <a:xfrm>
            <a:off x="892299" y="4453560"/>
            <a:ext cx="7781277" cy="1256193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오이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c;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문자형 변수 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c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오이"/>
              </a:rPr>
              <a:t>int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정수형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Century Schoolbook" panose="02040604050505020304" pitchFamily="18" charset="0"/>
                <a:ea typeface="오이"/>
              </a:rPr>
              <a:t>double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부동소수점형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체" panose="020B0609000101010101" pitchFamily="49" charset="-127"/>
              </a:rPr>
              <a:t>선언</a:t>
            </a:r>
            <a:endParaRPr lang="ko-KR" altLang="en-US" sz="1600" kern="0" spc="0" dirty="0">
              <a:solidFill>
                <a:srgbClr val="008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" y="1768921"/>
            <a:ext cx="7467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26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2251</Words>
  <Application>Microsoft Office PowerPoint</Application>
  <PresentationFormat>화면 슬라이드 쇼(4:3)</PresentationFormat>
  <Paragraphs>396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8" baseType="lpstr">
      <vt:lpstr>Arial Unicode MS</vt:lpstr>
      <vt:lpstr>HY얕은샘물M</vt:lpstr>
      <vt:lpstr>HY엽서L</vt:lpstr>
      <vt:lpstr>굴림</vt:lpstr>
      <vt:lpstr>굴림체</vt:lpstr>
      <vt:lpstr>돋움체</vt:lpstr>
      <vt:lpstr>새굴림</vt:lpstr>
      <vt:lpstr>오이</vt:lpstr>
      <vt:lpstr>Arial</vt:lpstr>
      <vt:lpstr>Century Schoolbook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PowerPoint 프레젠테이션</vt:lpstr>
      <vt:lpstr>이번 장에서 학습할 내용</vt:lpstr>
      <vt:lpstr>변수</vt:lpstr>
      <vt:lpstr>변수가 만들어지는 곳</vt:lpstr>
      <vt:lpstr>변수가 필요한 이유</vt:lpstr>
      <vt:lpstr>변수 선언</vt:lpstr>
      <vt:lpstr>자료형 </vt:lpstr>
      <vt:lpstr>자료형</vt:lpstr>
      <vt:lpstr>변수의 초기화</vt:lpstr>
      <vt:lpstr>변수의 이름</vt:lpstr>
      <vt:lpstr>변수의 이름</vt:lpstr>
      <vt:lpstr>자료형의 종류</vt:lpstr>
      <vt:lpstr>왜 다양한 자료형을 사용할까? </vt:lpstr>
      <vt:lpstr>자료형과 형식 지정자</vt:lpstr>
      <vt:lpstr>상수 </vt:lpstr>
      <vt:lpstr>정수형</vt:lpstr>
      <vt:lpstr>정수 표현 방법</vt:lpstr>
      <vt:lpstr>정수형이 나타내는 정수의 범위</vt:lpstr>
      <vt:lpstr>unsigned </vt:lpstr>
      <vt:lpstr>unsigned 수식자</vt:lpstr>
      <vt:lpstr>오버플로우 </vt:lpstr>
      <vt:lpstr>오버플로우</vt:lpstr>
      <vt:lpstr>정수형 상수</vt:lpstr>
      <vt:lpstr>16진수</vt:lpstr>
      <vt:lpstr>오버플로우</vt:lpstr>
      <vt:lpstr>기호 상수</vt:lpstr>
      <vt:lpstr>기호 상수</vt:lpstr>
      <vt:lpstr>달러를 원화로 계산하기</vt:lpstr>
      <vt:lpstr>달러를 원화로 계산하기</vt:lpstr>
      <vt:lpstr>재산 계산하기</vt:lpstr>
      <vt:lpstr>재산 계산하기</vt:lpstr>
      <vt:lpstr>변수의 값 교환하기</vt:lpstr>
      <vt:lpstr>부동소수점형</vt:lpstr>
      <vt:lpstr>실수를 표현하는 방법</vt:lpstr>
      <vt:lpstr>실수를 표현하는 방법</vt:lpstr>
      <vt:lpstr>부동소수점형</vt:lpstr>
      <vt:lpstr>부동 소수점 상수</vt:lpstr>
      <vt:lpstr>부동소수점형 사용시 주의사항</vt:lpstr>
      <vt:lpstr>형식 지정자</vt:lpstr>
      <vt:lpstr>예제</vt:lpstr>
      <vt:lpstr>오버플로우와 언더플로우</vt:lpstr>
      <vt:lpstr>(실습1) 태양빛 도달 시간</vt:lpstr>
      <vt:lpstr>(실습1) 태양빛 도달 시간</vt:lpstr>
      <vt:lpstr>힌트</vt:lpstr>
      <vt:lpstr>(실습1) 태양빛 도달 시간</vt:lpstr>
      <vt:lpstr>(실습2) 온도 변환하기</vt:lpstr>
      <vt:lpstr>(실습2) 온도 변환하기</vt:lpstr>
      <vt:lpstr>(실습3) 원의 면적 계산하기</vt:lpstr>
      <vt:lpstr>(실습3) 원의 면적 계산하기</vt:lpstr>
      <vt:lpstr>문자형</vt:lpstr>
      <vt:lpstr>문자형</vt:lpstr>
      <vt:lpstr>아스키 코드</vt:lpstr>
      <vt:lpstr>예제 </vt:lpstr>
      <vt:lpstr>Quiz</vt:lpstr>
      <vt:lpstr>제어 문자</vt:lpstr>
      <vt:lpstr>제어 문자를 나타내는 방법</vt:lpstr>
      <vt:lpstr>이스케이프 시퀀스</vt:lpstr>
      <vt:lpstr>예제 </vt:lpstr>
      <vt:lpstr>정수형으로서의 char형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lab</cp:lastModifiedBy>
  <cp:revision>229</cp:revision>
  <dcterms:created xsi:type="dcterms:W3CDTF">2007-06-29T06:43:39Z</dcterms:created>
  <dcterms:modified xsi:type="dcterms:W3CDTF">2020-08-31T07:03:46Z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