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  <p:sldMasterId id="2147483693" r:id="rId3"/>
    <p:sldMasterId id="2147483706" r:id="rId4"/>
  </p:sldMasterIdLst>
  <p:notesMasterIdLst>
    <p:notesMasterId r:id="rId54"/>
  </p:notesMasterIdLst>
  <p:handoutMasterIdLst>
    <p:handoutMasterId r:id="rId55"/>
  </p:handoutMasterIdLst>
  <p:sldIdLst>
    <p:sldId id="567" r:id="rId5"/>
    <p:sldId id="568" r:id="rId6"/>
    <p:sldId id="528" r:id="rId7"/>
    <p:sldId id="529" r:id="rId8"/>
    <p:sldId id="512" r:id="rId9"/>
    <p:sldId id="530" r:id="rId10"/>
    <p:sldId id="531" r:id="rId11"/>
    <p:sldId id="532" r:id="rId12"/>
    <p:sldId id="533" r:id="rId13"/>
    <p:sldId id="537" r:id="rId14"/>
    <p:sldId id="535" r:id="rId15"/>
    <p:sldId id="538" r:id="rId16"/>
    <p:sldId id="536" r:id="rId17"/>
    <p:sldId id="539" r:id="rId18"/>
    <p:sldId id="454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72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475" r:id="rId39"/>
    <p:sldId id="510" r:id="rId40"/>
    <p:sldId id="478" r:id="rId41"/>
    <p:sldId id="479" r:id="rId42"/>
    <p:sldId id="480" r:id="rId43"/>
    <p:sldId id="481" r:id="rId44"/>
    <p:sldId id="482" r:id="rId45"/>
    <p:sldId id="520" r:id="rId46"/>
    <p:sldId id="560" r:id="rId47"/>
    <p:sldId id="561" r:id="rId48"/>
    <p:sldId id="562" r:id="rId49"/>
    <p:sldId id="564" r:id="rId50"/>
    <p:sldId id="563" r:id="rId51"/>
    <p:sldId id="565" r:id="rId52"/>
    <p:sldId id="566" r:id="rId5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CC"/>
    <a:srgbClr val="ABE9FF"/>
    <a:srgbClr val="9C9BA3"/>
    <a:srgbClr val="E1F8FF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8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조건문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05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600200"/>
            <a:ext cx="8153400" cy="505805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temperature;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온도를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&amp;temperature);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(temperature &gt; 0) 	// temperature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보다 크면 아래 문장을 실행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영상의 날씨입니다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			// temperature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이하이면 아래 문장을 실행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영하의 날씨입니다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현재 온도는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%d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도입니다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.\n", temperature); 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항상 실행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97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정수가 홀수인지 짝수인지를 말해주는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152958080" descr="EMB0001162435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727984"/>
            <a:ext cx="8153400" cy="1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0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600200"/>
            <a:ext cx="8153400" cy="505805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number;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&amp;number);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(number % 2 == 0)	// number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로 나눈 나머지가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이면 짝수이다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입력된 정수는 짝수입니다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			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그렇지 않으면 홀수이다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입력된 정수는 홀수입니다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0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시험 성적이 </a:t>
            </a:r>
            <a:r>
              <a:rPr lang="en-US" altLang="ko-KR" dirty="0"/>
              <a:t>60</a:t>
            </a:r>
            <a:r>
              <a:rPr lang="ko-KR" altLang="en-US" dirty="0"/>
              <a:t>점 이상이면 합격과 동시에 장학금도 받을 수 있다고 출력하려면 어떻게 해야 할까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169" name="_x152958080" descr="EMB000116243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2641106"/>
            <a:ext cx="7665046" cy="13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0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709514"/>
            <a:ext cx="8153400" cy="505805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score;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성적을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&amp;score);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(score &gt;= 60)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성적이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60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점 이상이면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		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장학금도 받을 수 있습니다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		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그렇지 않으면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불합격입니다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다시 도전하세요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0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복합문</a:t>
            </a:r>
            <a:r>
              <a:rPr lang="en-US" altLang="ko-KR"/>
              <a:t>(compound statement)</a:t>
            </a:r>
          </a:p>
          <a:p>
            <a:pPr lvl="1" eaLnBrk="1" hangingPunct="1"/>
            <a:r>
              <a:rPr lang="ko-KR" altLang="en-US"/>
              <a:t>중괄호를 사용하여 문장들을 그룹핑하는 것</a:t>
            </a:r>
            <a:r>
              <a:rPr lang="en-US" altLang="ko-KR"/>
              <a:t>,</a:t>
            </a:r>
          </a:p>
          <a:p>
            <a:pPr lvl="1" eaLnBrk="1" hangingPunct="1"/>
            <a:r>
              <a:rPr lang="ko-KR" altLang="en-US"/>
              <a:t>블록</a:t>
            </a:r>
            <a:r>
              <a:rPr lang="en-US" altLang="ko-KR"/>
              <a:t>(block)</a:t>
            </a:r>
            <a:r>
              <a:rPr lang="ko-KR" altLang="en-US"/>
              <a:t>이라고도 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단일문 대신 들어 갈 수 있다</a:t>
            </a:r>
            <a:r>
              <a:rPr lang="en-US" altLang="ko-KR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3955257"/>
            <a:ext cx="5789612" cy="1736725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414960" y="4274344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ea typeface="HY엽서L" pitchFamily="18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ea typeface="HY엽서L" pitchFamily="18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ea typeface="HY엽서L" pitchFamily="18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ea typeface="HY엽서L" pitchFamily="18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179158" y="4379118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33310" y="3979068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entury Schoolbook" panose="02040604050505020304" pitchFamily="18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entury Schoolbook" panose="02040604050505020304" pitchFamily="18" charset="0"/>
              </a:rPr>
              <a:t>합격입니다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.\n");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entury Schoolbook" panose="02040604050505020304" pitchFamily="18" charset="0"/>
              </a:rPr>
              <a:t>장학금도 받을 수 있습니다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연산자는 </a:t>
            </a:r>
            <a:r>
              <a:rPr lang="en-US" altLang="ko-KR" dirty="0"/>
              <a:t>? </a:t>
            </a:r>
            <a:r>
              <a:rPr lang="ko-KR" altLang="en-US" dirty="0"/>
              <a:t>기호와 </a:t>
            </a:r>
            <a:r>
              <a:rPr lang="en-US" altLang="ko-KR" dirty="0"/>
              <a:t>: </a:t>
            </a:r>
            <a:r>
              <a:rPr lang="ko-KR" altLang="en-US" dirty="0"/>
              <a:t>기호로 이루어진다</a:t>
            </a:r>
            <a:r>
              <a:rPr lang="en-US" altLang="ko-KR" dirty="0"/>
              <a:t>. ? </a:t>
            </a:r>
            <a:r>
              <a:rPr lang="ko-KR" altLang="en-US" dirty="0"/>
              <a:t>앞에 있는 것이 조건이다</a:t>
            </a:r>
            <a:r>
              <a:rPr lang="en-US" altLang="ko-KR" dirty="0"/>
              <a:t>. </a:t>
            </a:r>
            <a:r>
              <a:rPr lang="ko-KR" altLang="en-US" dirty="0"/>
              <a:t>조건이 참이면 값</a:t>
            </a:r>
            <a:r>
              <a:rPr lang="en-US" altLang="ko-KR" dirty="0"/>
              <a:t>1</a:t>
            </a:r>
            <a:r>
              <a:rPr lang="ko-KR" altLang="en-US" dirty="0"/>
              <a:t>이 반환된다</a:t>
            </a:r>
            <a:r>
              <a:rPr lang="en-US" altLang="ko-KR" dirty="0"/>
              <a:t>. </a:t>
            </a:r>
            <a:r>
              <a:rPr lang="ko-KR" altLang="en-US" dirty="0"/>
              <a:t>조건이 거짓이면 값</a:t>
            </a:r>
            <a:r>
              <a:rPr lang="en-US" altLang="ko-KR" dirty="0"/>
              <a:t>2</a:t>
            </a:r>
            <a:r>
              <a:rPr lang="ko-KR" altLang="en-US" dirty="0"/>
              <a:t>가 반환된다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s-ES" altLang="ko-KR" dirty="0"/>
              <a:t>big = (x &gt; y) ? x : y;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34" y="2697517"/>
            <a:ext cx="5029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447800"/>
            <a:ext cx="8153400" cy="3643721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x, y;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첫번째 수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&amp;x);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두번째 수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&amp;y);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큰수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=%d \n", (x &gt; y) ? x :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작은수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=%d \n", (x &lt; y) ? x :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	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52959600" descr="EMB0001162435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5102160"/>
            <a:ext cx="8153400" cy="16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1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7" y="1821540"/>
            <a:ext cx="744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나이가 </a:t>
            </a:r>
            <a:r>
              <a:rPr lang="en-US" altLang="ko-KR" dirty="0"/>
              <a:t>30</a:t>
            </a:r>
            <a:r>
              <a:rPr lang="ko-KR" altLang="en-US" dirty="0"/>
              <a:t>살 이하이고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이상이라는 조건을 걸었다고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28" y="2550064"/>
            <a:ext cx="3467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if </a:t>
            </a:r>
            <a:r>
              <a:rPr lang="ko-KR" altLang="en-US"/>
              <a:t>문 </a:t>
            </a:r>
          </a:p>
          <a:p>
            <a:r>
              <a:rPr lang="en-US" altLang="ko-KR" dirty="0"/>
              <a:t>if, else </a:t>
            </a:r>
            <a:r>
              <a:rPr lang="ko-KR" altLang="en-US"/>
              <a:t>문 </a:t>
            </a:r>
          </a:p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/>
              <a:t>문 </a:t>
            </a:r>
          </a:p>
          <a:p>
            <a:r>
              <a:rPr lang="en-US" altLang="ko-KR" dirty="0"/>
              <a:t>switch </a:t>
            </a:r>
            <a:r>
              <a:rPr lang="ko-KR" altLang="en-US"/>
              <a:t>문</a:t>
            </a:r>
          </a:p>
          <a:p>
            <a:r>
              <a:rPr lang="en-US" altLang="ko-KR" dirty="0"/>
              <a:t>break</a:t>
            </a:r>
            <a:r>
              <a:rPr lang="ko-KR" altLang="en-US"/>
              <a:t>문</a:t>
            </a:r>
          </a:p>
          <a:p>
            <a:r>
              <a:rPr lang="en-US" altLang="ko-KR" dirty="0"/>
              <a:t>continue</a:t>
            </a:r>
            <a:r>
              <a:rPr lang="ko-KR" altLang="en-US"/>
              <a:t>문</a:t>
            </a:r>
          </a:p>
          <a:p>
            <a:r>
              <a:rPr lang="en-US" altLang="ko-KR" dirty="0" err="1"/>
              <a:t>goto</a:t>
            </a:r>
            <a:r>
              <a:rPr lang="ko-KR" altLang="en-US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89525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나이가 </a:t>
            </a:r>
            <a:r>
              <a:rPr lang="en-US" altLang="ko-KR" dirty="0"/>
              <a:t>30</a:t>
            </a:r>
            <a:r>
              <a:rPr lang="ko-KR" altLang="en-US" dirty="0"/>
              <a:t>살 이하이거나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이상이면 된다고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05" y="2466281"/>
            <a:ext cx="381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0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NOT </a:t>
            </a:r>
            <a:r>
              <a:rPr lang="ko-KR" altLang="en-US" dirty="0"/>
              <a:t>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값이 참이면 연산의 결과값을 거짓으로 만들고</a:t>
            </a:r>
            <a:r>
              <a:rPr lang="en-US" altLang="ko-KR" dirty="0"/>
              <a:t>,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값이 거짓이면 연산의 결과값을 참으로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75" y="2733443"/>
            <a:ext cx="5100840" cy="19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972829"/>
            <a:ext cx="8153400" cy="4310286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number;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&amp;number);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 number &gt;= 0 &amp;&amp; number &lt;= 100)	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입력한 정수가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100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사이에 있습니다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입력한 정수가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100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사이가 아닙니다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\n");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52957200" descr="EMB0001162435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62836"/>
            <a:ext cx="8196801" cy="12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4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연산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02" y="1478502"/>
            <a:ext cx="6524625" cy="1752600"/>
          </a:xfrm>
          <a:prstGeom prst="rect">
            <a:avLst/>
          </a:prstGeom>
        </p:spPr>
      </p:pic>
      <p:sp>
        <p:nvSpPr>
          <p:cNvPr id="4" name="모서리가 접힌 도형 3"/>
          <p:cNvSpPr/>
          <p:nvPr/>
        </p:nvSpPr>
        <p:spPr>
          <a:xfrm>
            <a:off x="710302" y="3577700"/>
            <a:ext cx="8153400" cy="1300757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if( (2 &gt; 3) &amp;&amp; (++x &lt; 5) 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73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윤년</a:t>
            </a:r>
            <a:r>
              <a:rPr lang="en-US" altLang="ko-KR" dirty="0"/>
              <a:t> </a:t>
            </a:r>
            <a:r>
              <a:rPr lang="ko-KR" altLang="en-US" dirty="0"/>
              <a:t>판단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윤년인지 아닌지를 판단하는 프로그램을 </a:t>
            </a:r>
            <a:r>
              <a:rPr lang="en-US" altLang="ko-KR" dirty="0"/>
              <a:t>if </a:t>
            </a:r>
            <a:r>
              <a:rPr lang="ko-KR" altLang="en-US" dirty="0"/>
              <a:t>문을 사용하여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52958720" descr="EMB000116243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1" y="2756516"/>
            <a:ext cx="8138047" cy="12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0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윤년</a:t>
            </a:r>
            <a:r>
              <a:rPr lang="en-US" altLang="ko-KR" dirty="0"/>
              <a:t> </a:t>
            </a:r>
            <a:r>
              <a:rPr lang="ko-KR" altLang="en-US" dirty="0"/>
              <a:t>판단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802168"/>
            <a:ext cx="8153400" cy="4310286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// 4</a:t>
            </a:r>
            <a:r>
              <a:rPr lang="ko-KR" altLang="en-US" sz="16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로 나누어떨어지고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100</a:t>
            </a:r>
            <a:r>
              <a:rPr lang="ko-KR" altLang="en-US" sz="16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으로 나누어떨어지지 않으면 윤년임</a:t>
            </a:r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// </a:t>
            </a:r>
            <a:r>
              <a:rPr lang="ko-KR" altLang="en-US" sz="16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그러나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400</a:t>
            </a:r>
            <a:r>
              <a:rPr lang="ko-KR" altLang="en-US" sz="16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으로 나누어떨어지면 윤년임</a:t>
            </a:r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9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동전</a:t>
            </a:r>
            <a:r>
              <a:rPr lang="en-US" altLang="ko-KR" dirty="0"/>
              <a:t> </a:t>
            </a:r>
            <a:r>
              <a:rPr lang="ko-KR" altLang="en-US" dirty="0"/>
              <a:t>던지기 게임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프로그램을 실행할 때마다 실제 동전을 던지는 것처럼 앞면과 뒷면이 </a:t>
            </a:r>
            <a:r>
              <a:rPr lang="ko-KR" altLang="en-US" dirty="0" err="1"/>
              <a:t>랜덤하게</a:t>
            </a:r>
            <a:r>
              <a:rPr lang="ko-KR" altLang="en-US" dirty="0"/>
              <a:t> 나와야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52960240" descr="EMB000116243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614474"/>
            <a:ext cx="7953373" cy="1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접힌 도형 7"/>
          <p:cNvSpPr/>
          <p:nvPr/>
        </p:nvSpPr>
        <p:spPr>
          <a:xfrm>
            <a:off x="495300" y="4030462"/>
            <a:ext cx="8153400" cy="208199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coin;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coin = rand();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89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동전 </a:t>
            </a:r>
            <a:r>
              <a:rPr lang="ko-KR" altLang="en-US" dirty="0"/>
              <a:t>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802168"/>
            <a:ext cx="8153400" cy="4119238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8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연속적인 </a:t>
            </a:r>
            <a:r>
              <a:rPr lang="en-US" altLang="ko-KR" sz="3600"/>
              <a:t>if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847850"/>
            <a:ext cx="7410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부여 프로그램</a:t>
            </a:r>
          </a:p>
        </p:txBody>
      </p:sp>
      <p:pic>
        <p:nvPicPr>
          <p:cNvPr id="15361" name="_x152959040" descr="EMB000116243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806606"/>
            <a:ext cx="8138041" cy="12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6" y="1806606"/>
            <a:ext cx="43719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제어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37" y="2216318"/>
            <a:ext cx="68008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7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328473"/>
            <a:ext cx="8153400" cy="6312023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성적을 받아서 학점을 결정하는 프로그램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score;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char grade;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성적을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("%d", &amp;score);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(score &gt;= 90)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grade = 'A';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(score &gt;= 80)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grade = 'B';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(score &gt;= 70)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grade = 'C';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(score &gt;= 60)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grade = 'D';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grade = 'F';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%c \n", grade);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7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</a:t>
            </a:r>
          </a:p>
        </p:txBody>
      </p:sp>
      <p:pic>
        <p:nvPicPr>
          <p:cNvPr id="17409" name="_x152959280" descr="EMB000116243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" y="1788851"/>
            <a:ext cx="8079280" cy="1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12497856" descr="EMB000012184c8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55" y="3579181"/>
            <a:ext cx="1379017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328473"/>
            <a:ext cx="8153400" cy="6312023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간단한 산술 계산기 프로그램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char op;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x, y;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수식을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 %c %d", &amp;x, &amp;op, &amp;y);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(op == '+')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 \n", x +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(op == '-')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 \n", x -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(op == '*')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 \n", x *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(op == '/')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("%d \n", x / 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지원되지 않는 연산자입니다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\n");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7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세개의 </a:t>
            </a:r>
            <a:r>
              <a:rPr lang="ko-KR" altLang="en-US" dirty="0"/>
              <a:t>정수 중에서 큰 수 찾기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받은 </a:t>
            </a:r>
            <a:r>
              <a:rPr lang="en-US" altLang="ko-KR" dirty="0"/>
              <a:t>3</a:t>
            </a:r>
            <a:r>
              <a:rPr lang="ko-KR" altLang="en-US" dirty="0"/>
              <a:t>개의 정수 중에서 가장 큰 수를 찾는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8433" name="_x152961120" descr="EMB0001162435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636298"/>
            <a:ext cx="8020526" cy="12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0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세개의</a:t>
            </a:r>
            <a:r>
              <a:rPr lang="en-US" altLang="ko-KR" dirty="0"/>
              <a:t> </a:t>
            </a:r>
            <a:r>
              <a:rPr lang="ko-KR" altLang="en-US" dirty="0"/>
              <a:t>정수 중에서 큰 수 찾기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748901"/>
            <a:ext cx="8153400" cy="4891595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27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sp>
        <p:nvSpPr>
          <p:cNvPr id="29701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여러 가지 경우 중에서 하나를 선택하는데 사용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20343" y="2270260"/>
            <a:ext cx="4945609" cy="427809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제어식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문장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c2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문장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...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...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문장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문장</a:t>
            </a:r>
            <a:r>
              <a:rPr lang="en-US" altLang="ko-KR" sz="16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      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설명선 1 2"/>
          <p:cNvSpPr/>
          <p:nvPr/>
        </p:nvSpPr>
        <p:spPr bwMode="auto">
          <a:xfrm>
            <a:off x="1854426" y="2859583"/>
            <a:ext cx="1320800" cy="660400"/>
          </a:xfrm>
          <a:prstGeom prst="borderCallout1">
            <a:avLst>
              <a:gd name="adj1" fmla="val 11058"/>
              <a:gd name="adj2" fmla="val 103847"/>
              <a:gd name="adj3" fmla="val -56731"/>
              <a:gd name="adj4" fmla="val 335385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_x211533168"/>
          <p:cNvSpPr>
            <a:spLocks noChangeArrowheads="1"/>
          </p:cNvSpPr>
          <p:nvPr/>
        </p:nvSpPr>
        <p:spPr bwMode="auto">
          <a:xfrm>
            <a:off x="6279833" y="2314012"/>
            <a:ext cx="2368550" cy="5455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제어식의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 값이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c1</a:t>
            </a: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이면 실행된다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10" name="설명선 1 9"/>
          <p:cNvSpPr/>
          <p:nvPr/>
        </p:nvSpPr>
        <p:spPr bwMode="auto">
          <a:xfrm>
            <a:off x="1865953" y="3587974"/>
            <a:ext cx="1320800" cy="660400"/>
          </a:xfrm>
          <a:prstGeom prst="borderCallout1">
            <a:avLst>
              <a:gd name="adj1" fmla="val 11058"/>
              <a:gd name="adj2" fmla="val 103847"/>
              <a:gd name="adj3" fmla="val -56731"/>
              <a:gd name="adj4" fmla="val 335385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_x211533168"/>
          <p:cNvSpPr>
            <a:spLocks noChangeArrowheads="1"/>
          </p:cNvSpPr>
          <p:nvPr/>
        </p:nvSpPr>
        <p:spPr bwMode="auto">
          <a:xfrm>
            <a:off x="6279833" y="3098344"/>
            <a:ext cx="2368550" cy="5455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제어식의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 값이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c2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이면 실행된다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12" name="설명선 1 11"/>
          <p:cNvSpPr/>
          <p:nvPr/>
        </p:nvSpPr>
        <p:spPr bwMode="auto">
          <a:xfrm>
            <a:off x="1859833" y="5564004"/>
            <a:ext cx="1320800" cy="660400"/>
          </a:xfrm>
          <a:prstGeom prst="borderCallout1">
            <a:avLst>
              <a:gd name="adj1" fmla="val 11058"/>
              <a:gd name="adj2" fmla="val 103847"/>
              <a:gd name="adj3" fmla="val -56731"/>
              <a:gd name="adj4" fmla="val 335385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_x211533168"/>
          <p:cNvSpPr>
            <a:spLocks noChangeArrowheads="1"/>
          </p:cNvSpPr>
          <p:nvPr/>
        </p:nvSpPr>
        <p:spPr bwMode="auto">
          <a:xfrm>
            <a:off x="6279833" y="4952351"/>
            <a:ext cx="2368550" cy="5455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일치하는 값이 없으면 실행된다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문의</a:t>
            </a:r>
            <a:r>
              <a:rPr lang="en-US" altLang="ko-KR" dirty="0"/>
              <a:t> </a:t>
            </a:r>
            <a:r>
              <a:rPr lang="ko-KR" altLang="en-US" dirty="0"/>
              <a:t>순서도</a:t>
            </a:r>
          </a:p>
        </p:txBody>
      </p:sp>
      <p:pic>
        <p:nvPicPr>
          <p:cNvPr id="17409" name="_x212542912" descr="EMB000012184c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4" y="1540933"/>
            <a:ext cx="5765800" cy="417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30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108075" y="1063625"/>
            <a:ext cx="7785100" cy="5683250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number;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	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정수를 입력하시오</a:t>
            </a:r>
            <a:r>
              <a:rPr lang="en-US" altLang="ko-KR" sz="1600" dirty="0">
                <a:solidFill>
                  <a:srgbClr val="800000"/>
                </a:solidFill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</a:rPr>
              <a:t>, &amp;number);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없음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하나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둘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많음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262322" y="4839519"/>
            <a:ext cx="3581401" cy="1560512"/>
            <a:chOff x="1264444" y="1662113"/>
            <a:chExt cx="4895850" cy="3916362"/>
          </a:xfrm>
        </p:grpSpPr>
        <p:sp>
          <p:nvSpPr>
            <p:cNvPr id="1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9065" y="517114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1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하나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사용자가 </a:t>
            </a:r>
            <a:r>
              <a:rPr lang="en-US" altLang="ko-KR" sz="3600"/>
              <a:t>1</a:t>
            </a:r>
            <a:r>
              <a:rPr lang="ko-KR" altLang="en-US" sz="3600"/>
              <a:t>을 입력하는 경우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69123" y="1608856"/>
            <a:ext cx="4792393" cy="4457281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없음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하나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많음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break</a:t>
            </a:r>
            <a:r>
              <a:rPr lang="ko-KR" altLang="en-US" sz="3600"/>
              <a:t>가 생략되는 경우</a:t>
            </a:r>
          </a:p>
        </p:txBody>
      </p:sp>
      <p:pic>
        <p:nvPicPr>
          <p:cNvPr id="33796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를 만날 때까지 계속 문장을 실행합니다</a:t>
            </a:r>
            <a:r>
              <a:rPr lang="en-US" altLang="ko-KR"/>
              <a:t>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634311" y="1608856"/>
            <a:ext cx="4792393" cy="4457281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없음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하나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많음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자동차가 주행하는 도로와 유사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01" y="2026281"/>
            <a:ext cx="6296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9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의도적인 </a:t>
            </a:r>
            <a:r>
              <a:rPr lang="en-US" altLang="ko-KR" sz="3600"/>
              <a:t>break</a:t>
            </a:r>
            <a:r>
              <a:rPr lang="ko-KR" altLang="en-US" sz="3600"/>
              <a:t>생략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9498" y="1393011"/>
            <a:ext cx="7759700" cy="4816475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switch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(number)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printf(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없음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printf(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하나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3: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printf(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두서너개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default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printf(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많음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} </a:t>
            </a:r>
            <a:endParaRPr lang="ko-KR" altLang="en-US" sz="16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6213475" y="4678363"/>
            <a:ext cx="1589088" cy="1616075"/>
            <a:chOff x="3208" y="1586"/>
            <a:chExt cx="1395" cy="1617"/>
          </a:xfrm>
        </p:grpSpPr>
        <p:sp>
          <p:nvSpPr>
            <p:cNvPr id="34824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AutoShape 39"/>
          <p:cNvSpPr>
            <a:spLocks noChangeArrowheads="1"/>
          </p:cNvSpPr>
          <p:nvPr/>
        </p:nvSpPr>
        <p:spPr bwMode="auto">
          <a:xfrm>
            <a:off x="6615113" y="17272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경우를 하나로 묶어서 처리하기 위하여 이러한 기법을 사용</a:t>
            </a:r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H="1" flipV="1">
            <a:off x="4906963" y="4264025"/>
            <a:ext cx="1266825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default </a:t>
            </a:r>
            <a:r>
              <a:rPr lang="ko-KR" altLang="en-US" sz="3600"/>
              <a:t>문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529724" y="1657529"/>
            <a:ext cx="4792393" cy="4457281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없음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하나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둘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많음</a:t>
            </a:r>
            <a:r>
              <a:rPr lang="en-US" altLang="ko-KR" sz="1600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12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어떤 </a:t>
            </a:r>
            <a:r>
              <a:rPr lang="en-US" altLang="ko-KR" dirty="0"/>
              <a:t>case</a:t>
            </a:r>
            <a:r>
              <a:rPr lang="ko-KR" altLang="en-US" dirty="0"/>
              <a:t>문과도 일치되지 않는 경우에 선택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문과 </a:t>
            </a:r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1123950" y="1465263"/>
            <a:ext cx="3125788" cy="4527550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</a:br>
            <a:endParaRPr kumimoji="1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없음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else 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f(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하나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else 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f(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둘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else 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많음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4946650" y="1455738"/>
            <a:ext cx="3397250" cy="4527550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switch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(number)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없음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하나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“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둘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default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entury Schoolbook" panose="02040604050505020304" pitchFamily="18" charset="0"/>
              </a:rPr>
              <a:t>많음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} </a:t>
            </a:r>
            <a:endParaRPr kumimoji="1" lang="ko-KR" altLang="en-US" sz="16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144963" y="3233738"/>
            <a:ext cx="842962" cy="13049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4) </a:t>
            </a:r>
            <a:r>
              <a:rPr lang="ko-KR" altLang="en-US" sz="3600"/>
              <a:t>달이 주어지면 그 달의 일수 를 출력하는 프로그램</a:t>
            </a:r>
            <a:endParaRPr lang="ko-KR" alt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52958800" descr="EMB0001162435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6303"/>
            <a:ext cx="7609215" cy="11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47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4) </a:t>
            </a:r>
            <a:r>
              <a:rPr lang="ko-KR" altLang="en-US" sz="3600"/>
              <a:t>달이 주어지면 그 달의 일수 를 출력하는 프로그램</a:t>
            </a:r>
            <a:endParaRPr lang="ko-KR" altLang="en-US" sz="3600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637212"/>
            <a:ext cx="8153400" cy="499001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달의 일수를 계산하는 프로그램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22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원이나 사각형 그리기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“</a:t>
            </a:r>
            <a:r>
              <a:rPr lang="en-US" altLang="ko-KR" dirty="0"/>
              <a:t>r”</a:t>
            </a:r>
            <a:r>
              <a:rPr lang="ko-KR" altLang="en-US" dirty="0"/>
              <a:t>을 입력하면 사각형이 그려지고 “</a:t>
            </a:r>
            <a:r>
              <a:rPr lang="en-US" altLang="ko-KR" dirty="0"/>
              <a:t>c”</a:t>
            </a:r>
            <a:r>
              <a:rPr lang="ko-KR" altLang="en-US" dirty="0"/>
              <a:t>을 입력하면 원이 그려지는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3554" name="_x152959680" descr="EMB0001162435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51"/>
          <a:stretch>
            <a:fillRect/>
          </a:stretch>
        </p:blipFill>
        <p:spPr bwMode="auto">
          <a:xfrm>
            <a:off x="701336" y="2774272"/>
            <a:ext cx="3184656" cy="221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_x152959760" descr="EMB0001162435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>
            <a:fillRect/>
          </a:stretch>
        </p:blipFill>
        <p:spPr bwMode="auto">
          <a:xfrm>
            <a:off x="4634144" y="2774272"/>
            <a:ext cx="3184656" cy="22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97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윈도우에서 그림 그리기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600200"/>
            <a:ext cx="8153400" cy="1977501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windows.h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HDC 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GetWindowDC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GetForegroundWindow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Rectangle(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100, 100, 200, 200);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사각형을 그린다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Ellispe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100, 100, 200, 200);	//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원을 그린다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2344"/>
            <a:ext cx="3615477" cy="2323705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13475" y="4678363"/>
            <a:ext cx="1589088" cy="1616075"/>
            <a:chOff x="3208" y="1586"/>
            <a:chExt cx="1395" cy="1617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6615113" y="17272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dirty="0"/>
              <a:t>콘솔 윈도우의 크기를 변경하면 그림이 지워집니다</a:t>
            </a:r>
            <a:r>
              <a:rPr lang="en-US" altLang="ko-KR" dirty="0"/>
              <a:t>! </a:t>
            </a:r>
            <a:r>
              <a:rPr lang="ko-KR" altLang="en-US" dirty="0"/>
              <a:t>주의하세요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777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678180" y="652130"/>
            <a:ext cx="8153400" cy="5779362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windows.h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HDC 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GetWindowDC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GetForegroundWindow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char command;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명령어를 </a:t>
            </a:r>
            <a:r>
              <a:rPr lang="ko-KR" altLang="en-US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(r 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c): 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command = 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getchar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if (command == 'r')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Rectangle(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100, 100, 200, 200);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if (command == 'c')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Ellipse(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100, 100, 200, 200);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else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잘못된 명령어입니다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}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79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5) </a:t>
            </a:r>
            <a:r>
              <a:rPr lang="ko-KR" altLang="en-US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컴퓨터와 사람이 대결하는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게임을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52957840" descr="EMB0001162435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339266"/>
            <a:ext cx="8198276" cy="16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49" y="4136994"/>
            <a:ext cx="2522961" cy="20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7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5) </a:t>
            </a:r>
            <a:r>
              <a:rPr lang="ko-KR" altLang="en-US"/>
              <a:t>가위</a:t>
            </a:r>
            <a:r>
              <a:rPr lang="en-US" altLang="ko-KR" dirty="0"/>
              <a:t>, </a:t>
            </a:r>
            <a:r>
              <a:rPr lang="ko-KR" altLang="en-US"/>
              <a:t>바위</a:t>
            </a:r>
            <a:r>
              <a:rPr lang="en-US" altLang="ko-KR" dirty="0"/>
              <a:t>, </a:t>
            </a:r>
            <a:r>
              <a:rPr lang="ko-KR" altLang="en-US"/>
              <a:t>보 게임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593669"/>
            <a:ext cx="8153400" cy="5046828"/>
          </a:xfrm>
          <a:prstGeom prst="foldedCorner">
            <a:avLst>
              <a:gd name="adj" fmla="val 3854"/>
            </a:avLst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 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왜 </a:t>
            </a:r>
            <a:r>
              <a:rPr lang="ko-KR" altLang="en-US" sz="3600" dirty="0" err="1"/>
              <a:t>조건문이</a:t>
            </a:r>
            <a:r>
              <a:rPr lang="ko-KR" altLang="en-US" sz="3600" dirty="0"/>
              <a:t> 필요한가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상황에 따라서 결정을 다르게 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9" y="2687900"/>
            <a:ext cx="7248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0" y="1671175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시험점수가 </a:t>
            </a:r>
            <a:r>
              <a:rPr lang="en-US" altLang="ko-KR" dirty="0"/>
              <a:t>60</a:t>
            </a:r>
            <a:r>
              <a:rPr lang="ko-KR" altLang="en-US" dirty="0"/>
              <a:t>점 이상이면 합격이고 </a:t>
            </a:r>
            <a:r>
              <a:rPr lang="en-US" altLang="ko-KR" dirty="0"/>
              <a:t>60</a:t>
            </a:r>
            <a:r>
              <a:rPr lang="ko-KR" altLang="en-US" dirty="0"/>
              <a:t>점 미만이면 불합격을 화면에 출력하고자 한다면 </a:t>
            </a:r>
          </a:p>
          <a:p>
            <a:endParaRPr lang="ko-KR" altLang="en-US" dirty="0"/>
          </a:p>
        </p:txBody>
      </p:sp>
      <p:sp>
        <p:nvSpPr>
          <p:cNvPr id="3" name="모서리가 접힌 도형 2"/>
          <p:cNvSpPr/>
          <p:nvPr/>
        </p:nvSpPr>
        <p:spPr>
          <a:xfrm>
            <a:off x="787612" y="2512381"/>
            <a:ext cx="7803472" cy="1970842"/>
          </a:xfrm>
          <a:prstGeom prst="foldedCorner">
            <a:avLst/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 ( score &gt;= 60 )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불합격입니다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80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생략할 수 있는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조건에 따라 실행되는 문장이 하나이면 중괄호는 생략할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 </a:t>
            </a:r>
            <a:r>
              <a:rPr lang="ko-KR" altLang="en-US" dirty="0"/>
              <a:t>절은 생략될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787612" y="2512380"/>
            <a:ext cx="7803472" cy="1305017"/>
          </a:xfrm>
          <a:prstGeom prst="foldedCorner">
            <a:avLst/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 ( score &gt;= 60 )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불합격입니다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</p:txBody>
      </p:sp>
      <p:sp>
        <p:nvSpPr>
          <p:cNvPr id="5" name="모서리가 접힌 도형 4"/>
          <p:cNvSpPr/>
          <p:nvPr/>
        </p:nvSpPr>
        <p:spPr>
          <a:xfrm>
            <a:off x="787612" y="4875320"/>
            <a:ext cx="7803472" cy="1305017"/>
          </a:xfrm>
          <a:prstGeom prst="foldedCorner">
            <a:avLst/>
          </a:prstGeom>
          <a:solidFill>
            <a:srgbClr val="F0F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 ( score &gt;= 60 )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합격입니다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.\n");</a:t>
            </a:r>
          </a:p>
        </p:txBody>
      </p:sp>
    </p:spTree>
    <p:extLst>
      <p:ext uri="{BB962C8B-B14F-4D97-AF65-F5344CB8AC3E}">
        <p14:creationId xmlns:p14="http://schemas.microsoft.com/office/powerpoint/2010/main" val="31443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온도를 </a:t>
            </a:r>
            <a:r>
              <a:rPr lang="en-US" altLang="ko-KR" dirty="0"/>
              <a:t>if-else </a:t>
            </a:r>
            <a:r>
              <a:rPr lang="ko-KR" altLang="en-US" dirty="0"/>
              <a:t>문을 이용하여 검사한 후에 영상이면 “영상의 </a:t>
            </a:r>
            <a:r>
              <a:rPr lang="ko-KR" altLang="en-US" dirty="0" err="1"/>
              <a:t>날씨입니다”를</a:t>
            </a:r>
            <a:r>
              <a:rPr lang="ko-KR" altLang="en-US" dirty="0"/>
              <a:t> 출력하고 그렇지 않으면 “영하의 </a:t>
            </a:r>
            <a:r>
              <a:rPr lang="ko-KR" altLang="en-US" dirty="0" err="1"/>
              <a:t>날씨입니다”를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152956160" descr="EMB000116243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" y="2867005"/>
            <a:ext cx="8153400" cy="14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328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Words>3911</Words>
  <Application>Microsoft Office PowerPoint</Application>
  <PresentationFormat>화면 슬라이드 쇼(4:3)</PresentationFormat>
  <Paragraphs>501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49</vt:i4>
      </vt:variant>
    </vt:vector>
  </HeadingPairs>
  <TitlesOfParts>
    <vt:vector size="65" baseType="lpstr">
      <vt:lpstr>Arial Unicode MS</vt:lpstr>
      <vt:lpstr>HY얕은샘물M</vt:lpstr>
      <vt:lpstr>HY엽서L</vt:lpstr>
      <vt:lpstr>굴림</vt:lpstr>
      <vt:lpstr>오이</vt:lpstr>
      <vt:lpstr>Arial</vt:lpstr>
      <vt:lpstr>Century Schoolbook</vt:lpstr>
      <vt:lpstr>Comic Sans MS</vt:lpstr>
      <vt:lpstr>Symbol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PowerPoint 프레젠테이션</vt:lpstr>
      <vt:lpstr>이번 장에서 학습할 내용</vt:lpstr>
      <vt:lpstr>3가지의 기본 제어 구조</vt:lpstr>
      <vt:lpstr>자동차가 주행하는 도로와 유사</vt:lpstr>
      <vt:lpstr>왜 조건문이 필요한가?</vt:lpstr>
      <vt:lpstr>if-else 문</vt:lpstr>
      <vt:lpstr>예제</vt:lpstr>
      <vt:lpstr>생략할 수 있는 것</vt:lpstr>
      <vt:lpstr>예제 #1</vt:lpstr>
      <vt:lpstr>예제 #1</vt:lpstr>
      <vt:lpstr>예제 #2</vt:lpstr>
      <vt:lpstr>예제 #2</vt:lpstr>
      <vt:lpstr>예제 #3</vt:lpstr>
      <vt:lpstr>예제 #3</vt:lpstr>
      <vt:lpstr>복합문</vt:lpstr>
      <vt:lpstr>조건 연산자</vt:lpstr>
      <vt:lpstr>예제</vt:lpstr>
      <vt:lpstr>논리 연산자</vt:lpstr>
      <vt:lpstr>AND 연산자</vt:lpstr>
      <vt:lpstr>OR  연산자</vt:lpstr>
      <vt:lpstr>NOT 연산자 </vt:lpstr>
      <vt:lpstr>예제</vt:lpstr>
      <vt:lpstr>단축 연산</vt:lpstr>
      <vt:lpstr>(실습1) 윤년 판단</vt:lpstr>
      <vt:lpstr>(실습1) 윤년 판단</vt:lpstr>
      <vt:lpstr>(실습2) 동전 던지기 게임</vt:lpstr>
      <vt:lpstr>(실습2) 동전 던지기 게임</vt:lpstr>
      <vt:lpstr>연속적인 if</vt:lpstr>
      <vt:lpstr>학점 부여 프로그램</vt:lpstr>
      <vt:lpstr>Sol: 동전 던지기 게임</vt:lpstr>
      <vt:lpstr>계산기 프로그램</vt:lpstr>
      <vt:lpstr>Sol: 동전 던지기 게임</vt:lpstr>
      <vt:lpstr>(실습3) 세개의 정수 중에서 큰 수 찾기</vt:lpstr>
      <vt:lpstr>(실습3) 세개의 정수 중에서 큰 수 찾기</vt:lpstr>
      <vt:lpstr>switch 문</vt:lpstr>
      <vt:lpstr>switch 문의 순서도</vt:lpstr>
      <vt:lpstr>예제</vt:lpstr>
      <vt:lpstr>사용자가 1을 입력하는 경우</vt:lpstr>
      <vt:lpstr>break가 생략되는 경우</vt:lpstr>
      <vt:lpstr>의도적인 break생략</vt:lpstr>
      <vt:lpstr>default 문</vt:lpstr>
      <vt:lpstr>switch 문과 if-else 문</vt:lpstr>
      <vt:lpstr>(실습4) 달이 주어지면 그 달의 일수 를 출력하는 프로그램</vt:lpstr>
      <vt:lpstr>(실습4) 달이 주어지면 그 달의 일수 를 출력하는 프로그램</vt:lpstr>
      <vt:lpstr>원이나 사각형 그리기</vt:lpstr>
      <vt:lpstr>윈도우에서 그림 그리기</vt:lpstr>
      <vt:lpstr>PowerPoint 프레젠테이션</vt:lpstr>
      <vt:lpstr>(실습5) 가위, 바위, 보 게임</vt:lpstr>
      <vt:lpstr>(실습5) 가위, 바위, 보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lab</cp:lastModifiedBy>
  <cp:revision>466</cp:revision>
  <dcterms:created xsi:type="dcterms:W3CDTF">2007-06-29T06:43:39Z</dcterms:created>
  <dcterms:modified xsi:type="dcterms:W3CDTF">2020-09-11T05:23:31Z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