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  <p:sldMasterId id="2147483694" r:id="rId3"/>
    <p:sldMasterId id="2147483706" r:id="rId4"/>
    <p:sldMasterId id="2147483718" r:id="rId5"/>
    <p:sldMasterId id="2147483731" r:id="rId6"/>
  </p:sldMasterIdLst>
  <p:notesMasterIdLst>
    <p:notesMasterId r:id="rId56"/>
  </p:notesMasterIdLst>
  <p:handoutMasterIdLst>
    <p:handoutMasterId r:id="rId57"/>
  </p:handoutMasterIdLst>
  <p:sldIdLst>
    <p:sldId id="714" r:id="rId7"/>
    <p:sldId id="715" r:id="rId8"/>
    <p:sldId id="699" r:id="rId9"/>
    <p:sldId id="358" r:id="rId10"/>
    <p:sldId id="700" r:id="rId11"/>
    <p:sldId id="638" r:id="rId12"/>
    <p:sldId id="640" r:id="rId13"/>
    <p:sldId id="641" r:id="rId14"/>
    <p:sldId id="618" r:id="rId15"/>
    <p:sldId id="642" r:id="rId16"/>
    <p:sldId id="701" r:id="rId17"/>
    <p:sldId id="625" r:id="rId18"/>
    <p:sldId id="626" r:id="rId19"/>
    <p:sldId id="643" r:id="rId20"/>
    <p:sldId id="644" r:id="rId21"/>
    <p:sldId id="645" r:id="rId22"/>
    <p:sldId id="702" r:id="rId23"/>
    <p:sldId id="573" r:id="rId24"/>
    <p:sldId id="628" r:id="rId25"/>
    <p:sldId id="629" r:id="rId26"/>
    <p:sldId id="650" r:id="rId27"/>
    <p:sldId id="653" r:id="rId28"/>
    <p:sldId id="703" r:id="rId29"/>
    <p:sldId id="657" r:id="rId30"/>
    <p:sldId id="659" r:id="rId31"/>
    <p:sldId id="660" r:id="rId32"/>
    <p:sldId id="662" r:id="rId33"/>
    <p:sldId id="704" r:id="rId34"/>
    <p:sldId id="705" r:id="rId35"/>
    <p:sldId id="670" r:id="rId36"/>
    <p:sldId id="671" r:id="rId37"/>
    <p:sldId id="672" r:id="rId38"/>
    <p:sldId id="707" r:id="rId39"/>
    <p:sldId id="674" r:id="rId40"/>
    <p:sldId id="708" r:id="rId41"/>
    <p:sldId id="676" r:id="rId42"/>
    <p:sldId id="709" r:id="rId43"/>
    <p:sldId id="710" r:id="rId44"/>
    <p:sldId id="711" r:id="rId45"/>
    <p:sldId id="591" r:id="rId46"/>
    <p:sldId id="605" r:id="rId47"/>
    <p:sldId id="712" r:id="rId48"/>
    <p:sldId id="713" r:id="rId49"/>
    <p:sldId id="677" r:id="rId50"/>
    <p:sldId id="678" r:id="rId51"/>
    <p:sldId id="682" r:id="rId52"/>
    <p:sldId id="683" r:id="rId53"/>
    <p:sldId id="684" r:id="rId54"/>
    <p:sldId id="689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0F0"/>
    <a:srgbClr val="FFFFCC"/>
    <a:srgbClr val="CCFFCC"/>
    <a:srgbClr val="FF9999"/>
    <a:srgbClr val="FFFF99"/>
    <a:srgbClr val="CCFFFF"/>
    <a:srgbClr val="0000FF"/>
    <a:srgbClr val="99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2849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73C5235-7E4E-4AA0-AA79-A09A3BB868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62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8A9F9A4C-5695-473C-AF89-4F721A34FB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2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F53B-660C-4866-A26A-FA0136C2F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6977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87B0-E6D4-404B-AD7D-9E5B1827F5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1922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8DE5-0690-4742-8725-41D7388AF5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9415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C8F53B-660C-4866-A26A-FA0136C2F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D18FF3-4DD0-4182-803B-80674898044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54FB22-5353-4454-AEE1-5245B8AD6DF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7A19CFF-419B-4A01-B49F-DD0B99515F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B9A9FD-1452-4653-BEAF-52570ECD586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0B7BEB-4171-4E25-9EAD-AD92E12CAC3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5D4C06-2F9F-41FB-AF15-4063C8DB80A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FD991D-F1B2-4468-ADAF-9FEDFA5392A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FF3-4DD0-4182-803B-806748980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128011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798CCA-0B9C-474D-A6AF-728CEC3B2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187B0-E6D4-404B-AD7D-9E5B1827F54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DC68DE5-0690-4742-8725-41D7388AF56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4FB22-5353-4454-AEE1-5245B8AD6D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8595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19CFF-419B-4A01-B49F-DD0B99515F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10744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9A9FD-1452-4653-BEAF-52570ECD58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795702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B7BEB-4171-4E25-9EAD-AD92E12CAC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128006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D4C06-2F9F-41FB-AF15-4063C8DB80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041835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991D-F1B2-4468-ADAF-9FEDFA5392A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5768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8CCA-0B9C-474D-A6AF-728CEC3B2F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5026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FD866E9D-9F05-45EA-BAD8-7A70BA85BB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배열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배열과</a:t>
            </a:r>
            <a:r>
              <a:rPr lang="en-US" altLang="ko-KR"/>
              <a:t> </a:t>
            </a:r>
            <a:r>
              <a:rPr lang="ko-KR" altLang="en-US"/>
              <a:t>반복문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배열의 가장 큰 장점은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사용하여서 배열의 원소를 간편하게 처리할 수 있다는 점</a:t>
            </a:r>
          </a:p>
          <a:p>
            <a:pPr marL="0" indent="0">
              <a:buFont typeface="Symbol" pitchFamily="18" charset="2"/>
              <a:buNone/>
              <a:defRPr/>
            </a:pPr>
            <a:endParaRPr lang="ko-KR" altLang="en-US" dirty="0"/>
          </a:p>
        </p:txBody>
      </p:sp>
      <p:sp>
        <p:nvSpPr>
          <p:cNvPr id="10244" name="_x224809440"/>
          <p:cNvSpPr>
            <a:spLocks noChangeArrowheads="1"/>
          </p:cNvSpPr>
          <p:nvPr/>
        </p:nvSpPr>
        <p:spPr bwMode="auto">
          <a:xfrm>
            <a:off x="4883150" y="2449513"/>
            <a:ext cx="2241550" cy="136366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scores[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Trebuchet MS" pitchFamily="34" charset="0"/>
                <a:ea typeface="휴먼명조" pitchFamily="2" charset="-127"/>
                <a:cs typeface="굴림" pitchFamily="50" charset="-127"/>
              </a:rPr>
              <a:t>  </a:t>
            </a:r>
          </a:p>
        </p:txBody>
      </p:sp>
      <p:sp>
        <p:nvSpPr>
          <p:cNvPr id="10245" name="_x224817952"/>
          <p:cNvSpPr>
            <a:spLocks noChangeArrowheads="1"/>
          </p:cNvSpPr>
          <p:nvPr/>
        </p:nvSpPr>
        <p:spPr bwMode="auto">
          <a:xfrm>
            <a:off x="1733550" y="2449513"/>
            <a:ext cx="2243138" cy="136366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indent="1270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scores[0]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scores[1]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scores[2]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scores[3]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scores[4]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0247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19350"/>
            <a:ext cx="1114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449513"/>
            <a:ext cx="9191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1525" y="1088295"/>
            <a:ext cx="7829550" cy="48371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#define SIZE 26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codes[SIZE];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codes[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] = 'a' +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			// ‘a'</a:t>
            </a:r>
            <a:r>
              <a:rPr lang="ko-KR" altLang="en-US" sz="1600" dirty="0">
                <a:latin typeface="Century Schoolbook" panose="02040604050505020304" pitchFamily="18" charset="0"/>
              </a:rPr>
              <a:t>에 </a:t>
            </a:r>
            <a:r>
              <a:rPr lang="en-US" altLang="ko-KR" sz="1600" dirty="0">
                <a:latin typeface="Century Schoolbook" panose="02040604050505020304" pitchFamily="18" charset="0"/>
              </a:rPr>
              <a:t>1</a:t>
            </a:r>
            <a:r>
              <a:rPr lang="ko-KR" altLang="en-US" sz="1600" dirty="0">
                <a:latin typeface="Century Schoolbook" panose="02040604050505020304" pitchFamily="18" charset="0"/>
              </a:rPr>
              <a:t>을 더하면 ’</a:t>
            </a:r>
            <a:r>
              <a:rPr lang="en-US" altLang="ko-KR" sz="1600" dirty="0">
                <a:latin typeface="Century Schoolbook" panose="02040604050505020304" pitchFamily="18" charset="0"/>
              </a:rPr>
              <a:t>b'</a:t>
            </a:r>
            <a:r>
              <a:rPr lang="ko-KR" altLang="en-US" sz="1600" dirty="0">
                <a:latin typeface="Century Schoolbook" panose="02040604050505020304" pitchFamily="18" charset="0"/>
              </a:rPr>
              <a:t>가 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("%c ", codes[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]);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("\n");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문자형</a:t>
            </a:r>
            <a:r>
              <a:rPr lang="en-US" altLang="ko-KR" sz="3600" dirty="0">
                <a:latin typeface="+mn-ea"/>
                <a:ea typeface="+mn-ea"/>
              </a:rPr>
              <a:t> </a:t>
            </a:r>
            <a:r>
              <a:rPr lang="ko-KR" altLang="en-US" sz="3600" dirty="0">
                <a:latin typeface="+mn-ea"/>
                <a:ea typeface="+mn-ea"/>
              </a:rPr>
              <a:t>배열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45" y="5523034"/>
            <a:ext cx="7066124" cy="11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771039" y="1106488"/>
            <a:ext cx="7829550" cy="54356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STUDENTS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scores[STUDENTS];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sum =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학생들의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성적을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입력하시오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: 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);	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"%d"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&amp;scores[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sum +=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average = sum / STUDENTS;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성적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평균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배열 예제 </a:t>
            </a:r>
            <a:r>
              <a:rPr lang="en-US" altLang="ko-KR" sz="3600" dirty="0">
                <a:latin typeface="+mn-ea"/>
                <a:ea typeface="+mn-ea"/>
              </a:rPr>
              <a:t>#3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882665" y="412140"/>
            <a:ext cx="2452443" cy="2401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i="1" dirty="0">
                <a:ea typeface="+mn-ea"/>
              </a:rPr>
              <a:t>학생들의 성적을 입력하시오</a:t>
            </a:r>
            <a:r>
              <a:rPr lang="en-US" altLang="ko-KR" i="1" dirty="0">
                <a:ea typeface="+mn-ea"/>
              </a:rPr>
              <a:t>: 10</a:t>
            </a:r>
            <a:endParaRPr lang="ko-KR" altLang="en-US" dirty="0">
              <a:ea typeface="+mn-ea"/>
            </a:endParaRPr>
          </a:p>
          <a:p>
            <a:pPr>
              <a:defRPr/>
            </a:pPr>
            <a:r>
              <a:rPr lang="ko-KR" altLang="en-US" i="1" dirty="0">
                <a:ea typeface="+mn-ea"/>
              </a:rPr>
              <a:t>학생들의 성적을 입력하시오</a:t>
            </a:r>
            <a:r>
              <a:rPr lang="en-US" altLang="ko-KR" i="1" dirty="0">
                <a:ea typeface="+mn-ea"/>
              </a:rPr>
              <a:t>: 20</a:t>
            </a:r>
            <a:endParaRPr lang="ko-KR" altLang="en-US" dirty="0">
              <a:ea typeface="+mn-ea"/>
            </a:endParaRPr>
          </a:p>
          <a:p>
            <a:pPr>
              <a:defRPr/>
            </a:pPr>
            <a:r>
              <a:rPr lang="ko-KR" altLang="en-US" i="1" dirty="0">
                <a:ea typeface="+mn-ea"/>
              </a:rPr>
              <a:t>학생들의 성적을 입력하시오</a:t>
            </a:r>
            <a:r>
              <a:rPr lang="en-US" altLang="ko-KR" i="1" dirty="0">
                <a:ea typeface="+mn-ea"/>
              </a:rPr>
              <a:t>: 30</a:t>
            </a:r>
            <a:endParaRPr lang="ko-KR" altLang="en-US" dirty="0">
              <a:ea typeface="+mn-ea"/>
            </a:endParaRPr>
          </a:p>
          <a:p>
            <a:pPr>
              <a:defRPr/>
            </a:pPr>
            <a:r>
              <a:rPr lang="ko-KR" altLang="en-US" i="1" dirty="0">
                <a:ea typeface="+mn-ea"/>
              </a:rPr>
              <a:t>학생들의 성적을 입력하시오</a:t>
            </a:r>
            <a:r>
              <a:rPr lang="en-US" altLang="ko-KR" i="1" dirty="0">
                <a:ea typeface="+mn-ea"/>
              </a:rPr>
              <a:t>: 40</a:t>
            </a:r>
            <a:endParaRPr lang="ko-KR" altLang="en-US" dirty="0">
              <a:ea typeface="+mn-ea"/>
            </a:endParaRPr>
          </a:p>
          <a:p>
            <a:pPr>
              <a:defRPr/>
            </a:pPr>
            <a:r>
              <a:rPr lang="ko-KR" altLang="en-US" i="1" dirty="0">
                <a:ea typeface="+mn-ea"/>
              </a:rPr>
              <a:t>학생들의 성적을 입력하시오</a:t>
            </a:r>
            <a:r>
              <a:rPr lang="en-US" altLang="ko-KR" i="1" dirty="0">
                <a:ea typeface="+mn-ea"/>
              </a:rPr>
              <a:t>: 50</a:t>
            </a:r>
            <a:endParaRPr lang="ko-KR" altLang="en-US" dirty="0">
              <a:ea typeface="+mn-ea"/>
            </a:endParaRPr>
          </a:p>
          <a:p>
            <a:pPr>
              <a:defRPr/>
            </a:pPr>
            <a:r>
              <a:rPr lang="ko-KR" altLang="en-US" i="1" dirty="0">
                <a:ea typeface="+mn-ea"/>
              </a:rPr>
              <a:t>성적 평균 </a:t>
            </a:r>
            <a:r>
              <a:rPr lang="en-US" altLang="ko-KR" i="1" dirty="0">
                <a:ea typeface="+mn-ea"/>
              </a:rPr>
              <a:t>= 30</a:t>
            </a:r>
            <a:endParaRPr lang="ko-KR" altLang="en-US" dirty="0">
              <a:ea typeface="+mn-ea"/>
            </a:endParaRPr>
          </a:p>
        </p:txBody>
      </p:sp>
      <p:sp>
        <p:nvSpPr>
          <p:cNvPr id="13318" name="모서리가 둥근 직사각형 30"/>
          <p:cNvSpPr>
            <a:spLocks noChangeArrowheads="1"/>
          </p:cNvSpPr>
          <p:nvPr/>
        </p:nvSpPr>
        <p:spPr bwMode="auto">
          <a:xfrm>
            <a:off x="1696552" y="3103563"/>
            <a:ext cx="4643437" cy="14509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잘못된 인덱스 문제</a:t>
            </a:r>
          </a:p>
        </p:txBody>
      </p:sp>
      <p:sp>
        <p:nvSpPr>
          <p:cNvPr id="1434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인덱스가 배열의 크기를 벗어나게 되면 프로그램에 치명적인 오류를 발생시킨다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6823" y="2647360"/>
            <a:ext cx="7829550" cy="9763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+mn-ea"/>
                <a:cs typeface="Trebuchet MS"/>
              </a:rPr>
              <a:t>int</a:t>
            </a:r>
            <a:r>
              <a:rPr lang="en-US" sz="1600" dirty="0">
                <a:latin typeface="Century Schoolbook" panose="02040604050505020304" pitchFamily="18" charset="0"/>
                <a:ea typeface="+mn-ea"/>
                <a:cs typeface="Trebuchet MS"/>
              </a:rPr>
              <a:t>   scores[10];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Century Schoolbook" panose="02040604050505020304" pitchFamily="18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Century Schoolbook" panose="02040604050505020304" pitchFamily="18" charset="0"/>
                <a:ea typeface="맑은 고딕"/>
                <a:cs typeface="Trebuchet MS"/>
              </a:rPr>
              <a:t>scores[10] = 98;	</a:t>
            </a:r>
            <a:r>
              <a:rPr lang="en-US" sz="1600" kern="100" dirty="0">
                <a:solidFill>
                  <a:schemeClr val="tx2"/>
                </a:solidFill>
                <a:latin typeface="Century Schoolbook" panose="02040604050505020304" pitchFamily="18" charset="0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Century Schoolbook" panose="02040604050505020304" pitchFamily="18" charset="0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Century Schoolbook" panose="02040604050505020304" pitchFamily="18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543560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scores[5];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scores[0]=10;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scores[1]=20;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scores[2]=30;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scores[3]=40;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scores[4]=50;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scores[5]=60;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br>
              <a:rPr lang="ko-KR" sz="1600" dirty="0">
                <a:ea typeface="+mn-ea"/>
              </a:rPr>
            </a:b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&lt;=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잘못된 인덱스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056188" y="2038350"/>
            <a:ext cx="3832225" cy="503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2000" dirty="0">
                <a:ea typeface="+mn-ea"/>
              </a:rPr>
              <a:t>시스템에 심각한 오류가 발생할 수도 있다</a:t>
            </a:r>
            <a:r>
              <a:rPr lang="en-US" altLang="ko-KR" sz="2000" dirty="0">
                <a:ea typeface="+mn-ea"/>
              </a:rPr>
              <a:t>.</a:t>
            </a:r>
            <a:endParaRPr lang="ko-KR" altLang="en-US" sz="2000" dirty="0">
              <a:ea typeface="+mn-ea"/>
            </a:endParaRPr>
          </a:p>
        </p:txBody>
      </p:sp>
      <p:sp>
        <p:nvSpPr>
          <p:cNvPr id="14343" name="모서리가 둥근 직사각형 30"/>
          <p:cNvSpPr>
            <a:spLocks noChangeArrowheads="1"/>
          </p:cNvSpPr>
          <p:nvPr/>
        </p:nvSpPr>
        <p:spPr bwMode="auto">
          <a:xfrm>
            <a:off x="2005013" y="4229100"/>
            <a:ext cx="1819275" cy="4048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2" name="모서리가 둥근 직사각형 30"/>
          <p:cNvSpPr>
            <a:spLocks noChangeArrowheads="1"/>
          </p:cNvSpPr>
          <p:nvPr/>
        </p:nvSpPr>
        <p:spPr bwMode="auto">
          <a:xfrm>
            <a:off x="2914650" y="5037138"/>
            <a:ext cx="674688" cy="328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  <p:bldP spid="14343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pic>
        <p:nvPicPr>
          <p:cNvPr id="17606" name="Picture 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2" y="1768249"/>
            <a:ext cx="5848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07" name="Picture 1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17" y="3739924"/>
            <a:ext cx="59340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크기가 주어지지 않으면 자동적으로 초기값의 개수만큼이 배열의 크기로 잡힌다</a:t>
            </a:r>
            <a:r>
              <a:rPr lang="en-US" altLang="ko-KR"/>
              <a:t>.</a:t>
            </a:r>
          </a:p>
        </p:txBody>
      </p:sp>
      <p:pic>
        <p:nvPicPr>
          <p:cNvPr id="18478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12" y="2937374"/>
            <a:ext cx="60388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초깃값이</a:t>
            </a:r>
            <a:r>
              <a:rPr lang="ko-KR" altLang="en-US" dirty="0"/>
              <a:t> 주어지지 않는다면 일반 변수와 마찬가지로 아무 </a:t>
            </a:r>
            <a:r>
              <a:rPr lang="ko-KR" altLang="en-US" dirty="0" err="1"/>
              <a:t>의미없는</a:t>
            </a:r>
            <a:r>
              <a:rPr lang="ko-KR" altLang="en-US" dirty="0"/>
              <a:t> 쓰레기 값이 들어가게 된다</a:t>
            </a:r>
            <a:r>
              <a:rPr lang="en-US" altLang="ko-KR" dirty="0"/>
              <a:t>.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01848"/>
            <a:ext cx="6000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93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27074" y="1124072"/>
            <a:ext cx="7829550" cy="32194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= { 31, 63, 62, 87, 14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722312" y="4527672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>
                <a:ea typeface="+mn-ea"/>
              </a:rPr>
              <a:t>scores[0] = 31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scores[1] = 63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scores[2] = 62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scores[3] = 87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scores[4] = 14</a:t>
            </a:r>
            <a:endParaRPr lang="sv-SE" sz="1400" dirty="0">
              <a:ea typeface="+mn-ea"/>
            </a:endParaRPr>
          </a:p>
        </p:txBody>
      </p:sp>
      <p:sp>
        <p:nvSpPr>
          <p:cNvPr id="19462" name="모서리가 둥근 직사각형 1"/>
          <p:cNvSpPr>
            <a:spLocks noChangeArrowheads="1"/>
          </p:cNvSpPr>
          <p:nvPr/>
        </p:nvSpPr>
        <p:spPr bwMode="auto">
          <a:xfrm>
            <a:off x="1136649" y="1884484"/>
            <a:ext cx="3519488" cy="4349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35867" y="1141657"/>
            <a:ext cx="7829550" cy="32194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= { 31, 63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731105" y="4545257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>
                <a:ea typeface="+mn-ea"/>
              </a:rPr>
              <a:t>scores[0] = 31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scores[1] = 63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scores[2]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scores[3]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scores[4] = 0</a:t>
            </a:r>
            <a:endParaRPr lang="sv-SE" sz="1400" dirty="0">
              <a:ea typeface="+mn-ea"/>
            </a:endParaRPr>
          </a:p>
        </p:txBody>
      </p:sp>
      <p:sp>
        <p:nvSpPr>
          <p:cNvPr id="20486" name="모서리가 둥근 직사각형 30"/>
          <p:cNvSpPr>
            <a:spLocks noChangeArrowheads="1"/>
          </p:cNvSpPr>
          <p:nvPr/>
        </p:nvSpPr>
        <p:spPr bwMode="auto">
          <a:xfrm>
            <a:off x="1142267" y="1890957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0487" name="모서리가 둥근 직사각형 31"/>
          <p:cNvSpPr>
            <a:spLocks noChangeArrowheads="1"/>
          </p:cNvSpPr>
          <p:nvPr/>
        </p:nvSpPr>
        <p:spPr bwMode="auto">
          <a:xfrm>
            <a:off x="777142" y="5532682"/>
            <a:ext cx="1473200" cy="66516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반복의 개념 이해</a:t>
            </a:r>
          </a:p>
          <a:p>
            <a:r>
              <a:rPr lang="ko-KR" altLang="en-US" dirty="0"/>
              <a:t>배열의 개념 </a:t>
            </a:r>
          </a:p>
          <a:p>
            <a:r>
              <a:rPr lang="ko-KR" altLang="en-US" dirty="0"/>
              <a:t>배열의 선언과 초기화 </a:t>
            </a:r>
          </a:p>
          <a:p>
            <a:r>
              <a:rPr lang="ko-KR" altLang="en-US" dirty="0" err="1"/>
              <a:t>일차원</a:t>
            </a:r>
            <a:r>
              <a:rPr lang="ko-KR" altLang="en-US" dirty="0"/>
              <a:t> 배열 </a:t>
            </a:r>
          </a:p>
          <a:p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61913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18283" y="1097696"/>
            <a:ext cx="7829550" cy="32194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+mn-ea"/>
              </a:rPr>
              <a:t>배열 초기화 예제 </a:t>
            </a:r>
            <a:endParaRPr lang="ko-KR" altLang="en-US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713521" y="4501296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>
                <a:ea typeface="+mn-ea"/>
              </a:rPr>
              <a:t>scores[0]=4206620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scores[1]=0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scores[2]=4206636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scores[3]=2018779649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>
                <a:ea typeface="+mn-ea"/>
              </a:rPr>
              <a:t>scores[4]=1</a:t>
            </a:r>
            <a:endParaRPr lang="sv-SE" sz="1400" dirty="0">
              <a:ea typeface="+mn-ea"/>
            </a:endParaRPr>
          </a:p>
        </p:txBody>
      </p:sp>
      <p:sp>
        <p:nvSpPr>
          <p:cNvPr id="21510" name="모서리가 둥근 직사각형 30"/>
          <p:cNvSpPr>
            <a:spLocks noChangeArrowheads="1"/>
          </p:cNvSpPr>
          <p:nvPr/>
        </p:nvSpPr>
        <p:spPr bwMode="auto">
          <a:xfrm>
            <a:off x="1124683" y="1846996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1511" name="모서리가 둥근 직사각형 31"/>
          <p:cNvSpPr>
            <a:spLocks noChangeArrowheads="1"/>
          </p:cNvSpPr>
          <p:nvPr/>
        </p:nvSpPr>
        <p:spPr bwMode="auto">
          <a:xfrm>
            <a:off x="759558" y="4909283"/>
            <a:ext cx="2185988" cy="13954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</a:t>
            </a:r>
            <a:r>
              <a:rPr lang="en-US" altLang="ko-KR" dirty="0"/>
              <a:t> </a:t>
            </a:r>
            <a:r>
              <a:rPr lang="ko-KR" altLang="en-US" dirty="0"/>
              <a:t>출석 기록하기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전자 출석부를 배열을 이용하여 </a:t>
            </a:r>
            <a:r>
              <a:rPr lang="ko-KR" altLang="en-US" dirty="0" err="1"/>
              <a:t>구현해보자</a:t>
            </a:r>
            <a:endParaRPr lang="ko-KR" altLang="en-US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2" y="2310221"/>
            <a:ext cx="6448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배열에</a:t>
            </a:r>
            <a:r>
              <a:rPr lang="en-US" altLang="ko-KR" sz="3600" dirty="0"/>
              <a:t> </a:t>
            </a:r>
            <a:r>
              <a:rPr lang="ko-KR" altLang="en-US" sz="3600"/>
              <a:t>출석 기록하기</a:t>
            </a:r>
            <a:endParaRPr lang="ko-KR" altLang="en-US" sz="3600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21768" y="1836193"/>
            <a:ext cx="7961312" cy="4129178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&gt;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#define SIZE 16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100" dirty="0">
              <a:latin typeface="Century Schoolbook" panose="02040604050505020304" pitchFamily="18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main(void)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{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att_book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[SIZE] = { 0 };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, count=0;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100" dirty="0">
              <a:latin typeface="Century Schoolbook" panose="02040604050505020304" pitchFamily="18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// 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사용자로부터 출석인지 결석인지를 받아서 배열에 저장한다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. 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&lt; SIZE;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++) {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("%d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번째 강의에 출석하셨나요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(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출석은 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1, 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결석은 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0): ",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i+1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);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("%d", &amp;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att_book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[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]);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}</a:t>
            </a:r>
            <a:endParaRPr lang="ko-KR" altLang="en-US" sz="1600" kern="100" dirty="0">
              <a:latin typeface="Century Schoolbook" panose="02040604050505020304" pitchFamily="18" charset="0"/>
            </a:endParaRPr>
          </a:p>
        </p:txBody>
      </p:sp>
      <p:sp>
        <p:nvSpPr>
          <p:cNvPr id="27652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배열에</a:t>
            </a:r>
            <a:r>
              <a:rPr lang="en-US" altLang="ko-KR" sz="3600" dirty="0"/>
              <a:t> </a:t>
            </a:r>
            <a:r>
              <a:rPr lang="ko-KR" altLang="en-US" sz="3600"/>
              <a:t>출석 기록하기</a:t>
            </a:r>
            <a:endParaRPr lang="ko-KR" altLang="en-US" sz="3600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21768" y="1836193"/>
            <a:ext cx="7961312" cy="4129178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10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배열을 검사하여서 결석한 횟수를 계산한다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. 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 &lt; SIZE; 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++) {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	if (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att_book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[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] == 0)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		count++;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}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100" dirty="0">
              <a:latin typeface="Century Schoolbook" panose="02040604050505020304" pitchFamily="18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// 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이번 학기 결석률을 계산한다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. 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double ratio = count / 16.0;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if (ratio &gt; 0.3)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1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("</a:t>
            </a:r>
            <a:r>
              <a:rPr lang="ko-KR" altLang="en-US" sz="1600" kern="100" dirty="0">
                <a:latin typeface="Century Schoolbook" panose="02040604050505020304" pitchFamily="18" charset="0"/>
              </a:rPr>
              <a:t>수업 일수 부족입니다</a:t>
            </a:r>
            <a:r>
              <a:rPr lang="en-US" altLang="ko-KR" sz="1600" kern="100" dirty="0">
                <a:latin typeface="Century Schoolbook" panose="02040604050505020304" pitchFamily="18" charset="0"/>
              </a:rPr>
              <a:t>(%f%%). \n", ratio*100.0);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100" dirty="0">
              <a:latin typeface="Century Schoolbook" panose="02040604050505020304" pitchFamily="18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	return 0;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dirty="0">
                <a:latin typeface="Century Schoolbook" panose="02040604050505020304" pitchFamily="18" charset="0"/>
              </a:rPr>
              <a:t>}</a:t>
            </a:r>
            <a:endParaRPr lang="ko-KR" altLang="en-US" sz="1600" kern="100" dirty="0">
              <a:latin typeface="Century Schoolbook" panose="02040604050505020304" pitchFamily="18" charset="0"/>
            </a:endParaRPr>
          </a:p>
        </p:txBody>
      </p:sp>
      <p:sp>
        <p:nvSpPr>
          <p:cNvPr id="27652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가장 </a:t>
            </a:r>
            <a:r>
              <a:rPr lang="ko-KR" altLang="en-US" dirty="0"/>
              <a:t>싼 물건 찾기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가격 비교 사이트를 통하여 가장 싼 곳을 검색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/>
              <a:t>배열에 </a:t>
            </a:r>
            <a:r>
              <a:rPr lang="ko-KR" altLang="en-US" dirty="0"/>
              <a:t>들어 있는 정수 중에서 </a:t>
            </a:r>
            <a:r>
              <a:rPr lang="ko-KR" altLang="en-US" b="1" dirty="0"/>
              <a:t>최소값</a:t>
            </a:r>
            <a:r>
              <a:rPr lang="ko-KR" altLang="en-US" dirty="0"/>
              <a:t>을 </a:t>
            </a:r>
            <a:r>
              <a:rPr lang="ko-KR" altLang="en-US"/>
              <a:t>찾는 문제</a:t>
            </a:r>
            <a:endParaRPr lang="ko-KR" altLang="en-US" dirty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17" y="2668278"/>
            <a:ext cx="6448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2238375"/>
          </a:xfr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i="1" dirty="0"/>
              <a:t>배열 </a:t>
            </a:r>
            <a:r>
              <a:rPr lang="en-US" altLang="ko-KR" sz="1800" i="1" dirty="0"/>
              <a:t>prices[]</a:t>
            </a:r>
            <a:r>
              <a:rPr lang="ko-KR" altLang="en-US" sz="1800" i="1" dirty="0"/>
              <a:t>의 원소를 </a:t>
            </a:r>
            <a:r>
              <a:rPr lang="ko-KR" altLang="en-US" sz="1800" i="1" dirty="0" err="1"/>
              <a:t>난수로</a:t>
            </a:r>
            <a:r>
              <a:rPr lang="ko-KR" altLang="en-US" sz="1800" i="1" dirty="0"/>
              <a:t> 초기화한다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i="1" dirty="0">
                <a:solidFill>
                  <a:schemeClr val="tx2"/>
                </a:solidFill>
              </a:rPr>
              <a:t>일단 첫 번째 원소를 최소값 </a:t>
            </a:r>
            <a:r>
              <a:rPr lang="en-US" altLang="ko-KR" sz="1800" i="1" dirty="0" err="1">
                <a:solidFill>
                  <a:schemeClr val="tx2"/>
                </a:solidFill>
              </a:rPr>
              <a:t>minium</a:t>
            </a:r>
            <a:r>
              <a:rPr lang="ko-KR" altLang="en-US" sz="1800" i="1" dirty="0">
                <a:solidFill>
                  <a:schemeClr val="tx2"/>
                </a:solidFill>
              </a:rPr>
              <a:t>이라고 가정한다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i="1" dirty="0"/>
              <a:t>for(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=1;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&lt;</a:t>
            </a:r>
            <a:r>
              <a:rPr lang="ko-KR" altLang="en-US" sz="1800" i="1" dirty="0"/>
              <a:t>배열의 크기</a:t>
            </a:r>
            <a:r>
              <a:rPr lang="en-US" altLang="ko-KR" sz="1800" i="1" dirty="0"/>
              <a:t>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++)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	</a:t>
            </a:r>
            <a:r>
              <a:rPr lang="en-US" altLang="ko-KR" sz="1800" i="1" dirty="0"/>
              <a:t>if (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 &lt; minimum )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		</a:t>
            </a:r>
            <a:r>
              <a:rPr lang="en-US" altLang="ko-KR" sz="1800" i="1" dirty="0"/>
              <a:t>minimum =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i="1" dirty="0"/>
              <a:t>반복이 종료되면 </a:t>
            </a:r>
            <a:r>
              <a:rPr lang="en-US" altLang="ko-KR" sz="1800" i="1" dirty="0"/>
              <a:t>minimum</a:t>
            </a:r>
            <a:r>
              <a:rPr lang="ko-KR" altLang="en-US" sz="1800" i="1" dirty="0"/>
              <a:t>에 최소값이 저장된다</a:t>
            </a:r>
            <a:r>
              <a:rPr lang="en-US" altLang="ko-KR" sz="1800" i="1" dirty="0"/>
              <a:t>. 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가장 싼 물건 찾기</a:t>
            </a:r>
            <a:endParaRPr lang="ko-KR" altLang="en-US" sz="3600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591409"/>
            <a:ext cx="6992937" cy="4976446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#define SIZE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prices[SIZE] = { 12, 3, 19, 6, 18, 8, 12, 4, 1, 19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  <a:endParaRPr lang="ko-KR" altLang="en-US" sz="1600" kern="1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도전문제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위의 프로그램에서는 최소값을 계산하였다</a:t>
            </a:r>
            <a:r>
              <a:rPr lang="en-US" altLang="ko-KR"/>
              <a:t>. </a:t>
            </a:r>
            <a:r>
              <a:rPr lang="ko-KR" altLang="en-US"/>
              <a:t>이번에는 배열의 원소 중에서 최대값을 찾도록 변경하여 보자</a:t>
            </a:r>
            <a:r>
              <a:rPr lang="en-US" altLang="ko-KR"/>
              <a:t>. </a:t>
            </a:r>
            <a:r>
              <a:rPr lang="ko-KR" altLang="en-US"/>
              <a:t>변수 이름도 적절하게 변경하라</a:t>
            </a:r>
            <a:r>
              <a:rPr lang="en-US" altLang="ko-KR"/>
              <a:t>. 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배열에서 </a:t>
            </a:r>
            <a:r>
              <a:rPr lang="ko-KR" altLang="en-US" dirty="0"/>
              <a:t>특정한 값 탐색하기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정수들이 배열에 저장되어 있고 여기에서 사용자가 특정한 정수를 찾는다고 가정한다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382339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13687"/>
            <a:ext cx="7086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04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배열에서 특정한 값 탐색하기</a:t>
            </a:r>
            <a:endParaRPr lang="ko-KR" altLang="en-US" sz="3600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07117" y="1400657"/>
            <a:ext cx="7764462" cy="522514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#define SIZE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  <a:endParaRPr lang="ko-KR" altLang="en-US" sz="1600" kern="10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많은 값을 한꺼번에 저장할 수 있는 저장 장소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5" y="2043931"/>
            <a:ext cx="7985760" cy="132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" y="3710123"/>
            <a:ext cx="4991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72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정렬이란</a:t>
            </a:r>
            <a:r>
              <a:rPr lang="en-US" altLang="ko-KR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Trebuchet MS" pitchFamily="34" charset="0"/>
              </a:rPr>
              <a:t>정렬은 물건을 크기순으로 오름차순이나 내림차순으로 나열하는 것</a:t>
            </a:r>
          </a:p>
          <a:p>
            <a:pPr eaLnBrk="1" hangingPunct="1"/>
            <a:endParaRPr lang="ko-KR" altLang="en-US">
              <a:latin typeface="Trebuchet MS" pitchFamily="34" charset="0"/>
            </a:endParaRPr>
          </a:p>
          <a:p>
            <a:pPr eaLnBrk="1" hangingPunct="1"/>
            <a:r>
              <a:rPr lang="ko-KR" altLang="en-US">
                <a:latin typeface="Trebuchet MS" pitchFamily="34" charset="0"/>
              </a:rPr>
              <a:t>정렬은 컴퓨터 공학분야에서 가장 기본적이고 중요한 알고리즘중의 하나</a:t>
            </a:r>
          </a:p>
          <a:p>
            <a:pPr eaLnBrk="1" hangingPunct="1"/>
            <a:endParaRPr lang="ko-KR" altLang="en-US">
              <a:latin typeface="Trebuchet MS" pitchFamily="34" charset="0"/>
            </a:endParaRPr>
          </a:p>
        </p:txBody>
      </p:sp>
      <p:pic>
        <p:nvPicPr>
          <p:cNvPr id="44262" name="Picture 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24" y="3312659"/>
            <a:ext cx="7774305" cy="206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정렬이란</a:t>
            </a:r>
            <a:r>
              <a:rPr lang="en-US" altLang="ko-KR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정렬은 자료 탐색에 있어서 필수적이다</a:t>
            </a:r>
            <a:r>
              <a:rPr lang="en-US" altLang="ko-KR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/>
              <a:t>    </a:t>
            </a:r>
            <a:r>
              <a:rPr lang="en-US" altLang="ko-KR">
                <a:solidFill>
                  <a:schemeClr val="tx2"/>
                </a:solidFill>
              </a:rPr>
              <a:t>(</a:t>
            </a:r>
            <a:r>
              <a:rPr lang="ko-KR" altLang="en-US">
                <a:solidFill>
                  <a:schemeClr val="tx2"/>
                </a:solidFill>
              </a:rPr>
              <a:t>예</a:t>
            </a:r>
            <a:r>
              <a:rPr lang="en-US" altLang="ko-KR">
                <a:solidFill>
                  <a:schemeClr val="tx2"/>
                </a:solidFill>
              </a:rPr>
              <a:t>) </a:t>
            </a:r>
            <a:r>
              <a:rPr lang="ko-KR" altLang="en-US">
                <a:solidFill>
                  <a:schemeClr val="tx2"/>
                </a:solidFill>
              </a:rPr>
              <a:t>만약 사전에서 단어들이 정렬이 안되어 있다면</a:t>
            </a:r>
            <a:r>
              <a:rPr lang="en-US" altLang="ko-KR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45060" name="Picture 232" descr="l3xf0xiw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2909888"/>
            <a:ext cx="31369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942693"/>
            <a:ext cx="7306491" cy="205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" y="2057809"/>
            <a:ext cx="7509238" cy="19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50" y="4662352"/>
            <a:ext cx="3947186" cy="204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4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버블 정렬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2625" y="1447800"/>
            <a:ext cx="7778750" cy="485756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#define SIZE 5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k;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list[SIZE] = { 16, 7, 9, 1, 3 };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배열의 요소를 정렬한다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for (k = 0; k &lt; SIZE; k++) {			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ko-KR" altLang="en-US" sz="1600" kern="0">
                <a:solidFill>
                  <a:srgbClr val="FF0000"/>
                </a:solidFill>
                <a:latin typeface="Trebuchet MS" pitchFamily="34" charset="0"/>
              </a:rPr>
              <a:t>이 부분을 더 빨리 할 수 있는가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?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SIZE-1;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 {		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ko-KR" altLang="en-US" sz="1600" kern="0">
                <a:solidFill>
                  <a:srgbClr val="FF0000"/>
                </a:solidFill>
                <a:latin typeface="Trebuchet MS" pitchFamily="34" charset="0"/>
              </a:rPr>
              <a:t>이 부분을 더 빨리 할 수 있는가</a:t>
            </a:r>
            <a:r>
              <a:rPr lang="en-US" altLang="ko-KR" sz="1600" kern="0" dirty="0">
                <a:solidFill>
                  <a:srgbClr val="FF0000"/>
                </a:solidFill>
                <a:latin typeface="Trebuchet MS" pitchFamily="34" charset="0"/>
              </a:rPr>
              <a:t>?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	if (list[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&gt; 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+ 1]) {	// </a:t>
            </a:r>
            <a:r>
              <a:rPr lang="ko-KR" altLang="en-US" sz="1600" kern="0" dirty="0">
                <a:latin typeface="Trebuchet MS" pitchFamily="34" charset="0"/>
              </a:rPr>
              <a:t>크기 순이 아니면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서로 교환한다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	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tmp</a:t>
            </a:r>
            <a:r>
              <a:rPr lang="en-US" altLang="ko-KR" sz="1600" kern="0" dirty="0">
                <a:latin typeface="Trebuchet MS" pitchFamily="34" charset="0"/>
              </a:rPr>
              <a:t> = 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		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= 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+ 1];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		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+ 1] = </a:t>
            </a:r>
            <a:r>
              <a:rPr lang="en-US" altLang="ko-KR" sz="1600" kern="0" dirty="0" err="1">
                <a:latin typeface="Trebuchet MS" pitchFamily="34" charset="0"/>
              </a:rPr>
              <a:t>tmp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버블 정렬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96925" y="1427620"/>
            <a:ext cx="7778750" cy="2168434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배열의 요소를 출력한다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SIZE;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", list[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94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값을 서로 교환할 때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>
                <a:latin typeface="Trebuchet MS" pitchFamily="34" charset="0"/>
              </a:rPr>
              <a:t>다음과 같이 하면 안됨</a:t>
            </a:r>
            <a:endParaRPr lang="en-US" altLang="ko-KR">
              <a:latin typeface="Trebuchet MS" pitchFamily="34" charset="0"/>
            </a:endParaRPr>
          </a:p>
          <a:p>
            <a:pPr lvl="1" latinLnBrk="0"/>
            <a:r>
              <a:rPr lang="en-US" altLang="ko-KR">
                <a:latin typeface="Trebuchet MS" pitchFamily="34" charset="0"/>
              </a:rPr>
              <a:t>list[i] = list[least];	// list[i]</a:t>
            </a:r>
            <a:r>
              <a:rPr lang="ko-KR" altLang="en-US">
                <a:latin typeface="Trebuchet MS" pitchFamily="34" charset="0"/>
              </a:rPr>
              <a:t>의 기존값은 파괴된다</a:t>
            </a:r>
            <a:r>
              <a:rPr lang="en-US" altLang="ko-KR">
                <a:latin typeface="Trebuchet MS" pitchFamily="34" charset="0"/>
              </a:rPr>
              <a:t>!</a:t>
            </a:r>
            <a:endParaRPr lang="ko-KR" altLang="en-US">
              <a:latin typeface="Trebuchet MS" pitchFamily="34" charset="0"/>
            </a:endParaRPr>
          </a:p>
          <a:p>
            <a:pPr lvl="1" latinLnBrk="0"/>
            <a:r>
              <a:rPr lang="en-US" altLang="ko-KR">
                <a:latin typeface="Trebuchet MS" pitchFamily="34" charset="0"/>
              </a:rPr>
              <a:t>list[least] = list[i];</a:t>
            </a:r>
          </a:p>
          <a:p>
            <a:pPr lvl="1" latinLnBrk="0"/>
            <a:endParaRPr lang="en-US" altLang="ko-KR">
              <a:latin typeface="Trebuchet MS" pitchFamily="34" charset="0"/>
            </a:endParaRPr>
          </a:p>
          <a:p>
            <a:pPr latinLnBrk="0"/>
            <a:r>
              <a:rPr lang="ko-KR" altLang="en-US">
                <a:latin typeface="Trebuchet MS" pitchFamily="34" charset="0"/>
              </a:rPr>
              <a:t>올바른 방법</a:t>
            </a:r>
            <a:endParaRPr lang="en-US" altLang="ko-KR">
              <a:latin typeface="Trebuchet MS" pitchFamily="34" charset="0"/>
            </a:endParaRPr>
          </a:p>
          <a:p>
            <a:pPr lvl="1" latinLnBrk="0"/>
            <a:r>
              <a:rPr lang="en-US" altLang="ko-KR">
                <a:latin typeface="Trebuchet MS" pitchFamily="34" charset="0"/>
              </a:rPr>
              <a:t>temp = list[i]; </a:t>
            </a:r>
          </a:p>
          <a:p>
            <a:pPr lvl="1" latinLnBrk="0"/>
            <a:r>
              <a:rPr lang="en-US" altLang="ko-KR">
                <a:latin typeface="Trebuchet MS" pitchFamily="34" charset="0"/>
              </a:rPr>
              <a:t>list[i] = list[least];</a:t>
            </a:r>
          </a:p>
          <a:p>
            <a:pPr lvl="1" latinLnBrk="0"/>
            <a:r>
              <a:rPr lang="en-US" altLang="ko-KR">
                <a:latin typeface="Trebuchet MS" pitchFamily="34" charset="0"/>
              </a:rPr>
              <a:t>list[least] = temp;</a:t>
            </a:r>
          </a:p>
          <a:p>
            <a:pPr latinLnBrk="0"/>
            <a:endParaRPr lang="en-US" altLang="ko-KR">
              <a:latin typeface="Trebuchet MS" pitchFamily="34" charset="0"/>
            </a:endParaRPr>
          </a:p>
          <a:p>
            <a:endParaRPr lang="ko-KR" altLang="en-US">
              <a:latin typeface="Trebuchet MS" pitchFamily="34" charset="0"/>
            </a:endParaRP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3109913"/>
            <a:ext cx="4433887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버블 정렬</a:t>
            </a:r>
            <a:r>
              <a:rPr lang="en-US" altLang="ko-KR" dirty="0"/>
              <a:t>(</a:t>
            </a:r>
            <a:r>
              <a:rPr lang="ko-KR" altLang="en-US" dirty="0"/>
              <a:t>그래픽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버블 정렬의 과정을 그림으로 </a:t>
            </a:r>
            <a:r>
              <a:rPr lang="ko-KR" altLang="en-US" dirty="0" err="1"/>
              <a:t>보여주는</a:t>
            </a:r>
            <a:r>
              <a:rPr lang="ko-KR" altLang="en-US" dirty="0"/>
              <a:t>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7" y="2528478"/>
            <a:ext cx="7210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57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86558" y="1447800"/>
            <a:ext cx="7778750" cy="505097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#define SIZE 10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k;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list[SIZE] = { 100, 30, 20, 78, 89, 12, 56, 38, 99, 66 };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());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for (k = 0; k &lt; SIZE; k++)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Rectangle(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0, 0, 800, 800);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화면을 지운다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for 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&lt; SIZE-1;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++) {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버블 정렬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latin typeface="Century Schoolbook" panose="02040604050505020304" pitchFamily="18" charset="0"/>
              </a:rPr>
              <a:t>			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if (list[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] &gt; 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+ 1])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tmp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	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] = 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+ 1];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	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+ 1] =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tmp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}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76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96925" y="1447800"/>
            <a:ext cx="7778750" cy="2856411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배열의 요소를 하나씩 꺼내서 사각형을 그린다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for 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&lt; SIZE;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++)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Rectangle(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200 +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* 30, 200, 230 +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* 30, 200 - list[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]);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Sleep(1000);	// 1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초 동안 기다린다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return 0;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필요성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Trebuchet MS" pitchFamily="34" charset="0"/>
              </a:rPr>
              <a:t>학생이 </a:t>
            </a:r>
            <a:r>
              <a:rPr kumimoji="1" lang="en-US" altLang="ko-KR" dirty="0">
                <a:latin typeface="Trebuchet MS" pitchFamily="34" charset="0"/>
              </a:rPr>
              <a:t>10</a:t>
            </a:r>
            <a:r>
              <a:rPr kumimoji="1" lang="ko-KR" altLang="en-US" dirty="0">
                <a:latin typeface="Trebuchet MS" pitchFamily="34" charset="0"/>
              </a:rPr>
              <a:t>명이 있고 이들의 평균 성적을 계산한다고 가정하자</a:t>
            </a:r>
            <a:r>
              <a:rPr kumimoji="1" lang="en-US" altLang="ko-KR" dirty="0">
                <a:latin typeface="Trebuchet MS" pitchFamily="34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79459" name="Rectangle 227"/>
          <p:cNvSpPr>
            <a:spLocks noChangeArrowheads="1"/>
          </p:cNvSpPr>
          <p:nvPr/>
        </p:nvSpPr>
        <p:spPr bwMode="auto">
          <a:xfrm>
            <a:off x="677863" y="1368425"/>
            <a:ext cx="82121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1600" dirty="0">
              <a:latin typeface="Trebuchet MS" pitchFamily="34" charset="0"/>
              <a:ea typeface="+mj-ea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9" y="2116181"/>
            <a:ext cx="6293984" cy="422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949688" y="2020388"/>
            <a:ext cx="7791450" cy="62846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ea typeface="휴먼명조" pitchFamily="2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휴먼명조" pitchFamily="2" charset="-127"/>
              </a:rPr>
              <a:t> s[3][10];    </a:t>
            </a:r>
            <a:r>
              <a:rPr lang="en-US" altLang="ko-KR" sz="1600" dirty="0">
                <a:solidFill>
                  <a:srgbClr val="008000"/>
                </a:solidFill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</a:rPr>
              <a:t>차원 배열</a:t>
            </a:r>
            <a:r>
              <a:rPr lang="ko-KR" altLang="en-US" sz="1600" dirty="0">
                <a:solidFill>
                  <a:srgbClr val="000000"/>
                </a:solidFill>
                <a:ea typeface="휴먼명조" pitchFamily="2" charset="-127"/>
              </a:rPr>
              <a:t> </a:t>
            </a:r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4" y="2997109"/>
            <a:ext cx="7800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785087" y="1813334"/>
            <a:ext cx="7791450" cy="1439862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Century Schoolbook" panose="02040604050505020304" pitchFamily="18" charset="0"/>
                <a:cs typeface="Courier New" pitchFamily="49" charset="0"/>
              </a:rPr>
              <a:t>s[3][5]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itchFamily="49" charset="0"/>
              </a:rPr>
              <a:t> = 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itchFamily="49" charset="0"/>
              </a:rPr>
              <a:t>  {  0,  1,  2,  3,  4 }, 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첫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itchFamily="49" charset="0"/>
              </a:rPr>
              <a:t>  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itchFamily="49" charset="0"/>
              </a:rPr>
              <a:t>{ 10, 11, 12, 13, 14 }, 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두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20, 21, 22, 23, 24 } 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cs typeface="Courier New" pitchFamily="49" charset="0"/>
              </a:rPr>
              <a:t>세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87" y="3707675"/>
            <a:ext cx="7581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8190" y="1942011"/>
            <a:ext cx="7778750" cy="437170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&gt;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main(void)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j;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// 3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행과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5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열을 가지는 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2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차원 배열 선언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a[3][5] = { { 0, 1, 2, 3, 4 }, { 0, 1, 2, 3, 4 }, { 0, 1, 2, 3, 4 } };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endParaRPr lang="en-US" altLang="ko-KR" sz="1600" kern="0" dirty="0">
              <a:latin typeface="Century Schoolbook" panose="02040604050505020304" pitchFamily="18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// </a:t>
            </a:r>
            <a:r>
              <a:rPr lang="ko-KR" altLang="en-US" sz="1600" kern="0" dirty="0">
                <a:latin typeface="Century Schoolbook" panose="02040604050505020304" pitchFamily="18" charset="0"/>
              </a:rPr>
              <a:t>각 배열 요소의 값을 출력한다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. 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for (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= 0;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 &lt; 3;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++)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for (j = 0; j &lt; 5;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j++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) {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("a[%d][%d] = %d ", 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, j, a[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][j]);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	</a:t>
            </a:r>
            <a:r>
              <a:rPr lang="en-US" altLang="ko-KR" sz="16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kern="0" dirty="0">
                <a:latin typeface="Century Schoolbook" panose="02040604050505020304" pitchFamily="18" charset="0"/>
              </a:rPr>
              <a:t>("\n");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}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	return 0;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935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5" y="1833698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343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행렬</a:t>
            </a:r>
            <a:endParaRPr lang="ko-KR" altLang="en-US" dirty="0"/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행렬</a:t>
            </a:r>
            <a:r>
              <a:rPr lang="en-US" altLang="ko-KR" dirty="0">
                <a:latin typeface="Trebuchet MS" pitchFamily="34" charset="0"/>
              </a:rPr>
              <a:t>(matrix)</a:t>
            </a:r>
            <a:r>
              <a:rPr lang="ko-KR" altLang="en-US" dirty="0">
                <a:latin typeface="Trebuchet MS" pitchFamily="34" charset="0"/>
              </a:rPr>
              <a:t>는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ko-KR" altLang="en-US" dirty="0">
                <a:latin typeface="Trebuchet MS" pitchFamily="34" charset="0"/>
              </a:rPr>
              <a:t>자연과학에서 많은 문제를 해결하는데 사용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07" y="2196193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44" y="3838576"/>
            <a:ext cx="6448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3) </a:t>
            </a:r>
            <a:r>
              <a:rPr lang="ko-KR" altLang="en-US" sz="3600"/>
              <a:t>행렬</a:t>
            </a:r>
            <a:endParaRPr lang="ko-KR" altLang="en-US" sz="3600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888927" y="1447800"/>
            <a:ext cx="7759700" cy="5201136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#include &lt;</a:t>
            </a:r>
            <a:r>
              <a:rPr lang="en-US" altLang="ko-KR" sz="1600" dirty="0" err="1">
                <a:latin typeface="Trebuchet MS" pitchFamily="34" charset="0"/>
              </a:rPr>
              <a:t>stdio.h</a:t>
            </a:r>
            <a:r>
              <a:rPr lang="en-US" altLang="ko-KR" sz="1600" dirty="0">
                <a:latin typeface="Trebuchet MS" pitchFamily="34" charset="0"/>
              </a:rPr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#define ROWS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#define COLS 3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 err="1"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main(void)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600" dirty="0">
                <a:latin typeface="Trebuchet MS" pitchFamily="34" charset="0"/>
              </a:rPr>
              <a:t>}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tic-tac-toe</a:t>
            </a:r>
            <a:endParaRPr lang="ko-KR" altLang="en-US"/>
          </a:p>
        </p:txBody>
      </p:sp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tic-tac-toe </a:t>
            </a:r>
            <a:r>
              <a:rPr lang="ko-KR" altLang="en-US"/>
              <a:t>게임은 </a:t>
            </a:r>
            <a:r>
              <a:rPr lang="en-US" altLang="ko-KR"/>
              <a:t>2</a:t>
            </a:r>
            <a:r>
              <a:rPr lang="ko-KR" altLang="en-US"/>
              <a:t>명의 경기자가 오른쪽과 같은 보드를 이용하여서 번갈아가며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X</a:t>
            </a:r>
            <a:r>
              <a:rPr lang="ko-KR" altLang="en-US"/>
              <a:t>를 놓는 게임이다</a:t>
            </a:r>
            <a:r>
              <a:rPr lang="en-US" altLang="ko-KR"/>
              <a:t>. </a:t>
            </a:r>
          </a:p>
          <a:p>
            <a:r>
              <a:rPr lang="ko-KR" altLang="en-US"/>
              <a:t>같은 글자가 가로</a:t>
            </a:r>
            <a:r>
              <a:rPr lang="en-US" altLang="ko-KR"/>
              <a:t>, 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혹은 대각선 상에 놓이면 이기게 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68613" name="_x151500832" descr="EMB00000d4812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773363"/>
            <a:ext cx="30829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tic-tac-toe</a:t>
            </a: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22" y="1643673"/>
            <a:ext cx="7535623" cy="45285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(x, y) </a:t>
            </a: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좌표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종료 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-1, -1): 0 0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X |  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  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  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(x, y) </a:t>
            </a: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좌표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종료 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-1, -1): 1 1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X |  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| O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ko-KR" altLang="en-US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|   |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---|---|---</a:t>
            </a:r>
          </a:p>
          <a:p>
            <a:pPr algn="just">
              <a:defRPr/>
            </a:pPr>
            <a:r>
              <a:rPr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...</a:t>
            </a:r>
            <a:endParaRPr lang="en-US" altLang="ko-KR" sz="1600" kern="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CAF8FE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i="1"/>
              <a:t>보드를 초기화한다</a:t>
            </a:r>
            <a:r>
              <a:rPr lang="en-US" altLang="ko-KR" i="1"/>
              <a:t>. </a:t>
            </a:r>
            <a:endParaRPr lang="ko-KR" altLang="en-US"/>
          </a:p>
          <a:p>
            <a:r>
              <a:rPr lang="en-US" altLang="ko-KR" i="1"/>
              <a:t>while(1)</a:t>
            </a:r>
            <a:endParaRPr lang="ko-KR" altLang="en-US"/>
          </a:p>
          <a:p>
            <a:r>
              <a:rPr lang="ko-KR" altLang="en-US"/>
              <a:t>	</a:t>
            </a:r>
            <a:r>
              <a:rPr lang="ko-KR" altLang="en-US" i="1"/>
              <a:t>보드를 화면에 출력한다</a:t>
            </a:r>
            <a:r>
              <a:rPr lang="en-US" altLang="ko-KR" i="1"/>
              <a:t>. </a:t>
            </a:r>
            <a:endParaRPr lang="ko-KR" altLang="en-US"/>
          </a:p>
          <a:p>
            <a:r>
              <a:rPr lang="ko-KR" altLang="en-US"/>
              <a:t>	</a:t>
            </a:r>
            <a:r>
              <a:rPr lang="ko-KR" altLang="en-US" i="1"/>
              <a:t>사용자로부터 좌표 </a:t>
            </a:r>
            <a:r>
              <a:rPr lang="en-US" altLang="ko-KR" i="1"/>
              <a:t>x, y</a:t>
            </a:r>
            <a:r>
              <a:rPr lang="ko-KR" altLang="en-US" i="1"/>
              <a:t>를 받는다</a:t>
            </a:r>
            <a:r>
              <a:rPr lang="en-US" altLang="ko-KR" i="1"/>
              <a:t>. 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 i="1"/>
              <a:t>if (board[x][y]</a:t>
            </a:r>
            <a:r>
              <a:rPr lang="ko-KR" altLang="en-US" i="1"/>
              <a:t>가 비어 있으면</a:t>
            </a:r>
            <a:r>
              <a:rPr lang="en-US" altLang="ko-KR" i="1"/>
              <a:t>)</a:t>
            </a:r>
            <a:endParaRPr lang="ko-KR" altLang="en-US"/>
          </a:p>
          <a:p>
            <a:r>
              <a:rPr lang="ko-KR" altLang="en-US"/>
              <a:t>		</a:t>
            </a:r>
            <a:r>
              <a:rPr lang="en-US" altLang="ko-KR" i="1"/>
              <a:t>if( </a:t>
            </a:r>
            <a:r>
              <a:rPr lang="ko-KR" altLang="en-US" i="1"/>
              <a:t>현재 경기자가 ‘</a:t>
            </a:r>
            <a:r>
              <a:rPr lang="en-US" altLang="ko-KR" i="1"/>
              <a:t>X’</a:t>
            </a:r>
            <a:r>
              <a:rPr lang="ko-KR" altLang="en-US" i="1"/>
              <a:t>이면 </a:t>
            </a:r>
            <a:r>
              <a:rPr lang="en-US" altLang="ko-KR" i="1"/>
              <a:t>)</a:t>
            </a:r>
            <a:endParaRPr lang="ko-KR" altLang="en-US"/>
          </a:p>
          <a:p>
            <a:r>
              <a:rPr lang="ko-KR" altLang="en-US"/>
              <a:t>			</a:t>
            </a:r>
            <a:r>
              <a:rPr lang="en-US" altLang="ko-KR" i="1"/>
              <a:t>board[x][y] = ‘X’</a:t>
            </a:r>
            <a:endParaRPr lang="ko-KR" altLang="en-US"/>
          </a:p>
          <a:p>
            <a:r>
              <a:rPr lang="ko-KR" altLang="en-US"/>
              <a:t>		</a:t>
            </a:r>
            <a:r>
              <a:rPr lang="en-US" altLang="ko-KR" i="1"/>
              <a:t>else </a:t>
            </a:r>
            <a:endParaRPr lang="ko-KR" altLang="en-US"/>
          </a:p>
          <a:p>
            <a:r>
              <a:rPr lang="ko-KR" altLang="en-US"/>
              <a:t>			</a:t>
            </a:r>
            <a:r>
              <a:rPr lang="en-US" altLang="ko-KR" i="1"/>
              <a:t>board[x][y] = ‘O’</a:t>
            </a:r>
            <a:endParaRPr lang="ko-KR" altLang="en-US"/>
          </a:p>
          <a:p>
            <a:r>
              <a:rPr lang="ko-KR" altLang="en-US"/>
              <a:t>	</a:t>
            </a:r>
            <a:r>
              <a:rPr lang="en-US" altLang="ko-KR" i="1"/>
              <a:t>else </a:t>
            </a:r>
            <a:endParaRPr lang="ko-KR" altLang="en-US"/>
          </a:p>
          <a:p>
            <a:r>
              <a:rPr lang="ko-KR" altLang="en-US"/>
              <a:t>		</a:t>
            </a:r>
            <a:r>
              <a:rPr lang="ko-KR" altLang="en-US" i="1"/>
              <a:t>오류 메시지를 출력한다</a:t>
            </a:r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도전문제</a:t>
            </a:r>
          </a:p>
        </p:txBody>
      </p:sp>
      <p:sp>
        <p:nvSpPr>
          <p:cNvPr id="7577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(1) </a:t>
            </a:r>
            <a:r>
              <a:rPr lang="ko-KR" altLang="en-US" dirty="0"/>
              <a:t>한번 놓은 곳에는 놓지 못하게 하라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(2) </a:t>
            </a:r>
            <a:r>
              <a:rPr lang="ko-KR" altLang="en-US" dirty="0"/>
              <a:t>컴퓨터와 인간의 게임으로 </a:t>
            </a:r>
            <a:r>
              <a:rPr lang="ko-KR" altLang="en-US" dirty="0" err="1"/>
              <a:t>업그레이드해보자</a:t>
            </a:r>
            <a:r>
              <a:rPr lang="en-US" altLang="ko-KR" dirty="0"/>
              <a:t>. </a:t>
            </a:r>
            <a:r>
              <a:rPr lang="ko-KR" altLang="en-US" dirty="0"/>
              <a:t>컴퓨터가 다음 수를 결정하도록 프로그램을 변경하라</a:t>
            </a:r>
            <a:r>
              <a:rPr lang="en-US" altLang="ko-KR" dirty="0"/>
              <a:t>. </a:t>
            </a:r>
            <a:r>
              <a:rPr lang="ko-KR" altLang="en-US" dirty="0"/>
              <a:t>가장 간단한 알고리즘을 사용한다</a:t>
            </a:r>
            <a:r>
              <a:rPr lang="en-US" altLang="ko-KR" dirty="0"/>
              <a:t>. </a:t>
            </a:r>
            <a:r>
              <a:rPr lang="ko-KR" altLang="en-US" dirty="0"/>
              <a:t>예를 들면 비어 있는 첫 번째 위치에 놓는다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9" y="1505904"/>
            <a:ext cx="7097486" cy="19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" y="3474025"/>
            <a:ext cx="6953250" cy="11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95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배열 요소와 인덱스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인덱스</a:t>
            </a:r>
            <a:r>
              <a:rPr lang="en-US" altLang="ko-KR" i="1" dirty="0">
                <a:solidFill>
                  <a:schemeClr val="tx2"/>
                </a:solidFill>
              </a:rPr>
              <a:t>(index):</a:t>
            </a:r>
            <a:r>
              <a:rPr lang="en-US" altLang="ko-KR" dirty="0"/>
              <a:t>   </a:t>
            </a:r>
            <a:r>
              <a:rPr lang="ko-KR" altLang="en-US" dirty="0"/>
              <a:t>배열 요소의 번호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1" y="2541679"/>
            <a:ext cx="86963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 선언의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888" y="2176463"/>
            <a:ext cx="1909762" cy="369887"/>
          </a:xfrm>
          <a:prstGeom prst="rect">
            <a:avLst/>
          </a:prstGeom>
          <a:solidFill>
            <a:srgbClr val="CC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score[60];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888" y="2830513"/>
            <a:ext cx="1909762" cy="369887"/>
          </a:xfrm>
          <a:prstGeom prst="rect">
            <a:avLst/>
          </a:prstGeom>
          <a:solidFill>
            <a:srgbClr val="CCFF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cost[12];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8888" y="3513138"/>
            <a:ext cx="1909762" cy="36830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name[50]; </a:t>
            </a:r>
            <a:endParaRPr lang="ko-KR" altLang="en-US" dirty="0"/>
          </a:p>
        </p:txBody>
      </p:sp>
      <p:sp>
        <p:nvSpPr>
          <p:cNvPr id="7174" name="직사각형 5"/>
          <p:cNvSpPr>
            <a:spLocks noChangeArrowheads="1"/>
          </p:cNvSpPr>
          <p:nvPr/>
        </p:nvSpPr>
        <p:spPr bwMode="auto">
          <a:xfrm>
            <a:off x="3340100" y="1731963"/>
            <a:ext cx="438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lang="ko-KR" altLang="en-US" sz="18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lang="en-US" altLang="ko-KR" sz="18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lang="ko-KR" altLang="en-US" sz="18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lang="en-US" altLang="ko-KR" sz="18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</a:t>
            </a:r>
            <a:r>
              <a:rPr lang="en-US" altLang="ko-KR" sz="18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175" name="직사각형 6"/>
          <p:cNvSpPr>
            <a:spLocks noChangeArrowheads="1"/>
          </p:cNvSpPr>
          <p:nvPr/>
        </p:nvSpPr>
        <p:spPr bwMode="auto">
          <a:xfrm>
            <a:off x="3373438" y="2773363"/>
            <a:ext cx="437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lang="ko-KR" altLang="en-US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lang="ko-KR" altLang="en-US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lang="en-US" altLang="ko-KR" sz="18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176" name="직사각형 7"/>
          <p:cNvSpPr>
            <a:spLocks noChangeArrowheads="1"/>
          </p:cNvSpPr>
          <p:nvPr/>
        </p:nvSpPr>
        <p:spPr bwMode="auto">
          <a:xfrm>
            <a:off x="3373438" y="3697288"/>
            <a:ext cx="457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lang="ko-KR" altLang="en-US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lang="ko-KR" altLang="en-US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lang="en-US" altLang="ko-KR" sz="180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lang="en-US" altLang="ko-KR" sz="18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177" name="자유형 8"/>
          <p:cNvSpPr>
            <a:spLocks/>
          </p:cNvSpPr>
          <p:nvPr/>
        </p:nvSpPr>
        <p:spPr bwMode="auto">
          <a:xfrm>
            <a:off x="2278063" y="1708150"/>
            <a:ext cx="1112837" cy="534988"/>
          </a:xfrm>
          <a:custGeom>
            <a:avLst/>
            <a:gdLst>
              <a:gd name="T0" fmla="*/ 1112867 w 1112807"/>
              <a:gd name="T1" fmla="*/ 155364 h 534838"/>
              <a:gd name="T2" fmla="*/ 1078359 w 1112807"/>
              <a:gd name="T3" fmla="*/ 86312 h 534838"/>
              <a:gd name="T4" fmla="*/ 1043852 w 1112807"/>
              <a:gd name="T5" fmla="*/ 77682 h 534838"/>
              <a:gd name="T6" fmla="*/ 966210 w 1112807"/>
              <a:gd name="T7" fmla="*/ 43156 h 534838"/>
              <a:gd name="T8" fmla="*/ 923076 w 1112807"/>
              <a:gd name="T9" fmla="*/ 25893 h 534838"/>
              <a:gd name="T10" fmla="*/ 888568 w 1112807"/>
              <a:gd name="T11" fmla="*/ 17263 h 534838"/>
              <a:gd name="T12" fmla="*/ 862687 w 1112807"/>
              <a:gd name="T13" fmla="*/ 8631 h 534838"/>
              <a:gd name="T14" fmla="*/ 776419 w 1112807"/>
              <a:gd name="T15" fmla="*/ 0 h 534838"/>
              <a:gd name="T16" fmla="*/ 681522 w 1112807"/>
              <a:gd name="T17" fmla="*/ 8631 h 534838"/>
              <a:gd name="T18" fmla="*/ 655643 w 1112807"/>
              <a:gd name="T19" fmla="*/ 25893 h 534838"/>
              <a:gd name="T20" fmla="*/ 621135 w 1112807"/>
              <a:gd name="T21" fmla="*/ 43156 h 534838"/>
              <a:gd name="T22" fmla="*/ 595254 w 1112807"/>
              <a:gd name="T23" fmla="*/ 51789 h 534838"/>
              <a:gd name="T24" fmla="*/ 543494 w 1112807"/>
              <a:gd name="T25" fmla="*/ 86312 h 534838"/>
              <a:gd name="T26" fmla="*/ 526239 w 1112807"/>
              <a:gd name="T27" fmla="*/ 112206 h 534838"/>
              <a:gd name="T28" fmla="*/ 517612 w 1112807"/>
              <a:gd name="T29" fmla="*/ 138101 h 534838"/>
              <a:gd name="T30" fmla="*/ 491731 w 1112807"/>
              <a:gd name="T31" fmla="*/ 155364 h 534838"/>
              <a:gd name="T32" fmla="*/ 483105 w 1112807"/>
              <a:gd name="T33" fmla="*/ 181257 h 534838"/>
              <a:gd name="T34" fmla="*/ 500358 w 1112807"/>
              <a:gd name="T35" fmla="*/ 276199 h 534838"/>
              <a:gd name="T36" fmla="*/ 517612 w 1112807"/>
              <a:gd name="T37" fmla="*/ 302095 h 534838"/>
              <a:gd name="T38" fmla="*/ 508986 w 1112807"/>
              <a:gd name="T39" fmla="*/ 336618 h 534838"/>
              <a:gd name="T40" fmla="*/ 457224 w 1112807"/>
              <a:gd name="T41" fmla="*/ 371144 h 534838"/>
              <a:gd name="T42" fmla="*/ 422716 w 1112807"/>
              <a:gd name="T43" fmla="*/ 379774 h 534838"/>
              <a:gd name="T44" fmla="*/ 396837 w 1112807"/>
              <a:gd name="T45" fmla="*/ 388407 h 534838"/>
              <a:gd name="T46" fmla="*/ 293314 w 1112807"/>
              <a:gd name="T47" fmla="*/ 397037 h 534838"/>
              <a:gd name="T48" fmla="*/ 215672 w 1112807"/>
              <a:gd name="T49" fmla="*/ 405670 h 534838"/>
              <a:gd name="T50" fmla="*/ 189791 w 1112807"/>
              <a:gd name="T51" fmla="*/ 414300 h 534838"/>
              <a:gd name="T52" fmla="*/ 129402 w 1112807"/>
              <a:gd name="T53" fmla="*/ 431563 h 534838"/>
              <a:gd name="T54" fmla="*/ 94896 w 1112807"/>
              <a:gd name="T55" fmla="*/ 448826 h 534838"/>
              <a:gd name="T56" fmla="*/ 43134 w 1112807"/>
              <a:gd name="T57" fmla="*/ 500612 h 534838"/>
              <a:gd name="T58" fmla="*/ 0 w 1112807"/>
              <a:gd name="T59" fmla="*/ 535138 h 5348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8" name="자유형 9"/>
          <p:cNvSpPr>
            <a:spLocks/>
          </p:cNvSpPr>
          <p:nvPr/>
        </p:nvSpPr>
        <p:spPr bwMode="auto">
          <a:xfrm>
            <a:off x="2536825" y="2994025"/>
            <a:ext cx="957263" cy="327025"/>
          </a:xfrm>
          <a:custGeom>
            <a:avLst/>
            <a:gdLst>
              <a:gd name="T0" fmla="*/ 929774 w 958230"/>
              <a:gd name="T1" fmla="*/ 0 h 327804"/>
              <a:gd name="T2" fmla="*/ 886728 w 958230"/>
              <a:gd name="T3" fmla="*/ 25757 h 327804"/>
              <a:gd name="T4" fmla="*/ 860901 w 958230"/>
              <a:gd name="T5" fmla="*/ 34342 h 327804"/>
              <a:gd name="T6" fmla="*/ 809248 w 958230"/>
              <a:gd name="T7" fmla="*/ 60098 h 327804"/>
              <a:gd name="T8" fmla="*/ 800638 w 958230"/>
              <a:gd name="T9" fmla="*/ 85854 h 327804"/>
              <a:gd name="T10" fmla="*/ 878119 w 958230"/>
              <a:gd name="T11" fmla="*/ 197466 h 327804"/>
              <a:gd name="T12" fmla="*/ 912555 w 958230"/>
              <a:gd name="T13" fmla="*/ 214637 h 327804"/>
              <a:gd name="T14" fmla="*/ 929774 w 958230"/>
              <a:gd name="T15" fmla="*/ 240393 h 327804"/>
              <a:gd name="T16" fmla="*/ 955601 w 958230"/>
              <a:gd name="T17" fmla="*/ 248979 h 327804"/>
              <a:gd name="T18" fmla="*/ 895338 w 958230"/>
              <a:gd name="T19" fmla="*/ 283320 h 327804"/>
              <a:gd name="T20" fmla="*/ 757594 w 958230"/>
              <a:gd name="T21" fmla="*/ 309077 h 327804"/>
              <a:gd name="T22" fmla="*/ 637067 w 958230"/>
              <a:gd name="T23" fmla="*/ 326248 h 327804"/>
              <a:gd name="T24" fmla="*/ 542368 w 958230"/>
              <a:gd name="T25" fmla="*/ 317662 h 327804"/>
              <a:gd name="T26" fmla="*/ 430451 w 958230"/>
              <a:gd name="T27" fmla="*/ 300491 h 327804"/>
              <a:gd name="T28" fmla="*/ 370188 w 958230"/>
              <a:gd name="T29" fmla="*/ 266150 h 327804"/>
              <a:gd name="T30" fmla="*/ 335751 w 958230"/>
              <a:gd name="T31" fmla="*/ 257563 h 327804"/>
              <a:gd name="T32" fmla="*/ 309925 w 958230"/>
              <a:gd name="T33" fmla="*/ 240393 h 327804"/>
              <a:gd name="T34" fmla="*/ 258270 w 958230"/>
              <a:gd name="T35" fmla="*/ 223222 h 327804"/>
              <a:gd name="T36" fmla="*/ 189398 w 958230"/>
              <a:gd name="T37" fmla="*/ 206051 h 327804"/>
              <a:gd name="T38" fmla="*/ 111917 w 958230"/>
              <a:gd name="T39" fmla="*/ 197466 h 327804"/>
              <a:gd name="T40" fmla="*/ 0 w 958230"/>
              <a:gd name="T41" fmla="*/ 188880 h 3278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9" name="자유형 10"/>
          <p:cNvSpPr>
            <a:spLocks/>
          </p:cNvSpPr>
          <p:nvPr/>
        </p:nvSpPr>
        <p:spPr bwMode="auto">
          <a:xfrm>
            <a:off x="2363788" y="3787775"/>
            <a:ext cx="1254125" cy="723900"/>
          </a:xfrm>
          <a:custGeom>
            <a:avLst/>
            <a:gdLst>
              <a:gd name="T0" fmla="*/ 1241131 w 1254667"/>
              <a:gd name="T1" fmla="*/ 275498 h 724619"/>
              <a:gd name="T2" fmla="*/ 1241131 w 1254667"/>
              <a:gd name="T3" fmla="*/ 533777 h 724619"/>
              <a:gd name="T4" fmla="*/ 1215274 w 1254667"/>
              <a:gd name="T5" fmla="*/ 594042 h 724619"/>
              <a:gd name="T6" fmla="*/ 1198035 w 1254667"/>
              <a:gd name="T7" fmla="*/ 637089 h 724619"/>
              <a:gd name="T8" fmla="*/ 1137703 w 1254667"/>
              <a:gd name="T9" fmla="*/ 680135 h 724619"/>
              <a:gd name="T10" fmla="*/ 1120466 w 1254667"/>
              <a:gd name="T11" fmla="*/ 705963 h 724619"/>
              <a:gd name="T12" fmla="*/ 1068751 w 1254667"/>
              <a:gd name="T13" fmla="*/ 723182 h 724619"/>
              <a:gd name="T14" fmla="*/ 1042894 w 1254667"/>
              <a:gd name="T15" fmla="*/ 714573 h 724619"/>
              <a:gd name="T16" fmla="*/ 1017037 w 1254667"/>
              <a:gd name="T17" fmla="*/ 688744 h 724619"/>
              <a:gd name="T18" fmla="*/ 973943 w 1254667"/>
              <a:gd name="T19" fmla="*/ 654307 h 724619"/>
              <a:gd name="T20" fmla="*/ 922228 w 1254667"/>
              <a:gd name="T21" fmla="*/ 602651 h 724619"/>
              <a:gd name="T22" fmla="*/ 904991 w 1254667"/>
              <a:gd name="T23" fmla="*/ 568215 h 724619"/>
              <a:gd name="T24" fmla="*/ 879134 w 1254667"/>
              <a:gd name="T25" fmla="*/ 550996 h 724619"/>
              <a:gd name="T26" fmla="*/ 853277 w 1254667"/>
              <a:gd name="T27" fmla="*/ 516558 h 724619"/>
              <a:gd name="T28" fmla="*/ 818801 w 1254667"/>
              <a:gd name="T29" fmla="*/ 464903 h 724619"/>
              <a:gd name="T30" fmla="*/ 792944 w 1254667"/>
              <a:gd name="T31" fmla="*/ 439074 h 724619"/>
              <a:gd name="T32" fmla="*/ 749850 w 1254667"/>
              <a:gd name="T33" fmla="*/ 387419 h 724619"/>
              <a:gd name="T34" fmla="*/ 723993 w 1254667"/>
              <a:gd name="T35" fmla="*/ 370200 h 724619"/>
              <a:gd name="T36" fmla="*/ 689517 w 1254667"/>
              <a:gd name="T37" fmla="*/ 344373 h 724619"/>
              <a:gd name="T38" fmla="*/ 663660 w 1254667"/>
              <a:gd name="T39" fmla="*/ 318545 h 724619"/>
              <a:gd name="T40" fmla="*/ 594708 w 1254667"/>
              <a:gd name="T41" fmla="*/ 301326 h 724619"/>
              <a:gd name="T42" fmla="*/ 474043 w 1254667"/>
              <a:gd name="T43" fmla="*/ 284108 h 724619"/>
              <a:gd name="T44" fmla="*/ 163760 w 1254667"/>
              <a:gd name="T45" fmla="*/ 275498 h 724619"/>
              <a:gd name="T46" fmla="*/ 120666 w 1254667"/>
              <a:gd name="T47" fmla="*/ 215233 h 724619"/>
              <a:gd name="T48" fmla="*/ 60333 w 1254667"/>
              <a:gd name="T49" fmla="*/ 137749 h 724619"/>
              <a:gd name="T50" fmla="*/ 51714 w 1254667"/>
              <a:gd name="T51" fmla="*/ 111922 h 724619"/>
              <a:gd name="T52" fmla="*/ 0 w 1254667"/>
              <a:gd name="T53" fmla="*/ 8609 h 724619"/>
              <a:gd name="T54" fmla="*/ 0 w 1254667"/>
              <a:gd name="T55" fmla="*/ 0 h 72461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정육면체 12"/>
          <p:cNvSpPr/>
          <p:nvPr/>
        </p:nvSpPr>
        <p:spPr bwMode="auto">
          <a:xfrm>
            <a:off x="2357438" y="4999038"/>
            <a:ext cx="735012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 bwMode="auto">
          <a:xfrm>
            <a:off x="2998788" y="4999038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정육면체 19"/>
          <p:cNvSpPr/>
          <p:nvPr/>
        </p:nvSpPr>
        <p:spPr bwMode="auto">
          <a:xfrm>
            <a:off x="3638550" y="4999038"/>
            <a:ext cx="735013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정육면체 20"/>
          <p:cNvSpPr/>
          <p:nvPr/>
        </p:nvSpPr>
        <p:spPr bwMode="auto">
          <a:xfrm>
            <a:off x="4279900" y="4999038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정육면체 21"/>
          <p:cNvSpPr/>
          <p:nvPr/>
        </p:nvSpPr>
        <p:spPr bwMode="auto">
          <a:xfrm>
            <a:off x="4919663" y="4999038"/>
            <a:ext cx="735012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정육면체 22"/>
          <p:cNvSpPr/>
          <p:nvPr/>
        </p:nvSpPr>
        <p:spPr bwMode="auto">
          <a:xfrm>
            <a:off x="5561013" y="4999038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배열 요소 접근</a:t>
            </a:r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534886"/>
            <a:ext cx="7934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857" y="4702629"/>
            <a:ext cx="7489372" cy="923330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scores[0] = 80; 		// 0</a:t>
            </a:r>
            <a:r>
              <a:rPr lang="ko-KR" altLang="en-US" dirty="0"/>
              <a:t>번째 요소에 </a:t>
            </a:r>
            <a:r>
              <a:rPr lang="en-US" altLang="ko-KR" dirty="0"/>
              <a:t>80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scores[3] = scores[2]; 	// 2</a:t>
            </a:r>
            <a:r>
              <a:rPr lang="ko-KR" altLang="en-US" dirty="0"/>
              <a:t>번째 요소를 </a:t>
            </a:r>
            <a:r>
              <a:rPr lang="en-US" altLang="ko-KR" dirty="0"/>
              <a:t>3</a:t>
            </a:r>
            <a:r>
              <a:rPr lang="ko-KR" altLang="en-US" dirty="0"/>
              <a:t>번째 요소로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scores[k] = 100; 		// k</a:t>
            </a:r>
            <a:r>
              <a:rPr lang="ko-KR" altLang="en-US" dirty="0"/>
              <a:t>번째 요소에 </a:t>
            </a:r>
            <a:r>
              <a:rPr lang="en-US" altLang="ko-KR" dirty="0"/>
              <a:t>100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1525" y="1037800"/>
            <a:ext cx="7829550" cy="48371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scores[5];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scores[0] = 10;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scores[1] = 20;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scores[2] = 30;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scores[3] = 40;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scores[4] = 50;</a:t>
            </a: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for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0;i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"scores[%d]=%d\n"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scores[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]);</a:t>
            </a:r>
            <a:endParaRPr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배열 선언 예제 </a:t>
            </a:r>
          </a:p>
        </p:txBody>
      </p:sp>
      <p:pic>
        <p:nvPicPr>
          <p:cNvPr id="9239" name="_x410646032" descr="EMB0000ae8806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75" y="5224589"/>
            <a:ext cx="6576550" cy="14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</TotalTime>
  <Words>2600</Words>
  <Application>Microsoft Office PowerPoint</Application>
  <PresentationFormat>화면 슬라이드 쇼(4:3)</PresentationFormat>
  <Paragraphs>421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49</vt:i4>
      </vt:variant>
    </vt:vector>
  </HeadingPairs>
  <TitlesOfParts>
    <vt:vector size="74" baseType="lpstr">
      <vt:lpstr>Arial Unicode MS</vt:lpstr>
      <vt:lpstr>HY얕은샘물M</vt:lpstr>
      <vt:lpstr>굴림</vt:lpstr>
      <vt:lpstr>굴림체</vt:lpstr>
      <vt:lpstr>돋움체</vt:lpstr>
      <vt:lpstr>맑은 고딕</vt:lpstr>
      <vt:lpstr>새굴림</vt:lpstr>
      <vt:lpstr>휴먼명조</vt:lpstr>
      <vt:lpstr>휴먼명조,한컴돋움</vt:lpstr>
      <vt:lpstr>Arial</vt:lpstr>
      <vt:lpstr>Century Schoolbook</vt:lpstr>
      <vt:lpstr>Comic Sans MS</vt:lpstr>
      <vt:lpstr>Courier New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배열</vt:lpstr>
      <vt:lpstr>배열의 필요성</vt:lpstr>
      <vt:lpstr>배열의 선언</vt:lpstr>
      <vt:lpstr>배열 요소와 인덱스</vt:lpstr>
      <vt:lpstr>배열 선언의 예</vt:lpstr>
      <vt:lpstr>배열 요소 접근</vt:lpstr>
      <vt:lpstr>배열 선언 예제 </vt:lpstr>
      <vt:lpstr>배열과 반복문</vt:lpstr>
      <vt:lpstr>문자형 배열</vt:lpstr>
      <vt:lpstr>배열 예제 #3</vt:lpstr>
      <vt:lpstr>잘못된 인덱스 문제</vt:lpstr>
      <vt:lpstr>잘못된 인덱스 예제 </vt:lpstr>
      <vt:lpstr>배열의 초기화 </vt:lpstr>
      <vt:lpstr>배열의 초기화 </vt:lpstr>
      <vt:lpstr>배열의 초기화</vt:lpstr>
      <vt:lpstr>배열 초기화 예제 </vt:lpstr>
      <vt:lpstr>배열 초기화 예제 </vt:lpstr>
      <vt:lpstr>배열 초기화 예제 </vt:lpstr>
      <vt:lpstr>배열에 출석 기록하기</vt:lpstr>
      <vt:lpstr>배열에 출석 기록하기</vt:lpstr>
      <vt:lpstr>배열에 출석 기록하기</vt:lpstr>
      <vt:lpstr>(실습1) 가장 싼 물건 찾기</vt:lpstr>
      <vt:lpstr>알고리즘 </vt:lpstr>
      <vt:lpstr>(실습1) 가장 싼 물건 찾기</vt:lpstr>
      <vt:lpstr>도전문제</vt:lpstr>
      <vt:lpstr>(실습2) 배열에서 특정한 값 탐색하기</vt:lpstr>
      <vt:lpstr>(실습2) 배열에서 특정한 값 탐색하기</vt:lpstr>
      <vt:lpstr>정렬이란?</vt:lpstr>
      <vt:lpstr>정렬이란?</vt:lpstr>
      <vt:lpstr>버블 정렬</vt:lpstr>
      <vt:lpstr>버블 정렬</vt:lpstr>
      <vt:lpstr>버블 정렬</vt:lpstr>
      <vt:lpstr>버블 정렬</vt:lpstr>
      <vt:lpstr>변수의 값을 서로 교환할 때</vt:lpstr>
      <vt:lpstr>Lab: 버블 정렬(그래픽 버전)</vt:lpstr>
      <vt:lpstr>Sol.</vt:lpstr>
      <vt:lpstr>Sol.</vt:lpstr>
      <vt:lpstr>2차원 배열</vt:lpstr>
      <vt:lpstr>2차원 배열의 초기화</vt:lpstr>
      <vt:lpstr>기본 예제</vt:lpstr>
      <vt:lpstr>실행 결과</vt:lpstr>
      <vt:lpstr>(실습3) 행렬</vt:lpstr>
      <vt:lpstr>(실습3) 행렬</vt:lpstr>
      <vt:lpstr>(실습4) tic-tac-toe</vt:lpstr>
      <vt:lpstr>(실습4) tic-tac-toe</vt:lpstr>
      <vt:lpstr>알고리즘</vt:lpstr>
      <vt:lpstr>도전문제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lab</cp:lastModifiedBy>
  <cp:revision>477</cp:revision>
  <dcterms:created xsi:type="dcterms:W3CDTF">2007-06-29T06:43:39Z</dcterms:created>
  <dcterms:modified xsi:type="dcterms:W3CDTF">2020-09-15T07:49:16Z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