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1" r:id="rId2"/>
    <p:sldMasterId id="2147483695" r:id="rId3"/>
    <p:sldMasterId id="2147483707" r:id="rId4"/>
    <p:sldMasterId id="2147483719" r:id="rId5"/>
    <p:sldMasterId id="2147483732" r:id="rId6"/>
  </p:sldMasterIdLst>
  <p:notesMasterIdLst>
    <p:notesMasterId r:id="rId73"/>
  </p:notesMasterIdLst>
  <p:handoutMasterIdLst>
    <p:handoutMasterId r:id="rId74"/>
  </p:handoutMasterIdLst>
  <p:sldIdLst>
    <p:sldId id="688" r:id="rId7"/>
    <p:sldId id="689" r:id="rId8"/>
    <p:sldId id="650" r:id="rId9"/>
    <p:sldId id="651" r:id="rId10"/>
    <p:sldId id="652" r:id="rId11"/>
    <p:sldId id="490" r:id="rId12"/>
    <p:sldId id="666" r:id="rId13"/>
    <p:sldId id="635" r:id="rId14"/>
    <p:sldId id="493" r:id="rId15"/>
    <p:sldId id="601" r:id="rId16"/>
    <p:sldId id="603" r:id="rId17"/>
    <p:sldId id="604" r:id="rId18"/>
    <p:sldId id="605" r:id="rId19"/>
    <p:sldId id="495" r:id="rId20"/>
    <p:sldId id="497" r:id="rId21"/>
    <p:sldId id="667" r:id="rId22"/>
    <p:sldId id="503" r:id="rId23"/>
    <p:sldId id="505" r:id="rId24"/>
    <p:sldId id="617" r:id="rId25"/>
    <p:sldId id="619" r:id="rId26"/>
    <p:sldId id="668" r:id="rId27"/>
    <p:sldId id="669" r:id="rId28"/>
    <p:sldId id="670" r:id="rId29"/>
    <p:sldId id="671" r:id="rId30"/>
    <p:sldId id="672" r:id="rId31"/>
    <p:sldId id="673" r:id="rId32"/>
    <p:sldId id="539" r:id="rId33"/>
    <p:sldId id="508" r:id="rId34"/>
    <p:sldId id="694" r:id="rId35"/>
    <p:sldId id="674" r:id="rId36"/>
    <p:sldId id="675" r:id="rId37"/>
    <p:sldId id="676" r:id="rId38"/>
    <p:sldId id="677" r:id="rId39"/>
    <p:sldId id="540" r:id="rId40"/>
    <p:sldId id="547" r:id="rId41"/>
    <p:sldId id="548" r:id="rId42"/>
    <p:sldId id="585" r:id="rId43"/>
    <p:sldId id="586" r:id="rId44"/>
    <p:sldId id="587" r:id="rId45"/>
    <p:sldId id="609" r:id="rId46"/>
    <p:sldId id="557" r:id="rId47"/>
    <p:sldId id="594" r:id="rId48"/>
    <p:sldId id="680" r:id="rId49"/>
    <p:sldId id="681" r:id="rId50"/>
    <p:sldId id="702" r:id="rId51"/>
    <p:sldId id="611" r:id="rId52"/>
    <p:sldId id="560" r:id="rId53"/>
    <p:sldId id="703" r:id="rId54"/>
    <p:sldId id="704" r:id="rId55"/>
    <p:sldId id="705" r:id="rId56"/>
    <p:sldId id="706" r:id="rId57"/>
    <p:sldId id="683" r:id="rId58"/>
    <p:sldId id="684" r:id="rId59"/>
    <p:sldId id="707" r:id="rId60"/>
    <p:sldId id="686" r:id="rId61"/>
    <p:sldId id="687" r:id="rId62"/>
    <p:sldId id="638" r:id="rId63"/>
    <p:sldId id="639" r:id="rId64"/>
    <p:sldId id="640" r:id="rId65"/>
    <p:sldId id="641" r:id="rId66"/>
    <p:sldId id="642" r:id="rId67"/>
    <p:sldId id="643" r:id="rId68"/>
    <p:sldId id="649" r:id="rId69"/>
    <p:sldId id="655" r:id="rId70"/>
    <p:sldId id="656" r:id="rId71"/>
    <p:sldId id="657" r:id="rId7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FF"/>
    <a:srgbClr val="FFFFCC"/>
    <a:srgbClr val="0000FF"/>
    <a:srgbClr val="FF9999"/>
    <a:srgbClr val="FFFF99"/>
    <a:srgbClr val="CCFFFF"/>
    <a:srgbClr val="CCFFCC"/>
    <a:srgbClr val="99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78" d="100"/>
          <a:sy n="78" d="100"/>
        </p:scale>
        <p:origin x="11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C2DCF2F-3593-4003-8065-4A9A98A7B5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4243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8BBECDBD-F5EB-4727-810F-F62B2AF516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146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11/12/2020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DBF37F1-3A36-4853-AAD2-19AD42CB893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8956DE-4682-4367-92D3-550649CECC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AAC5E2-9F43-47F5-BE16-F3C7C939733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68EDE6C-7692-4868-978C-4E417D8680E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8EED35A-2356-4D9B-A229-08731429D19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CE901E-997C-4428-AFFD-CE6475DAE96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A3707F5-2457-4AB2-8A3B-96410A21944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4937C2-B0D9-4CB1-9F2F-6D5FA132F3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65940527-6AB5-449D-8379-BC351533DB2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B9771-48A8-4BA0-ABF4-4EFA7C4465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6FFE131-678F-48B8-BD8D-191497B8939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059AA-F855-4B82-A334-55B9947E789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11/12/2020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함수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04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반환형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 이름 앞에 반환하는 데이터의 유형을 표시한다</a:t>
            </a:r>
            <a:r>
              <a:rPr lang="en-US" altLang="ko-KR"/>
              <a:t>. </a:t>
            </a:r>
            <a:endParaRPr lang="ko-KR" altLang="en-US"/>
          </a:p>
          <a:p>
            <a:pPr eaLnBrk="1" hangingPunct="1"/>
            <a:r>
              <a:rPr lang="en-US" altLang="ko-KR"/>
              <a:t>char, int, long, double … </a:t>
            </a:r>
            <a:r>
              <a:rPr lang="ko-KR" altLang="en-US"/>
              <a:t>등이 가능하다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반환형이 없으면 </a:t>
            </a:r>
            <a:r>
              <a:rPr lang="en-US" altLang="ko-KR"/>
              <a:t>void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표시</a:t>
            </a:r>
            <a:endParaRPr lang="en-US" altLang="ko-KR"/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41425" y="2913063"/>
            <a:ext cx="3162300" cy="1477962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u="sng" dirty="0" err="1">
                <a:solidFill>
                  <a:schemeClr val="tx2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dirty="0"/>
              <a:t>add(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x, 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y)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….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1388" y="2913063"/>
            <a:ext cx="3162300" cy="1477962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ko-KR" altLang="en-US" dirty="0"/>
              <a:t>  </a:t>
            </a:r>
            <a:r>
              <a:rPr lang="en-US" altLang="ko-KR" dirty="0" err="1"/>
              <a:t>print_info</a:t>
            </a:r>
            <a:r>
              <a:rPr lang="en-US" altLang="ko-KR" dirty="0"/>
              <a:t>()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….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390" name="타원 6"/>
          <p:cNvSpPr>
            <a:spLocks noChangeArrowheads="1"/>
          </p:cNvSpPr>
          <p:nvPr/>
        </p:nvSpPr>
        <p:spPr bwMode="auto">
          <a:xfrm>
            <a:off x="1082675" y="2719388"/>
            <a:ext cx="615950" cy="669925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16391" name="타원 7"/>
          <p:cNvSpPr>
            <a:spLocks noChangeArrowheads="1"/>
          </p:cNvSpPr>
          <p:nvPr/>
        </p:nvSpPr>
        <p:spPr bwMode="auto">
          <a:xfrm>
            <a:off x="4751388" y="2719388"/>
            <a:ext cx="614362" cy="669925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이름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일반적으로 </a:t>
            </a:r>
            <a:r>
              <a:rPr lang="ko-KR" altLang="en-US">
                <a:solidFill>
                  <a:srgbClr val="FF0000"/>
                </a:solidFill>
              </a:rPr>
              <a:t>동사</a:t>
            </a:r>
            <a:r>
              <a:rPr lang="en-US" altLang="ko-KR">
                <a:solidFill>
                  <a:srgbClr val="FF0000"/>
                </a:solidFill>
              </a:rPr>
              <a:t>+</a:t>
            </a:r>
            <a:r>
              <a:rPr lang="ko-KR" altLang="en-US">
                <a:solidFill>
                  <a:srgbClr val="FF0000"/>
                </a:solidFill>
              </a:rPr>
              <a:t>명사</a:t>
            </a:r>
            <a:endParaRPr lang="en-US" altLang="ko-KR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</a:p>
          <a:p>
            <a:pPr lvl="1" eaLnBrk="1" hangingPunct="1"/>
            <a:r>
              <a:rPr lang="en-US" altLang="ko-KR"/>
              <a:t>compute_average(), </a:t>
            </a:r>
          </a:p>
          <a:p>
            <a:pPr lvl="1" eaLnBrk="1" hangingPunct="1"/>
            <a:r>
              <a:rPr lang="en-US" altLang="ko-KR"/>
              <a:t>get_integer()</a:t>
            </a:r>
          </a:p>
          <a:p>
            <a:pPr lvl="1" eaLnBrk="1" hangingPunct="1"/>
            <a:r>
              <a:rPr lang="en-US" altLang="ko-KR"/>
              <a:t>set_speed()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78113" y="3897313"/>
            <a:ext cx="3162300" cy="20320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u="sng" dirty="0">
                <a:solidFill>
                  <a:schemeClr val="tx2"/>
                </a:solidFill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x, 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y)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result;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	result = x + y;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return  </a:t>
            </a:r>
            <a:r>
              <a:rPr lang="en-US" altLang="ko-KR" dirty="0">
                <a:solidFill>
                  <a:schemeClr val="tx1"/>
                </a:solidFill>
              </a:rPr>
              <a:t>result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413" name="타원 4"/>
          <p:cNvSpPr>
            <a:spLocks noChangeArrowheads="1"/>
          </p:cNvSpPr>
          <p:nvPr/>
        </p:nvSpPr>
        <p:spPr bwMode="auto">
          <a:xfrm>
            <a:off x="3073400" y="3633788"/>
            <a:ext cx="492125" cy="776287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매개 변수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매개 변수</a:t>
            </a:r>
            <a:r>
              <a:rPr lang="en-US" altLang="ko-KR" i="1">
                <a:solidFill>
                  <a:schemeClr val="tx2"/>
                </a:solidFill>
              </a:rPr>
              <a:t>(parameter</a:t>
            </a:r>
            <a:r>
              <a:rPr lang="en-US" altLang="ko-KR"/>
              <a:t>): </a:t>
            </a:r>
            <a:r>
              <a:rPr lang="ko-KR" altLang="en-US"/>
              <a:t>함수가</a:t>
            </a:r>
            <a:r>
              <a:rPr lang="en-US" altLang="ko-KR"/>
              <a:t> </a:t>
            </a:r>
            <a:r>
              <a:rPr lang="ko-KR" altLang="en-US"/>
              <a:t>외부로부터 전달받는 데이터를 가지고 있는 변수</a:t>
            </a:r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2770188" y="2682875"/>
            <a:ext cx="3162300" cy="20320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u="sng" dirty="0">
                <a:solidFill>
                  <a:schemeClr val="tx1"/>
                </a:solidFill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tx2"/>
                </a:solidFill>
              </a:rPr>
              <a:t>int</a:t>
            </a:r>
            <a:r>
              <a:rPr lang="en-US" altLang="ko-KR" dirty="0">
                <a:solidFill>
                  <a:schemeClr val="tx2"/>
                </a:solidFill>
              </a:rPr>
              <a:t> x,   </a:t>
            </a:r>
            <a:r>
              <a:rPr lang="en-US" altLang="ko-KR" dirty="0" err="1">
                <a:solidFill>
                  <a:schemeClr val="tx2"/>
                </a:solidFill>
              </a:rPr>
              <a:t>int</a:t>
            </a:r>
            <a:r>
              <a:rPr lang="en-US" altLang="ko-KR" dirty="0">
                <a:solidFill>
                  <a:schemeClr val="tx2"/>
                </a:solidFill>
              </a:rPr>
              <a:t> y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result;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	result = x + y;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return  </a:t>
            </a:r>
            <a:r>
              <a:rPr lang="en-US" altLang="ko-KR" dirty="0">
                <a:solidFill>
                  <a:schemeClr val="tx1"/>
                </a:solidFill>
              </a:rPr>
              <a:t>result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8437" name="타원 1"/>
          <p:cNvSpPr>
            <a:spLocks noChangeArrowheads="1"/>
          </p:cNvSpPr>
          <p:nvPr/>
        </p:nvSpPr>
        <p:spPr bwMode="auto">
          <a:xfrm>
            <a:off x="3573463" y="2328863"/>
            <a:ext cx="1620837" cy="898525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지역 변수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지역 변수</a:t>
            </a:r>
            <a:r>
              <a:rPr lang="en-US" altLang="ko-KR"/>
              <a:t>(local</a:t>
            </a:r>
            <a:r>
              <a:rPr lang="ko-KR" altLang="en-US"/>
              <a:t> </a:t>
            </a:r>
            <a:r>
              <a:rPr lang="en-US" altLang="ko-KR"/>
              <a:t>variable): </a:t>
            </a:r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안에서 정의되는 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5268" y="2820988"/>
            <a:ext cx="3162300" cy="20320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add(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x, 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y)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u="sng" dirty="0" err="1">
                <a:solidFill>
                  <a:schemeClr val="tx2"/>
                </a:solidFill>
              </a:rPr>
              <a:t>int</a:t>
            </a:r>
            <a:r>
              <a:rPr lang="en-US" altLang="ko-KR" u="sng" dirty="0">
                <a:solidFill>
                  <a:schemeClr val="tx2"/>
                </a:solidFill>
              </a:rPr>
              <a:t> result;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	result = x + y;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return  </a:t>
            </a:r>
            <a:r>
              <a:rPr lang="en-US" altLang="ko-KR" dirty="0">
                <a:solidFill>
                  <a:schemeClr val="tx1"/>
                </a:solidFill>
              </a:rPr>
              <a:t>result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461" name="타원 4"/>
          <p:cNvSpPr>
            <a:spLocks noChangeArrowheads="1"/>
          </p:cNvSpPr>
          <p:nvPr/>
        </p:nvSpPr>
        <p:spPr bwMode="auto">
          <a:xfrm>
            <a:off x="3355975" y="3173413"/>
            <a:ext cx="1622425" cy="898525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 정의 예제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함수를 프로그램을 이루는 부품이라고 가정하자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입력을 받아서 작업한 후에 결과를 생성한다</a:t>
            </a:r>
            <a:r>
              <a:rPr lang="en-US" altLang="ko-KR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55" y="2669157"/>
            <a:ext cx="65341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 </a:t>
            </a:r>
            <a:r>
              <a:rPr lang="en-US" altLang="ko-KR" sz="3600" dirty="0"/>
              <a:t>#1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587499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사용자로부터 정수 반환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15164" y="2144441"/>
            <a:ext cx="4467225" cy="10398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ko-KR" altLang="en-US" sz="1800" dirty="0" err="1"/>
              <a:t>반환값</a:t>
            </a:r>
            <a:r>
              <a:rPr lang="en-US" altLang="ko-KR" sz="1800" dirty="0"/>
              <a:t>: </a:t>
            </a:r>
            <a:r>
              <a:rPr lang="en-US" altLang="ko-KR" sz="1800" dirty="0" err="1">
                <a:solidFill>
                  <a:schemeClr val="tx2"/>
                </a:solidFill>
              </a:rPr>
              <a:t>int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 dirty="0"/>
              <a:t>함수 이름</a:t>
            </a:r>
            <a:r>
              <a:rPr lang="en-US" altLang="ko-KR" sz="1800" dirty="0"/>
              <a:t>: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</a:rPr>
              <a:t>get_integer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 dirty="0"/>
              <a:t>매개 변수</a:t>
            </a:r>
            <a:r>
              <a:rPr lang="en-US" altLang="ko-KR" sz="1800" dirty="0"/>
              <a:t>: </a:t>
            </a:r>
            <a:r>
              <a:rPr lang="ko-KR" altLang="en-US" sz="1800" dirty="0"/>
              <a:t>없음</a:t>
            </a:r>
            <a:endParaRPr lang="en-US" altLang="ko-KR" sz="1800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192939" y="3935141"/>
            <a:ext cx="4548187" cy="2371754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800" dirty="0">
                <a:latin typeface="Century Schoolbook" panose="020406040505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value;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정수를 입력하시오 </a:t>
            </a:r>
            <a:r>
              <a:rPr lang="en-US" altLang="ko-KR" sz="1800" dirty="0">
                <a:latin typeface="Century Schoolbook" panose="02040604050505020304" pitchFamily="18" charset="0"/>
              </a:rPr>
              <a:t>: ");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("%d", &amp;value);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value;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Century Schoolbook" panose="02040604050505020304" pitchFamily="18" charset="0"/>
              <a:ea typeface="휴먼명조" pitchFamily="2" charset="-127"/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110639" y="3290616"/>
            <a:ext cx="776287" cy="4714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#2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90552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두개의 정수중에서 큰 수를 계산하는 함수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15886" y="2396990"/>
            <a:ext cx="4467225" cy="10398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반환값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tx2"/>
                </a:solidFill>
              </a:rPr>
              <a:t>int 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함수 이름</a:t>
            </a:r>
            <a:r>
              <a:rPr lang="en-US" altLang="ko-KR" sz="1800"/>
              <a:t>:</a:t>
            </a:r>
            <a:r>
              <a:rPr lang="en-US" altLang="ko-KR" sz="1800">
                <a:solidFill>
                  <a:schemeClr val="tx2"/>
                </a:solidFill>
              </a:rPr>
              <a:t> get_max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매개 변수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tx2"/>
                </a:solidFill>
              </a:rPr>
              <a:t>int x, int y</a:t>
            </a:r>
            <a:r>
              <a:rPr lang="en-US" altLang="ko-KR" sz="1800"/>
              <a:t>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093661" y="4187690"/>
            <a:ext cx="4548187" cy="170021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 get_max(</a:t>
            </a:r>
            <a:r>
              <a:rPr lang="en-US" altLang="ko-KR" sz="180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 x, </a:t>
            </a:r>
            <a:r>
              <a:rPr lang="en-US" altLang="ko-KR" sz="180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 y)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 sz="1800">
              <a:solidFill>
                <a:srgbClr val="000000"/>
              </a:solidFill>
              <a:latin typeface="휴먼명조,한컴돋움"/>
              <a:ea typeface="휴먼명조" pitchFamily="2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{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 sz="1800">
              <a:solidFill>
                <a:srgbClr val="000000"/>
              </a:solidFill>
              <a:latin typeface="휴먼명조,한컴돋움"/>
              <a:ea typeface="휴먼명조" pitchFamily="2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  </a:t>
            </a:r>
            <a:r>
              <a:rPr lang="en-US" altLang="ko-KR" sz="180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if</a:t>
            </a: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( x &gt; y ) </a:t>
            </a:r>
            <a:r>
              <a:rPr lang="en-US" altLang="ko-KR" sz="180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(x);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 sz="1800">
              <a:solidFill>
                <a:srgbClr val="000000"/>
              </a:solidFill>
              <a:latin typeface="휴먼명조,한컴돋움"/>
              <a:ea typeface="휴먼명조" pitchFamily="2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  </a:t>
            </a: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else </a:t>
            </a:r>
            <a:r>
              <a:rPr lang="en-US" altLang="ko-KR" sz="180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(y);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 sz="1800">
              <a:solidFill>
                <a:srgbClr val="000000"/>
              </a:solidFill>
              <a:latin typeface="휴먼명조,한컴돋움"/>
              <a:ea typeface="휴먼명조" pitchFamily="2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}</a:t>
            </a:r>
            <a:r>
              <a:rPr lang="en-US" altLang="ko-KR" sz="1800">
                <a:solidFill>
                  <a:srgbClr val="000000"/>
                </a:solidFill>
                <a:ea typeface="휴먼명조" pitchFamily="2" charset="-127"/>
              </a:rPr>
              <a:t> 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011361" y="3543165"/>
            <a:ext cx="776287" cy="4714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8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#3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31862" y="1612174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정수의 거듭 제곱값</a:t>
            </a:r>
            <a:r>
              <a:rPr lang="en-US" altLang="ko-KR"/>
              <a:t>(x</a:t>
            </a:r>
            <a:r>
              <a:rPr lang="en-US" altLang="ko-KR" baseline="30000"/>
              <a:t>y</a:t>
            </a:r>
            <a:r>
              <a:rPr lang="en-US" altLang="ko-KR"/>
              <a:t>)</a:t>
            </a:r>
            <a:r>
              <a:rPr lang="ko-KR" altLang="en-US"/>
              <a:t>을 계산하는 함수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435100" y="2136049"/>
            <a:ext cx="4467225" cy="10398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반환값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tx2"/>
                </a:solidFill>
              </a:rPr>
              <a:t>int  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함수 이름</a:t>
            </a:r>
            <a:r>
              <a:rPr lang="en-US" altLang="ko-KR" sz="1800"/>
              <a:t>:</a:t>
            </a:r>
            <a:r>
              <a:rPr lang="en-US" altLang="ko-KR" sz="1800">
                <a:solidFill>
                  <a:schemeClr val="tx2"/>
                </a:solidFill>
              </a:rPr>
              <a:t> power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매개 변수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tx2"/>
                </a:solidFill>
              </a:rPr>
              <a:t>int x, int y</a:t>
            </a:r>
            <a:r>
              <a:rPr lang="en-US" altLang="ko-KR" sz="1800"/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19225" y="3717199"/>
            <a:ext cx="4676775" cy="2971800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power(</a:t>
            </a: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x, </a:t>
            </a: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y)</a:t>
            </a:r>
            <a:r>
              <a:rPr lang="en-US" altLang="ko-KR" sz="1800">
                <a:solidFill>
                  <a:srgbClr val="0000FF"/>
                </a:solidFill>
              </a:rPr>
              <a:t> </a:t>
            </a:r>
            <a:endParaRPr lang="en-US" altLang="ko-KR" sz="1800">
              <a:solidFill>
                <a:srgbClr val="00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        </a:t>
            </a:r>
            <a:r>
              <a:rPr lang="en-US" altLang="ko-KR" sz="1800">
                <a:solidFill>
                  <a:srgbClr val="0000FF"/>
                </a:solidFill>
              </a:rPr>
              <a:t>int</a:t>
            </a:r>
            <a:r>
              <a:rPr lang="en-US" altLang="ko-KR" sz="1800">
                <a:solidFill>
                  <a:srgbClr val="000000"/>
                </a:solidFill>
              </a:rPr>
              <a:t> i;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        </a:t>
            </a:r>
            <a:r>
              <a:rPr lang="en-US" altLang="ko-KR" sz="1800">
                <a:solidFill>
                  <a:srgbClr val="0000FF"/>
                </a:solidFill>
              </a:rPr>
              <a:t>long</a:t>
            </a:r>
            <a:r>
              <a:rPr lang="en-US" altLang="ko-KR" sz="1800">
                <a:solidFill>
                  <a:srgbClr val="000000"/>
                </a:solidFill>
              </a:rPr>
              <a:t> result = 1;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/>
            </a:r>
            <a:br>
              <a:rPr lang="en-US" altLang="ko-KR" sz="1800">
                <a:solidFill>
                  <a:srgbClr val="000000"/>
                </a:solidFill>
              </a:rPr>
            </a:br>
            <a:r>
              <a:rPr lang="en-US" altLang="ko-KR" sz="1800">
                <a:solidFill>
                  <a:srgbClr val="000000"/>
                </a:solidFill>
              </a:rPr>
              <a:t>   </a:t>
            </a:r>
            <a:r>
              <a:rPr lang="en-US" altLang="ko-KR" sz="1800">
                <a:solidFill>
                  <a:srgbClr val="0000FF"/>
                </a:solidFill>
              </a:rPr>
              <a:t>for</a:t>
            </a:r>
            <a:r>
              <a:rPr lang="en-US" altLang="ko-KR" sz="1800">
                <a:solidFill>
                  <a:srgbClr val="000000"/>
                </a:solidFill>
              </a:rPr>
              <a:t>(i = 0; i &lt; y; i++)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                result *= x;          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        </a:t>
            </a:r>
            <a:r>
              <a:rPr lang="en-US" altLang="ko-KR" sz="1800">
                <a:solidFill>
                  <a:srgbClr val="0000FF"/>
                </a:solidFill>
              </a:rPr>
              <a:t>return</a:t>
            </a:r>
            <a:r>
              <a:rPr lang="en-US" altLang="ko-KR" sz="1800">
                <a:solidFill>
                  <a:srgbClr val="000000"/>
                </a:solidFill>
              </a:rPr>
              <a:t> result;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324225" y="3231424"/>
            <a:ext cx="776287" cy="3778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8" y="3200805"/>
            <a:ext cx="84391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 호출과 반환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3910" y="1629591"/>
            <a:ext cx="8212138" cy="1931988"/>
          </a:xfrm>
        </p:spPr>
        <p:txBody>
          <a:bodyPr/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함수 호출</a:t>
            </a:r>
            <a:r>
              <a:rPr lang="en-US" altLang="ko-KR" i="1" dirty="0">
                <a:solidFill>
                  <a:schemeClr val="tx2"/>
                </a:solidFill>
              </a:rPr>
              <a:t>(function call</a:t>
            </a:r>
            <a:r>
              <a:rPr lang="en-US" altLang="ko-KR" dirty="0"/>
              <a:t>): </a:t>
            </a:r>
          </a:p>
          <a:p>
            <a:pPr lvl="1" eaLnBrk="1" hangingPunct="1"/>
            <a:r>
              <a:rPr lang="ko-KR" altLang="en-US" dirty="0"/>
              <a:t>함수를 사용하기 위하여 함수의 이름을 </a:t>
            </a:r>
            <a:r>
              <a:rPr lang="ko-KR" altLang="en-US" dirty="0" err="1"/>
              <a:t>적어주는</a:t>
            </a:r>
            <a:r>
              <a:rPr lang="ko-KR" altLang="en-US" dirty="0"/>
              <a:t> 것</a:t>
            </a:r>
          </a:p>
          <a:p>
            <a:pPr lvl="1" eaLnBrk="1" hangingPunct="1"/>
            <a:r>
              <a:rPr lang="ko-KR" altLang="en-US" dirty="0" err="1"/>
              <a:t>함수안의</a:t>
            </a:r>
            <a:r>
              <a:rPr lang="ko-KR" altLang="en-US" dirty="0"/>
              <a:t> 문장들이 순차적으로 실행된다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문장의 실행이 끝나면 호출한 위치로 되돌아 간다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결과값을 전달할 수 있다</a:t>
            </a:r>
            <a:r>
              <a:rPr lang="en-US" altLang="ko-KR" dirty="0"/>
              <a:t>. </a:t>
            </a:r>
          </a:p>
          <a:p>
            <a:pPr lvl="1" eaLnBrk="1" hangingPunct="1"/>
            <a:endParaRPr lang="ko-KR" altLang="en-US" dirty="0"/>
          </a:p>
        </p:txBody>
      </p:sp>
      <p:sp>
        <p:nvSpPr>
          <p:cNvPr id="25605" name="자유형 5"/>
          <p:cNvSpPr>
            <a:spLocks/>
          </p:cNvSpPr>
          <p:nvPr/>
        </p:nvSpPr>
        <p:spPr bwMode="auto">
          <a:xfrm>
            <a:off x="3273425" y="4097547"/>
            <a:ext cx="1936930" cy="1433303"/>
          </a:xfrm>
          <a:custGeom>
            <a:avLst/>
            <a:gdLst>
              <a:gd name="T0" fmla="*/ 0 w 1570703"/>
              <a:gd name="T1" fmla="*/ 799264 h 1216742"/>
              <a:gd name="T2" fmla="*/ 1545735 w 1570703"/>
              <a:gd name="T3" fmla="*/ 0 h 1216742"/>
              <a:gd name="T4" fmla="*/ 1575319 w 1570703"/>
              <a:gd name="T5" fmla="*/ 1221098 h 1216742"/>
              <a:gd name="T6" fmla="*/ 125731 w 1570703"/>
              <a:gd name="T7" fmla="*/ 962076 h 12167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70703" h="1216742">
                <a:moveTo>
                  <a:pt x="0" y="796413"/>
                </a:moveTo>
                <a:lnTo>
                  <a:pt x="1541206" y="0"/>
                </a:lnTo>
                <a:lnTo>
                  <a:pt x="1570703" y="1216742"/>
                </a:lnTo>
                <a:lnTo>
                  <a:pt x="125361" y="958645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0685" y="4515197"/>
            <a:ext cx="3160713" cy="20320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x, 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y)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result;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	result = x + y;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return  </a:t>
            </a:r>
            <a:r>
              <a:rPr lang="en-US" altLang="ko-KR" dirty="0">
                <a:solidFill>
                  <a:schemeClr val="tx1"/>
                </a:solidFill>
              </a:rPr>
              <a:t>result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627" name="직사각형 9"/>
          <p:cNvSpPr>
            <a:spLocks noChangeArrowheads="1"/>
          </p:cNvSpPr>
          <p:nvPr/>
        </p:nvSpPr>
        <p:spPr bwMode="auto">
          <a:xfrm>
            <a:off x="2706560" y="2613162"/>
            <a:ext cx="3144838" cy="1776412"/>
          </a:xfrm>
          <a:prstGeom prst="rect">
            <a:avLst/>
          </a:prstGeom>
          <a:solidFill>
            <a:srgbClr val="F0F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26628" name="타원 10"/>
          <p:cNvSpPr>
            <a:spLocks noChangeArrowheads="1"/>
          </p:cNvSpPr>
          <p:nvPr/>
        </p:nvSpPr>
        <p:spPr bwMode="auto">
          <a:xfrm>
            <a:off x="4514723" y="3260862"/>
            <a:ext cx="365125" cy="731837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26629" name="타원 7"/>
          <p:cNvSpPr>
            <a:spLocks noChangeArrowheads="1"/>
          </p:cNvSpPr>
          <p:nvPr/>
        </p:nvSpPr>
        <p:spPr bwMode="auto">
          <a:xfrm>
            <a:off x="4117848" y="3292612"/>
            <a:ext cx="365125" cy="73025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인수와 매개 변수</a:t>
            </a:r>
          </a:p>
        </p:txBody>
      </p:sp>
      <p:sp>
        <p:nvSpPr>
          <p:cNvPr id="266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3910" y="1586049"/>
            <a:ext cx="8212138" cy="822325"/>
          </a:xfrm>
        </p:spPr>
        <p:txBody>
          <a:bodyPr/>
          <a:lstStyle/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인수</a:t>
            </a:r>
            <a:r>
              <a:rPr lang="en-US" altLang="ko-KR" i="1">
                <a:solidFill>
                  <a:schemeClr val="tx2"/>
                </a:solidFill>
              </a:rPr>
              <a:t>(argument):</a:t>
            </a:r>
            <a:r>
              <a:rPr lang="en-US" altLang="ko-KR"/>
              <a:t> </a:t>
            </a:r>
            <a:r>
              <a:rPr lang="ko-KR" altLang="en-US"/>
              <a:t>실인수</a:t>
            </a:r>
            <a:r>
              <a:rPr lang="en-US" altLang="ko-KR"/>
              <a:t>, </a:t>
            </a:r>
            <a:r>
              <a:rPr lang="ko-KR" altLang="en-US"/>
              <a:t>실매개 변수라고도 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매개 변수</a:t>
            </a:r>
            <a:r>
              <a:rPr lang="en-US" altLang="ko-KR" i="1">
                <a:solidFill>
                  <a:schemeClr val="tx2"/>
                </a:solidFill>
              </a:rPr>
              <a:t>(parameter</a:t>
            </a:r>
            <a:r>
              <a:rPr lang="en-US" altLang="ko-KR"/>
              <a:t>): </a:t>
            </a:r>
            <a:r>
              <a:rPr lang="ko-KR" altLang="en-US"/>
              <a:t>형식 인수</a:t>
            </a:r>
            <a:r>
              <a:rPr lang="en-US" altLang="ko-KR"/>
              <a:t>, </a:t>
            </a:r>
            <a:r>
              <a:rPr lang="ko-KR" altLang="en-US"/>
              <a:t>형식 매개 변수라고도 한다</a:t>
            </a:r>
            <a:r>
              <a:rPr lang="en-US" altLang="ko-KR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3560" y="2625862"/>
            <a:ext cx="3160713" cy="17541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main</a:t>
            </a:r>
            <a:r>
              <a:rPr lang="en-US" altLang="ko-KR" dirty="0"/>
              <a:t>(void)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  …</a:t>
            </a:r>
          </a:p>
          <a:p>
            <a:pPr>
              <a:defRPr/>
            </a:pPr>
            <a:r>
              <a:rPr lang="en-US" altLang="ko-KR" dirty="0"/>
              <a:t>  sum = add(2,   3);</a:t>
            </a:r>
          </a:p>
          <a:p>
            <a:pPr>
              <a:defRPr/>
            </a:pPr>
            <a:r>
              <a:rPr lang="en-US" altLang="ko-KR" dirty="0"/>
              <a:t>  …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26636" name="직선 화살표 연결선 15"/>
          <p:cNvCxnSpPr>
            <a:cxnSpLocks noChangeShapeType="1"/>
            <a:endCxn id="13" idx="0"/>
          </p:cNvCxnSpPr>
          <p:nvPr/>
        </p:nvCxnSpPr>
        <p:spPr bwMode="auto">
          <a:xfrm rot="5400000">
            <a:off x="3820492" y="4010162"/>
            <a:ext cx="369888" cy="27463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직선 화살표 연결선 17"/>
          <p:cNvCxnSpPr>
            <a:cxnSpLocks noChangeShapeType="1"/>
            <a:endCxn id="12" idx="0"/>
          </p:cNvCxnSpPr>
          <p:nvPr/>
        </p:nvCxnSpPr>
        <p:spPr bwMode="auto">
          <a:xfrm flipH="1">
            <a:off x="4392337" y="3962537"/>
            <a:ext cx="182564" cy="365123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8" name="TextBox 18"/>
          <p:cNvSpPr txBox="1">
            <a:spLocks noChangeArrowheads="1"/>
          </p:cNvSpPr>
          <p:nvPr/>
        </p:nvSpPr>
        <p:spPr bwMode="auto">
          <a:xfrm>
            <a:off x="5144960" y="3457712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chemeClr val="tx2"/>
                </a:solidFill>
                <a:latin typeface="Arial" pitchFamily="34" charset="0"/>
              </a:rPr>
              <a:t>인수</a:t>
            </a:r>
            <a:r>
              <a:rPr kumimoji="0" lang="en-US" altLang="ko-KR" sz="1800">
                <a:solidFill>
                  <a:schemeClr val="tx2"/>
                </a:solidFill>
                <a:latin typeface="Arial" pitchFamily="34" charset="0"/>
              </a:rPr>
              <a:t> </a:t>
            </a:r>
            <a:endParaRPr kumimoji="0" lang="ko-KR" altLang="en-US" sz="18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6639" name="TextBox 19"/>
          <p:cNvSpPr txBox="1">
            <a:spLocks noChangeArrowheads="1"/>
          </p:cNvSpPr>
          <p:nvPr/>
        </p:nvSpPr>
        <p:spPr bwMode="auto">
          <a:xfrm>
            <a:off x="5149723" y="4602299"/>
            <a:ext cx="1236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chemeClr val="tx2"/>
                </a:solidFill>
                <a:latin typeface="Arial" pitchFamily="34" charset="0"/>
              </a:rPr>
              <a:t>매개 변수</a:t>
            </a:r>
            <a:r>
              <a:rPr kumimoji="0" lang="en-US" altLang="ko-KR" sz="1800">
                <a:solidFill>
                  <a:schemeClr val="tx2"/>
                </a:solidFill>
                <a:latin typeface="Arial" pitchFamily="34" charset="0"/>
              </a:rPr>
              <a:t> </a:t>
            </a:r>
            <a:endParaRPr kumimoji="0" lang="ko-KR" altLang="en-US" sz="18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209774" y="4327660"/>
            <a:ext cx="365125" cy="7318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685554" y="4332425"/>
            <a:ext cx="366713" cy="7318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모듈화</a:t>
            </a:r>
          </a:p>
          <a:p>
            <a:r>
              <a:rPr lang="ko-KR" altLang="en-US" dirty="0"/>
              <a:t>함수의 개념</a:t>
            </a:r>
            <a:r>
              <a:rPr lang="en-US" altLang="ko-KR" dirty="0"/>
              <a:t>, </a:t>
            </a:r>
            <a:r>
              <a:rPr lang="ko-KR" altLang="en-US"/>
              <a:t>역할</a:t>
            </a:r>
          </a:p>
          <a:p>
            <a:r>
              <a:rPr lang="ko-KR" altLang="en-US" dirty="0"/>
              <a:t>함수 작성 방법</a:t>
            </a:r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r>
              <a:rPr lang="ko-KR" altLang="en-US" dirty="0"/>
              <a:t>인수 전달</a:t>
            </a:r>
          </a:p>
          <a:p>
            <a:r>
              <a:rPr lang="ko-KR" altLang="en-US" dirty="0"/>
              <a:t>함수를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156056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반환값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5931" y="1707968"/>
            <a:ext cx="8212138" cy="1023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i="1" dirty="0" err="1">
                <a:solidFill>
                  <a:schemeClr val="tx2"/>
                </a:solidFill>
              </a:rPr>
              <a:t>반환값</a:t>
            </a:r>
            <a:r>
              <a:rPr lang="en-US" altLang="ko-KR" i="1" dirty="0">
                <a:solidFill>
                  <a:schemeClr val="tx2"/>
                </a:solidFill>
              </a:rPr>
              <a:t>(return value</a:t>
            </a:r>
            <a:r>
              <a:rPr lang="en-US" altLang="ko-KR" dirty="0"/>
              <a:t>): </a:t>
            </a:r>
            <a:r>
              <a:rPr lang="ko-KR" altLang="en-US"/>
              <a:t>호출된 함수가 호출한 곳으로 작업의 결과값을 전달하는 것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인수는 여러 개가 가능하나 </a:t>
            </a:r>
            <a:r>
              <a:rPr lang="ko-KR" altLang="en-US" dirty="0" err="1"/>
              <a:t>반환값은</a:t>
            </a:r>
            <a:r>
              <a:rPr lang="ko-KR" altLang="en-US" dirty="0"/>
              <a:t> 하나만 가능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903958"/>
            <a:ext cx="60388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2648" y="966877"/>
            <a:ext cx="8100233" cy="5762445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함수를 정의한다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 eaLnBrk="1" hangingPunct="1"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600" dirty="0">
                <a:latin typeface="Century Schoolbook" panose="02040604050505020304" pitchFamily="18" charset="0"/>
              </a:rPr>
              <a:t>()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value;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정수를 입력하시오 </a:t>
            </a:r>
            <a:r>
              <a:rPr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600" dirty="0">
                <a:latin typeface="Century Schoolbook" panose="02040604050505020304" pitchFamily="18" charset="0"/>
              </a:rPr>
              <a:t>("%d", &amp;value);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value;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  <a:p>
            <a:pPr eaLnBrk="1" hangingPunct="1"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x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600" dirty="0">
                <a:latin typeface="Century Schoolbook" panose="02040604050505020304" pitchFamily="18" charset="0"/>
              </a:rPr>
              <a:t>();	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함수를 호출한다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y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600" dirty="0">
                <a:latin typeface="Century Schoolbook" panose="02040604050505020304" pitchFamily="18" charset="0"/>
              </a:rPr>
              <a:t>();	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함수를 호출한다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result = x + y;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두수의 합 </a:t>
            </a:r>
            <a:r>
              <a:rPr lang="en-US" altLang="ko-KR" sz="1600" dirty="0">
                <a:latin typeface="Century Schoolbook" panose="02040604050505020304" pitchFamily="18" charset="0"/>
              </a:rPr>
              <a:t>= %d \n", result);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4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7" y="1724205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7233" y="1122153"/>
            <a:ext cx="8100233" cy="5451894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// </a:t>
            </a:r>
            <a:r>
              <a:rPr lang="ko-KR" altLang="en-US" sz="1400">
                <a:latin typeface="Century Schoolbook" panose="02040604050505020304" pitchFamily="18" charset="0"/>
              </a:rPr>
              <a:t>두수 중에서 큰 수를 찾는 함수 예제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// </a:t>
            </a:r>
            <a:r>
              <a:rPr lang="ko-KR" altLang="en-US" sz="1400">
                <a:latin typeface="Century Schoolbook" panose="02040604050505020304" pitchFamily="18" charset="0"/>
              </a:rPr>
              <a:t>함수를 정의한다</a:t>
            </a:r>
            <a:r>
              <a:rPr lang="en-US" altLang="ko-KR" sz="1400" dirty="0">
                <a:latin typeface="Century Schoolbook" panose="02040604050505020304" pitchFamily="18" charset="0"/>
              </a:rPr>
              <a:t>. </a:t>
            </a:r>
          </a:p>
          <a:p>
            <a:pPr eaLnBrk="1" hangingPunct="1"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400" dirty="0">
                <a:latin typeface="Century Schoolbook" panose="02040604050505020304" pitchFamily="18" charset="0"/>
              </a:rPr>
              <a:t>()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value;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</a:t>
            </a:r>
            <a:r>
              <a:rPr lang="ko-KR" altLang="en-US" sz="1400">
                <a:latin typeface="Century Schoolbook" panose="02040604050505020304" pitchFamily="18" charset="0"/>
              </a:rPr>
              <a:t>정수를 입력하시오 </a:t>
            </a:r>
            <a:r>
              <a:rPr lang="en-US" altLang="ko-KR" sz="1400" dirty="0">
                <a:latin typeface="Century Schoolbook" panose="02040604050505020304" pitchFamily="18" charset="0"/>
              </a:rPr>
              <a:t>: ");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400" dirty="0">
                <a:latin typeface="Century Schoolbook" panose="02040604050505020304" pitchFamily="18" charset="0"/>
              </a:rPr>
              <a:t>("%d", &amp;value);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value;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// </a:t>
            </a:r>
            <a:r>
              <a:rPr lang="ko-KR" altLang="en-US" sz="1400">
                <a:latin typeface="Century Schoolbook" panose="02040604050505020304" pitchFamily="18" charset="0"/>
              </a:rPr>
              <a:t>두 수 중에서 큰 수를 반환하는 함수 작성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a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400" dirty="0">
                <a:latin typeface="Century Schoolbook" panose="02040604050505020304" pitchFamily="18" charset="0"/>
              </a:rPr>
              <a:t>();		// </a:t>
            </a:r>
            <a:r>
              <a:rPr lang="ko-KR" altLang="en-US" sz="1400">
                <a:latin typeface="Century Schoolbook" panose="02040604050505020304" pitchFamily="18" charset="0"/>
              </a:rPr>
              <a:t>함수 호출</a:t>
            </a:r>
          </a:p>
          <a:p>
            <a:pPr eaLnBrk="1" hangingPunct="1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b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400" dirty="0">
                <a:latin typeface="Century Schoolbook" panose="02040604050505020304" pitchFamily="18" charset="0"/>
              </a:rPr>
              <a:t>();		// </a:t>
            </a:r>
            <a:r>
              <a:rPr lang="ko-KR" altLang="en-US" sz="1400">
                <a:latin typeface="Century Schoolbook" panose="02040604050505020304" pitchFamily="18" charset="0"/>
              </a:rPr>
              <a:t>함수 호출</a:t>
            </a:r>
            <a:endParaRPr lang="ko-KR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</a:t>
            </a:r>
            <a:r>
              <a:rPr lang="ko-KR" altLang="en-US" sz="1400">
                <a:latin typeface="Century Schoolbook" panose="02040604050505020304" pitchFamily="18" charset="0"/>
              </a:rPr>
              <a:t>두수 중에서 큰 수는 </a:t>
            </a:r>
            <a:r>
              <a:rPr lang="en-US" altLang="ko-KR" sz="1400" dirty="0">
                <a:latin typeface="Century Schoolbook" panose="02040604050505020304" pitchFamily="18" charset="0"/>
              </a:rPr>
              <a:t>%d</a:t>
            </a:r>
            <a:r>
              <a:rPr lang="ko-KR" altLang="en-US" sz="1400">
                <a:latin typeface="Century Schoolbook" panose="02040604050505020304" pitchFamily="18" charset="0"/>
              </a:rPr>
              <a:t>입니다</a:t>
            </a:r>
            <a:r>
              <a:rPr lang="en-US" altLang="ko-KR" sz="1400" dirty="0">
                <a:latin typeface="Century Schoolbook" panose="02040604050505020304" pitchFamily="18" charset="0"/>
              </a:rPr>
              <a:t>.\n",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get_max</a:t>
            </a:r>
            <a:r>
              <a:rPr lang="en-US" altLang="ko-KR" sz="1400" dirty="0">
                <a:latin typeface="Century Schoolbook" panose="02040604050505020304" pitchFamily="18" charset="0"/>
              </a:rPr>
              <a:t>(a, b));	// </a:t>
            </a:r>
            <a:r>
              <a:rPr lang="ko-KR" altLang="en-US" sz="1400">
                <a:latin typeface="Century Schoolbook" panose="02040604050505020304" pitchFamily="18" charset="0"/>
              </a:rPr>
              <a:t>함수 호출</a:t>
            </a:r>
          </a:p>
          <a:p>
            <a:pPr eaLnBrk="1" hangingPunct="1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return 0;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95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3820" y="2078966"/>
            <a:ext cx="8100233" cy="2389517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a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600" dirty="0">
                <a:latin typeface="Century Schoolbook" panose="02040604050505020304" pitchFamily="18" charset="0"/>
              </a:rPr>
              <a:t>();		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 호출</a:t>
            </a:r>
          </a:p>
          <a:p>
            <a:pPr eaLnBrk="1" hangingPunct="1"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b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600" dirty="0">
                <a:latin typeface="Century Schoolbook" panose="02040604050505020304" pitchFamily="18" charset="0"/>
              </a:rPr>
              <a:t>();		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 호출</a:t>
            </a:r>
          </a:p>
          <a:p>
            <a:pPr eaLnBrk="1" hangingPunct="1">
              <a:buNone/>
            </a:pPr>
            <a:endParaRPr lang="ko-KR" altLang="en-US" sz="16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두수 중에서 큰 수는 </a:t>
            </a:r>
            <a:r>
              <a:rPr lang="en-US" altLang="ko-KR" sz="1600" dirty="0">
                <a:latin typeface="Century Schoolbook" panose="02040604050505020304" pitchFamily="18" charset="0"/>
              </a:rPr>
              <a:t>%d</a:t>
            </a:r>
            <a:r>
              <a:rPr lang="ko-KR" altLang="en-US" sz="1600" dirty="0">
                <a:latin typeface="Century Schoolbook" panose="02040604050505020304" pitchFamily="18" charset="0"/>
              </a:rPr>
              <a:t>입니다</a:t>
            </a:r>
            <a:r>
              <a:rPr lang="en-US" altLang="ko-KR" sz="1600" dirty="0">
                <a:latin typeface="Century Schoolbook" panose="02040604050505020304" pitchFamily="18" charset="0"/>
              </a:rPr>
              <a:t>.\n",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get_max</a:t>
            </a:r>
            <a:r>
              <a:rPr lang="en-US" altLang="ko-KR" sz="1600" dirty="0">
                <a:latin typeface="Century Schoolbook" panose="02040604050505020304" pitchFamily="18" charset="0"/>
              </a:rPr>
              <a:t>(a, b));	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 호출</a:t>
            </a:r>
          </a:p>
          <a:p>
            <a:pPr eaLnBrk="1" hangingPunct="1"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latin typeface="Century Schoolbook" panose="02040604050505020304" pitchFamily="18" charset="0"/>
              </a:rPr>
              <a:t>return 0;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427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3820" y="1095555"/>
            <a:ext cx="8100233" cy="5676181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함수를 정의한다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 eaLnBrk="1" hangingPunct="1"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600" dirty="0">
                <a:latin typeface="Century Schoolbook" panose="02040604050505020304" pitchFamily="18" charset="0"/>
              </a:rPr>
              <a:t>()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value;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정수를 입력하시오 </a:t>
            </a:r>
            <a:r>
              <a:rPr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600" dirty="0">
                <a:latin typeface="Century Schoolbook" panose="02040604050505020304" pitchFamily="18" charset="0"/>
              </a:rPr>
              <a:t>("%d", &amp;value);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value;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  <a:p>
            <a:pPr eaLnBrk="1" hangingPunct="1"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power(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x,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y)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long result = 1;</a:t>
            </a:r>
          </a:p>
          <a:p>
            <a:pPr eaLnBrk="1" hangingPunct="1"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for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 &lt; y;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result *= x;		// result = result * x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result;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11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3820" y="1397480"/>
            <a:ext cx="8100233" cy="3105510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x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600" dirty="0">
                <a:latin typeface="Century Schoolbook" panose="02040604050505020304" pitchFamily="18" charset="0"/>
              </a:rPr>
              <a:t>();	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함수를 호출한다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y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600" dirty="0">
                <a:latin typeface="Century Schoolbook" panose="02040604050505020304" pitchFamily="18" charset="0"/>
              </a:rPr>
              <a:t>();	// </a:t>
            </a:r>
            <a:r>
              <a:rPr lang="ko-KR" altLang="en-US" sz="1600" dirty="0">
                <a:latin typeface="Century Schoolbook" panose="02040604050505020304" pitchFamily="18" charset="0"/>
              </a:rPr>
              <a:t>함수를 호출한다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result = power(x, y);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("%d</a:t>
            </a:r>
            <a:r>
              <a:rPr lang="ko-KR" altLang="en-US" sz="1600" dirty="0">
                <a:latin typeface="Century Schoolbook" panose="02040604050505020304" pitchFamily="18" charset="0"/>
              </a:rPr>
              <a:t>의 </a:t>
            </a:r>
            <a:r>
              <a:rPr lang="en-US" altLang="ko-KR" sz="1600" dirty="0">
                <a:latin typeface="Century Schoolbook" panose="02040604050505020304" pitchFamily="18" charset="0"/>
              </a:rPr>
              <a:t>%d</a:t>
            </a:r>
            <a:r>
              <a:rPr lang="ko-KR" altLang="en-US" sz="1600" dirty="0">
                <a:latin typeface="Century Schoolbook" panose="02040604050505020304" pitchFamily="18" charset="0"/>
              </a:rPr>
              <a:t>승 </a:t>
            </a:r>
            <a:r>
              <a:rPr lang="en-US" altLang="ko-KR" sz="1600" dirty="0">
                <a:latin typeface="Century Schoolbook" panose="02040604050505020304" pitchFamily="18" charset="0"/>
              </a:rPr>
              <a:t>= %d \n", x, y, result);</a:t>
            </a:r>
          </a:p>
          <a:p>
            <a:pPr eaLnBrk="1" hangingPunct="1"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20" y="4827558"/>
            <a:ext cx="810023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37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/>
              <a:t>1. </a:t>
            </a:r>
            <a:r>
              <a:rPr lang="ko-KR" altLang="en-US"/>
              <a:t>인수와 매개 변수는 어떤 관계가 있는가</a:t>
            </a:r>
            <a:r>
              <a:rPr lang="en-US" altLang="ko-KR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/>
              <a:t>2. </a:t>
            </a:r>
            <a:r>
              <a:rPr lang="ko-KR" altLang="en-US"/>
              <a:t>반환값이 </a:t>
            </a:r>
            <a:r>
              <a:rPr lang="en-US" altLang="ko-KR"/>
              <a:t>double</a:t>
            </a:r>
            <a:r>
              <a:rPr lang="ko-KR" altLang="en-US"/>
              <a:t>형으로 정의된 함수에서 정수를 반환하면 어떤 일이 발생하는가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37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 원형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4658" y="1551214"/>
            <a:ext cx="8212138" cy="704850"/>
          </a:xfrm>
        </p:spPr>
        <p:txBody>
          <a:bodyPr/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함수 원형</a:t>
            </a:r>
            <a:r>
              <a:rPr lang="en-US" altLang="ko-KR" i="1" dirty="0">
                <a:solidFill>
                  <a:schemeClr val="tx2"/>
                </a:solidFill>
              </a:rPr>
              <a:t>(function prototyping</a:t>
            </a:r>
            <a:r>
              <a:rPr lang="en-US" altLang="ko-KR" dirty="0"/>
              <a:t>): </a:t>
            </a:r>
            <a:r>
              <a:rPr lang="ko-KR" altLang="en-US"/>
              <a:t>컴파일러에게 함수에 대하여 미리 알리는 것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835477" y="2347051"/>
            <a:ext cx="7530501" cy="41857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compute_sum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n);</a:t>
            </a: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 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sum;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sum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compute_sum</a:t>
            </a:r>
            <a:r>
              <a:rPr lang="en-US" altLang="ko-KR" sz="1400" dirty="0">
                <a:latin typeface="Century Schoolbook" panose="02040604050505020304" pitchFamily="18" charset="0"/>
              </a:rPr>
              <a:t>(100);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("1</a:t>
            </a:r>
            <a:r>
              <a:rPr lang="ko-KR" altLang="en-US" sz="1400" dirty="0">
                <a:latin typeface="Century Schoolbook" panose="02040604050505020304" pitchFamily="18" charset="0"/>
              </a:rPr>
              <a:t>부터 </a:t>
            </a:r>
            <a:r>
              <a:rPr lang="en-US" altLang="ko-KR" sz="1400" dirty="0">
                <a:latin typeface="Century Schoolbook" panose="02040604050505020304" pitchFamily="18" charset="0"/>
              </a:rPr>
              <a:t>100</a:t>
            </a:r>
            <a:r>
              <a:rPr lang="ko-KR" altLang="en-US" sz="1400" dirty="0">
                <a:latin typeface="Century Schoolbook" panose="02040604050505020304" pitchFamily="18" charset="0"/>
              </a:rPr>
              <a:t>까지의 합 </a:t>
            </a:r>
            <a:r>
              <a:rPr lang="en-US" altLang="ko-KR" sz="1400" dirty="0">
                <a:latin typeface="Century Schoolbook" panose="02040604050505020304" pitchFamily="18" charset="0"/>
              </a:rPr>
              <a:t>= %d \n", sum);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  <a:p>
            <a:pPr eaLnBrk="1" hangingPunct="1"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compute_sum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n) 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result = 0;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for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 = 1;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 &lt;= n;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result +=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result;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661511" name="AutoShape 7"/>
          <p:cNvSpPr>
            <a:spLocks noChangeArrowheads="1"/>
          </p:cNvSpPr>
          <p:nvPr/>
        </p:nvSpPr>
        <p:spPr bwMode="auto">
          <a:xfrm>
            <a:off x="3933990" y="3095444"/>
            <a:ext cx="1510716" cy="476071"/>
          </a:xfrm>
          <a:prstGeom prst="wedgeEllipseCallout">
            <a:avLst>
              <a:gd name="adj1" fmla="val -110120"/>
              <a:gd name="adj2" fmla="val -119255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latin typeface="굴림" panose="020B0600000101010101" pitchFamily="50" charset="-127"/>
              </a:rPr>
              <a:t>함수 원형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8" grpId="0" animBg="1"/>
      <p:bldP spid="6615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원형과 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 파일에 함수 원형이 선언되어 있음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1" y="1988840"/>
            <a:ext cx="7028581" cy="465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06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0F0F0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0" indent="0">
              <a:buFont typeface="Symbol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0" indent="0">
              <a:buFont typeface="Symbol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("****************************\n");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 err="1">
                <a:latin typeface="Century Schoolbook" panose="02040604050505020304" pitchFamily="18" charset="0"/>
              </a:rPr>
              <a:t>한국대학교</a:t>
            </a:r>
            <a:r>
              <a:rPr lang="ko-KR" altLang="en-US" sz="1600" dirty="0">
                <a:latin typeface="Century Schoolbook" panose="02040604050505020304" pitchFamily="18" charset="0"/>
              </a:rPr>
              <a:t> 컴퓨터 공학과 </a:t>
            </a:r>
            <a:r>
              <a:rPr lang="en-US" altLang="ko-KR" sz="1600" dirty="0">
                <a:latin typeface="Century Schoolbook" panose="02040604050505020304" pitchFamily="18" charset="0"/>
              </a:rPr>
              <a:t>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홍길동 </a:t>
            </a:r>
            <a:r>
              <a:rPr lang="en-US" altLang="ko-KR" sz="1600" dirty="0">
                <a:latin typeface="Century Schoolbook" panose="02040604050505020304" pitchFamily="18" charset="0"/>
              </a:rPr>
              <a:t>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("****************************\n");</a:t>
            </a:r>
          </a:p>
          <a:p>
            <a:pPr marL="0" indent="0">
              <a:buFont typeface="Symbol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("****************************\n");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 err="1">
                <a:latin typeface="Century Schoolbook" panose="02040604050505020304" pitchFamily="18" charset="0"/>
              </a:rPr>
              <a:t>한국대학교</a:t>
            </a:r>
            <a:r>
              <a:rPr lang="ko-KR" altLang="en-US" sz="1600" dirty="0">
                <a:latin typeface="Century Schoolbook" panose="02040604050505020304" pitchFamily="18" charset="0"/>
              </a:rPr>
              <a:t> 컴퓨터 공학과 </a:t>
            </a:r>
            <a:r>
              <a:rPr lang="en-US" altLang="ko-KR" sz="1600" dirty="0">
                <a:latin typeface="Century Schoolbook" panose="02040604050505020304" pitchFamily="18" charset="0"/>
              </a:rPr>
              <a:t>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홍길동 </a:t>
            </a:r>
            <a:r>
              <a:rPr lang="en-US" altLang="ko-KR" sz="1600" dirty="0">
                <a:latin typeface="Century Schoolbook" panose="02040604050505020304" pitchFamily="18" charset="0"/>
              </a:rPr>
              <a:t>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("****************************\n");</a:t>
            </a:r>
          </a:p>
          <a:p>
            <a:pPr marL="0" indent="0">
              <a:buFont typeface="Symbol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7479" y="2674189"/>
            <a:ext cx="4295955" cy="13543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97479" y="4071666"/>
            <a:ext cx="4295955" cy="13543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온도 </a:t>
            </a:r>
            <a:r>
              <a:rPr lang="ko-KR" altLang="en-US" dirty="0"/>
              <a:t>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섭씨 온도를 화씨 온도로 변환하여 반환하는 함수 </a:t>
            </a:r>
            <a:r>
              <a:rPr lang="en-US" altLang="ko-KR" dirty="0" err="1"/>
              <a:t>FtoC</a:t>
            </a:r>
            <a:r>
              <a:rPr lang="en-US" altLang="ko-KR" dirty="0"/>
              <a:t>()</a:t>
            </a:r>
            <a:r>
              <a:rPr lang="ko-KR" altLang="en-US" dirty="0"/>
              <a:t>를 작성하고 테스트하라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61" y="2698451"/>
            <a:ext cx="7669161" cy="101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749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온도 변환 함수</a:t>
            </a:r>
            <a:endParaRPr lang="ko-KR" altLang="en-US" sz="3600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828494" y="1627937"/>
            <a:ext cx="7530501" cy="315163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double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FtoC</a:t>
            </a:r>
            <a:r>
              <a:rPr lang="en-US" altLang="ko-KR" sz="1400" dirty="0">
                <a:latin typeface="Century Schoolbook" panose="02040604050505020304" pitchFamily="18" charset="0"/>
              </a:rPr>
              <a:t>(double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temp_f</a:t>
            </a:r>
            <a:r>
              <a:rPr lang="en-US" altLang="ko-KR" sz="1400" dirty="0">
                <a:latin typeface="Century Schoolbook" panose="02040604050505020304" pitchFamily="18" charset="0"/>
              </a:rPr>
              <a:t>);	// </a:t>
            </a:r>
            <a:r>
              <a:rPr lang="ko-KR" altLang="en-US" sz="1400" dirty="0">
                <a:latin typeface="Century Schoolbook" panose="02040604050505020304" pitchFamily="18" charset="0"/>
              </a:rPr>
              <a:t>함수 원형 정의</a:t>
            </a:r>
          </a:p>
          <a:p>
            <a:pPr eaLnBrk="1" hangingPunct="1">
              <a:buNone/>
            </a:pPr>
            <a:endParaRPr lang="ko-KR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 main(void)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…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double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FtoC</a:t>
            </a:r>
            <a:r>
              <a:rPr lang="en-US" altLang="ko-KR" sz="1400" dirty="0">
                <a:latin typeface="Century Schoolbook" panose="02040604050505020304" pitchFamily="18" charset="0"/>
              </a:rPr>
              <a:t>(double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temp_f</a:t>
            </a:r>
            <a:r>
              <a:rPr lang="en-US" altLang="ko-KR" sz="1400" dirty="0">
                <a:latin typeface="Century Schoolbook" panose="02040604050505020304" pitchFamily="18" charset="0"/>
              </a:rPr>
              <a:t>)	// </a:t>
            </a:r>
            <a:r>
              <a:rPr lang="ko-KR" altLang="en-US" sz="1400" dirty="0">
                <a:latin typeface="Century Schoolbook" panose="02040604050505020304" pitchFamily="18" charset="0"/>
              </a:rPr>
              <a:t>함수 정의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	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…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1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그래픽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원형을 가지는 함수를 </a:t>
            </a:r>
            <a:r>
              <a:rPr lang="ko-KR" altLang="en-US" dirty="0" err="1"/>
              <a:t>정의해보자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14400" y="2116202"/>
            <a:ext cx="5451894" cy="1200329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line(</a:t>
            </a:r>
            <a:r>
              <a:rPr lang="en-US" altLang="ko-KR" dirty="0" err="1"/>
              <a:t>HDC</a:t>
            </a:r>
            <a:r>
              <a:rPr lang="en-US" altLang="ko-KR" dirty="0"/>
              <a:t> 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x1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y1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x2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y2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...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98012"/>
            <a:ext cx="7210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288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92480" y="228600"/>
            <a:ext cx="7530501" cy="651255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//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x1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y1</a:t>
            </a:r>
            <a:r>
              <a:rPr lang="en-US" altLang="ko-KR" sz="1400" dirty="0">
                <a:latin typeface="Century Schoolbook" panose="02040604050505020304" pitchFamily="18" charset="0"/>
              </a:rPr>
              <a:t>)</a:t>
            </a:r>
            <a:r>
              <a:rPr lang="ko-KR" altLang="en-US" sz="1400" dirty="0">
                <a:latin typeface="Century Schoolbook" panose="02040604050505020304" pitchFamily="18" charset="0"/>
              </a:rPr>
              <a:t>에서 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x2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y2</a:t>
            </a:r>
            <a:r>
              <a:rPr lang="en-US" altLang="ko-KR" sz="1400" dirty="0">
                <a:latin typeface="Century Schoolbook" panose="02040604050505020304" pitchFamily="18" charset="0"/>
              </a:rPr>
              <a:t>)</a:t>
            </a:r>
            <a:r>
              <a:rPr lang="ko-KR" altLang="en-US" sz="1400" dirty="0">
                <a:latin typeface="Century Schoolbook" panose="02040604050505020304" pitchFamily="18" charset="0"/>
              </a:rPr>
              <a:t>까지 직선을 그리는 함수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void line(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x1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y1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x2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y2</a:t>
            </a:r>
            <a:r>
              <a:rPr lang="en-US" altLang="ko-KR" sz="1400" dirty="0">
                <a:latin typeface="Century Schoolbook" panose="02040604050505020304" pitchFamily="18" charset="0"/>
              </a:rPr>
              <a:t>)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// [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x1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y1</a:t>
            </a:r>
            <a:r>
              <a:rPr lang="en-US" altLang="ko-KR" sz="1400" dirty="0">
                <a:latin typeface="Century Schoolbook" panose="02040604050505020304" pitchFamily="18" charset="0"/>
              </a:rPr>
              <a:t>] </a:t>
            </a:r>
            <a:r>
              <a:rPr lang="ko-KR" altLang="en-US" sz="1400" dirty="0">
                <a:latin typeface="Century Schoolbook" panose="02040604050505020304" pitchFamily="18" charset="0"/>
              </a:rPr>
              <a:t>구간에서 </a:t>
            </a:r>
            <a:r>
              <a:rPr lang="ko-KR" altLang="en-US" sz="1400" dirty="0" err="1">
                <a:latin typeface="Century Schoolbook" panose="02040604050505020304" pitchFamily="18" charset="0"/>
              </a:rPr>
              <a:t>난수를</a:t>
            </a:r>
            <a:r>
              <a:rPr lang="ko-KR" altLang="en-US" sz="1400" dirty="0">
                <a:latin typeface="Century Schoolbook" panose="02040604050505020304" pitchFamily="18" charset="0"/>
              </a:rPr>
              <a:t> 발생하는 함수</a:t>
            </a:r>
          </a:p>
          <a:p>
            <a:pPr eaLnBrk="1" hangingPunct="1"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randint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x1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x2</a:t>
            </a:r>
            <a:r>
              <a:rPr lang="en-US" altLang="ko-KR" sz="1400" dirty="0">
                <a:latin typeface="Century Schoolbook" panose="02040604050505020304" pitchFamily="18" charset="0"/>
              </a:rPr>
              <a:t>)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 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HDC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400" dirty="0">
                <a:latin typeface="Century Schoolbook" panose="02040604050505020304" pitchFamily="18" charset="0"/>
              </a:rPr>
              <a:t>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sz="1400" dirty="0">
                <a:latin typeface="Century Schoolbook" panose="02040604050505020304" pitchFamily="18" charset="0"/>
              </a:rPr>
              <a:t>());</a:t>
            </a:r>
          </a:p>
          <a:p>
            <a:pPr eaLnBrk="1" hangingPunct="1"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for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 = 0;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 &lt; 30;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++) {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x1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randint</a:t>
            </a:r>
            <a:r>
              <a:rPr lang="en-US" altLang="ko-KR" sz="1400" dirty="0">
                <a:latin typeface="Century Schoolbook" panose="02040604050505020304" pitchFamily="18" charset="0"/>
              </a:rPr>
              <a:t>(0, 300);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y1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randint</a:t>
            </a:r>
            <a:r>
              <a:rPr lang="en-US" altLang="ko-KR" sz="1400" dirty="0">
                <a:latin typeface="Century Schoolbook" panose="02040604050505020304" pitchFamily="18" charset="0"/>
              </a:rPr>
              <a:t>(0, 300);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x2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randint</a:t>
            </a:r>
            <a:r>
              <a:rPr lang="en-US" altLang="ko-KR" sz="1400" dirty="0">
                <a:latin typeface="Century Schoolbook" panose="02040604050505020304" pitchFamily="18" charset="0"/>
              </a:rPr>
              <a:t>(0, 300);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y2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randint</a:t>
            </a:r>
            <a:r>
              <a:rPr lang="en-US" altLang="ko-KR" sz="1400" dirty="0">
                <a:latin typeface="Century Schoolbook" panose="02040604050505020304" pitchFamily="18" charset="0"/>
              </a:rPr>
              <a:t>(0, 300);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line(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400" dirty="0">
                <a:latin typeface="Century Schoolbook" panose="02040604050505020304" pitchFamily="18" charset="0"/>
              </a:rPr>
              <a:t>, x1, y1, x2, y2);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Sleep(100);		// 100ms </a:t>
            </a:r>
            <a:r>
              <a:rPr lang="ko-KR" altLang="en-US" sz="1400">
                <a:latin typeface="Century Schoolbook" panose="02040604050505020304" pitchFamily="18" charset="0"/>
              </a:rPr>
              <a:t>동안 잔다</a:t>
            </a:r>
            <a:r>
              <a:rPr lang="en-US" altLang="ko-KR" sz="1400" dirty="0">
                <a:latin typeface="Century Schoolbook" panose="02040604050505020304" pitchFamily="18" charset="0"/>
              </a:rPr>
              <a:t>.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}</a:t>
            </a:r>
          </a:p>
          <a:p>
            <a:pPr eaLnBrk="1" hangingPunct="1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08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함수 정의의 첫 번째 줄에는 어떤 정보들이 포함되는가</a:t>
            </a:r>
            <a:r>
              <a:rPr lang="en-US" altLang="ko-KR" dirty="0"/>
              <a:t>? </a:t>
            </a:r>
            <a:r>
              <a:rPr lang="ko-KR" altLang="en-US" dirty="0"/>
              <a:t>이것을 무엇이라고 부르는가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반환형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매개변수가 있고 이를 </a:t>
            </a:r>
            <a:r>
              <a:rPr lang="ko-KR" altLang="en-US" dirty="0" err="1" smtClean="0"/>
              <a:t>함수헤더라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함수가 반환할 수 있는 값의 개수는</a:t>
            </a:r>
            <a:r>
              <a:rPr lang="en-US" altLang="ko-KR" dirty="0" smtClean="0"/>
              <a:t>? 1</a:t>
            </a:r>
            <a:endParaRPr lang="en-US" altLang="ko-KR" dirty="0"/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3. </a:t>
            </a:r>
            <a:r>
              <a:rPr lang="ko-KR" altLang="en-US" dirty="0"/>
              <a:t>함수가 값을 반환하지 않는다면 반환형은 어떻게 정의되어야 하는가</a:t>
            </a:r>
            <a:r>
              <a:rPr lang="en-US" altLang="ko-KR" dirty="0" smtClean="0"/>
              <a:t>? void</a:t>
            </a:r>
            <a:endParaRPr lang="en-US" altLang="ko-KR" dirty="0"/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4. </a:t>
            </a:r>
            <a:r>
              <a:rPr lang="ko-KR" altLang="en-US" dirty="0"/>
              <a:t>함수 정의와 함수 원형의 차이점은 무엇인가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5. </a:t>
            </a:r>
            <a:r>
              <a:rPr lang="ko-KR" altLang="en-US" dirty="0"/>
              <a:t>함수 원형에 반드시 필요한 것은 아니지만 대개 매개 변수들의 이름을 추가하는 이유는 무엇인가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6. </a:t>
            </a:r>
            <a:r>
              <a:rPr lang="ko-KR" altLang="en-US" dirty="0"/>
              <a:t>다음과 같은 함수 원형을 보고 우리가 알 수 있는 정보는 어떤 것들인가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	double pow(double, double);</a:t>
            </a:r>
            <a:endParaRPr lang="ko-KR" altLang="en-US" dirty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4506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48418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지역 변수와 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 안에서 정의되는 변수는 지역 변수라고 불리고 해당 함수 안에서만 사용이 가능하다</a:t>
            </a:r>
            <a:r>
              <a:rPr lang="en-US" altLang="ko-KR" dirty="0"/>
              <a:t>. </a:t>
            </a:r>
            <a:r>
              <a:rPr lang="ko-KR" altLang="en-US" dirty="0"/>
              <a:t>함수의 외부에서 선언되는 변수는 </a:t>
            </a:r>
            <a:r>
              <a:rPr lang="ko-KR" altLang="en-US" dirty="0" err="1"/>
              <a:t>전역변수라고</a:t>
            </a:r>
            <a:r>
              <a:rPr lang="ko-KR" altLang="en-US" dirty="0"/>
              <a:t> 불린다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745807"/>
            <a:ext cx="74199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지역 변수</a:t>
            </a:r>
          </a:p>
        </p:txBody>
      </p:sp>
      <p:sp>
        <p:nvSpPr>
          <p:cNvPr id="46083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지역 변수</a:t>
            </a:r>
            <a:r>
              <a:rPr lang="en-US" altLang="ko-KR"/>
              <a:t>(local variable): </a:t>
            </a:r>
            <a:r>
              <a:rPr lang="ko-KR" altLang="en-US"/>
              <a:t>함수나 블록 안에 선언되는 변수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0088" y="2144713"/>
            <a:ext cx="7721600" cy="27892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result =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&lt;=n;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result +=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6085" name="모서리가 둥근 직사각형 1"/>
          <p:cNvSpPr>
            <a:spLocks noChangeArrowheads="1"/>
          </p:cNvSpPr>
          <p:nvPr/>
        </p:nvSpPr>
        <p:spPr bwMode="auto">
          <a:xfrm>
            <a:off x="1563688" y="2720975"/>
            <a:ext cx="1960562" cy="4651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6086" name="TextBox 2"/>
          <p:cNvSpPr txBox="1">
            <a:spLocks noChangeArrowheads="1"/>
          </p:cNvSpPr>
          <p:nvPr/>
        </p:nvSpPr>
        <p:spPr bwMode="auto">
          <a:xfrm>
            <a:off x="4560888" y="2414588"/>
            <a:ext cx="231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>
                <a:solidFill>
                  <a:schemeClr val="tx2"/>
                </a:solidFill>
              </a:rPr>
              <a:t>지역</a:t>
            </a:r>
            <a:r>
              <a:rPr lang="en-US" altLang="ko-KR" sz="1600">
                <a:solidFill>
                  <a:schemeClr val="tx2"/>
                </a:solidFill>
              </a:rPr>
              <a:t> </a:t>
            </a:r>
            <a:r>
              <a:rPr lang="ko-KR" altLang="en-US" sz="1600">
                <a:solidFill>
                  <a:schemeClr val="tx2"/>
                </a:solidFill>
              </a:rPr>
              <a:t>변수 </a:t>
            </a:r>
          </a:p>
        </p:txBody>
      </p:sp>
      <p:cxnSp>
        <p:nvCxnSpPr>
          <p:cNvPr id="46087" name="직선 화살표 연결선 5"/>
          <p:cNvCxnSpPr>
            <a:cxnSpLocks noChangeShapeType="1"/>
          </p:cNvCxnSpPr>
          <p:nvPr/>
        </p:nvCxnSpPr>
        <p:spPr bwMode="auto">
          <a:xfrm flipH="1">
            <a:off x="3524250" y="2738438"/>
            <a:ext cx="1103313" cy="23653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지역 변수의 사용 범위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5967" y="1846263"/>
            <a:ext cx="7721600" cy="31654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sub1()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…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sub2()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	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(“%d \n”, x);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7108" name="모서리가 둥근 직사각형 4"/>
          <p:cNvSpPr>
            <a:spLocks noChangeArrowheads="1"/>
          </p:cNvSpPr>
          <p:nvPr/>
        </p:nvSpPr>
        <p:spPr bwMode="auto">
          <a:xfrm>
            <a:off x="725967" y="2255838"/>
            <a:ext cx="2817812" cy="12874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4578829" y="2085975"/>
            <a:ext cx="2312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>
                <a:solidFill>
                  <a:schemeClr val="tx2"/>
                </a:solidFill>
              </a:rPr>
              <a:t>지역</a:t>
            </a:r>
            <a:r>
              <a:rPr lang="en-US" altLang="ko-KR" sz="1600">
                <a:solidFill>
                  <a:schemeClr val="tx2"/>
                </a:solidFill>
              </a:rPr>
              <a:t> </a:t>
            </a:r>
            <a:r>
              <a:rPr lang="ko-KR" altLang="en-US" sz="1600">
                <a:solidFill>
                  <a:schemeClr val="tx2"/>
                </a:solidFill>
              </a:rPr>
              <a:t>변수  </a:t>
            </a:r>
            <a:r>
              <a:rPr lang="en-US" altLang="ko-KR" sz="1600">
                <a:solidFill>
                  <a:schemeClr val="tx2"/>
                </a:solidFill>
              </a:rPr>
              <a:t>x</a:t>
            </a:r>
            <a:r>
              <a:rPr lang="ko-KR" altLang="en-US" sz="1600">
                <a:solidFill>
                  <a:schemeClr val="tx2"/>
                </a:solidFill>
              </a:rPr>
              <a:t>의 유효한 범위</a:t>
            </a:r>
          </a:p>
        </p:txBody>
      </p:sp>
      <p:cxnSp>
        <p:nvCxnSpPr>
          <p:cNvPr id="47110" name="직선 화살표 연결선 6"/>
          <p:cNvCxnSpPr>
            <a:cxnSpLocks noChangeShapeType="1"/>
          </p:cNvCxnSpPr>
          <p:nvPr/>
        </p:nvCxnSpPr>
        <p:spPr bwMode="auto">
          <a:xfrm flipH="1">
            <a:off x="3543779" y="2411413"/>
            <a:ext cx="1101725" cy="23653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블록 안에서의 지역 변수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"/>
          <a:stretch>
            <a:fillRect/>
          </a:stretch>
        </p:blipFill>
        <p:spPr bwMode="auto">
          <a:xfrm>
            <a:off x="687388" y="1395413"/>
            <a:ext cx="8234362" cy="2665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지역 변수의 초기값</a:t>
            </a:r>
            <a:endParaRPr lang="en-US" altLang="ko-KR" sz="36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0088" y="1698626"/>
            <a:ext cx="7721600" cy="278923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result;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&lt;=n;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result +=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pic>
        <p:nvPicPr>
          <p:cNvPr id="49156" name="Picture 19" descr="MC90015355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51" y="4723547"/>
            <a:ext cx="143192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6" y="4606866"/>
            <a:ext cx="425767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22098" y="2303253"/>
            <a:ext cx="1449238" cy="4054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/>
              <a:t>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594757"/>
            <a:ext cx="8212138" cy="4856163"/>
          </a:xfrm>
          <a:solidFill>
            <a:srgbClr val="F0F0F0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Font typeface="Symbol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  <a:ea typeface="돋움체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void </a:t>
            </a: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print_name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()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{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("****************************\n");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("</a:t>
            </a:r>
            <a:r>
              <a:rPr lang="ko-KR" altLang="en-US" sz="1600" dirty="0" err="1">
                <a:latin typeface="Century Schoolbook" panose="02040604050505020304" pitchFamily="18" charset="0"/>
                <a:ea typeface="돋움체"/>
              </a:rPr>
              <a:t>한국대학교</a:t>
            </a:r>
            <a:r>
              <a:rPr lang="ko-KR" altLang="en-US" sz="1600" dirty="0">
                <a:latin typeface="Century Schoolbook" panose="02040604050505020304" pitchFamily="18" charset="0"/>
                <a:ea typeface="돋움체"/>
              </a:rPr>
              <a:t> 컴퓨터 공학과 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  <a:ea typeface="돋움체"/>
              </a:rPr>
              <a:t>홍길동 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("****************************\n");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}</a:t>
            </a:r>
          </a:p>
          <a:p>
            <a:pPr marL="0" indent="0">
              <a:buFont typeface="Symbol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  <a:ea typeface="돋움체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 main(void)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{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print_name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();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돋움체"/>
              </a:rPr>
              <a:t>print_name</a:t>
            </a: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();</a:t>
            </a:r>
          </a:p>
          <a:p>
            <a:pPr marL="0" indent="0">
              <a:buFont typeface="Symbol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  <a:ea typeface="돋움체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	return 0;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  <a:ea typeface="돋움체"/>
              </a:rPr>
              <a:t>}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6148" name="설명선 1 3"/>
          <p:cNvSpPr>
            <a:spLocks/>
          </p:cNvSpPr>
          <p:nvPr/>
        </p:nvSpPr>
        <p:spPr bwMode="auto">
          <a:xfrm>
            <a:off x="630110" y="2067802"/>
            <a:ext cx="4869401" cy="2040835"/>
          </a:xfrm>
          <a:prstGeom prst="borderCallout1">
            <a:avLst>
              <a:gd name="adj1" fmla="val 23630"/>
              <a:gd name="adj2" fmla="val 104167"/>
              <a:gd name="adj3" fmla="val 6214"/>
              <a:gd name="adj4" fmla="val 11120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149" name="_x215086704"/>
          <p:cNvSpPr>
            <a:spLocks noChangeArrowheads="1"/>
          </p:cNvSpPr>
          <p:nvPr/>
        </p:nvSpPr>
        <p:spPr bwMode="auto">
          <a:xfrm>
            <a:off x="5646483" y="1890032"/>
            <a:ext cx="3046413" cy="1007341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chemeClr val="tx2"/>
                </a:solidFill>
                <a:latin typeface="Arial" pitchFamily="34" charset="0"/>
              </a:rPr>
              <a:t>함수를 정의하였다</a:t>
            </a:r>
            <a:r>
              <a:rPr kumimoji="0" lang="en-US" altLang="ko-KR" sz="1600">
                <a:solidFill>
                  <a:schemeClr val="tx2"/>
                </a:solidFill>
                <a:latin typeface="Arial" pitchFamily="34" charset="0"/>
              </a:rPr>
              <a:t>. </a:t>
            </a:r>
            <a:r>
              <a:rPr kumimoji="0" lang="ko-KR" altLang="en-US" sz="1600">
                <a:solidFill>
                  <a:schemeClr val="tx2"/>
                </a:solidFill>
                <a:latin typeface="Arial" pitchFamily="34" charset="0"/>
              </a:rPr>
              <a:t>함수는 한번 정의되면 여러 번 호출하여서 실행이 가능하다</a:t>
            </a:r>
            <a:r>
              <a:rPr kumimoji="0" lang="en-US" altLang="ko-KR" sz="1600">
                <a:solidFill>
                  <a:schemeClr val="tx2"/>
                </a:solidFill>
                <a:latin typeface="Arial" pitchFamily="34" charset="0"/>
              </a:rPr>
              <a:t>.</a:t>
            </a:r>
            <a:endParaRPr kumimoji="0" lang="ko-KR" altLang="en-US" sz="16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151" name="자유형 8"/>
          <p:cNvSpPr>
            <a:spLocks/>
          </p:cNvSpPr>
          <p:nvPr/>
        </p:nvSpPr>
        <p:spPr bwMode="auto">
          <a:xfrm>
            <a:off x="193548" y="2618695"/>
            <a:ext cx="1427163" cy="2384425"/>
          </a:xfrm>
          <a:custGeom>
            <a:avLst/>
            <a:gdLst>
              <a:gd name="T0" fmla="*/ 1737813 w 1358339"/>
              <a:gd name="T1" fmla="*/ 25974551 h 1312334"/>
              <a:gd name="T2" fmla="*/ 48026 w 1358339"/>
              <a:gd name="T3" fmla="*/ 18936290 h 1312334"/>
              <a:gd name="T4" fmla="*/ 427145 w 1358339"/>
              <a:gd name="T5" fmla="*/ 0 h 1312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8339" h="1312334">
                <a:moveTo>
                  <a:pt x="1358339" y="1312334"/>
                </a:moveTo>
                <a:cubicBezTo>
                  <a:pt x="783311" y="1243895"/>
                  <a:pt x="208283" y="1175456"/>
                  <a:pt x="37539" y="956734"/>
                </a:cubicBezTo>
                <a:cubicBezTo>
                  <a:pt x="-133205" y="738012"/>
                  <a:pt x="333873" y="0"/>
                  <a:pt x="333873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2" name="자유형 9"/>
          <p:cNvSpPr>
            <a:spLocks/>
          </p:cNvSpPr>
          <p:nvPr/>
        </p:nvSpPr>
        <p:spPr bwMode="auto">
          <a:xfrm>
            <a:off x="261811" y="2897374"/>
            <a:ext cx="1358900" cy="2422525"/>
          </a:xfrm>
          <a:custGeom>
            <a:avLst/>
            <a:gdLst>
              <a:gd name="T0" fmla="*/ 1360584 w 1358339"/>
              <a:gd name="T1" fmla="*/ 28141917 h 1312334"/>
              <a:gd name="T2" fmla="*/ 37603 w 1358339"/>
              <a:gd name="T3" fmla="*/ 20516363 h 1312334"/>
              <a:gd name="T4" fmla="*/ 334425 w 1358339"/>
              <a:gd name="T5" fmla="*/ 0 h 1312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8339" h="1312334">
                <a:moveTo>
                  <a:pt x="1358339" y="1312334"/>
                </a:moveTo>
                <a:cubicBezTo>
                  <a:pt x="783311" y="1243895"/>
                  <a:pt x="208283" y="1175456"/>
                  <a:pt x="37539" y="956734"/>
                </a:cubicBezTo>
                <a:cubicBezTo>
                  <a:pt x="-133205" y="738012"/>
                  <a:pt x="333873" y="0"/>
                  <a:pt x="333873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전역 변수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전역 변수</a:t>
            </a:r>
            <a:r>
              <a:rPr lang="en-US" altLang="ko-KR" dirty="0"/>
              <a:t>(global</a:t>
            </a:r>
            <a:r>
              <a:rPr lang="ko-KR" altLang="en-US"/>
              <a:t> </a:t>
            </a:r>
            <a:r>
              <a:rPr lang="en-US" altLang="ko-KR" dirty="0"/>
              <a:t>variable): </a:t>
            </a:r>
            <a:r>
              <a:rPr lang="ko-KR" altLang="en-US"/>
              <a:t>함수의 외부에 선언되는 변수</a:t>
            </a:r>
            <a:endParaRPr lang="en-US" altLang="ko-KR" dirty="0"/>
          </a:p>
          <a:p>
            <a:pPr eaLnBrk="1" hangingPunct="1"/>
            <a:r>
              <a:rPr lang="ko-KR" altLang="en-US" dirty="0"/>
              <a:t>초기값을 주지 않으면 </a:t>
            </a:r>
            <a:r>
              <a:rPr lang="en-US" altLang="ko-KR" dirty="0"/>
              <a:t>0</a:t>
            </a:r>
            <a:r>
              <a:rPr lang="ko-KR" altLang="en-US"/>
              <a:t>이다</a:t>
            </a:r>
            <a:r>
              <a:rPr lang="en-US" altLang="ko-KR" dirty="0"/>
              <a:t>. </a:t>
            </a:r>
          </a:p>
          <a:p>
            <a:pPr eaLnBrk="1" hangingPunct="1"/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4593" y="2372265"/>
            <a:ext cx="7721600" cy="437359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global = 123;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void sub1()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("%d\n", global);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void sub2()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("%d\n", global);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sub1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sub2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61" y="5733924"/>
            <a:ext cx="6719587" cy="101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같은 이름의 전역 변수와 지역 변수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822337" y="1781655"/>
            <a:ext cx="7631112" cy="310952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sum = 123;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endParaRPr lang="ko-KR" altLang="en-US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sum = 321;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("%d \n", sum);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324487" y="2321405"/>
            <a:ext cx="14303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entury Schoolbook" panose="02040604050505020304" pitchFamily="18" charset="0"/>
              </a:rPr>
              <a:t>지역 변수가 전역 변수를 가린다</a:t>
            </a:r>
            <a:r>
              <a:rPr kumimoji="0" lang="en-US" altLang="ko-KR" sz="1600" dirty="0">
                <a:solidFill>
                  <a:schemeClr val="tx2"/>
                </a:solidFill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54278" name="AutoShape 6"/>
          <p:cNvSpPr>
            <a:spLocks/>
          </p:cNvSpPr>
          <p:nvPr/>
        </p:nvSpPr>
        <p:spPr bwMode="auto">
          <a:xfrm>
            <a:off x="1262074" y="3650142"/>
            <a:ext cx="3036888" cy="284163"/>
          </a:xfrm>
          <a:prstGeom prst="borderCallout2">
            <a:avLst>
              <a:gd name="adj1" fmla="val 40222"/>
              <a:gd name="adj2" fmla="val 102509"/>
              <a:gd name="adj3" fmla="val 40222"/>
              <a:gd name="adj4" fmla="val 118921"/>
              <a:gd name="adj5" fmla="val -252514"/>
              <a:gd name="adj6" fmla="val 13632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54280" name="AutoShape 6"/>
          <p:cNvSpPr>
            <a:spLocks/>
          </p:cNvSpPr>
          <p:nvPr/>
        </p:nvSpPr>
        <p:spPr bwMode="auto">
          <a:xfrm>
            <a:off x="822337" y="2296005"/>
            <a:ext cx="3036887" cy="284162"/>
          </a:xfrm>
          <a:prstGeom prst="borderCallout2">
            <a:avLst>
              <a:gd name="adj1" fmla="val 40222"/>
              <a:gd name="adj2" fmla="val 102509"/>
              <a:gd name="adj3" fmla="val 40222"/>
              <a:gd name="adj4" fmla="val 118921"/>
              <a:gd name="adj5" fmla="val 173472"/>
              <a:gd name="adj6" fmla="val 146366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7" y="5128404"/>
            <a:ext cx="7631112" cy="96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변수의 범위는 대개 무엇으로 결정되는가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똑같은 이름의 지역 변수가 서로 다른 함수 안에 정의될 수 있는가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3. </a:t>
            </a:r>
            <a:r>
              <a:rPr lang="ko-KR" altLang="en-US" dirty="0"/>
              <a:t>지역 변수의 초기값은 얼마인가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4. </a:t>
            </a:r>
            <a:r>
              <a:rPr lang="ko-KR" altLang="en-US" dirty="0"/>
              <a:t>전역 변수는 어디에 선언되는가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5. </a:t>
            </a:r>
            <a:r>
              <a:rPr lang="ko-KR" altLang="en-US" dirty="0"/>
              <a:t>전역 변수의 생존 기간과 초기값은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6. </a:t>
            </a:r>
            <a:r>
              <a:rPr lang="ko-KR" altLang="en-US" dirty="0"/>
              <a:t>똑같은 이름의 전역 변수와 지역 변수가 동시에 존재하면 어떻게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5530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38" y="1109663"/>
            <a:ext cx="155098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</a:t>
            </a:r>
            <a:r>
              <a:rPr lang="en-US" altLang="ko-KR" dirty="0"/>
              <a:t> </a:t>
            </a:r>
            <a:r>
              <a:rPr lang="ko-KR" altLang="en-US" dirty="0"/>
              <a:t>변수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우리의 그래픽 프로그램에서는 항상 </a:t>
            </a:r>
            <a:r>
              <a:rPr lang="en-US" altLang="ko-KR" dirty="0" err="1"/>
              <a:t>hdc</a:t>
            </a:r>
            <a:r>
              <a:rPr lang="ko-KR" altLang="en-US" dirty="0"/>
              <a:t>라는 변수가 필요하다</a:t>
            </a:r>
            <a:r>
              <a:rPr lang="en-US" altLang="ko-KR" dirty="0"/>
              <a:t>. </a:t>
            </a:r>
            <a:r>
              <a:rPr lang="ko-KR" altLang="en-US" dirty="0"/>
              <a:t>이렇게 여러 부분에서 공통적으로 필요한 변수를 전역 변수로 선언하는 것이 좋다</a:t>
            </a:r>
            <a:r>
              <a:rPr lang="en-US" altLang="ko-KR" dirty="0"/>
              <a:t>. </a:t>
            </a:r>
            <a:r>
              <a:rPr lang="en-US" altLang="ko-KR" dirty="0" err="1"/>
              <a:t>hdc</a:t>
            </a:r>
            <a:r>
              <a:rPr lang="ko-KR" altLang="en-US" dirty="0"/>
              <a:t>를 전역 변수로 선언하고 여러 함수에서 사용하여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6" y="3090413"/>
            <a:ext cx="7210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480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4593" y="129397"/>
            <a:ext cx="7721600" cy="658195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math.h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; 	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전역 변수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선언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 dirty="0">
              <a:latin typeface="Century Schoolbook" panose="020406040505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void line(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x1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x2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)		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매개 변수가 더 </a:t>
            </a:r>
            <a:r>
              <a:rPr lang="ko-KR" altLang="en-US" sz="1600" kern="0" dirty="0" err="1">
                <a:latin typeface="Century Schoolbook" panose="02040604050505020304" pitchFamily="18" charset="0"/>
              </a:rPr>
              <a:t>간단해진다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MoveToEx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x1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NULL);	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전역 변수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사용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LineTo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x2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);		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전역 변수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사용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main(void)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x1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200;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200;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x2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400;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200;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());	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전역 변수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사용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 dirty="0">
              <a:latin typeface="Century Schoolbook" panose="020406040505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for 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&lt;30;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line(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x1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x2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y1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-= 10;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y2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+= 10;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Sleep(100);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}	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930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생존 기간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정적 할당 </a:t>
            </a:r>
            <a:r>
              <a:rPr lang="en-US" altLang="ko-KR" dirty="0"/>
              <a:t>(static allocation)</a:t>
            </a:r>
          </a:p>
          <a:p>
            <a:pPr lvl="1"/>
            <a:r>
              <a:rPr lang="ko-KR" altLang="en-US" dirty="0"/>
              <a:t>프로그램 실행 시간 동안 계속 유지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자동 할당 </a:t>
            </a:r>
            <a:r>
              <a:rPr lang="en-US" altLang="ko-KR" dirty="0"/>
              <a:t>(automatic allocation)</a:t>
            </a:r>
          </a:p>
          <a:p>
            <a:pPr lvl="1"/>
            <a:r>
              <a:rPr lang="ko-KR" altLang="en-US" dirty="0"/>
              <a:t>블록에 들어갈 때 생성</a:t>
            </a:r>
            <a:endParaRPr lang="en-US" altLang="ko-KR" dirty="0"/>
          </a:p>
          <a:p>
            <a:pPr lvl="1"/>
            <a:r>
              <a:rPr lang="ko-KR" altLang="en-US" dirty="0"/>
              <a:t>블록에서 나올 때 소멸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생존 기간을 결정하는 요인</a:t>
            </a:r>
            <a:endParaRPr lang="en-US" altLang="ko-KR" dirty="0"/>
          </a:p>
          <a:p>
            <a:pPr lvl="1"/>
            <a:r>
              <a:rPr lang="ko-KR" altLang="en-US" dirty="0"/>
              <a:t>변수가 선언된 위치</a:t>
            </a:r>
            <a:endParaRPr lang="en-US" altLang="ko-KR" dirty="0"/>
          </a:p>
          <a:p>
            <a:pPr lvl="1"/>
            <a:r>
              <a:rPr lang="ko-KR" altLang="en-US" dirty="0"/>
              <a:t>저장 유형 지정자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저장 유형 지정자</a:t>
            </a:r>
            <a:endParaRPr lang="en-US" altLang="ko-KR" dirty="0"/>
          </a:p>
          <a:p>
            <a:pPr lvl="1"/>
            <a:r>
              <a:rPr lang="en-US" altLang="ko-KR" dirty="0"/>
              <a:t>register</a:t>
            </a:r>
          </a:p>
          <a:p>
            <a:pPr lvl="1"/>
            <a:r>
              <a:rPr lang="en-US" altLang="ko-KR" dirty="0"/>
              <a:t>static</a:t>
            </a:r>
          </a:p>
          <a:p>
            <a:pPr lvl="1"/>
            <a:r>
              <a:rPr lang="en-US" altLang="ko-KR" dirty="0"/>
              <a:t>extern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19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static </a:t>
            </a:r>
            <a:r>
              <a:rPr lang="ko-KR" altLang="en-US" sz="3600"/>
              <a:t>지정자</a:t>
            </a:r>
            <a:endParaRPr lang="en-US" altLang="ko-KR" sz="360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</a:rPr>
              <a:t> 정적</a:t>
            </a:r>
            <a:r>
              <a:rPr lang="en-US" altLang="ko-KR" dirty="0">
                <a:latin typeface="Arial" pitchFamily="34" charset="0"/>
              </a:rPr>
              <a:t> </a:t>
            </a:r>
            <a:r>
              <a:rPr lang="ko-KR" altLang="en-US" dirty="0">
                <a:latin typeface="Arial" pitchFamily="34" charset="0"/>
              </a:rPr>
              <a:t>변수</a:t>
            </a:r>
            <a:r>
              <a:rPr lang="en-US" altLang="ko-KR" dirty="0">
                <a:latin typeface="Arial" pitchFamily="34" charset="0"/>
              </a:rPr>
              <a:t>: </a:t>
            </a:r>
            <a:r>
              <a:rPr lang="ko-KR" altLang="en-US" dirty="0">
                <a:latin typeface="Arial" pitchFamily="34" charset="0"/>
              </a:rPr>
              <a:t>블록에서만 사용되지만 블록을 벗어나도 자동으로 삭제되지 않는 변수</a:t>
            </a:r>
            <a:endParaRPr lang="en-US" altLang="ko-KR" dirty="0">
              <a:latin typeface="Arial" pitchFamily="34" charset="0"/>
            </a:endParaRPr>
          </a:p>
          <a:p>
            <a:r>
              <a:rPr lang="ko-KR" altLang="en-US" dirty="0">
                <a:latin typeface="Arial" pitchFamily="34" charset="0"/>
              </a:rPr>
              <a:t> 앞에 </a:t>
            </a:r>
            <a:r>
              <a:rPr lang="en-US" altLang="ko-KR" dirty="0">
                <a:latin typeface="Arial" pitchFamily="34" charset="0"/>
              </a:rPr>
              <a:t>static</a:t>
            </a:r>
            <a:r>
              <a:rPr lang="ko-KR" altLang="en-US" dirty="0">
                <a:latin typeface="Arial" pitchFamily="34" charset="0"/>
              </a:rPr>
              <a:t>을</a:t>
            </a:r>
            <a:r>
              <a:rPr lang="en-US" altLang="ko-KR" dirty="0">
                <a:latin typeface="Arial" pitchFamily="34" charset="0"/>
              </a:rPr>
              <a:t> </a:t>
            </a:r>
            <a:r>
              <a:rPr lang="ko-KR" altLang="en-US" dirty="0">
                <a:latin typeface="Arial" pitchFamily="34" charset="0"/>
              </a:rPr>
              <a:t>붙인다</a:t>
            </a:r>
            <a:r>
              <a:rPr lang="en-US" altLang="ko-KR" dirty="0">
                <a:latin typeface="Arial" pitchFamily="34" charset="0"/>
              </a:rPr>
              <a:t>. </a:t>
            </a:r>
            <a:endParaRPr lang="ko-KR" altLang="en-US" dirty="0">
              <a:latin typeface="Arial" pitchFamily="34" charset="0"/>
            </a:endParaRPr>
          </a:p>
          <a:p>
            <a:r>
              <a:rPr lang="en-US" altLang="ko-KR" dirty="0" err="1" smtClean="0"/>
              <a:t>qa</a:t>
            </a:r>
            <a:endParaRPr lang="ko-KR" altLang="en-US" dirty="0"/>
          </a:p>
        </p:txBody>
      </p:sp>
      <p:sp>
        <p:nvSpPr>
          <p:cNvPr id="58371" name="Rectangle 3"/>
          <p:cNvSpPr txBox="1">
            <a:spLocks noChangeArrowheads="1"/>
          </p:cNvSpPr>
          <p:nvPr/>
        </p:nvSpPr>
        <p:spPr bwMode="auto">
          <a:xfrm>
            <a:off x="685800" y="1333500"/>
            <a:ext cx="821213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 dirty="0">
              <a:latin typeface="Arial" pitchFamily="34" charset="0"/>
            </a:endParaRPr>
          </a:p>
        </p:txBody>
      </p:sp>
      <p:sp>
        <p:nvSpPr>
          <p:cNvPr id="58372" name="TextBox 36"/>
          <p:cNvSpPr txBox="1">
            <a:spLocks noChangeArrowheads="1"/>
          </p:cNvSpPr>
          <p:nvPr/>
        </p:nvSpPr>
        <p:spPr bwMode="auto">
          <a:xfrm>
            <a:off x="1611313" y="3224213"/>
            <a:ext cx="4171950" cy="246380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800">
                <a:latin typeface="Century Schoolbook" panose="02040604050505020304" pitchFamily="18" charset="0"/>
              </a:rPr>
              <a:t> sub()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	</a:t>
            </a:r>
            <a:r>
              <a:rPr lang="en-US" altLang="ko-KR" sz="1800">
                <a:solidFill>
                  <a:schemeClr val="tx2"/>
                </a:solidFill>
                <a:latin typeface="Century Schoolbook" panose="02040604050505020304" pitchFamily="18" charset="0"/>
              </a:rPr>
              <a:t>static int </a:t>
            </a:r>
            <a:r>
              <a:rPr lang="en-US" altLang="ko-KR" sz="1800">
                <a:latin typeface="Century Schoolbook" panose="02040604050505020304" pitchFamily="18" charset="0"/>
              </a:rPr>
              <a:t>count;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	….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8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8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	</a:t>
            </a:r>
            <a:r>
              <a:rPr lang="en-US" altLang="ko-KR" sz="180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ko-KR" sz="180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}</a:t>
            </a:r>
            <a:endParaRPr lang="ko-KR" altLang="en-US" sz="1800">
              <a:latin typeface="Century Schoolbook" panose="02040604050505020304" pitchFamily="18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232525" y="3516313"/>
            <a:ext cx="107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정적</a:t>
            </a:r>
            <a:r>
              <a:rPr kumimoji="0"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kumimoji="0"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변수</a:t>
            </a:r>
            <a:endParaRPr kumimoji="0" lang="en-US" altLang="ko-KR" sz="160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8374" name="AutoShape 6"/>
          <p:cNvSpPr>
            <a:spLocks/>
          </p:cNvSpPr>
          <p:nvPr/>
        </p:nvSpPr>
        <p:spPr bwMode="auto">
          <a:xfrm>
            <a:off x="2016125" y="3713163"/>
            <a:ext cx="2055813" cy="485775"/>
          </a:xfrm>
          <a:prstGeom prst="borderCallout2">
            <a:avLst>
              <a:gd name="adj1" fmla="val 15722"/>
              <a:gd name="adj2" fmla="val 103708"/>
              <a:gd name="adj3" fmla="val 15722"/>
              <a:gd name="adj4" fmla="val 152431"/>
              <a:gd name="adj5" fmla="val 3213"/>
              <a:gd name="adj6" fmla="val 205708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저장 유형 지정자 </a:t>
            </a:r>
            <a:r>
              <a:rPr lang="en-US" altLang="ko-KR" sz="3600"/>
              <a:t>static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849313" y="1207938"/>
            <a:ext cx="7597775" cy="544988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#include &lt;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stdio.h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void sub(void)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auto_count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=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static 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static_count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= 0;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auto_count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++;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static_count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++;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("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auto_count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=%d\n", 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auto_count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("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static_count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=%d\n", 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static_count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main(void)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sub();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sub();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sub();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return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entSchbook BT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8"/>
          <a:stretch/>
        </p:blipFill>
        <p:spPr bwMode="auto">
          <a:xfrm>
            <a:off x="4435183" y="4483568"/>
            <a:ext cx="3707331" cy="196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/>
              <a:t>유형 지정자 </a:t>
            </a:r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안의 레지스터</a:t>
            </a:r>
            <a:r>
              <a:rPr lang="en-US" altLang="ko-KR" dirty="0"/>
              <a:t> (register)</a:t>
            </a:r>
            <a:r>
              <a:rPr lang="ko-KR" altLang="en-US" dirty="0"/>
              <a:t>에 변수를 저장함 </a:t>
            </a:r>
            <a:r>
              <a:rPr lang="en-US" altLang="ko-KR" dirty="0"/>
              <a:t>(</a:t>
            </a:r>
            <a:r>
              <a:rPr lang="ko-KR" altLang="en-US" dirty="0"/>
              <a:t>가능한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자주 사용하는 </a:t>
            </a:r>
            <a:r>
              <a:rPr lang="en-US" altLang="ko-KR" dirty="0"/>
              <a:t>variable</a:t>
            </a:r>
            <a:r>
              <a:rPr lang="ko-KR" altLang="en-US" dirty="0"/>
              <a:t>의 경우 설정함</a:t>
            </a:r>
            <a:endParaRPr lang="en-US" altLang="ko-KR" dirty="0"/>
          </a:p>
          <a:p>
            <a:r>
              <a:rPr lang="ko-KR" altLang="en-US" dirty="0"/>
              <a:t>너무 많은 </a:t>
            </a:r>
            <a:r>
              <a:rPr lang="en-US" altLang="ko-KR" dirty="0"/>
              <a:t>variable</a:t>
            </a:r>
            <a:r>
              <a:rPr lang="ko-KR" altLang="en-US" dirty="0"/>
              <a:t>을 </a:t>
            </a:r>
            <a:r>
              <a:rPr lang="en-US" altLang="ko-KR" dirty="0"/>
              <a:t>register</a:t>
            </a:r>
            <a:r>
              <a:rPr lang="ko-KR" altLang="en-US" dirty="0"/>
              <a:t>로 설정할 경우 오히려 성능이 하락할 수 있음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0951" y="3312318"/>
            <a:ext cx="6411912" cy="10715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+mj-lt"/>
              </a:rPr>
              <a:t>register int</a:t>
            </a:r>
            <a:r>
              <a:rPr kumimoji="1" lang="en-US" altLang="ko-KR">
                <a:solidFill>
                  <a:srgbClr val="000000"/>
                </a:solidFill>
                <a:latin typeface="+mj-lt"/>
              </a:rPr>
              <a:t> i; </a:t>
            </a:r>
            <a:endParaRPr kumimoji="1" lang="en-US" altLang="ko-KR">
              <a:solidFill>
                <a:srgbClr val="0000FF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+mj-lt"/>
              </a:rPr>
              <a:t>for</a:t>
            </a:r>
            <a:r>
              <a:rPr kumimoji="1" lang="en-US" altLang="ko-KR">
                <a:solidFill>
                  <a:srgbClr val="000000"/>
                </a:solidFill>
                <a:latin typeface="+mj-lt"/>
              </a:rPr>
              <a:t>(i = 0;i &lt; 100; i++)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+mj-lt"/>
              </a:rPr>
              <a:t>  sum += i; </a:t>
            </a:r>
            <a:endParaRPr kumimoji="1" lang="ko-KR" altLang="en-US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041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/>
              <a:t>유형 지정자 </a:t>
            </a:r>
            <a:r>
              <a:rPr lang="en-US" altLang="ko-KR" dirty="0"/>
              <a:t>extern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컴파일러에게 변수가 현재 범위가 아닌 다른 곳에서 선언되었음을 알림</a:t>
            </a:r>
            <a:endParaRPr lang="en-US" altLang="ko-KR" dirty="0"/>
          </a:p>
          <a:p>
            <a:r>
              <a:rPr lang="ko-KR" altLang="en-US" dirty="0"/>
              <a:t>다른 소스 코드에서 선언된 변수 혹은 함수의 경우 </a:t>
            </a:r>
            <a:r>
              <a:rPr lang="en-US" altLang="ko-KR" dirty="0"/>
              <a:t>extern</a:t>
            </a:r>
            <a:r>
              <a:rPr lang="ko-KR" altLang="en-US" dirty="0"/>
              <a:t>으로 지정함</a:t>
            </a:r>
          </a:p>
        </p:txBody>
      </p:sp>
    </p:spTree>
    <p:extLst>
      <p:ext uri="{BB962C8B-B14F-4D97-AF65-F5344CB8AC3E}">
        <p14:creationId xmlns:p14="http://schemas.microsoft.com/office/powerpoint/2010/main" val="9590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/>
              <a:t>장점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함수를 사용하면 코드가 중복되는 것을 막을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한번 작성된 함수는 여러 번 재사용할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함수를 사용하면 전체 프로그램을 모듈로 나눌 수 있어서 개발 과정이 쉬워지고 보다 체계적이 되면서 유지보수도 쉬워진다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 </a:t>
            </a:r>
            <a:r>
              <a:rPr lang="ko-KR" altLang="en-US" dirty="0"/>
              <a:t>예제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469951"/>
            <a:ext cx="7575550" cy="302236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// linkage1.c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+mj-lt"/>
              </a:rPr>
              <a:t>&lt;stdio.h&gt;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+mj-lt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;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+mj-lt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+mj-lt"/>
              </a:rPr>
              <a:t>다른 소스 파일에서도 사용할 수 있는 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sub();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{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        sub();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        printf(</a:t>
            </a:r>
            <a:r>
              <a:rPr kumimoji="1" lang="en-US" altLang="ko-KR" sz="1600" dirty="0">
                <a:solidFill>
                  <a:srgbClr val="800000"/>
                </a:solidFill>
                <a:latin typeface="+mj-lt"/>
              </a:rPr>
              <a:t>"%d\n"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+mj-lt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);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0;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+mj-lt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4842" y="4653136"/>
            <a:ext cx="7575550" cy="177710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FF"/>
                </a:solidFill>
              </a:rPr>
              <a:t>// linkage2.c</a:t>
            </a:r>
            <a:endParaRPr kumimoji="1" lang="en-US" altLang="ko-KR" sz="1600" dirty="0">
              <a:solidFill>
                <a:srgbClr val="0000FF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+mj-lt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;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sub(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{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+mj-lt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 = 10;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29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지역변수 </a:t>
            </a:r>
            <a:r>
              <a:rPr lang="en-US" altLang="ko-KR" dirty="0"/>
              <a:t>– </a:t>
            </a:r>
            <a:r>
              <a:rPr lang="ko-KR" altLang="en-US" dirty="0"/>
              <a:t>일반적인 경우</a:t>
            </a:r>
            <a:endParaRPr lang="en-US" altLang="ko-KR" dirty="0"/>
          </a:p>
          <a:p>
            <a:r>
              <a:rPr lang="ko-KR" altLang="en-US" dirty="0"/>
              <a:t>레지스터 </a:t>
            </a:r>
            <a:r>
              <a:rPr lang="en-US" altLang="ko-KR" dirty="0"/>
              <a:t>– </a:t>
            </a:r>
            <a:r>
              <a:rPr lang="ko-KR" altLang="en-US" dirty="0"/>
              <a:t>자주 사용되는 변수의 경우</a:t>
            </a:r>
            <a:endParaRPr lang="en-US" altLang="ko-KR" dirty="0"/>
          </a:p>
          <a:p>
            <a:r>
              <a:rPr lang="ko-KR" altLang="en-US" dirty="0"/>
              <a:t>지역정적 </a:t>
            </a:r>
            <a:r>
              <a:rPr lang="en-US" altLang="ko-KR" dirty="0"/>
              <a:t>– </a:t>
            </a:r>
            <a:r>
              <a:rPr lang="ko-KR" altLang="en-US" dirty="0"/>
              <a:t>함수의 호출이 끝나도 변수의 값을 유지해야 할 필요가 있을 경우</a:t>
            </a:r>
            <a:endParaRPr lang="en-US" altLang="ko-KR" dirty="0"/>
          </a:p>
          <a:p>
            <a:r>
              <a:rPr lang="ko-KR" altLang="en-US" dirty="0"/>
              <a:t>외부참조 </a:t>
            </a:r>
            <a:r>
              <a:rPr lang="en-US" altLang="ko-KR" dirty="0"/>
              <a:t>– </a:t>
            </a:r>
            <a:r>
              <a:rPr lang="ko-KR" altLang="en-US" dirty="0"/>
              <a:t>많은 함수에서 공유되는 변수</a:t>
            </a:r>
          </a:p>
        </p:txBody>
      </p:sp>
    </p:spTree>
    <p:extLst>
      <p:ext uri="{BB962C8B-B14F-4D97-AF65-F5344CB8AC3E}">
        <p14:creationId xmlns:p14="http://schemas.microsoft.com/office/powerpoint/2010/main" val="18637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순환호출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순환은 함수가 자기 자신을 호출하여 문제를 해결하는 프로그래밍 기법이다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72" y="2219774"/>
            <a:ext cx="3381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3" y="3534044"/>
            <a:ext cx="7778569" cy="261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722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순환호출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7062" y="1333070"/>
            <a:ext cx="7597775" cy="525932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#include &lt;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stdio.h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long factorial(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n);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main(void)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x = 0, result;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("</a:t>
            </a:r>
            <a:r>
              <a:rPr lang="ko-KR" altLang="en-US" sz="1600" dirty="0">
                <a:solidFill>
                  <a:srgbClr val="000000"/>
                </a:solidFill>
                <a:latin typeface="CentSchbook BT" pitchFamily="2" charset="0"/>
              </a:rPr>
              <a:t>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:");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("%d", &amp;x);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result = factorial(x);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("%d!</a:t>
            </a:r>
            <a:r>
              <a:rPr lang="ko-KR" altLang="en-US" sz="1600" dirty="0">
                <a:solidFill>
                  <a:srgbClr val="000000"/>
                </a:solidFill>
                <a:latin typeface="CentSchbook BT" pitchFamily="2" charset="0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%d</a:t>
            </a:r>
            <a:r>
              <a:rPr lang="ko-KR" altLang="en-US" sz="1600" dirty="0">
                <a:solidFill>
                  <a:srgbClr val="000000"/>
                </a:solidFill>
                <a:latin typeface="CentSchbook BT" pitchFamily="2" charset="0"/>
              </a:rPr>
              <a:t>입니다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.\n", x, result);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return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factorial(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n)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("factorial(%d)\n", n);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if (n &lt;= 1) return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else return n * factorial(n - 1);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entSchbook BT" pitchFamily="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64"/>
          <a:stretch/>
        </p:blipFill>
        <p:spPr bwMode="auto">
          <a:xfrm>
            <a:off x="4512492" y="4391842"/>
            <a:ext cx="3542938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14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</a:t>
            </a:r>
            <a:r>
              <a:rPr lang="ko-KR" altLang="en-US"/>
              <a:t> 순환함수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en-US" altLang="ko-KR" dirty="0"/>
              <a:t>3</a:t>
            </a:r>
            <a:r>
              <a:rPr lang="ko-KR" altLang="en-US"/>
              <a:t>단을 출력하는 프로그램을 </a:t>
            </a:r>
            <a:r>
              <a:rPr lang="en-US" altLang="ko-KR" dirty="0"/>
              <a:t>while</a:t>
            </a:r>
            <a:r>
              <a:rPr lang="ko-KR" altLang="en-US"/>
              <a:t>문을 이용해서 작성해보자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구구단 </a:t>
            </a:r>
            <a:r>
              <a:rPr lang="en-US" altLang="ko-KR" dirty="0"/>
              <a:t>3</a:t>
            </a:r>
            <a:r>
              <a:rPr lang="ko-KR" altLang="en-US"/>
              <a:t>단을 출력하는 프로그램을 순환함수를 이용해서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799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</a:t>
            </a:r>
            <a:r>
              <a:rPr lang="ko-KR" altLang="en-US"/>
              <a:t> 동심원 </a:t>
            </a:r>
            <a:r>
              <a:rPr lang="ko-KR" altLang="en-US" dirty="0"/>
              <a:t>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순환 호출을 이용하여서 동심원을 </a:t>
            </a:r>
            <a:r>
              <a:rPr lang="ko-KR" altLang="en-US" dirty="0" err="1"/>
              <a:t>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371725"/>
            <a:ext cx="72104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2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</a:t>
            </a:r>
            <a:r>
              <a:rPr lang="ko-KR" altLang="en-US"/>
              <a:t> 동심원 그리기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9313" y="1682151"/>
            <a:ext cx="7597775" cy="497567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#include &lt;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windows.h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#include &lt;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stdio.h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HDC 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hdc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// </a:t>
            </a:r>
            <a:r>
              <a:rPr lang="ko-KR" altLang="en-US" sz="1600">
                <a:solidFill>
                  <a:srgbClr val="000000"/>
                </a:solidFill>
                <a:latin typeface="CentSchbook BT" pitchFamily="2" charset="0"/>
              </a:rPr>
              <a:t>화면에 원을 그리는 순환함수 작성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.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void 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draw_circle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x, </a:t>
            </a: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y, double radius)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…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ko-KR" sz="1600" dirty="0">
              <a:solidFill>
                <a:srgbClr val="000000"/>
              </a:solidFill>
              <a:latin typeface="CentSchbook BT" pitchFamily="2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entSchbook BT" pitchFamily="2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 main(void)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…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	return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Schbook BT" pitchFamily="2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entSchbook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10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라이브러리 함수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라이브러리 함수</a:t>
            </a:r>
            <a:r>
              <a:rPr lang="en-US" altLang="ko-KR" i="1">
                <a:solidFill>
                  <a:schemeClr val="tx2"/>
                </a:solidFill>
              </a:rPr>
              <a:t>(library function):</a:t>
            </a:r>
            <a:r>
              <a:rPr lang="en-US" altLang="ko-KR"/>
              <a:t> </a:t>
            </a:r>
            <a:r>
              <a:rPr lang="ko-KR" altLang="en-US"/>
              <a:t>컴파일러에서 제공하는 함수</a:t>
            </a:r>
          </a:p>
          <a:p>
            <a:pPr lvl="1" eaLnBrk="1" hangingPunct="1"/>
            <a:r>
              <a:rPr lang="ko-KR" altLang="en-US"/>
              <a:t>표준 입출력 </a:t>
            </a:r>
          </a:p>
          <a:p>
            <a:pPr lvl="1" eaLnBrk="1" hangingPunct="1"/>
            <a:r>
              <a:rPr lang="ko-KR" altLang="en-US"/>
              <a:t>수학 연산 </a:t>
            </a:r>
          </a:p>
          <a:p>
            <a:pPr lvl="1" eaLnBrk="1" hangingPunct="1"/>
            <a:r>
              <a:rPr lang="ko-KR" altLang="en-US"/>
              <a:t>문자열 처리 </a:t>
            </a:r>
          </a:p>
          <a:p>
            <a:pPr lvl="1" eaLnBrk="1" hangingPunct="1"/>
            <a:r>
              <a:rPr lang="ko-KR" altLang="en-US"/>
              <a:t>시간 처리 </a:t>
            </a:r>
          </a:p>
          <a:p>
            <a:pPr lvl="1" eaLnBrk="1" hangingPunct="1"/>
            <a:r>
              <a:rPr lang="ko-KR" altLang="en-US"/>
              <a:t>오류 처리 </a:t>
            </a:r>
          </a:p>
          <a:p>
            <a:pPr lvl="1" eaLnBrk="1" hangingPunct="1"/>
            <a:r>
              <a:rPr lang="ko-KR" altLang="en-US"/>
              <a:t>데이터 검색과 정렬 </a:t>
            </a:r>
          </a:p>
        </p:txBody>
      </p:sp>
      <p:pic>
        <p:nvPicPr>
          <p:cNvPr id="62468" name="Picture 2" descr="C:\Users\chun\AppData\Local\Microsoft\Windows\Temporary Internet Files\Content.IE5\0FU976SA\MC9004348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30813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난수 함수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b="1" dirty="0" err="1"/>
              <a:t>난수</a:t>
            </a:r>
            <a:r>
              <a:rPr lang="en-US" altLang="ko-KR" b="1" dirty="0"/>
              <a:t>(random number)</a:t>
            </a:r>
            <a:r>
              <a:rPr lang="ko-KR" altLang="en-US" dirty="0"/>
              <a:t>는 규칙성이 없이 임의로 생성되는 수이다</a:t>
            </a:r>
            <a:r>
              <a:rPr lang="en-US" altLang="ko-KR" dirty="0"/>
              <a:t>. 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난수는</a:t>
            </a:r>
            <a:r>
              <a:rPr lang="ko-KR" altLang="en-US" dirty="0"/>
              <a:t> </a:t>
            </a:r>
            <a:r>
              <a:rPr lang="ko-KR" altLang="en-US" dirty="0" err="1"/>
              <a:t>암호학이나</a:t>
            </a:r>
            <a:r>
              <a:rPr lang="ko-KR" altLang="en-US" dirty="0"/>
              <a:t> 시뮬레이션</a:t>
            </a:r>
            <a:r>
              <a:rPr lang="en-US" altLang="ko-KR" dirty="0"/>
              <a:t>, </a:t>
            </a:r>
            <a:r>
              <a:rPr lang="ko-KR" altLang="en-US" dirty="0"/>
              <a:t>게임 등에서 필수적이다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/>
              <a:t>rand()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dirty="0" err="1">
                <a:cs typeface="+mn-cs"/>
              </a:rPr>
              <a:t>난수를</a:t>
            </a:r>
            <a:r>
              <a:rPr lang="ko-KR" altLang="en-US" dirty="0">
                <a:cs typeface="+mn-cs"/>
              </a:rPr>
              <a:t> 생성하는 함수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>
                <a:cs typeface="+mn-cs"/>
              </a:rPr>
              <a:t>0</a:t>
            </a:r>
            <a:r>
              <a:rPr lang="ko-KR" altLang="en-US" dirty="0">
                <a:cs typeface="+mn-cs"/>
              </a:rPr>
              <a:t>부터 </a:t>
            </a:r>
            <a:r>
              <a:rPr lang="en-US" altLang="ko-KR" dirty="0">
                <a:cs typeface="+mn-cs"/>
              </a:rPr>
              <a:t>RAND_MAX</a:t>
            </a:r>
            <a:r>
              <a:rPr lang="ko-KR" altLang="en-US" dirty="0">
                <a:cs typeface="+mn-cs"/>
              </a:rPr>
              <a:t>까지의 </a:t>
            </a:r>
            <a:r>
              <a:rPr lang="ko-KR" altLang="en-US" dirty="0" err="1">
                <a:cs typeface="+mn-cs"/>
              </a:rPr>
              <a:t>난수를</a:t>
            </a:r>
            <a:r>
              <a:rPr lang="ko-KR" altLang="en-US" dirty="0">
                <a:cs typeface="+mn-cs"/>
              </a:rPr>
              <a:t> 생성</a:t>
            </a:r>
          </a:p>
        </p:txBody>
      </p:sp>
      <p:pic>
        <p:nvPicPr>
          <p:cNvPr id="63492" name="Picture 32" descr="C:\Users\sec\AppData\Local\Microsoft\Windows\Temporary Internet Files\Content.IE5\KH8L8D0R\MC9004164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511675"/>
            <a:ext cx="159543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/>
              <a:t>로또 번호 생성하기</a:t>
            </a:r>
          </a:p>
        </p:txBody>
      </p:sp>
      <p:sp>
        <p:nvSpPr>
          <p:cNvPr id="6451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45</a:t>
            </a:r>
            <a:r>
              <a:rPr lang="ko-KR" altLang="en-US"/>
              <a:t>번 사이의 난수 발생</a:t>
            </a: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64517" name="_x232738976" descr="EMB00000ae4bd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540000"/>
            <a:ext cx="6391275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개념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chemeClr val="tx2"/>
                </a:solidFill>
              </a:rPr>
              <a:t>함수</a:t>
            </a:r>
            <a:r>
              <a:rPr lang="en-US" altLang="ko-KR" i="1" dirty="0">
                <a:solidFill>
                  <a:schemeClr val="tx2"/>
                </a:solidFill>
              </a:rPr>
              <a:t>(function</a:t>
            </a:r>
            <a:r>
              <a:rPr lang="en-US" altLang="ko-KR" dirty="0"/>
              <a:t>): </a:t>
            </a:r>
            <a:r>
              <a:rPr lang="ko-KR" altLang="en-US" dirty="0"/>
              <a:t>특정 작업을 수행하여 그 결과를 반환하는 문장들의 집합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8" y="2552610"/>
            <a:ext cx="7791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30559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rand());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ko-KR" altLang="en-US" sz="3600"/>
              <a:t>로또 번호 생성하기</a:t>
            </a:r>
            <a:endParaRPr lang="ko-KR" altLang="en-US" sz="3600" dirty="0">
              <a:latin typeface="+mn-ea"/>
              <a:ea typeface="+mn-ea"/>
            </a:endParaRPr>
          </a:p>
        </p:txBody>
      </p:sp>
      <p:grpSp>
        <p:nvGrpSpPr>
          <p:cNvPr id="65540" name="그룹 1"/>
          <p:cNvGrpSpPr>
            <a:grpSpLocks/>
          </p:cNvGrpSpPr>
          <p:nvPr/>
        </p:nvGrpSpPr>
        <p:grpSpPr bwMode="auto">
          <a:xfrm>
            <a:off x="2878138" y="4264025"/>
            <a:ext cx="5659437" cy="2249488"/>
            <a:chOff x="2113266" y="1551781"/>
            <a:chExt cx="4430105" cy="3926152"/>
          </a:xfrm>
        </p:grpSpPr>
        <p:pic>
          <p:nvPicPr>
            <p:cNvPr id="65544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66" y="1551781"/>
              <a:ext cx="4430105" cy="392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2482338" y="1887042"/>
              <a:ext cx="3724271" cy="2152871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sz="1050" kern="0">
                <a:solidFill>
                  <a:sysClr val="windowText" lastClr="000000"/>
                </a:solidFill>
                <a:ea typeface="+mn-ea"/>
              </a:endParaRPr>
            </a:p>
          </p:txBody>
        </p:sp>
      </p:grpSp>
      <p:sp>
        <p:nvSpPr>
          <p:cNvPr id="65541" name="직사각형 6"/>
          <p:cNvSpPr>
            <a:spLocks noChangeArrowheads="1"/>
          </p:cNvSpPr>
          <p:nvPr/>
        </p:nvSpPr>
        <p:spPr bwMode="auto">
          <a:xfrm>
            <a:off x="3462338" y="4567238"/>
            <a:ext cx="3432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itchFamily="34" charset="0"/>
              </a:rPr>
              <a:t>41 18467 6334 26500 19169 15724</a:t>
            </a:r>
            <a:endParaRPr kumimoji="0" lang="en-US" altLang="ko-KR" sz="16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5542" name="TextBox 10"/>
          <p:cNvSpPr txBox="1">
            <a:spLocks noChangeArrowheads="1"/>
          </p:cNvSpPr>
          <p:nvPr/>
        </p:nvSpPr>
        <p:spPr bwMode="auto">
          <a:xfrm>
            <a:off x="36513" y="4675188"/>
            <a:ext cx="2970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chemeClr val="tx2"/>
                </a:solidFill>
                <a:latin typeface="Arial" pitchFamily="34" charset="0"/>
              </a:rPr>
              <a:t>0</a:t>
            </a:r>
            <a:r>
              <a:rPr kumimoji="0" lang="ko-KR" altLang="en-US" sz="1600">
                <a:solidFill>
                  <a:schemeClr val="tx2"/>
                </a:solidFill>
                <a:latin typeface="Arial" pitchFamily="34" charset="0"/>
              </a:rPr>
              <a:t>에서 </a:t>
            </a:r>
            <a:r>
              <a:rPr kumimoji="0" lang="en-US" altLang="ko-KR" sz="1600">
                <a:solidFill>
                  <a:schemeClr val="tx2"/>
                </a:solidFill>
                <a:latin typeface="Arial" pitchFamily="34" charset="0"/>
              </a:rPr>
              <a:t>32767 </a:t>
            </a:r>
            <a:r>
              <a:rPr kumimoji="0" lang="ko-KR" altLang="en-US" sz="1600">
                <a:solidFill>
                  <a:schemeClr val="tx2"/>
                </a:solidFill>
                <a:latin typeface="Arial" pitchFamily="34" charset="0"/>
              </a:rPr>
              <a:t>사이의 정수로 생성</a:t>
            </a:r>
          </a:p>
        </p:txBody>
      </p:sp>
      <p:sp>
        <p:nvSpPr>
          <p:cNvPr id="65543" name="자유형 11"/>
          <p:cNvSpPr>
            <a:spLocks/>
          </p:cNvSpPr>
          <p:nvPr/>
        </p:nvSpPr>
        <p:spPr bwMode="auto">
          <a:xfrm flipH="1">
            <a:off x="1963738" y="4148138"/>
            <a:ext cx="2085975" cy="511175"/>
          </a:xfrm>
          <a:custGeom>
            <a:avLst/>
            <a:gdLst>
              <a:gd name="T0" fmla="*/ 86348105 w 990600"/>
              <a:gd name="T1" fmla="*/ 387111 h 533400"/>
              <a:gd name="T2" fmla="*/ 84872111 w 990600"/>
              <a:gd name="T3" fmla="*/ 314938 h 533400"/>
              <a:gd name="T4" fmla="*/ 83396007 w 990600"/>
              <a:gd name="T5" fmla="*/ 295255 h 533400"/>
              <a:gd name="T6" fmla="*/ 81181948 w 990600"/>
              <a:gd name="T7" fmla="*/ 249326 h 533400"/>
              <a:gd name="T8" fmla="*/ 77491891 w 990600"/>
              <a:gd name="T9" fmla="*/ 190275 h 533400"/>
              <a:gd name="T10" fmla="*/ 75277832 w 990600"/>
              <a:gd name="T11" fmla="*/ 137785 h 533400"/>
              <a:gd name="T12" fmla="*/ 73801829 w 990600"/>
              <a:gd name="T13" fmla="*/ 91856 h 533400"/>
              <a:gd name="T14" fmla="*/ 73063768 w 990600"/>
              <a:gd name="T15" fmla="*/ 72174 h 533400"/>
              <a:gd name="T16" fmla="*/ 71587775 w 990600"/>
              <a:gd name="T17" fmla="*/ 52490 h 533400"/>
              <a:gd name="T18" fmla="*/ 70849718 w 990600"/>
              <a:gd name="T19" fmla="*/ 32806 h 533400"/>
              <a:gd name="T20" fmla="*/ 69373714 w 990600"/>
              <a:gd name="T21" fmla="*/ 13123 h 533400"/>
              <a:gd name="T22" fmla="*/ 64945593 w 990600"/>
              <a:gd name="T23" fmla="*/ 0 h 533400"/>
              <a:gd name="T24" fmla="*/ 57565399 w 990600"/>
              <a:gd name="T25" fmla="*/ 13123 h 533400"/>
              <a:gd name="T26" fmla="*/ 53137280 w 990600"/>
              <a:gd name="T27" fmla="*/ 19683 h 533400"/>
              <a:gd name="T28" fmla="*/ 50923217 w 990600"/>
              <a:gd name="T29" fmla="*/ 26246 h 533400"/>
              <a:gd name="T30" fmla="*/ 44281067 w 990600"/>
              <a:gd name="T31" fmla="*/ 39367 h 533400"/>
              <a:gd name="T32" fmla="*/ 36162927 w 990600"/>
              <a:gd name="T33" fmla="*/ 78735 h 533400"/>
              <a:gd name="T34" fmla="*/ 34686831 w 990600"/>
              <a:gd name="T35" fmla="*/ 91856 h 533400"/>
              <a:gd name="T36" fmla="*/ 30996765 w 990600"/>
              <a:gd name="T37" fmla="*/ 111541 h 533400"/>
              <a:gd name="T38" fmla="*/ 27306712 w 990600"/>
              <a:gd name="T39" fmla="*/ 144346 h 533400"/>
              <a:gd name="T40" fmla="*/ 25092649 w 990600"/>
              <a:gd name="T41" fmla="*/ 164031 h 533400"/>
              <a:gd name="T42" fmla="*/ 23616554 w 990600"/>
              <a:gd name="T43" fmla="*/ 177153 h 533400"/>
              <a:gd name="T44" fmla="*/ 21402512 w 990600"/>
              <a:gd name="T45" fmla="*/ 190275 h 533400"/>
              <a:gd name="T46" fmla="*/ 17712427 w 990600"/>
              <a:gd name="T47" fmla="*/ 229643 h 533400"/>
              <a:gd name="T48" fmla="*/ 16236435 w 990600"/>
              <a:gd name="T49" fmla="*/ 249326 h 533400"/>
              <a:gd name="T50" fmla="*/ 14022376 w 990600"/>
              <a:gd name="T51" fmla="*/ 262448 h 533400"/>
              <a:gd name="T52" fmla="*/ 8856215 w 990600"/>
              <a:gd name="T53" fmla="*/ 314938 h 533400"/>
              <a:gd name="T54" fmla="*/ 7380220 w 990600"/>
              <a:gd name="T55" fmla="*/ 334623 h 533400"/>
              <a:gd name="T56" fmla="*/ 4428123 w 990600"/>
              <a:gd name="T57" fmla="*/ 360866 h 533400"/>
              <a:gd name="T58" fmla="*/ 3690066 w 990600"/>
              <a:gd name="T59" fmla="*/ 380551 h 533400"/>
              <a:gd name="T60" fmla="*/ 1476003 w 990600"/>
              <a:gd name="T61" fmla="*/ 400235 h 533400"/>
              <a:gd name="T62" fmla="*/ 0 w 990600"/>
              <a:gd name="T63" fmla="*/ 413357 h 5334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/>
              <a:t>로또 번호 생성하기</a:t>
            </a:r>
          </a:p>
        </p:txBody>
      </p:sp>
      <p:sp>
        <p:nvSpPr>
          <p:cNvPr id="6656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en-US" altLang="ko-KR">
                <a:latin typeface="Trebuchet MS" pitchFamily="34" charset="0"/>
              </a:rPr>
              <a:t>printf("%d ", 1+(rand()%45));</a:t>
            </a: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pPr latinLnBrk="0"/>
            <a:r>
              <a:rPr lang="ko-KR" altLang="en-US">
                <a:latin typeface="Trebuchet MS" pitchFamily="34" charset="0"/>
              </a:rPr>
              <a:t>하지만 실행할 때마다 항상 똑같은 난수가 발생된다</a:t>
            </a:r>
            <a:r>
              <a:rPr lang="en-US" altLang="ko-KR">
                <a:latin typeface="Trebuchet MS" pitchFamily="34" charset="0"/>
              </a:rPr>
              <a:t>. </a:t>
            </a:r>
          </a:p>
          <a:p>
            <a:endParaRPr lang="ko-KR" altLang="en-US">
              <a:latin typeface="Trebuchet MS" pitchFamily="34" charset="0"/>
            </a:endParaRPr>
          </a:p>
        </p:txBody>
      </p:sp>
      <p:grpSp>
        <p:nvGrpSpPr>
          <p:cNvPr id="66564" name="그룹 3"/>
          <p:cNvGrpSpPr>
            <a:grpSpLocks/>
          </p:cNvGrpSpPr>
          <p:nvPr/>
        </p:nvGrpSpPr>
        <p:grpSpPr bwMode="auto">
          <a:xfrm>
            <a:off x="2989263" y="2017713"/>
            <a:ext cx="5659437" cy="2249487"/>
            <a:chOff x="2113266" y="1551781"/>
            <a:chExt cx="4430105" cy="3926152"/>
          </a:xfrm>
        </p:grpSpPr>
        <p:pic>
          <p:nvPicPr>
            <p:cNvPr id="66567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66" y="1551781"/>
              <a:ext cx="4430105" cy="392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2482338" y="1887041"/>
              <a:ext cx="3724271" cy="2152874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sz="1050" kern="0">
                <a:solidFill>
                  <a:sysClr val="windowText" lastClr="000000"/>
                </a:solidFill>
                <a:ea typeface="+mn-ea"/>
              </a:endParaRPr>
            </a:p>
          </p:txBody>
        </p:sp>
      </p:grpSp>
      <p:sp>
        <p:nvSpPr>
          <p:cNvPr id="66565" name="직사각형 6"/>
          <p:cNvSpPr>
            <a:spLocks noChangeArrowheads="1"/>
          </p:cNvSpPr>
          <p:nvPr/>
        </p:nvSpPr>
        <p:spPr bwMode="auto">
          <a:xfrm>
            <a:off x="3571875" y="2320925"/>
            <a:ext cx="1839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itchFamily="34" charset="0"/>
              </a:rPr>
              <a:t>42 18 35 41 45 20</a:t>
            </a:r>
            <a:endParaRPr kumimoji="0" lang="en-US" altLang="ko-KR" sz="16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6566" name="자유형 8"/>
          <p:cNvSpPr>
            <a:spLocks/>
          </p:cNvSpPr>
          <p:nvPr/>
        </p:nvSpPr>
        <p:spPr bwMode="auto">
          <a:xfrm>
            <a:off x="4259263" y="1447800"/>
            <a:ext cx="1201737" cy="855663"/>
          </a:xfrm>
          <a:custGeom>
            <a:avLst/>
            <a:gdLst>
              <a:gd name="T0" fmla="*/ 0 w 1202292"/>
              <a:gd name="T1" fmla="*/ 0 h 855133"/>
              <a:gd name="T2" fmla="*/ 337887 w 1202292"/>
              <a:gd name="T3" fmla="*/ 8492 h 855133"/>
              <a:gd name="T4" fmla="*/ 397016 w 1202292"/>
              <a:gd name="T5" fmla="*/ 25480 h 855133"/>
              <a:gd name="T6" fmla="*/ 447699 w 1202292"/>
              <a:gd name="T7" fmla="*/ 33972 h 855133"/>
              <a:gd name="T8" fmla="*/ 557511 w 1202292"/>
              <a:gd name="T9" fmla="*/ 67943 h 855133"/>
              <a:gd name="T10" fmla="*/ 633535 w 1202292"/>
              <a:gd name="T11" fmla="*/ 101915 h 855133"/>
              <a:gd name="T12" fmla="*/ 684219 w 1202292"/>
              <a:gd name="T13" fmla="*/ 118902 h 855133"/>
              <a:gd name="T14" fmla="*/ 751796 w 1202292"/>
              <a:gd name="T15" fmla="*/ 135887 h 855133"/>
              <a:gd name="T16" fmla="*/ 777138 w 1202292"/>
              <a:gd name="T17" fmla="*/ 152874 h 855133"/>
              <a:gd name="T18" fmla="*/ 844715 w 1202292"/>
              <a:gd name="T19" fmla="*/ 186846 h 855133"/>
              <a:gd name="T20" fmla="*/ 903845 w 1202292"/>
              <a:gd name="T21" fmla="*/ 220817 h 855133"/>
              <a:gd name="T22" fmla="*/ 946080 w 1202292"/>
              <a:gd name="T23" fmla="*/ 271773 h 855133"/>
              <a:gd name="T24" fmla="*/ 1005211 w 1202292"/>
              <a:gd name="T25" fmla="*/ 331225 h 855133"/>
              <a:gd name="T26" fmla="*/ 1030552 w 1202292"/>
              <a:gd name="T27" fmla="*/ 365197 h 855133"/>
              <a:gd name="T28" fmla="*/ 1047446 w 1202292"/>
              <a:gd name="T29" fmla="*/ 390676 h 855133"/>
              <a:gd name="T30" fmla="*/ 1072788 w 1202292"/>
              <a:gd name="T31" fmla="*/ 416154 h 855133"/>
              <a:gd name="T32" fmla="*/ 1089682 w 1202292"/>
              <a:gd name="T33" fmla="*/ 450125 h 855133"/>
              <a:gd name="T34" fmla="*/ 1106576 w 1202292"/>
              <a:gd name="T35" fmla="*/ 475604 h 855133"/>
              <a:gd name="T36" fmla="*/ 1131918 w 1202292"/>
              <a:gd name="T37" fmla="*/ 543548 h 855133"/>
              <a:gd name="T38" fmla="*/ 1157260 w 1202292"/>
              <a:gd name="T39" fmla="*/ 628477 h 855133"/>
              <a:gd name="T40" fmla="*/ 1165706 w 1202292"/>
              <a:gd name="T41" fmla="*/ 653956 h 855133"/>
              <a:gd name="T42" fmla="*/ 1182601 w 1202292"/>
              <a:gd name="T43" fmla="*/ 755871 h 855133"/>
              <a:gd name="T44" fmla="*/ 1191047 w 1202292"/>
              <a:gd name="T45" fmla="*/ 789843 h 855133"/>
              <a:gd name="T46" fmla="*/ 1199495 w 1202292"/>
              <a:gd name="T47" fmla="*/ 857786 h 8551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202292" h="855133">
                <a:moveTo>
                  <a:pt x="0" y="0"/>
                </a:moveTo>
                <a:cubicBezTo>
                  <a:pt x="112889" y="2822"/>
                  <a:pt x="225972" y="1274"/>
                  <a:pt x="338667" y="8467"/>
                </a:cubicBezTo>
                <a:cubicBezTo>
                  <a:pt x="359171" y="9776"/>
                  <a:pt x="377914" y="20780"/>
                  <a:pt x="397934" y="25400"/>
                </a:cubicBezTo>
                <a:cubicBezTo>
                  <a:pt x="414661" y="29260"/>
                  <a:pt x="432007" y="30007"/>
                  <a:pt x="448734" y="33867"/>
                </a:cubicBezTo>
                <a:cubicBezTo>
                  <a:pt x="475101" y="39952"/>
                  <a:pt x="532000" y="57987"/>
                  <a:pt x="558800" y="67733"/>
                </a:cubicBezTo>
                <a:cubicBezTo>
                  <a:pt x="715978" y="124889"/>
                  <a:pt x="501903" y="48362"/>
                  <a:pt x="635000" y="101600"/>
                </a:cubicBezTo>
                <a:cubicBezTo>
                  <a:pt x="651573" y="108229"/>
                  <a:pt x="668580" y="113837"/>
                  <a:pt x="685800" y="118533"/>
                </a:cubicBezTo>
                <a:cubicBezTo>
                  <a:pt x="707057" y="124330"/>
                  <a:pt x="732981" y="125190"/>
                  <a:pt x="753534" y="135467"/>
                </a:cubicBezTo>
                <a:cubicBezTo>
                  <a:pt x="762635" y="140018"/>
                  <a:pt x="770001" y="147527"/>
                  <a:pt x="778934" y="152400"/>
                </a:cubicBezTo>
                <a:cubicBezTo>
                  <a:pt x="801094" y="164488"/>
                  <a:pt x="826473" y="171121"/>
                  <a:pt x="846667" y="186267"/>
                </a:cubicBezTo>
                <a:cubicBezTo>
                  <a:pt x="887674" y="217022"/>
                  <a:pt x="867147" y="207205"/>
                  <a:pt x="905934" y="220133"/>
                </a:cubicBezTo>
                <a:cubicBezTo>
                  <a:pt x="972718" y="286920"/>
                  <a:pt x="847593" y="160192"/>
                  <a:pt x="948267" y="270933"/>
                </a:cubicBezTo>
                <a:cubicBezTo>
                  <a:pt x="967061" y="291606"/>
                  <a:pt x="990771" y="307849"/>
                  <a:pt x="1007534" y="330200"/>
                </a:cubicBezTo>
                <a:cubicBezTo>
                  <a:pt x="1016001" y="341489"/>
                  <a:pt x="1024732" y="352584"/>
                  <a:pt x="1032934" y="364067"/>
                </a:cubicBezTo>
                <a:cubicBezTo>
                  <a:pt x="1038848" y="372347"/>
                  <a:pt x="1043353" y="381650"/>
                  <a:pt x="1049867" y="389467"/>
                </a:cubicBezTo>
                <a:cubicBezTo>
                  <a:pt x="1057532" y="398665"/>
                  <a:pt x="1068307" y="405124"/>
                  <a:pt x="1075267" y="414867"/>
                </a:cubicBezTo>
                <a:cubicBezTo>
                  <a:pt x="1082603" y="425137"/>
                  <a:pt x="1085938" y="437775"/>
                  <a:pt x="1092200" y="448733"/>
                </a:cubicBezTo>
                <a:cubicBezTo>
                  <a:pt x="1097249" y="457568"/>
                  <a:pt x="1103489" y="465666"/>
                  <a:pt x="1109134" y="474133"/>
                </a:cubicBezTo>
                <a:cubicBezTo>
                  <a:pt x="1134287" y="549597"/>
                  <a:pt x="1094052" y="430543"/>
                  <a:pt x="1134534" y="541867"/>
                </a:cubicBezTo>
                <a:cubicBezTo>
                  <a:pt x="1161353" y="615618"/>
                  <a:pt x="1143092" y="567585"/>
                  <a:pt x="1159934" y="626533"/>
                </a:cubicBezTo>
                <a:cubicBezTo>
                  <a:pt x="1162386" y="635114"/>
                  <a:pt x="1166236" y="643275"/>
                  <a:pt x="1168400" y="651933"/>
                </a:cubicBezTo>
                <a:cubicBezTo>
                  <a:pt x="1180100" y="698735"/>
                  <a:pt x="1175776" y="700961"/>
                  <a:pt x="1185334" y="753533"/>
                </a:cubicBezTo>
                <a:cubicBezTo>
                  <a:pt x="1187416" y="764982"/>
                  <a:pt x="1191518" y="775990"/>
                  <a:pt x="1193800" y="787400"/>
                </a:cubicBezTo>
                <a:cubicBezTo>
                  <a:pt x="1203195" y="834376"/>
                  <a:pt x="1202267" y="824121"/>
                  <a:pt x="1202267" y="85513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실행할 때마다 다르게 하려면</a:t>
            </a: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ko-KR" altLang="en-US" dirty="0" err="1"/>
              <a:t>난수를</a:t>
            </a:r>
            <a:r>
              <a:rPr lang="ko-KR" altLang="en-US" dirty="0"/>
              <a:t> 다르게 생성하려면 </a:t>
            </a:r>
            <a:r>
              <a:rPr lang="ko-KR" altLang="en-US" b="1" dirty="0" err="1"/>
              <a:t>시드</a:t>
            </a:r>
            <a:r>
              <a:rPr lang="en-US" altLang="ko-KR" b="1" dirty="0"/>
              <a:t>(seed)</a:t>
            </a:r>
            <a:r>
              <a:rPr lang="ko-KR" altLang="en-US" b="1" dirty="0"/>
              <a:t>를 다르게 하여야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6313" y="2113473"/>
            <a:ext cx="7721600" cy="43635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#define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MAX 45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 time( NULL ) );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++ )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1+rand()%MAX );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589" name="타원 4"/>
          <p:cNvSpPr>
            <a:spLocks noChangeArrowheads="1"/>
          </p:cNvSpPr>
          <p:nvPr/>
        </p:nvSpPr>
        <p:spPr bwMode="auto">
          <a:xfrm>
            <a:off x="1911351" y="4808538"/>
            <a:ext cx="2703782" cy="24288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5076916" y="3124410"/>
            <a:ext cx="3482975" cy="10763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 err="1">
                <a:solidFill>
                  <a:srgbClr val="00B0F0"/>
                </a:solidFill>
                <a:latin typeface="Arial" pitchFamily="34" charset="0"/>
              </a:rPr>
              <a:t>시드를</a:t>
            </a:r>
            <a:r>
              <a:rPr kumimoji="0" lang="ko-KR" altLang="en-US" sz="1600" dirty="0">
                <a:solidFill>
                  <a:srgbClr val="00B0F0"/>
                </a:solidFill>
                <a:latin typeface="Arial" pitchFamily="34" charset="0"/>
              </a:rPr>
              <a:t> 설정하는 가장 일반적인 방법은 현재의 시각을 </a:t>
            </a:r>
            <a:r>
              <a:rPr kumimoji="0" lang="ko-KR" altLang="en-US" sz="1600" dirty="0" err="1">
                <a:solidFill>
                  <a:srgbClr val="00B0F0"/>
                </a:solidFill>
                <a:latin typeface="Arial" pitchFamily="34" charset="0"/>
              </a:rPr>
              <a:t>시드로</a:t>
            </a:r>
            <a:r>
              <a:rPr kumimoji="0" lang="ko-KR" altLang="en-US" sz="1600" dirty="0">
                <a:solidFill>
                  <a:srgbClr val="00B0F0"/>
                </a:solidFill>
                <a:latin typeface="Arial" pitchFamily="34" charset="0"/>
              </a:rPr>
              <a:t> 사용하는 것이다</a:t>
            </a:r>
            <a:r>
              <a:rPr kumimoji="0" lang="en-US" altLang="ko-KR" sz="1600" dirty="0">
                <a:solidFill>
                  <a:srgbClr val="00B0F0"/>
                </a:solidFill>
                <a:latin typeface="Arial" pitchFamily="34" charset="0"/>
              </a:rPr>
              <a:t>. </a:t>
            </a:r>
            <a:r>
              <a:rPr kumimoji="0" lang="ko-KR" altLang="en-US" sz="1600" dirty="0">
                <a:solidFill>
                  <a:srgbClr val="00B0F0"/>
                </a:solidFill>
                <a:latin typeface="Arial" pitchFamily="34" charset="0"/>
              </a:rPr>
              <a:t>현재 시각은 실행할 때마다 달라지기 때문이다</a:t>
            </a:r>
            <a:r>
              <a:rPr kumimoji="0" lang="en-US" altLang="ko-KR" sz="1600" dirty="0">
                <a:solidFill>
                  <a:srgbClr val="00B0F0"/>
                </a:solidFill>
                <a:latin typeface="Arial" pitchFamily="34" charset="0"/>
              </a:rPr>
              <a:t>. </a:t>
            </a:r>
            <a:endParaRPr kumimoji="0" lang="ko-KR" altLang="en-US" sz="1600" dirty="0">
              <a:solidFill>
                <a:srgbClr val="00B0F0"/>
              </a:solidFill>
              <a:latin typeface="Arial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287328" y="3662572"/>
            <a:ext cx="789588" cy="1056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수학 라이브러리 함수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0" y="-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04" name="Rectangle 330"/>
          <p:cNvSpPr>
            <a:spLocks noChangeArrowheads="1"/>
          </p:cNvSpPr>
          <p:nvPr/>
        </p:nvSpPr>
        <p:spPr bwMode="auto">
          <a:xfrm>
            <a:off x="0" y="749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05" name="AutoShape 18" descr="PIC13C"/>
          <p:cNvSpPr>
            <a:spLocks noChangeAspect="1" noChangeArrowheads="1"/>
          </p:cNvSpPr>
          <p:nvPr/>
        </p:nvSpPr>
        <p:spPr bwMode="auto">
          <a:xfrm>
            <a:off x="1974850" y="1293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06" name="AutoShape 21" descr="PIC13D"/>
          <p:cNvSpPr>
            <a:spLocks noChangeAspect="1" noChangeArrowheads="1"/>
          </p:cNvSpPr>
          <p:nvPr/>
        </p:nvSpPr>
        <p:spPr bwMode="auto">
          <a:xfrm>
            <a:off x="1974850" y="1978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07" name="AutoShape 24" descr="PIC13E"/>
          <p:cNvSpPr>
            <a:spLocks noChangeAspect="1" noChangeArrowheads="1"/>
          </p:cNvSpPr>
          <p:nvPr/>
        </p:nvSpPr>
        <p:spPr bwMode="auto">
          <a:xfrm>
            <a:off x="1974850" y="266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08" name="AutoShape 35" descr="PIC13F"/>
          <p:cNvSpPr>
            <a:spLocks noChangeAspect="1" noChangeArrowheads="1"/>
          </p:cNvSpPr>
          <p:nvPr/>
        </p:nvSpPr>
        <p:spPr bwMode="auto">
          <a:xfrm>
            <a:off x="1677988" y="4233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09" name="AutoShape 38" descr="PIC140"/>
          <p:cNvSpPr>
            <a:spLocks noChangeAspect="1" noChangeArrowheads="1"/>
          </p:cNvSpPr>
          <p:nvPr/>
        </p:nvSpPr>
        <p:spPr bwMode="auto">
          <a:xfrm>
            <a:off x="1677988" y="46291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10" name="AutoShape 41" descr="PIC141"/>
          <p:cNvSpPr>
            <a:spLocks noChangeAspect="1" noChangeArrowheads="1"/>
          </p:cNvSpPr>
          <p:nvPr/>
        </p:nvSpPr>
        <p:spPr bwMode="auto">
          <a:xfrm>
            <a:off x="1677988" y="5024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11" name="AutoShape 51" descr="PIC142"/>
          <p:cNvSpPr>
            <a:spLocks noChangeAspect="1" noChangeArrowheads="1"/>
          </p:cNvSpPr>
          <p:nvPr/>
        </p:nvSpPr>
        <p:spPr bwMode="auto">
          <a:xfrm>
            <a:off x="1677988" y="66817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76812" name="AutoShape 54" descr="PIC143"/>
          <p:cNvSpPr>
            <a:spLocks noChangeAspect="1" noChangeArrowheads="1"/>
          </p:cNvSpPr>
          <p:nvPr/>
        </p:nvSpPr>
        <p:spPr bwMode="auto">
          <a:xfrm>
            <a:off x="1677988" y="7153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3" y="1732862"/>
            <a:ext cx="7890474" cy="450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Sin</a:t>
            </a:r>
            <a:r>
              <a:rPr lang="ko-KR" altLang="en-US"/>
              <a:t> 함수</a:t>
            </a:r>
            <a:r>
              <a:rPr lang="en-US" altLang="ko-KR"/>
              <a:t> </a:t>
            </a:r>
            <a:r>
              <a:rPr lang="ko-KR" altLang="en-US"/>
              <a:t>그리기</a:t>
            </a:r>
          </a:p>
        </p:txBody>
      </p:sp>
      <p:sp>
        <p:nvSpPr>
          <p:cNvPr id="78851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0</a:t>
            </a:r>
            <a:r>
              <a:rPr lang="ko-KR" altLang="en-US"/>
              <a:t>도 부터 </a:t>
            </a:r>
            <a:r>
              <a:rPr lang="en-US" altLang="ko-KR"/>
              <a:t>180</a:t>
            </a:r>
            <a:r>
              <a:rPr lang="ko-KR" altLang="en-US"/>
              <a:t>도까지 싸인 함수를 화면에 그려보자</a:t>
            </a:r>
            <a:r>
              <a:rPr lang="en-US" altLang="ko-KR"/>
              <a:t>. </a:t>
            </a:r>
            <a:r>
              <a:rPr lang="ko-KR" altLang="en-US"/>
              <a:t>윈도우의 </a:t>
            </a:r>
            <a:r>
              <a:rPr lang="en-US" altLang="ko-KR"/>
              <a:t>GDI </a:t>
            </a:r>
            <a:r>
              <a:rPr lang="ko-KR" altLang="en-US"/>
              <a:t>함수인 </a:t>
            </a:r>
            <a:r>
              <a:rPr lang="en-US" altLang="ko-KR"/>
              <a:t>SetPixel()</a:t>
            </a:r>
            <a:r>
              <a:rPr lang="ko-KR" altLang="en-US"/>
              <a:t>을 사용한다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52" y="2469851"/>
            <a:ext cx="7210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SetPixel() </a:t>
            </a:r>
            <a:r>
              <a:rPr lang="ko-KR" altLang="en-US"/>
              <a:t>함수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67" y="1657350"/>
            <a:ext cx="6572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904636" y="474453"/>
            <a:ext cx="7721600" cy="590975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#include &lt;</a:t>
            </a:r>
            <a:r>
              <a:rPr kumimoji="0" lang="en-US" altLang="ko-KR" sz="1600" dirty="0" err="1">
                <a:latin typeface="Century Schoolbook" pitchFamily="18" charset="0"/>
              </a:rPr>
              <a:t>windows.h</a:t>
            </a:r>
            <a:r>
              <a:rPr kumimoji="0" lang="en-US" altLang="ko-KR" sz="1600" dirty="0">
                <a:latin typeface="Century Schoolbook" pitchFamily="18" charset="0"/>
              </a:rPr>
              <a:t>&gt;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#include &lt;</a:t>
            </a:r>
            <a:r>
              <a:rPr kumimoji="0" lang="en-US" altLang="ko-KR" sz="1600" dirty="0" err="1">
                <a:latin typeface="Century Schoolbook" pitchFamily="18" charset="0"/>
              </a:rPr>
              <a:t>math.h</a:t>
            </a:r>
            <a:r>
              <a:rPr kumimoji="0" lang="en-US" altLang="ko-KR" sz="1600" dirty="0">
                <a:latin typeface="Century Schoolbook" pitchFamily="18" charset="0"/>
              </a:rPr>
              <a:t>&gt;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#include &lt;</a:t>
            </a:r>
            <a:r>
              <a:rPr kumimoji="0" lang="en-US" altLang="ko-KR" sz="1600" dirty="0" err="1">
                <a:latin typeface="Century Schoolbook" pitchFamily="18" charset="0"/>
              </a:rPr>
              <a:t>stdio.h</a:t>
            </a:r>
            <a:r>
              <a:rPr kumimoji="0" lang="en-US" altLang="ko-KR" sz="1600" dirty="0">
                <a:latin typeface="Century Schoolbook" pitchFamily="18" charset="0"/>
              </a:rPr>
              <a:t>&gt;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itchFamily="18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double </a:t>
            </a:r>
            <a:r>
              <a:rPr kumimoji="0" lang="en-US" altLang="ko-KR" sz="1600" dirty="0" err="1">
                <a:latin typeface="Century Schoolbook" pitchFamily="18" charset="0"/>
              </a:rPr>
              <a:t>deg_to_rad</a:t>
            </a:r>
            <a:r>
              <a:rPr kumimoji="0" lang="en-US" altLang="ko-KR" sz="1600" dirty="0">
                <a:latin typeface="Century Schoolbook" pitchFamily="18" charset="0"/>
              </a:rPr>
              <a:t>(</a:t>
            </a:r>
            <a:r>
              <a:rPr kumimoji="0" lang="en-US" altLang="ko-KR" sz="1600" dirty="0" err="1">
                <a:latin typeface="Century Schoolbook" pitchFamily="18" charset="0"/>
              </a:rPr>
              <a:t>int</a:t>
            </a:r>
            <a:r>
              <a:rPr kumimoji="0" lang="en-US" altLang="ko-KR" sz="1600" dirty="0">
                <a:latin typeface="Century Schoolbook" pitchFamily="18" charset="0"/>
              </a:rPr>
              <a:t> degree)	// </a:t>
            </a:r>
            <a:r>
              <a:rPr kumimoji="0" lang="ko-KR" altLang="en-US" sz="1600" dirty="0">
                <a:latin typeface="Century Schoolbook" pitchFamily="18" charset="0"/>
              </a:rPr>
              <a:t>도를 라디안으로 변환한다</a:t>
            </a:r>
            <a:r>
              <a:rPr kumimoji="0" lang="en-US" altLang="ko-KR" sz="1600" dirty="0">
                <a:latin typeface="Century Schoolbook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{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return 3.141592*degree / 180.0;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}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itchFamily="18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entury Schoolbook" pitchFamily="18" charset="0"/>
              </a:rPr>
              <a:t>int</a:t>
            </a:r>
            <a:r>
              <a:rPr kumimoji="0" lang="en-US" altLang="ko-KR" sz="1600" dirty="0">
                <a:latin typeface="Century Schoolbook" pitchFamily="18" charset="0"/>
              </a:rPr>
              <a:t> main(void) 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{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</a:t>
            </a:r>
            <a:r>
              <a:rPr kumimoji="0" lang="en-US" altLang="ko-KR" sz="1600" dirty="0" err="1">
                <a:latin typeface="Century Schoolbook" pitchFamily="18" charset="0"/>
              </a:rPr>
              <a:t>HDC</a:t>
            </a:r>
            <a:r>
              <a:rPr kumimoji="0" lang="en-US" altLang="ko-KR" sz="1600" dirty="0">
                <a:latin typeface="Century Schoolbook" pitchFamily="18" charset="0"/>
              </a:rPr>
              <a:t> </a:t>
            </a:r>
            <a:r>
              <a:rPr kumimoji="0" lang="en-US" altLang="ko-KR" sz="1600" dirty="0" err="1">
                <a:latin typeface="Century Schoolbook" pitchFamily="18" charset="0"/>
              </a:rPr>
              <a:t>hdc</a:t>
            </a:r>
            <a:r>
              <a:rPr kumimoji="0" lang="en-US" altLang="ko-KR" sz="1600" dirty="0">
                <a:latin typeface="Century Schoolbook" pitchFamily="18" charset="0"/>
              </a:rPr>
              <a:t> = </a:t>
            </a:r>
            <a:r>
              <a:rPr kumimoji="0" lang="en-US" altLang="ko-KR" sz="1600" dirty="0" err="1">
                <a:latin typeface="Century Schoolbook" pitchFamily="18" charset="0"/>
              </a:rPr>
              <a:t>GetWindowDC</a:t>
            </a:r>
            <a:r>
              <a:rPr kumimoji="0" lang="en-US" altLang="ko-KR" sz="1600" dirty="0">
                <a:latin typeface="Century Schoolbook" pitchFamily="18" charset="0"/>
              </a:rPr>
              <a:t>(</a:t>
            </a:r>
            <a:r>
              <a:rPr kumimoji="0" lang="en-US" altLang="ko-KR" sz="1600" dirty="0" err="1">
                <a:latin typeface="Century Schoolbook" pitchFamily="18" charset="0"/>
              </a:rPr>
              <a:t>GetForegroundWindow</a:t>
            </a:r>
            <a:r>
              <a:rPr kumimoji="0" lang="en-US" altLang="ko-KR" sz="1600" dirty="0">
                <a:latin typeface="Century Schoolbook" pitchFamily="18" charset="0"/>
              </a:rPr>
              <a:t>());	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</a:t>
            </a:r>
            <a:r>
              <a:rPr kumimoji="0" lang="en-US" altLang="ko-KR" sz="1600" dirty="0" err="1">
                <a:latin typeface="Century Schoolbook" pitchFamily="18" charset="0"/>
              </a:rPr>
              <a:t>int</a:t>
            </a:r>
            <a:r>
              <a:rPr kumimoji="0" lang="en-US" altLang="ko-KR" sz="1600" dirty="0">
                <a:latin typeface="Century Schoolbook" pitchFamily="18" charset="0"/>
              </a:rPr>
              <a:t> </a:t>
            </a:r>
            <a:r>
              <a:rPr kumimoji="0" lang="en-US" altLang="ko-KR" sz="1600" dirty="0" err="1">
                <a:latin typeface="Century Schoolbook" pitchFamily="18" charset="0"/>
              </a:rPr>
              <a:t>i</a:t>
            </a:r>
            <a:r>
              <a:rPr kumimoji="0" lang="en-US" altLang="ko-KR" sz="1600" dirty="0">
                <a:latin typeface="Century Schoolbook" pitchFamily="18" charset="0"/>
              </a:rPr>
              <a:t>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itchFamily="18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</a:t>
            </a:r>
            <a:r>
              <a:rPr kumimoji="0" lang="en-US" altLang="ko-KR" sz="1600" dirty="0" err="1">
                <a:latin typeface="Century Schoolbook" pitchFamily="18" charset="0"/>
              </a:rPr>
              <a:t>MoveToEx</a:t>
            </a:r>
            <a:r>
              <a:rPr kumimoji="0" lang="en-US" altLang="ko-KR" sz="1600" dirty="0">
                <a:latin typeface="Century Schoolbook" pitchFamily="18" charset="0"/>
              </a:rPr>
              <a:t>(</a:t>
            </a:r>
            <a:r>
              <a:rPr kumimoji="0" lang="en-US" altLang="ko-KR" sz="1600" dirty="0" err="1">
                <a:latin typeface="Century Schoolbook" pitchFamily="18" charset="0"/>
              </a:rPr>
              <a:t>hdc</a:t>
            </a:r>
            <a:r>
              <a:rPr kumimoji="0" lang="en-US" altLang="ko-KR" sz="1600" dirty="0">
                <a:latin typeface="Century Schoolbook" pitchFamily="18" charset="0"/>
              </a:rPr>
              <a:t>, 0, 200, NULL);	// x</a:t>
            </a:r>
            <a:r>
              <a:rPr kumimoji="0" lang="ko-KR" altLang="en-US" sz="1600" dirty="0">
                <a:latin typeface="Century Schoolbook" pitchFamily="18" charset="0"/>
              </a:rPr>
              <a:t>좌표축을 그린다</a:t>
            </a:r>
            <a:r>
              <a:rPr kumimoji="0" lang="en-US" altLang="ko-KR" sz="1600" dirty="0">
                <a:latin typeface="Century Schoolbook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</a:t>
            </a:r>
            <a:r>
              <a:rPr kumimoji="0" lang="en-US" altLang="ko-KR" sz="1600" dirty="0" err="1">
                <a:latin typeface="Century Schoolbook" pitchFamily="18" charset="0"/>
              </a:rPr>
              <a:t>LineTo</a:t>
            </a:r>
            <a:r>
              <a:rPr kumimoji="0" lang="en-US" altLang="ko-KR" sz="1600" dirty="0">
                <a:latin typeface="Century Schoolbook" pitchFamily="18" charset="0"/>
              </a:rPr>
              <a:t>(</a:t>
            </a:r>
            <a:r>
              <a:rPr kumimoji="0" lang="en-US" altLang="ko-KR" sz="1600" dirty="0" err="1">
                <a:latin typeface="Century Schoolbook" pitchFamily="18" charset="0"/>
              </a:rPr>
              <a:t>hdc</a:t>
            </a:r>
            <a:r>
              <a:rPr kumimoji="0" lang="en-US" altLang="ko-KR" sz="1600" dirty="0">
                <a:latin typeface="Century Schoolbook" pitchFamily="18" charset="0"/>
              </a:rPr>
              <a:t>, 600, 200);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for (</a:t>
            </a:r>
            <a:r>
              <a:rPr kumimoji="0" lang="en-US" altLang="ko-KR" sz="1600" dirty="0" err="1">
                <a:latin typeface="Century Schoolbook" pitchFamily="18" charset="0"/>
              </a:rPr>
              <a:t>i</a:t>
            </a:r>
            <a:r>
              <a:rPr kumimoji="0" lang="en-US" altLang="ko-KR" sz="1600" dirty="0">
                <a:latin typeface="Century Schoolbook" pitchFamily="18" charset="0"/>
              </a:rPr>
              <a:t> = 0; </a:t>
            </a:r>
            <a:r>
              <a:rPr kumimoji="0" lang="en-US" altLang="ko-KR" sz="1600" dirty="0" err="1">
                <a:latin typeface="Century Schoolbook" pitchFamily="18" charset="0"/>
              </a:rPr>
              <a:t>i</a:t>
            </a:r>
            <a:r>
              <a:rPr kumimoji="0" lang="en-US" altLang="ko-KR" sz="1600" dirty="0">
                <a:latin typeface="Century Schoolbook" pitchFamily="18" charset="0"/>
              </a:rPr>
              <a:t> &lt; 360; </a:t>
            </a:r>
            <a:r>
              <a:rPr kumimoji="0" lang="en-US" altLang="ko-KR" sz="1600" dirty="0" err="1">
                <a:latin typeface="Century Schoolbook" pitchFamily="18" charset="0"/>
              </a:rPr>
              <a:t>i</a:t>
            </a:r>
            <a:r>
              <a:rPr kumimoji="0" lang="en-US" altLang="ko-KR" sz="1600" dirty="0">
                <a:latin typeface="Century Schoolbook" pitchFamily="18" charset="0"/>
              </a:rPr>
              <a:t>++) {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	double value = sin(</a:t>
            </a:r>
            <a:r>
              <a:rPr kumimoji="0" lang="en-US" altLang="ko-KR" sz="1600" dirty="0" err="1">
                <a:latin typeface="Century Schoolbook" pitchFamily="18" charset="0"/>
              </a:rPr>
              <a:t>deg_to_rad</a:t>
            </a:r>
            <a:r>
              <a:rPr kumimoji="0" lang="en-US" altLang="ko-KR" sz="1600" dirty="0">
                <a:latin typeface="Century Schoolbook" pitchFamily="18" charset="0"/>
              </a:rPr>
              <a:t>(</a:t>
            </a:r>
            <a:r>
              <a:rPr kumimoji="0" lang="en-US" altLang="ko-KR" sz="1600" dirty="0" err="1">
                <a:latin typeface="Century Schoolbook" pitchFamily="18" charset="0"/>
              </a:rPr>
              <a:t>i</a:t>
            </a:r>
            <a:r>
              <a:rPr kumimoji="0" lang="en-US" altLang="ko-KR" sz="1600" dirty="0">
                <a:latin typeface="Century Schoolbook" pitchFamily="18" charset="0"/>
              </a:rPr>
              <a:t>));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	</a:t>
            </a:r>
            <a:r>
              <a:rPr kumimoji="0" lang="en-US" altLang="ko-KR" sz="1600" dirty="0" err="1">
                <a:latin typeface="Century Schoolbook" pitchFamily="18" charset="0"/>
              </a:rPr>
              <a:t>SetPixel</a:t>
            </a:r>
            <a:r>
              <a:rPr kumimoji="0" lang="en-US" altLang="ko-KR" sz="1600" dirty="0">
                <a:latin typeface="Century Schoolbook" pitchFamily="18" charset="0"/>
              </a:rPr>
              <a:t>(</a:t>
            </a:r>
            <a:r>
              <a:rPr kumimoji="0" lang="en-US" altLang="ko-KR" sz="1600" dirty="0" err="1">
                <a:latin typeface="Century Schoolbook" pitchFamily="18" charset="0"/>
              </a:rPr>
              <a:t>hdc</a:t>
            </a:r>
            <a:r>
              <a:rPr kumimoji="0" lang="en-US" altLang="ko-KR" sz="1600" dirty="0">
                <a:latin typeface="Century Schoolbook" pitchFamily="18" charset="0"/>
              </a:rPr>
              <a:t>, </a:t>
            </a:r>
            <a:r>
              <a:rPr kumimoji="0" lang="en-US" altLang="ko-KR" sz="1600" dirty="0" err="1">
                <a:latin typeface="Century Schoolbook" pitchFamily="18" charset="0"/>
              </a:rPr>
              <a:t>i</a:t>
            </a:r>
            <a:r>
              <a:rPr kumimoji="0" lang="en-US" altLang="ko-KR" sz="1600" dirty="0">
                <a:latin typeface="Century Schoolbook" pitchFamily="18" charset="0"/>
              </a:rPr>
              <a:t>, 200-value*100, </a:t>
            </a:r>
            <a:r>
              <a:rPr kumimoji="0" lang="en-US" altLang="ko-KR" sz="1600" dirty="0" err="1">
                <a:latin typeface="Century Schoolbook" pitchFamily="18" charset="0"/>
              </a:rPr>
              <a:t>RGB</a:t>
            </a:r>
            <a:r>
              <a:rPr kumimoji="0" lang="en-US" altLang="ko-KR" sz="1600" dirty="0">
                <a:latin typeface="Century Schoolbook" pitchFamily="18" charset="0"/>
              </a:rPr>
              <a:t>(0, 0, 0));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}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	return 0;</a:t>
            </a: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함수는 프로그램을 이루는 </a:t>
            </a:r>
            <a:r>
              <a:rPr lang="ko-KR" altLang="en-US" dirty="0" err="1"/>
              <a:t>빌딩블록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71650"/>
            <a:ext cx="77533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89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가지 과정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굴림" pitchFamily="50" charset="-127"/>
              <a:buAutoNum type="circleNumDbPlain"/>
            </a:pPr>
            <a:r>
              <a:rPr lang="ko-KR" altLang="en-US"/>
              <a:t>함수를 작성한다</a:t>
            </a:r>
            <a:r>
              <a:rPr lang="en-US" altLang="ko-KR"/>
              <a:t>.</a:t>
            </a:r>
          </a:p>
          <a:p>
            <a:pPr marL="457200" indent="-457200">
              <a:buFont typeface="굴림" pitchFamily="50" charset="-127"/>
              <a:buAutoNum type="circleNumDbPlain"/>
            </a:pPr>
            <a:r>
              <a:rPr lang="ko-KR" altLang="en-US"/>
              <a:t>함수를 호출한다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935288"/>
            <a:ext cx="709295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정의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반환형</a:t>
            </a:r>
            <a:r>
              <a:rPr lang="en-US" altLang="ko-KR"/>
              <a:t>(return type)</a:t>
            </a:r>
          </a:p>
          <a:p>
            <a:pPr eaLnBrk="1" hangingPunct="1"/>
            <a:r>
              <a:rPr lang="ko-KR" altLang="en-US"/>
              <a:t>함수 헤더</a:t>
            </a:r>
            <a:r>
              <a:rPr lang="en-US" altLang="ko-KR"/>
              <a:t>(function header)</a:t>
            </a:r>
          </a:p>
          <a:p>
            <a:pPr eaLnBrk="1" hangingPunct="1"/>
            <a:r>
              <a:rPr lang="ko-KR" altLang="en-US"/>
              <a:t>함수 몸체</a:t>
            </a:r>
            <a:r>
              <a:rPr lang="en-US" altLang="ko-KR"/>
              <a:t>(function body)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708275"/>
            <a:ext cx="7469188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</TotalTime>
  <Words>1578</Words>
  <Application>Microsoft Office PowerPoint</Application>
  <PresentationFormat>화면 슬라이드 쇼(4:3)</PresentationFormat>
  <Paragraphs>646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66</vt:i4>
      </vt:variant>
    </vt:vector>
  </HeadingPairs>
  <TitlesOfParts>
    <vt:vector size="89" baseType="lpstr">
      <vt:lpstr>Arial Unicode MS</vt:lpstr>
      <vt:lpstr>CentSchbook BT</vt:lpstr>
      <vt:lpstr>HY얕은샘물M</vt:lpstr>
      <vt:lpstr>HY엽서L</vt:lpstr>
      <vt:lpstr>굴림</vt:lpstr>
      <vt:lpstr>돋움체</vt:lpstr>
      <vt:lpstr>한컴바탕</vt:lpstr>
      <vt:lpstr>휴먼명조</vt:lpstr>
      <vt:lpstr>휴먼명조,한컴돋움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4_Crayons</vt:lpstr>
      <vt:lpstr>5_Crayons</vt:lpstr>
      <vt:lpstr>PowerPoint 프레젠테이션</vt:lpstr>
      <vt:lpstr>이번 장에서 학습할 내용</vt:lpstr>
      <vt:lpstr>함수의 필요성</vt:lpstr>
      <vt:lpstr>함수의 필요성</vt:lpstr>
      <vt:lpstr>함수의 장점</vt:lpstr>
      <vt:lpstr>함수의 개념</vt:lpstr>
      <vt:lpstr>함수는 프로그램을 이루는 빌딩블록</vt:lpstr>
      <vt:lpstr>2가지 과정</vt:lpstr>
      <vt:lpstr>함수의 정의</vt:lpstr>
      <vt:lpstr>반환형</vt:lpstr>
      <vt:lpstr>함수 이름</vt:lpstr>
      <vt:lpstr>매개 변수</vt:lpstr>
      <vt:lpstr>지역 변수</vt:lpstr>
      <vt:lpstr>함수 정의 예제</vt:lpstr>
      <vt:lpstr>예제 #1</vt:lpstr>
      <vt:lpstr>예제 #2</vt:lpstr>
      <vt:lpstr>예제 #3</vt:lpstr>
      <vt:lpstr>함수 호출과 반환</vt:lpstr>
      <vt:lpstr>인수와 매개 변수</vt:lpstr>
      <vt:lpstr>반환값</vt:lpstr>
      <vt:lpstr>예제 #1</vt:lpstr>
      <vt:lpstr>실행 결과</vt:lpstr>
      <vt:lpstr>예제 #2</vt:lpstr>
      <vt:lpstr>예제 #2</vt:lpstr>
      <vt:lpstr>예제 #3</vt:lpstr>
      <vt:lpstr>예제 #3</vt:lpstr>
      <vt:lpstr>중간 점검</vt:lpstr>
      <vt:lpstr>함수 원형</vt:lpstr>
      <vt:lpstr>함수 원형과 헤더 파일</vt:lpstr>
      <vt:lpstr>(실습1) 온도 변환 함수</vt:lpstr>
      <vt:lpstr>(실습1) 온도 변환 함수</vt:lpstr>
      <vt:lpstr>(실습2) 그래픽 함수 정의</vt:lpstr>
      <vt:lpstr>PowerPoint 프레젠테이션</vt:lpstr>
      <vt:lpstr>중간 점검</vt:lpstr>
      <vt:lpstr>지역 변수와 전역 변수</vt:lpstr>
      <vt:lpstr>지역 변수</vt:lpstr>
      <vt:lpstr>지역 변수의 사용 범위</vt:lpstr>
      <vt:lpstr>블록 안에서의 지역 변수</vt:lpstr>
      <vt:lpstr>지역 변수의 초기값</vt:lpstr>
      <vt:lpstr>전역 변수</vt:lpstr>
      <vt:lpstr>같은 이름의 전역 변수와 지역 변수</vt:lpstr>
      <vt:lpstr>중간 점검</vt:lpstr>
      <vt:lpstr>전역 변수 사용하기</vt:lpstr>
      <vt:lpstr>Sol:</vt:lpstr>
      <vt:lpstr>생존 기간</vt:lpstr>
      <vt:lpstr>static 지정자</vt:lpstr>
      <vt:lpstr>저장 유형 지정자 static</vt:lpstr>
      <vt:lpstr>저장 유형 지정자 register</vt:lpstr>
      <vt:lpstr>저장 유형 지정자 extern</vt:lpstr>
      <vt:lpstr>extern 예제</vt:lpstr>
      <vt:lpstr>저장 유형</vt:lpstr>
      <vt:lpstr>순환호출</vt:lpstr>
      <vt:lpstr>순환호출</vt:lpstr>
      <vt:lpstr>(실습3) 순환함수</vt:lpstr>
      <vt:lpstr>(실습4) 동심원 그리기</vt:lpstr>
      <vt:lpstr>(실습4) 동심원 그리기</vt:lpstr>
      <vt:lpstr>라이브러리 함수</vt:lpstr>
      <vt:lpstr>난수 함수</vt:lpstr>
      <vt:lpstr>예제: 로또 번호 생성하기</vt:lpstr>
      <vt:lpstr>예제: 로또 번호 생성하기</vt:lpstr>
      <vt:lpstr>예제: 로또 번호 생성하기</vt:lpstr>
      <vt:lpstr>실행할 때마다 다르게 하려면</vt:lpstr>
      <vt:lpstr>수학 라이브러리 함수</vt:lpstr>
      <vt:lpstr>Sin 함수 그리기</vt:lpstr>
      <vt:lpstr>SetPixel() 함수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김수민</cp:lastModifiedBy>
  <cp:revision>428</cp:revision>
  <dcterms:created xsi:type="dcterms:W3CDTF">2007-06-29T06:43:39Z</dcterms:created>
  <dcterms:modified xsi:type="dcterms:W3CDTF">2020-11-12T02:39:21Z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