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3" r:id="rId13"/>
    <p:sldId id="264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5/3/2020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AA6C79B-A5F5-4D9D-88AA-B80FB6C991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GÉPI TANULÁS BEADANDÓ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2F7B98C-7E40-4168-857C-A46003A808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HEINC EMÍLIA</a:t>
            </a:r>
          </a:p>
        </p:txBody>
      </p:sp>
    </p:spTree>
    <p:extLst>
      <p:ext uri="{BB962C8B-B14F-4D97-AF65-F5344CB8AC3E}">
        <p14:creationId xmlns:p14="http://schemas.microsoft.com/office/powerpoint/2010/main" val="2041552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EA51F9-80AC-4AD4-8C18-CDB8440A8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ENSEmble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fogalmak</a:t>
            </a:r>
            <a:br>
              <a:rPr lang="hu-HU" dirty="0"/>
            </a:br>
            <a:r>
              <a:rPr lang="hu-HU" dirty="0"/>
              <a:t>random </a:t>
            </a:r>
            <a:r>
              <a:rPr lang="hu-HU" dirty="0" err="1"/>
              <a:t>forest</a:t>
            </a:r>
            <a:r>
              <a:rPr lang="hu-HU" dirty="0"/>
              <a:t> </a:t>
            </a:r>
            <a:r>
              <a:rPr lang="hu-HU" dirty="0" err="1"/>
              <a:t>model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D719A90-4416-49E8-8F0E-E3353F764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random forest model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döntési</a:t>
            </a:r>
            <a:r>
              <a:rPr lang="en-US" dirty="0"/>
              <a:t> </a:t>
            </a:r>
            <a:r>
              <a:rPr lang="en-US" dirty="0" err="1"/>
              <a:t>fát</a:t>
            </a:r>
            <a:r>
              <a:rPr lang="en-US" dirty="0"/>
              <a:t> </a:t>
            </a:r>
            <a:r>
              <a:rPr lang="en-US" dirty="0" err="1"/>
              <a:t>felépítv</a:t>
            </a:r>
            <a:r>
              <a:rPr lang="hu-HU" dirty="0"/>
              <a:t>e, futtatva rajtuk az algoritmust majd a kimenetük átlagát véve (regressziós modell esetén) adja vissza a regressziós értékeket.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F4CE6D0-8B1B-448B-A42F-EFA6CF13E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820" y="3099707"/>
            <a:ext cx="5326360" cy="354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338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C776B9-8BEE-40B7-B9E6-C6B7D0582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ENSEMBLE </a:t>
            </a:r>
            <a:r>
              <a:rPr lang="hu-HU" dirty="0" err="1"/>
              <a:t>model</a:t>
            </a:r>
            <a:r>
              <a:rPr lang="hu-HU" dirty="0"/>
              <a:t> fogalmak</a:t>
            </a:r>
            <a:br>
              <a:rPr lang="hu-HU" dirty="0"/>
            </a:br>
            <a:r>
              <a:rPr lang="hu-HU" dirty="0" err="1"/>
              <a:t>gradient</a:t>
            </a:r>
            <a:r>
              <a:rPr lang="hu-HU" dirty="0"/>
              <a:t> </a:t>
            </a:r>
            <a:r>
              <a:rPr lang="hu-HU" dirty="0" err="1"/>
              <a:t>boosting</a:t>
            </a:r>
            <a:r>
              <a:rPr lang="hu-HU" dirty="0"/>
              <a:t> </a:t>
            </a:r>
            <a:r>
              <a:rPr lang="hu-HU" dirty="0" err="1"/>
              <a:t>model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C88BEEF-40A6-4DCD-B63A-F461E24D8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gradient boosting method is </a:t>
            </a:r>
            <a:r>
              <a:rPr lang="en-US" dirty="0" err="1"/>
              <a:t>döntési</a:t>
            </a:r>
            <a:r>
              <a:rPr lang="en-US" dirty="0"/>
              <a:t> </a:t>
            </a:r>
            <a:r>
              <a:rPr lang="en-US" dirty="0" err="1"/>
              <a:t>fán</a:t>
            </a:r>
            <a:r>
              <a:rPr lang="en-US" dirty="0"/>
              <a:t> </a:t>
            </a:r>
            <a:r>
              <a:rPr lang="en-US" dirty="0" err="1"/>
              <a:t>alapuló</a:t>
            </a:r>
            <a:r>
              <a:rPr lang="en-US" dirty="0"/>
              <a:t> </a:t>
            </a:r>
            <a:r>
              <a:rPr lang="en-US" dirty="0" err="1"/>
              <a:t>módszer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valamilyen</a:t>
            </a:r>
            <a:r>
              <a:rPr lang="en-US" dirty="0"/>
              <a:t> </a:t>
            </a:r>
            <a:r>
              <a:rPr lang="en-US" dirty="0" err="1"/>
              <a:t>megaodtt</a:t>
            </a:r>
            <a:r>
              <a:rPr lang="en-US" dirty="0"/>
              <a:t> learning rate-el </a:t>
            </a:r>
            <a:r>
              <a:rPr lang="en-US" dirty="0" err="1"/>
              <a:t>változtatva</a:t>
            </a:r>
            <a:r>
              <a:rPr lang="en-US" dirty="0"/>
              <a:t> a fa </a:t>
            </a:r>
            <a:r>
              <a:rPr lang="en-US" dirty="0" err="1"/>
              <a:t>tulajdonságain</a:t>
            </a:r>
            <a:r>
              <a:rPr lang="en-US" dirty="0"/>
              <a:t> </a:t>
            </a:r>
            <a:r>
              <a:rPr lang="en-US" dirty="0" err="1"/>
              <a:t>gradiens-módszerrel</a:t>
            </a:r>
            <a:r>
              <a:rPr lang="en-US" dirty="0"/>
              <a:t> </a:t>
            </a:r>
            <a:r>
              <a:rPr lang="en-US" dirty="0" err="1"/>
              <a:t>keresi</a:t>
            </a:r>
            <a:r>
              <a:rPr lang="en-US" dirty="0"/>
              <a:t> a </a:t>
            </a:r>
            <a:r>
              <a:rPr lang="en-US" dirty="0" err="1"/>
              <a:t>legjobb</a:t>
            </a:r>
            <a:r>
              <a:rPr lang="en-US" dirty="0"/>
              <a:t> </a:t>
            </a:r>
            <a:r>
              <a:rPr lang="en-US" dirty="0" err="1"/>
              <a:t>metaparméter-beállítást</a:t>
            </a:r>
            <a:r>
              <a:rPr lang="en-US" dirty="0"/>
              <a:t>. A </a:t>
            </a:r>
            <a:r>
              <a:rPr lang="en-US" dirty="0" err="1"/>
              <a:t>gradiens</a:t>
            </a:r>
            <a:r>
              <a:rPr lang="en-US" dirty="0"/>
              <a:t> </a:t>
            </a:r>
            <a:r>
              <a:rPr lang="en-US" dirty="0" err="1"/>
              <a:t>módszernek</a:t>
            </a:r>
            <a:r>
              <a:rPr lang="en-US" dirty="0"/>
              <a:t> a loss </a:t>
            </a:r>
            <a:r>
              <a:rPr lang="en-US" dirty="0" err="1"/>
              <a:t>függvényét</a:t>
            </a:r>
            <a:r>
              <a:rPr lang="en-US" dirty="0"/>
              <a:t> is mi </a:t>
            </a:r>
            <a:r>
              <a:rPr lang="en-US" dirty="0" err="1"/>
              <a:t>adjuk</a:t>
            </a:r>
            <a:r>
              <a:rPr lang="en-US" dirty="0"/>
              <a:t> meg, </a:t>
            </a:r>
            <a:r>
              <a:rPr lang="en-US" dirty="0" err="1"/>
              <a:t>ami</a:t>
            </a:r>
            <a:r>
              <a:rPr lang="en-US" dirty="0"/>
              <a:t> </a:t>
            </a:r>
            <a:r>
              <a:rPr lang="en-US" dirty="0" err="1"/>
              <a:t>alapján</a:t>
            </a:r>
            <a:r>
              <a:rPr lang="en-US" dirty="0"/>
              <a:t> </a:t>
            </a:r>
            <a:r>
              <a:rPr lang="en-US" dirty="0" err="1"/>
              <a:t>számolja</a:t>
            </a:r>
            <a:r>
              <a:rPr lang="en-US" dirty="0"/>
              <a:t> a </a:t>
            </a:r>
            <a:r>
              <a:rPr lang="en-US" dirty="0" err="1"/>
              <a:t>gradienst</a:t>
            </a:r>
            <a:r>
              <a:rPr lang="en-US" dirty="0"/>
              <a:t>, </a:t>
            </a:r>
            <a:r>
              <a:rPr lang="en-US" dirty="0" err="1"/>
              <a:t>azaz</a:t>
            </a:r>
            <a:r>
              <a:rPr lang="en-US" dirty="0"/>
              <a:t> </a:t>
            </a:r>
            <a:r>
              <a:rPr lang="en-US" dirty="0" err="1"/>
              <a:t>aminek</a:t>
            </a:r>
            <a:r>
              <a:rPr lang="en-US" dirty="0"/>
              <a:t> a </a:t>
            </a:r>
            <a:r>
              <a:rPr lang="en-US" dirty="0" err="1"/>
              <a:t>minimumát</a:t>
            </a:r>
            <a:r>
              <a:rPr lang="en-US" dirty="0"/>
              <a:t> </a:t>
            </a:r>
            <a:r>
              <a:rPr lang="en-US" dirty="0" err="1"/>
              <a:t>keresi</a:t>
            </a:r>
            <a:r>
              <a:rPr lang="en-US" dirty="0"/>
              <a:t> meg.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30792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74932C-B26B-4ADA-B1F3-7C40E54C2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5" y="0"/>
            <a:ext cx="10058400" cy="1609344"/>
          </a:xfrm>
        </p:spPr>
        <p:txBody>
          <a:bodyPr/>
          <a:lstStyle/>
          <a:p>
            <a:r>
              <a:rPr lang="hu-HU" dirty="0"/>
              <a:t>ENSEMBLE MODEL KÉSZÍTÉSE</a:t>
            </a:r>
            <a:br>
              <a:rPr lang="hu-HU" dirty="0"/>
            </a:br>
            <a:r>
              <a:rPr lang="hu-HU" dirty="0"/>
              <a:t>r2-score</a:t>
            </a:r>
          </a:p>
        </p:txBody>
      </p:sp>
      <p:graphicFrame>
        <p:nvGraphicFramePr>
          <p:cNvPr id="6" name="Táblázat 6">
            <a:extLst>
              <a:ext uri="{FF2B5EF4-FFF2-40B4-BE49-F238E27FC236}">
                <a16:creationId xmlns:a16="http://schemas.microsoft.com/office/drawing/2014/main" id="{F5B9E883-01B0-45B7-BE99-4954D0B55F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527154"/>
              </p:ext>
            </p:extLst>
          </p:nvPr>
        </p:nvGraphicFramePr>
        <p:xfrm>
          <a:off x="1066795" y="1946832"/>
          <a:ext cx="10752670" cy="4636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0534">
                  <a:extLst>
                    <a:ext uri="{9D8B030D-6E8A-4147-A177-3AD203B41FA5}">
                      <a16:colId xmlns:a16="http://schemas.microsoft.com/office/drawing/2014/main" val="924686332"/>
                    </a:ext>
                  </a:extLst>
                </a:gridCol>
                <a:gridCol w="1490138">
                  <a:extLst>
                    <a:ext uri="{9D8B030D-6E8A-4147-A177-3AD203B41FA5}">
                      <a16:colId xmlns:a16="http://schemas.microsoft.com/office/drawing/2014/main" val="69668665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40689501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222998770"/>
                    </a:ext>
                  </a:extLst>
                </a:gridCol>
                <a:gridCol w="3047998">
                  <a:extLst>
                    <a:ext uri="{9D8B030D-6E8A-4147-A177-3AD203B41FA5}">
                      <a16:colId xmlns:a16="http://schemas.microsoft.com/office/drawing/2014/main" val="907191129"/>
                    </a:ext>
                  </a:extLst>
                </a:gridCol>
              </a:tblGrid>
              <a:tr h="520725">
                <a:tc>
                  <a:txBody>
                    <a:bodyPr/>
                    <a:lstStyle/>
                    <a:p>
                      <a:r>
                        <a:rPr lang="hu-HU" dirty="0"/>
                        <a:t>Modell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Train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score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Validációs </a:t>
                      </a:r>
                      <a:r>
                        <a:rPr lang="hu-HU" dirty="0" err="1"/>
                        <a:t>score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Teszt </a:t>
                      </a:r>
                      <a:r>
                        <a:rPr lang="hu-HU" dirty="0" err="1"/>
                        <a:t>score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Legjobb paraméter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541060"/>
                  </a:ext>
                </a:extLst>
              </a:tr>
              <a:tr h="301690">
                <a:tc>
                  <a:txBody>
                    <a:bodyPr/>
                    <a:lstStyle/>
                    <a:p>
                      <a:r>
                        <a:rPr lang="hu-HU" dirty="0"/>
                        <a:t>Random </a:t>
                      </a:r>
                      <a:r>
                        <a:rPr lang="hu-HU" dirty="0" err="1"/>
                        <a:t>forest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0.946275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0.657663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0.6322022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SelectPercentile</a:t>
                      </a:r>
                      <a:r>
                        <a:rPr lang="hu-HU" dirty="0"/>
                        <a:t>: 100%</a:t>
                      </a:r>
                    </a:p>
                    <a:p>
                      <a:r>
                        <a:rPr lang="hu-HU" dirty="0"/>
                        <a:t>RF. Estimator </a:t>
                      </a:r>
                      <a:r>
                        <a:rPr lang="hu-HU" dirty="0" err="1"/>
                        <a:t>number</a:t>
                      </a:r>
                      <a:r>
                        <a:rPr lang="hu-HU" dirty="0"/>
                        <a:t>: 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246718"/>
                  </a:ext>
                </a:extLst>
              </a:tr>
              <a:tr h="520725">
                <a:tc>
                  <a:txBody>
                    <a:bodyPr/>
                    <a:lstStyle/>
                    <a:p>
                      <a:r>
                        <a:rPr lang="hu-HU" dirty="0"/>
                        <a:t>Random </a:t>
                      </a:r>
                      <a:r>
                        <a:rPr lang="hu-HU" dirty="0" err="1"/>
                        <a:t>forest</a:t>
                      </a:r>
                      <a:r>
                        <a:rPr lang="hu-HU" dirty="0"/>
                        <a:t>-standardizálással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0.945699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0.688708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0.602992498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SelectPercentile</a:t>
                      </a:r>
                      <a:r>
                        <a:rPr lang="hu-HU" dirty="0"/>
                        <a:t>: 70%</a:t>
                      </a:r>
                    </a:p>
                    <a:p>
                      <a:r>
                        <a:rPr lang="hu-HU" dirty="0"/>
                        <a:t>RF. Estimator </a:t>
                      </a:r>
                      <a:r>
                        <a:rPr lang="hu-HU" dirty="0" err="1"/>
                        <a:t>number</a:t>
                      </a:r>
                      <a:r>
                        <a:rPr lang="hu-HU" dirty="0"/>
                        <a:t>: 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28028"/>
                  </a:ext>
                </a:extLst>
              </a:tr>
              <a:tr h="967061">
                <a:tc>
                  <a:txBody>
                    <a:bodyPr/>
                    <a:lstStyle/>
                    <a:p>
                      <a:r>
                        <a:rPr lang="hu-HU" dirty="0"/>
                        <a:t>Random </a:t>
                      </a:r>
                      <a:r>
                        <a:rPr lang="hu-HU" dirty="0" err="1"/>
                        <a:t>forest</a:t>
                      </a:r>
                      <a:r>
                        <a:rPr lang="hu-HU" dirty="0"/>
                        <a:t>-</a:t>
                      </a:r>
                    </a:p>
                    <a:p>
                      <a:r>
                        <a:rPr lang="hu-HU" dirty="0"/>
                        <a:t>Standardizálással és </a:t>
                      </a:r>
                      <a:r>
                        <a:rPr lang="hu-HU" dirty="0" err="1"/>
                        <a:t>polinomiális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feature</a:t>
                      </a:r>
                      <a:r>
                        <a:rPr lang="hu-HU" dirty="0"/>
                        <a:t>-kel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0.940585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0.653518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0.58031463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SelectPercentile</a:t>
                      </a:r>
                      <a:r>
                        <a:rPr lang="hu-HU" dirty="0"/>
                        <a:t>: 60%</a:t>
                      </a:r>
                    </a:p>
                    <a:p>
                      <a:r>
                        <a:rPr lang="hu-HU" dirty="0"/>
                        <a:t>RF. Estimator </a:t>
                      </a:r>
                      <a:r>
                        <a:rPr lang="hu-HU" dirty="0" err="1"/>
                        <a:t>number</a:t>
                      </a:r>
                      <a:r>
                        <a:rPr lang="hu-HU" dirty="0"/>
                        <a:t>: 350</a:t>
                      </a:r>
                    </a:p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072354"/>
                  </a:ext>
                </a:extLst>
              </a:tr>
              <a:tr h="732184">
                <a:tc>
                  <a:txBody>
                    <a:bodyPr/>
                    <a:lstStyle/>
                    <a:p>
                      <a:r>
                        <a:rPr lang="hu-HU" dirty="0" err="1"/>
                        <a:t>Gradient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boosting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0.771756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0.701045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0.714984803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Loss</a:t>
                      </a:r>
                      <a:r>
                        <a:rPr lang="hu-HU" dirty="0"/>
                        <a:t> függvény: </a:t>
                      </a:r>
                      <a:r>
                        <a:rPr lang="hu-HU" dirty="0" err="1"/>
                        <a:t>ls</a:t>
                      </a:r>
                      <a:endParaRPr lang="hu-HU" dirty="0"/>
                    </a:p>
                    <a:p>
                      <a:r>
                        <a:rPr lang="hu-HU" dirty="0" err="1"/>
                        <a:t>SelectPercentile</a:t>
                      </a:r>
                      <a:r>
                        <a:rPr lang="hu-HU" dirty="0"/>
                        <a:t>: 50%</a:t>
                      </a:r>
                    </a:p>
                    <a:p>
                      <a:r>
                        <a:rPr lang="hu-HU" dirty="0" err="1"/>
                        <a:t>Learning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rate</a:t>
                      </a:r>
                      <a:r>
                        <a:rPr lang="hu-HU" dirty="0"/>
                        <a:t>: 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144855"/>
                  </a:ext>
                </a:extLst>
              </a:tr>
              <a:tr h="732184">
                <a:tc>
                  <a:txBody>
                    <a:bodyPr/>
                    <a:lstStyle/>
                    <a:p>
                      <a:r>
                        <a:rPr lang="hu-HU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0.99999671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0.277639881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0.06151904359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N </a:t>
                      </a:r>
                      <a:r>
                        <a:rPr lang="hu-HU" dirty="0" err="1"/>
                        <a:t>neighbours</a:t>
                      </a:r>
                      <a:r>
                        <a:rPr lang="hu-HU" dirty="0"/>
                        <a:t> száma: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636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3664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74932C-B26B-4ADA-B1F3-7C40E54C2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5" y="0"/>
            <a:ext cx="10058400" cy="1609344"/>
          </a:xfrm>
        </p:spPr>
        <p:txBody>
          <a:bodyPr/>
          <a:lstStyle/>
          <a:p>
            <a:r>
              <a:rPr lang="hu-HU" dirty="0"/>
              <a:t>ENSEMBLE MODEL KÉSZÍTÉSE</a:t>
            </a:r>
            <a:br>
              <a:rPr lang="hu-HU" dirty="0"/>
            </a:br>
            <a:r>
              <a:rPr lang="hu-HU" dirty="0" err="1"/>
              <a:t>mean</a:t>
            </a:r>
            <a:r>
              <a:rPr lang="hu-HU" dirty="0"/>
              <a:t> </a:t>
            </a:r>
            <a:r>
              <a:rPr lang="hu-HU" dirty="0" err="1"/>
              <a:t>squared</a:t>
            </a:r>
            <a:r>
              <a:rPr lang="hu-HU" dirty="0"/>
              <a:t> </a:t>
            </a:r>
            <a:r>
              <a:rPr lang="hu-HU" dirty="0" err="1"/>
              <a:t>error-score</a:t>
            </a:r>
            <a:endParaRPr lang="hu-HU" dirty="0"/>
          </a:p>
        </p:txBody>
      </p:sp>
      <p:graphicFrame>
        <p:nvGraphicFramePr>
          <p:cNvPr id="6" name="Táblázat 6">
            <a:extLst>
              <a:ext uri="{FF2B5EF4-FFF2-40B4-BE49-F238E27FC236}">
                <a16:creationId xmlns:a16="http://schemas.microsoft.com/office/drawing/2014/main" id="{F5B9E883-01B0-45B7-BE99-4954D0B55F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8218194"/>
              </p:ext>
            </p:extLst>
          </p:nvPr>
        </p:nvGraphicFramePr>
        <p:xfrm>
          <a:off x="1066795" y="1946832"/>
          <a:ext cx="10752670" cy="4636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0534">
                  <a:extLst>
                    <a:ext uri="{9D8B030D-6E8A-4147-A177-3AD203B41FA5}">
                      <a16:colId xmlns:a16="http://schemas.microsoft.com/office/drawing/2014/main" val="924686332"/>
                    </a:ext>
                  </a:extLst>
                </a:gridCol>
                <a:gridCol w="1490138">
                  <a:extLst>
                    <a:ext uri="{9D8B030D-6E8A-4147-A177-3AD203B41FA5}">
                      <a16:colId xmlns:a16="http://schemas.microsoft.com/office/drawing/2014/main" val="69668665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40689501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222998770"/>
                    </a:ext>
                  </a:extLst>
                </a:gridCol>
                <a:gridCol w="3047998">
                  <a:extLst>
                    <a:ext uri="{9D8B030D-6E8A-4147-A177-3AD203B41FA5}">
                      <a16:colId xmlns:a16="http://schemas.microsoft.com/office/drawing/2014/main" val="907191129"/>
                    </a:ext>
                  </a:extLst>
                </a:gridCol>
              </a:tblGrid>
              <a:tr h="520725">
                <a:tc>
                  <a:txBody>
                    <a:bodyPr/>
                    <a:lstStyle/>
                    <a:p>
                      <a:r>
                        <a:rPr lang="hu-HU" dirty="0"/>
                        <a:t>Modell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Train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score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Validációs </a:t>
                      </a:r>
                      <a:r>
                        <a:rPr lang="hu-HU" dirty="0" err="1"/>
                        <a:t>score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Teszt </a:t>
                      </a:r>
                      <a:r>
                        <a:rPr lang="hu-HU" dirty="0" err="1"/>
                        <a:t>score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Legjobb paraméter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541060"/>
                  </a:ext>
                </a:extLst>
              </a:tr>
              <a:tr h="301690">
                <a:tc>
                  <a:txBody>
                    <a:bodyPr/>
                    <a:lstStyle/>
                    <a:p>
                      <a:r>
                        <a:rPr lang="hu-HU" dirty="0"/>
                        <a:t>Random </a:t>
                      </a:r>
                      <a:r>
                        <a:rPr lang="hu-HU" dirty="0" err="1"/>
                        <a:t>forest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3508.06562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23592.047977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5785.8072938</a:t>
                      </a:r>
                      <a:r>
                        <a:rPr lang="hu-H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SelectPercentile</a:t>
                      </a:r>
                      <a:r>
                        <a:rPr lang="hu-HU" dirty="0"/>
                        <a:t>: 50%</a:t>
                      </a:r>
                    </a:p>
                    <a:p>
                      <a:r>
                        <a:rPr lang="hu-HU" dirty="0"/>
                        <a:t>RF. Estimator </a:t>
                      </a:r>
                      <a:r>
                        <a:rPr lang="hu-HU" dirty="0" err="1"/>
                        <a:t>number</a:t>
                      </a:r>
                      <a:r>
                        <a:rPr lang="hu-HU" dirty="0"/>
                        <a:t>: 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246718"/>
                  </a:ext>
                </a:extLst>
              </a:tr>
              <a:tr h="520725">
                <a:tc>
                  <a:txBody>
                    <a:bodyPr/>
                    <a:lstStyle/>
                    <a:p>
                      <a:r>
                        <a:rPr lang="hu-HU" dirty="0"/>
                        <a:t>Random </a:t>
                      </a:r>
                      <a:r>
                        <a:rPr lang="hu-HU" dirty="0" err="1"/>
                        <a:t>forest</a:t>
                      </a:r>
                      <a:r>
                        <a:rPr lang="hu-HU" dirty="0"/>
                        <a:t>-standardizálással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3376.114333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23329.404043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7991.1762092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SelectPercentile</a:t>
                      </a:r>
                      <a:r>
                        <a:rPr lang="hu-HU" dirty="0"/>
                        <a:t>: 90%</a:t>
                      </a:r>
                    </a:p>
                    <a:p>
                      <a:r>
                        <a:rPr lang="hu-HU" dirty="0"/>
                        <a:t>RF. Estimator </a:t>
                      </a:r>
                      <a:r>
                        <a:rPr lang="hu-HU" dirty="0" err="1"/>
                        <a:t>number</a:t>
                      </a:r>
                      <a:r>
                        <a:rPr lang="hu-HU" dirty="0"/>
                        <a:t>: 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28028"/>
                  </a:ext>
                </a:extLst>
              </a:tr>
              <a:tr h="967061">
                <a:tc>
                  <a:txBody>
                    <a:bodyPr/>
                    <a:lstStyle/>
                    <a:p>
                      <a:r>
                        <a:rPr lang="hu-HU" dirty="0"/>
                        <a:t>Random </a:t>
                      </a:r>
                      <a:r>
                        <a:rPr lang="hu-HU" dirty="0" err="1"/>
                        <a:t>forest</a:t>
                      </a:r>
                      <a:r>
                        <a:rPr lang="hu-HU" dirty="0"/>
                        <a:t>-</a:t>
                      </a:r>
                    </a:p>
                    <a:p>
                      <a:r>
                        <a:rPr lang="hu-HU" dirty="0"/>
                        <a:t>Standardizálással és </a:t>
                      </a:r>
                      <a:r>
                        <a:rPr lang="hu-HU" dirty="0" err="1"/>
                        <a:t>polinomiális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feature</a:t>
                      </a:r>
                      <a:r>
                        <a:rPr lang="hu-HU" dirty="0"/>
                        <a:t>-kel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3643.530608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24270.502498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8870.32206063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SelectPercentile</a:t>
                      </a:r>
                      <a:r>
                        <a:rPr lang="hu-HU" dirty="0"/>
                        <a:t>: 50%</a:t>
                      </a:r>
                    </a:p>
                    <a:p>
                      <a:r>
                        <a:rPr lang="hu-HU" dirty="0"/>
                        <a:t>RF. Estimator </a:t>
                      </a:r>
                      <a:r>
                        <a:rPr lang="hu-HU" dirty="0" err="1"/>
                        <a:t>number</a:t>
                      </a:r>
                      <a:r>
                        <a:rPr lang="hu-HU" dirty="0"/>
                        <a:t>: 250</a:t>
                      </a:r>
                    </a:p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072354"/>
                  </a:ext>
                </a:extLst>
              </a:tr>
              <a:tr h="732184">
                <a:tc>
                  <a:txBody>
                    <a:bodyPr/>
                    <a:lstStyle/>
                    <a:p>
                      <a:r>
                        <a:rPr lang="hu-HU" dirty="0" err="1"/>
                        <a:t>Gradient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boosting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15949.89420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22187.888285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9600.07339731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Loss</a:t>
                      </a:r>
                      <a:r>
                        <a:rPr lang="hu-HU" dirty="0"/>
                        <a:t> függvény: </a:t>
                      </a:r>
                      <a:r>
                        <a:rPr lang="hu-HU" dirty="0" err="1"/>
                        <a:t>ls</a:t>
                      </a:r>
                      <a:endParaRPr lang="hu-HU" dirty="0"/>
                    </a:p>
                    <a:p>
                      <a:r>
                        <a:rPr lang="hu-HU" dirty="0" err="1"/>
                        <a:t>SelectPercentile</a:t>
                      </a:r>
                      <a:r>
                        <a:rPr lang="hu-HU" dirty="0"/>
                        <a:t>: 40%</a:t>
                      </a:r>
                    </a:p>
                    <a:p>
                      <a:r>
                        <a:rPr lang="hu-HU" dirty="0" err="1"/>
                        <a:t>Learning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rate</a:t>
                      </a:r>
                      <a:r>
                        <a:rPr lang="hu-HU" dirty="0"/>
                        <a:t>: 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144855"/>
                  </a:ext>
                </a:extLst>
              </a:tr>
              <a:tr h="732184">
                <a:tc>
                  <a:txBody>
                    <a:bodyPr/>
                    <a:lstStyle/>
                    <a:p>
                      <a:r>
                        <a:rPr lang="hu-HU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0.13072801</a:t>
                      </a:r>
                      <a:r>
                        <a:rPr lang="hu-H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26280.6450407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19216.256966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N </a:t>
                      </a:r>
                      <a:r>
                        <a:rPr lang="hu-HU" dirty="0" err="1"/>
                        <a:t>neighbours</a:t>
                      </a:r>
                      <a:r>
                        <a:rPr lang="hu-HU" dirty="0"/>
                        <a:t> száma: 5</a:t>
                      </a:r>
                    </a:p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761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0619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182B31-7609-44FF-A629-50A22AD60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ENSEMBLE </a:t>
            </a:r>
            <a:r>
              <a:rPr lang="hu-HU" dirty="0" err="1"/>
              <a:t>model</a:t>
            </a:r>
            <a:br>
              <a:rPr lang="hu-HU" dirty="0"/>
            </a:br>
            <a:r>
              <a:rPr lang="hu-HU" dirty="0"/>
              <a:t>R2-score, random </a:t>
            </a:r>
            <a:r>
              <a:rPr lang="hu-HU" dirty="0" err="1"/>
              <a:t>forest</a:t>
            </a:r>
            <a:endParaRPr lang="hu-HU" dirty="0"/>
          </a:p>
        </p:txBody>
      </p:sp>
      <p:pic>
        <p:nvPicPr>
          <p:cNvPr id="11" name="Tartalom helye 10">
            <a:extLst>
              <a:ext uri="{FF2B5EF4-FFF2-40B4-BE49-F238E27FC236}">
                <a16:creationId xmlns:a16="http://schemas.microsoft.com/office/drawing/2014/main" id="{41B5C7B5-73D9-4801-B3EE-AF80FA464C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2520" y="2679365"/>
            <a:ext cx="4433310" cy="2934369"/>
          </a:xfr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7176A988-D9A2-4BB8-A290-2977A2054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345" y="1961815"/>
            <a:ext cx="4433310" cy="2934369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69467CC4-B077-4C9A-95B6-B9E0EB90A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5847" y="2138206"/>
            <a:ext cx="4433310" cy="293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59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A4D678-E6E9-4E49-B365-CD5941F50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ENSEmble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készítése</a:t>
            </a:r>
            <a:br>
              <a:rPr lang="hu-HU" dirty="0"/>
            </a:br>
            <a:r>
              <a:rPr lang="hu-HU" dirty="0"/>
              <a:t>r2-score, </a:t>
            </a:r>
            <a:r>
              <a:rPr lang="hu-HU" dirty="0" err="1"/>
              <a:t>gradient</a:t>
            </a:r>
            <a:r>
              <a:rPr lang="hu-HU" dirty="0"/>
              <a:t> </a:t>
            </a:r>
            <a:r>
              <a:rPr lang="hu-HU" dirty="0" err="1"/>
              <a:t>boosting</a:t>
            </a:r>
            <a:endParaRPr lang="hu-HU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A992794E-5D86-480A-AC0E-B0E926D0E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2520" y="2679365"/>
            <a:ext cx="4433310" cy="2934369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97EED41D-DF61-45DA-B29D-2217306D2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345" y="1961815"/>
            <a:ext cx="4433310" cy="293436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3BC6CE70-C05D-4DBA-B516-597F1D6A6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9345" y="1961815"/>
            <a:ext cx="4433310" cy="2934369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7877603A-2815-4BEF-AECA-831CBE4BE4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9345" y="1961815"/>
            <a:ext cx="4433310" cy="293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6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F569FE-B454-4A98-8F38-14D42CFF8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ENSEMBLE </a:t>
            </a:r>
            <a:r>
              <a:rPr lang="hu-HU" dirty="0" err="1"/>
              <a:t>model</a:t>
            </a:r>
            <a:br>
              <a:rPr lang="hu-HU" dirty="0"/>
            </a:br>
            <a:r>
              <a:rPr lang="hu-HU" dirty="0" err="1"/>
              <a:t>mean</a:t>
            </a:r>
            <a:r>
              <a:rPr lang="hu-HU" dirty="0"/>
              <a:t> </a:t>
            </a:r>
            <a:r>
              <a:rPr lang="hu-HU" dirty="0" err="1"/>
              <a:t>squared</a:t>
            </a:r>
            <a:r>
              <a:rPr lang="hu-HU" dirty="0"/>
              <a:t> </a:t>
            </a:r>
            <a:r>
              <a:rPr lang="hu-HU" dirty="0" err="1"/>
              <a:t>error</a:t>
            </a:r>
            <a:r>
              <a:rPr lang="hu-HU" dirty="0"/>
              <a:t>, random </a:t>
            </a:r>
            <a:r>
              <a:rPr lang="hu-HU" dirty="0" err="1"/>
              <a:t>forest</a:t>
            </a:r>
            <a:endParaRPr lang="hu-HU" dirty="0"/>
          </a:p>
        </p:txBody>
      </p:sp>
      <p:pic>
        <p:nvPicPr>
          <p:cNvPr id="13" name="Tartalom helye 12">
            <a:extLst>
              <a:ext uri="{FF2B5EF4-FFF2-40B4-BE49-F238E27FC236}">
                <a16:creationId xmlns:a16="http://schemas.microsoft.com/office/drawing/2014/main" id="{AFD3E3CC-D808-449B-900B-C5ECB56F1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2520" y="2679365"/>
            <a:ext cx="4433310" cy="2934369"/>
          </a:xfr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087E53DD-6394-4CF3-B896-EFBD02024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345" y="1961815"/>
            <a:ext cx="4433310" cy="2934369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06F58172-9EC3-4B5F-BB0D-507C48B17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9345" y="1961815"/>
            <a:ext cx="4433310" cy="2934369"/>
          </a:xfrm>
          <a:prstGeom prst="rect">
            <a:avLst/>
          </a:prstGeom>
        </p:spPr>
      </p:pic>
      <p:pic>
        <p:nvPicPr>
          <p:cNvPr id="19" name="Kép 18">
            <a:extLst>
              <a:ext uri="{FF2B5EF4-FFF2-40B4-BE49-F238E27FC236}">
                <a16:creationId xmlns:a16="http://schemas.microsoft.com/office/drawing/2014/main" id="{0339E55F-725A-47F5-9B06-E62BAD0BA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9345" y="1961815"/>
            <a:ext cx="4433310" cy="293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7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C6DAABD-85A0-4918-8CF6-4862DFC07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ENSEMBLE </a:t>
            </a:r>
            <a:r>
              <a:rPr lang="hu-HU" dirty="0" err="1"/>
              <a:t>model</a:t>
            </a:r>
            <a:br>
              <a:rPr lang="hu-HU" dirty="0"/>
            </a:br>
            <a:r>
              <a:rPr lang="hu-HU" dirty="0" err="1"/>
              <a:t>mean</a:t>
            </a:r>
            <a:r>
              <a:rPr lang="hu-HU" dirty="0"/>
              <a:t> </a:t>
            </a:r>
            <a:r>
              <a:rPr lang="hu-HU" dirty="0" err="1"/>
              <a:t>squared</a:t>
            </a:r>
            <a:r>
              <a:rPr lang="hu-HU" dirty="0"/>
              <a:t> </a:t>
            </a:r>
            <a:r>
              <a:rPr lang="hu-HU" dirty="0" err="1"/>
              <a:t>error</a:t>
            </a:r>
            <a:r>
              <a:rPr lang="hu-HU" dirty="0"/>
              <a:t>, </a:t>
            </a:r>
            <a:r>
              <a:rPr lang="hu-HU" dirty="0" err="1"/>
              <a:t>gradient</a:t>
            </a:r>
            <a:r>
              <a:rPr lang="hu-HU" dirty="0"/>
              <a:t> </a:t>
            </a:r>
            <a:r>
              <a:rPr lang="hu-HU" dirty="0" err="1"/>
              <a:t>boosting</a:t>
            </a:r>
            <a:endParaRPr lang="hu-HU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80CECD86-D853-4AD1-8097-046161EC50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2520" y="2679365"/>
            <a:ext cx="4433310" cy="2934369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7E975104-A450-4360-A660-A1A94186F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345" y="1961815"/>
            <a:ext cx="4433310" cy="293436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4E0AE424-815C-45F7-95C4-81A78CEE95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9345" y="1961815"/>
            <a:ext cx="4433310" cy="2934369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34A8D53D-2AD5-40A4-97E1-8C3DBA6A4D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9345" y="1961815"/>
            <a:ext cx="4433310" cy="293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91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260FA4E-2B9A-48E8-9615-DE6CD26F8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FELADATOM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922F78E-AB65-4353-B6F7-F0EF8A358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TÁBLA FELDOLGOZÁSA, FEATURE SELECTION</a:t>
            </a:r>
            <a:endParaRPr lang="hu-HU" dirty="0"/>
          </a:p>
          <a:p>
            <a:pPr fontAlgn="base"/>
            <a:r>
              <a:rPr lang="en-US" dirty="0"/>
              <a:t>ENSEMBLE MODEL ELKÉSZÍTÉSE ÉS TANÍTÁSA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18601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CA7B74-0A1E-461A-95A6-1E8FDB710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ADATFELDOLGOZÁS</a:t>
            </a:r>
            <a:br>
              <a:rPr lang="en-US" dirty="0"/>
            </a:br>
            <a:br>
              <a:rPr lang="en-US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713D73C-43EF-4E93-A4FC-2EB1BDDC4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893618"/>
            <a:ext cx="10785348" cy="5278582"/>
          </a:xfrm>
        </p:spPr>
        <p:txBody>
          <a:bodyPr/>
          <a:lstStyle/>
          <a:p>
            <a:r>
              <a:rPr lang="hu-HU" dirty="0"/>
              <a:t>Fájlok, amelyek ezt hajtják végre:</a:t>
            </a:r>
          </a:p>
          <a:p>
            <a:pPr fontAlgn="base"/>
            <a:r>
              <a:rPr lang="hu-HU" dirty="0"/>
              <a:t>beolvasas2.py: 12 hónapra felvettem, hogy adott szállást hányszor béreltek ki. </a:t>
            </a:r>
            <a:br>
              <a:rPr lang="hu-HU" dirty="0"/>
            </a:br>
            <a:r>
              <a:rPr lang="hu-HU" dirty="0"/>
              <a:t>Adatok beolvasása a calendar_summary.csv-</a:t>
            </a:r>
            <a:r>
              <a:rPr lang="hu-HU" dirty="0" err="1"/>
              <a:t>ből</a:t>
            </a:r>
            <a:r>
              <a:rPr lang="hu-HU" dirty="0"/>
              <a:t>, amely a napokra bontott foglalásokat tartalmazza minden szállásra. A calendar_summary.csv-t fel kellett daraboljam több részre előtte, hogy a </a:t>
            </a:r>
            <a:r>
              <a:rPr lang="hu-HU" dirty="0" err="1"/>
              <a:t>githubon</a:t>
            </a:r>
            <a:r>
              <a:rPr lang="hu-HU" dirty="0"/>
              <a:t> feltölthető legyen (fájlméret korlát miatt). Ezek mellett a listings.csv-t, amely az összesített fontosabb adatokat tartalmazza minden egyes szállásról vettem, és ezt a 2 tábla adatait a </a:t>
            </a:r>
            <a:r>
              <a:rPr lang="hu-HU" dirty="0" err="1"/>
              <a:t>pandas.merge</a:t>
            </a:r>
            <a:r>
              <a:rPr lang="hu-HU" dirty="0"/>
              <a:t>() függvényével </a:t>
            </a:r>
            <a:r>
              <a:rPr lang="hu-HU" dirty="0" err="1"/>
              <a:t>összemergeltem</a:t>
            </a:r>
            <a:r>
              <a:rPr lang="hu-HU" dirty="0"/>
              <a:t>.</a:t>
            </a:r>
          </a:p>
          <a:p>
            <a:r>
              <a:rPr lang="hu-HU" dirty="0"/>
              <a:t>A hónapokat </a:t>
            </a:r>
            <a:r>
              <a:rPr lang="hu-HU" dirty="0" err="1"/>
              <a:t>DataFrame.groupby</a:t>
            </a:r>
            <a:r>
              <a:rPr lang="hu-HU" dirty="0"/>
              <a:t>() műveletével szedtem ki. Ezekre a beépített speciális </a:t>
            </a:r>
            <a:r>
              <a:rPr lang="hu-HU" dirty="0" err="1"/>
              <a:t>függvénykre</a:t>
            </a:r>
            <a:r>
              <a:rPr lang="hu-HU" dirty="0"/>
              <a:t> azért volt szükség, mert </a:t>
            </a:r>
            <a:r>
              <a:rPr lang="hu-HU" dirty="0" err="1"/>
              <a:t>for</a:t>
            </a:r>
            <a:r>
              <a:rPr lang="hu-HU" dirty="0"/>
              <a:t> ciklusokkal napokig elfutott volna a szelekció.</a:t>
            </a:r>
          </a:p>
          <a:p>
            <a:r>
              <a:rPr lang="en-US" dirty="0"/>
              <a:t>beolvasas3.py: </a:t>
            </a:r>
            <a:r>
              <a:rPr lang="en-US" dirty="0" err="1"/>
              <a:t>adattábla</a:t>
            </a:r>
            <a:r>
              <a:rPr lang="en-US" dirty="0"/>
              <a:t> </a:t>
            </a:r>
            <a:r>
              <a:rPr lang="en-US" dirty="0" err="1"/>
              <a:t>felvétele</a:t>
            </a:r>
            <a:r>
              <a:rPr lang="en-US" dirty="0"/>
              <a:t> a </a:t>
            </a:r>
            <a:r>
              <a:rPr lang="en-US" dirty="0" err="1"/>
              <a:t>mergelés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, </a:t>
            </a:r>
            <a:r>
              <a:rPr lang="en-US" dirty="0" err="1"/>
              <a:t>ezt</a:t>
            </a:r>
            <a:r>
              <a:rPr lang="en-US" dirty="0"/>
              <a:t> a beolvasas2.py </a:t>
            </a:r>
            <a:r>
              <a:rPr lang="en-US" dirty="0" err="1"/>
              <a:t>scirpt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futtatni</a:t>
            </a:r>
            <a:r>
              <a:rPr lang="en-US" dirty="0"/>
              <a:t>. </a:t>
            </a:r>
            <a:r>
              <a:rPr lang="en-US" dirty="0" err="1"/>
              <a:t>Kiszedtem</a:t>
            </a:r>
            <a:r>
              <a:rPr lang="en-US" dirty="0"/>
              <a:t> a </a:t>
            </a:r>
            <a:r>
              <a:rPr lang="en-US" dirty="0" err="1"/>
              <a:t>feleslegesen</a:t>
            </a:r>
            <a:r>
              <a:rPr lang="en-US" dirty="0"/>
              <a:t>, a merge </a:t>
            </a:r>
            <a:r>
              <a:rPr lang="en-US" dirty="0" err="1"/>
              <a:t>után</a:t>
            </a:r>
            <a:r>
              <a:rPr lang="en-US" dirty="0"/>
              <a:t> </a:t>
            </a:r>
            <a:r>
              <a:rPr lang="en-US" dirty="0" err="1"/>
              <a:t>felvett</a:t>
            </a:r>
            <a:r>
              <a:rPr lang="en-US" dirty="0"/>
              <a:t> </a:t>
            </a:r>
            <a:r>
              <a:rPr lang="en-US" dirty="0" err="1"/>
              <a:t>featureket</a:t>
            </a:r>
            <a:r>
              <a:rPr lang="en-US" dirty="0"/>
              <a:t>.</a:t>
            </a:r>
          </a:p>
          <a:p>
            <a:endParaRPr lang="hu-HU" dirty="0"/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3077F7E-DFEF-4B6C-985A-5F3EDBD97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14454"/>
            <a:ext cx="12192000" cy="324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69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6C1F4C-F792-4D01-801D-A163DF005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041" y="-342900"/>
            <a:ext cx="10058400" cy="1609344"/>
          </a:xfrm>
        </p:spPr>
        <p:txBody>
          <a:bodyPr/>
          <a:lstStyle/>
          <a:p>
            <a:r>
              <a:rPr lang="hu-HU" dirty="0"/>
              <a:t>Adatfeldolgozás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86F89EC-0E6D-4968-BDCA-E988723A4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831273"/>
            <a:ext cx="10058400" cy="5340927"/>
          </a:xfrm>
        </p:spPr>
        <p:txBody>
          <a:bodyPr/>
          <a:lstStyle/>
          <a:p>
            <a:pPr fontAlgn="base"/>
            <a:r>
              <a:rPr lang="hu-HU" dirty="0"/>
              <a:t>1. </a:t>
            </a:r>
            <a:r>
              <a:rPr lang="en-US" dirty="0" err="1"/>
              <a:t>Lépés</a:t>
            </a:r>
            <a:r>
              <a:rPr lang="en-US" dirty="0"/>
              <a:t>: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folytonos</a:t>
            </a:r>
            <a:r>
              <a:rPr lang="en-US" dirty="0"/>
              <a:t> </a:t>
            </a:r>
            <a:r>
              <a:rPr lang="en-US" dirty="0" err="1"/>
              <a:t>adatok</a:t>
            </a:r>
            <a:r>
              <a:rPr lang="en-US" dirty="0"/>
              <a:t> </a:t>
            </a:r>
            <a:r>
              <a:rPr lang="en-US" dirty="0" err="1"/>
              <a:t>előfeldolgozása</a:t>
            </a:r>
            <a:endParaRPr lang="en-US" dirty="0"/>
          </a:p>
          <a:p>
            <a:pPr lvl="1" fontAlgn="base"/>
            <a:r>
              <a:rPr lang="hu-HU" dirty="0" err="1"/>
              <a:t>NaN</a:t>
            </a:r>
            <a:r>
              <a:rPr lang="hu-HU" dirty="0"/>
              <a:t> </a:t>
            </a:r>
            <a:r>
              <a:rPr lang="en-US" dirty="0" err="1"/>
              <a:t>értékek</a:t>
            </a:r>
            <a:r>
              <a:rPr lang="en-US" dirty="0"/>
              <a:t> </a:t>
            </a:r>
            <a:r>
              <a:rPr lang="en-US" dirty="0" err="1"/>
              <a:t>kiszedése</a:t>
            </a:r>
            <a:endParaRPr lang="en-US" dirty="0"/>
          </a:p>
          <a:p>
            <a:pPr lvl="2"/>
            <a:r>
              <a:rPr lang="en-US" dirty="0"/>
              <a:t>['</a:t>
            </a:r>
            <a:r>
              <a:rPr lang="en-US" dirty="0" err="1"/>
              <a:t>last_review</a:t>
            </a:r>
            <a:r>
              <a:rPr lang="en-US" dirty="0"/>
              <a:t>', '</a:t>
            </a:r>
            <a:r>
              <a:rPr lang="en-US" dirty="0" err="1"/>
              <a:t>security_deposit</a:t>
            </a:r>
            <a:r>
              <a:rPr lang="en-US" dirty="0"/>
              <a:t>']</a:t>
            </a:r>
          </a:p>
          <a:p>
            <a:pPr lvl="2"/>
            <a:r>
              <a:rPr lang="en-US" dirty="0"/>
              <a:t>Last review: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utolsó</a:t>
            </a:r>
            <a:r>
              <a:rPr lang="en-US" dirty="0"/>
              <a:t> </a:t>
            </a:r>
            <a:r>
              <a:rPr lang="en-US" dirty="0" err="1"/>
              <a:t>értékelés</a:t>
            </a:r>
            <a:r>
              <a:rPr lang="en-US" dirty="0"/>
              <a:t> </a:t>
            </a:r>
            <a:r>
              <a:rPr lang="en-US" dirty="0" err="1"/>
              <a:t>mikor</a:t>
            </a:r>
            <a:r>
              <a:rPr lang="en-US" dirty="0"/>
              <a:t> </a:t>
            </a:r>
            <a:r>
              <a:rPr lang="en-US" dirty="0" err="1"/>
              <a:t>történt</a:t>
            </a:r>
            <a:r>
              <a:rPr lang="en-US" dirty="0"/>
              <a:t>. Ha</a:t>
            </a:r>
            <a:r>
              <a:rPr lang="hu-HU" dirty="0"/>
              <a:t> </a:t>
            </a:r>
            <a:r>
              <a:rPr lang="hu-HU" dirty="0" err="1"/>
              <a:t>NaN</a:t>
            </a:r>
            <a:r>
              <a:rPr lang="en-US" dirty="0"/>
              <a:t>, </a:t>
            </a:r>
            <a:r>
              <a:rPr lang="en-US" dirty="0" err="1"/>
              <a:t>nem</a:t>
            </a:r>
            <a:r>
              <a:rPr lang="en-US" dirty="0"/>
              <a:t> volt </a:t>
            </a:r>
            <a:r>
              <a:rPr lang="en-US" dirty="0" err="1"/>
              <a:t>értékelés</a:t>
            </a:r>
            <a:r>
              <a:rPr lang="en-US" dirty="0"/>
              <a:t>-&gt;0.</a:t>
            </a:r>
          </a:p>
          <a:p>
            <a:pPr lvl="2"/>
            <a:r>
              <a:rPr lang="en-US" dirty="0" err="1"/>
              <a:t>Átalakítás</a:t>
            </a:r>
            <a:r>
              <a:rPr lang="en-US" dirty="0"/>
              <a:t> </a:t>
            </a:r>
            <a:r>
              <a:rPr lang="en-US" dirty="0" err="1"/>
              <a:t>folytonossá</a:t>
            </a:r>
            <a:r>
              <a:rPr lang="en-US" dirty="0"/>
              <a:t>: (</a:t>
            </a:r>
            <a:r>
              <a:rPr lang="en-US" dirty="0" err="1"/>
              <a:t>mostani</a:t>
            </a:r>
            <a:r>
              <a:rPr lang="en-US" dirty="0"/>
              <a:t> </a:t>
            </a:r>
            <a:r>
              <a:rPr lang="en-US" dirty="0" err="1"/>
              <a:t>dátum</a:t>
            </a:r>
            <a:r>
              <a:rPr lang="en-US" dirty="0"/>
              <a:t>-last review </a:t>
            </a:r>
            <a:r>
              <a:rPr lang="en-US" dirty="0" err="1"/>
              <a:t>dátuma</a:t>
            </a:r>
            <a:r>
              <a:rPr lang="en-US" dirty="0"/>
              <a:t>).</a:t>
            </a:r>
          </a:p>
          <a:p>
            <a:pPr lvl="2"/>
            <a:r>
              <a:rPr lang="en-US" dirty="0"/>
              <a:t>Security deposit ha </a:t>
            </a:r>
            <a:r>
              <a:rPr lang="hu-HU" dirty="0" err="1"/>
              <a:t>NaN</a:t>
            </a:r>
            <a:r>
              <a:rPr lang="en-US" dirty="0"/>
              <a:t>: </a:t>
            </a:r>
            <a:r>
              <a:rPr lang="en-US" dirty="0" err="1"/>
              <a:t>ismeretlen</a:t>
            </a:r>
            <a:r>
              <a:rPr lang="en-US" dirty="0"/>
              <a:t>: 0-ra </a:t>
            </a:r>
            <a:r>
              <a:rPr lang="en-US" dirty="0" err="1"/>
              <a:t>írjuk</a:t>
            </a:r>
            <a:r>
              <a:rPr lang="en-US" dirty="0"/>
              <a:t> </a:t>
            </a:r>
            <a:r>
              <a:rPr lang="en-US" dirty="0" err="1"/>
              <a:t>át</a:t>
            </a:r>
            <a:r>
              <a:rPr lang="en-US" dirty="0"/>
              <a:t>.</a:t>
            </a:r>
          </a:p>
          <a:p>
            <a:pPr lvl="1" fontAlgn="base"/>
            <a:r>
              <a:rPr lang="en-US" dirty="0"/>
              <a:t>‘Amenities’ </a:t>
            </a:r>
            <a:r>
              <a:rPr lang="en-US" dirty="0" err="1"/>
              <a:t>oszlop</a:t>
            </a:r>
            <a:r>
              <a:rPr lang="en-US" dirty="0"/>
              <a:t> </a:t>
            </a:r>
            <a:r>
              <a:rPr lang="en-US" dirty="0" err="1"/>
              <a:t>feldarabolása</a:t>
            </a:r>
            <a:r>
              <a:rPr lang="en-US" dirty="0"/>
              <a:t>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részre</a:t>
            </a:r>
            <a:r>
              <a:rPr lang="en-US" dirty="0"/>
              <a:t> (+feature-k)</a:t>
            </a:r>
            <a:r>
              <a:rPr lang="hu-HU" dirty="0"/>
              <a:t> </a:t>
            </a:r>
          </a:p>
          <a:p>
            <a:pPr lvl="2" fontAlgn="base"/>
            <a:r>
              <a:rPr lang="hu-HU" dirty="0"/>
              <a:t>$-k eltüntetése + </a:t>
            </a:r>
            <a:r>
              <a:rPr lang="hu-HU" dirty="0" err="1"/>
              <a:t>NaN</a:t>
            </a:r>
            <a:r>
              <a:rPr lang="hu-HU" dirty="0"/>
              <a:t> értékek 0-vá átalakítása.</a:t>
            </a:r>
            <a:br>
              <a:rPr lang="en-US" dirty="0"/>
            </a:b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C873932-EB3A-4137-A884-EE3FFD42E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041" y="3609522"/>
            <a:ext cx="10021699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460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B05FC8-E4E2-4C13-9D11-EE019074D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002931"/>
          </a:xfrm>
        </p:spPr>
        <p:txBody>
          <a:bodyPr/>
          <a:lstStyle/>
          <a:p>
            <a:r>
              <a:rPr lang="hu-HU" dirty="0"/>
              <a:t>Adatfeldolgozás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6A86E6E-BCCC-4B2F-AD5E-74466AEA8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002931"/>
            <a:ext cx="10058400" cy="5169269"/>
          </a:xfrm>
        </p:spPr>
        <p:txBody>
          <a:bodyPr/>
          <a:lstStyle/>
          <a:p>
            <a:r>
              <a:rPr lang="hu-HU" dirty="0"/>
              <a:t>2.  Lépés: Nem folytonos jellemzők folytonossá alakítása</a:t>
            </a:r>
          </a:p>
          <a:p>
            <a:pPr lvl="1"/>
            <a:r>
              <a:rPr lang="hu-HU" dirty="0" err="1"/>
              <a:t>OrdinalEncoding</a:t>
            </a:r>
            <a:r>
              <a:rPr lang="hu-HU" dirty="0"/>
              <a:t>()-</a:t>
            </a:r>
            <a:r>
              <a:rPr lang="hu-HU" dirty="0" err="1"/>
              <a:t>al</a:t>
            </a:r>
            <a:r>
              <a:rPr lang="hu-HU" dirty="0"/>
              <a:t> történt meg az átalakítás, csak a kiszűrt nem folytonos jellemzőkre alkalmaztam.</a:t>
            </a:r>
          </a:p>
          <a:p>
            <a:r>
              <a:rPr lang="hu-HU" dirty="0"/>
              <a:t>3. Lépés: Folytonos jellemzők feldolgozása. </a:t>
            </a:r>
          </a:p>
          <a:p>
            <a:pPr lvl="1"/>
            <a:r>
              <a:rPr lang="hu-HU" dirty="0" err="1"/>
              <a:t>NaN</a:t>
            </a:r>
            <a:r>
              <a:rPr lang="hu-HU" dirty="0"/>
              <a:t> értékek </a:t>
            </a:r>
            <a:r>
              <a:rPr lang="hu-HU" dirty="0" err="1"/>
              <a:t>átalakitása</a:t>
            </a:r>
            <a:r>
              <a:rPr lang="hu-HU" dirty="0"/>
              <a:t> 0-vá.</a:t>
            </a:r>
          </a:p>
          <a:p>
            <a:pPr marL="274320" lvl="1" indent="0">
              <a:buNone/>
            </a:pPr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58833105-918C-4F0D-BC16-2BC1BE0C5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19462"/>
            <a:ext cx="12192000" cy="256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205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64B85F-9700-4EDA-960D-615F1C088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166158"/>
            <a:ext cx="10058400" cy="1302979"/>
          </a:xfrm>
        </p:spPr>
        <p:txBody>
          <a:bodyPr/>
          <a:lstStyle/>
          <a:p>
            <a:r>
              <a:rPr lang="hu-HU" dirty="0"/>
              <a:t>Adatfeldolgozás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59F2E72-FD58-47CF-BEFD-7357A2E68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856735"/>
            <a:ext cx="10058400" cy="5315465"/>
          </a:xfrm>
        </p:spPr>
        <p:txBody>
          <a:bodyPr/>
          <a:lstStyle/>
          <a:p>
            <a:r>
              <a:rPr lang="hu-HU" dirty="0"/>
              <a:t>4. Lépés: egymással erősen korreláló </a:t>
            </a:r>
            <a:r>
              <a:rPr lang="hu-HU" dirty="0" err="1"/>
              <a:t>feature</a:t>
            </a:r>
            <a:r>
              <a:rPr lang="hu-HU" dirty="0"/>
              <a:t>-k kiszedése.</a:t>
            </a:r>
          </a:p>
          <a:p>
            <a:pPr lvl="1"/>
            <a:r>
              <a:rPr lang="hu-HU" dirty="0"/>
              <a:t>12 hónap (&gt;0.8 a korreláció egymás között)</a:t>
            </a:r>
          </a:p>
          <a:p>
            <a:pPr lvl="1"/>
            <a:r>
              <a:rPr lang="en-US" dirty="0"/>
              <a:t> </a:t>
            </a:r>
            <a:r>
              <a:rPr lang="hu-HU" dirty="0"/>
              <a:t>Á</a:t>
            </a:r>
            <a:r>
              <a:rPr lang="en-US" dirty="0" err="1"/>
              <a:t>gyak</a:t>
            </a:r>
            <a:r>
              <a:rPr lang="en-US" dirty="0"/>
              <a:t> </a:t>
            </a:r>
            <a:r>
              <a:rPr lang="en-US" dirty="0" err="1"/>
              <a:t>száma</a:t>
            </a:r>
            <a:r>
              <a:rPr lang="en-US" dirty="0"/>
              <a:t> (beds) </a:t>
            </a:r>
            <a:r>
              <a:rPr lang="en-US" dirty="0" err="1"/>
              <a:t>ami</a:t>
            </a:r>
            <a:r>
              <a:rPr lang="en-US" dirty="0"/>
              <a:t> </a:t>
            </a:r>
            <a:r>
              <a:rPr lang="en-US" dirty="0" err="1"/>
              <a:t>korrelár</a:t>
            </a:r>
            <a:r>
              <a:rPr lang="en-US" dirty="0"/>
              <a:t> a </a:t>
            </a:r>
            <a:r>
              <a:rPr lang="en-US" dirty="0" err="1"/>
              <a:t>férőhelyek</a:t>
            </a:r>
            <a:r>
              <a:rPr lang="en-US" dirty="0"/>
              <a:t> </a:t>
            </a:r>
            <a:r>
              <a:rPr lang="en-US" dirty="0" err="1"/>
              <a:t>számával</a:t>
            </a:r>
            <a:r>
              <a:rPr lang="en-US" dirty="0"/>
              <a:t> (</a:t>
            </a:r>
            <a:r>
              <a:rPr lang="en-US" dirty="0" err="1"/>
              <a:t>accomodates</a:t>
            </a:r>
            <a:r>
              <a:rPr lang="en-US" dirty="0"/>
              <a:t>):</a:t>
            </a:r>
            <a:r>
              <a:rPr lang="hu-HU" dirty="0"/>
              <a:t> (0,79)</a:t>
            </a:r>
          </a:p>
          <a:p>
            <a:pPr lvl="1"/>
            <a:r>
              <a:rPr lang="hu-HU" dirty="0"/>
              <a:t>Másik ilyen </a:t>
            </a:r>
            <a:r>
              <a:rPr lang="hu-HU" dirty="0" err="1"/>
              <a:t>feature</a:t>
            </a:r>
            <a:r>
              <a:rPr lang="hu-HU" dirty="0"/>
              <a:t> a hűtő megléte, ami erősen </a:t>
            </a:r>
            <a:r>
              <a:rPr lang="hu-HU" dirty="0" err="1"/>
              <a:t>korrelár</a:t>
            </a:r>
            <a:r>
              <a:rPr lang="hu-HU" dirty="0"/>
              <a:t> a szolgálatások számával. (0,73)</a:t>
            </a:r>
          </a:p>
          <a:p>
            <a:pPr lvl="1"/>
            <a:r>
              <a:rPr lang="hu-HU" dirty="0" err="1"/>
              <a:t>Amenities</a:t>
            </a:r>
            <a:r>
              <a:rPr lang="hu-HU" dirty="0"/>
              <a:t> felbontásával kapott 2 </a:t>
            </a:r>
            <a:r>
              <a:rPr lang="hu-HU" dirty="0" err="1"/>
              <a:t>feature</a:t>
            </a:r>
            <a:r>
              <a:rPr lang="hu-HU" dirty="0"/>
              <a:t>-t és 11 hónapot elhagytam, csak az első hónapot tartottam meg.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89AC570-36F8-4B5E-94E4-F9180CB37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760" y="85467"/>
            <a:ext cx="64824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14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014725-6EF9-4F88-8377-1097DB1A3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289725"/>
            <a:ext cx="10058400" cy="1609344"/>
          </a:xfrm>
        </p:spPr>
        <p:txBody>
          <a:bodyPr/>
          <a:lstStyle/>
          <a:p>
            <a:r>
              <a:rPr lang="hu-HU" dirty="0"/>
              <a:t>Adatfeldolgozás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5E6C22-C2ED-4AA6-808A-FED469512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939114"/>
            <a:ext cx="10058400" cy="5233086"/>
          </a:xfrm>
        </p:spPr>
        <p:txBody>
          <a:bodyPr/>
          <a:lstStyle/>
          <a:p>
            <a:r>
              <a:rPr lang="hu-HU" dirty="0"/>
              <a:t>5. Lépés: eredetileg túl sok </a:t>
            </a:r>
            <a:r>
              <a:rPr lang="hu-HU" dirty="0" err="1"/>
              <a:t>NaN</a:t>
            </a:r>
            <a:r>
              <a:rPr lang="hu-HU" dirty="0"/>
              <a:t> (üres értéket) tartalmazó </a:t>
            </a:r>
            <a:r>
              <a:rPr lang="hu-HU" dirty="0" err="1"/>
              <a:t>feature</a:t>
            </a:r>
            <a:r>
              <a:rPr lang="hu-HU" dirty="0"/>
              <a:t>-k kiszedése:</a:t>
            </a:r>
          </a:p>
          <a:p>
            <a:pPr lvl="1"/>
            <a:r>
              <a:rPr lang="hu-HU" dirty="0"/>
              <a:t>Azokat a </a:t>
            </a:r>
            <a:r>
              <a:rPr lang="hu-HU" dirty="0" err="1"/>
              <a:t>feature</a:t>
            </a:r>
            <a:r>
              <a:rPr lang="hu-HU" dirty="0"/>
              <a:t>-ket távolítottam el, amelynek több mint 30%-a </a:t>
            </a:r>
            <a:r>
              <a:rPr lang="hu-HU" dirty="0" err="1"/>
              <a:t>NaN</a:t>
            </a:r>
            <a:r>
              <a:rPr lang="hu-HU" dirty="0"/>
              <a:t> értékeket tartalmazott. Két ilyen </a:t>
            </a:r>
            <a:r>
              <a:rPr lang="hu-HU" dirty="0" err="1"/>
              <a:t>feautre</a:t>
            </a:r>
            <a:r>
              <a:rPr lang="hu-HU" dirty="0"/>
              <a:t> volt: </a:t>
            </a:r>
            <a:r>
              <a:rPr lang="hu-HU" dirty="0" err="1"/>
              <a:t>square_feet</a:t>
            </a:r>
            <a:r>
              <a:rPr lang="hu-HU" dirty="0"/>
              <a:t> (négyzetméter) és a </a:t>
            </a:r>
            <a:r>
              <a:rPr lang="hu-HU" dirty="0" err="1"/>
              <a:t>sequrity_deposit</a:t>
            </a:r>
            <a:r>
              <a:rPr lang="hu-HU" dirty="0"/>
              <a:t> (kaució)</a:t>
            </a:r>
          </a:p>
          <a:p>
            <a:pPr marL="274320" lvl="1" indent="0">
              <a:buNone/>
            </a:pPr>
            <a:r>
              <a:rPr lang="hu-HU" dirty="0"/>
              <a:t>Így egy 23 </a:t>
            </a:r>
            <a:r>
              <a:rPr lang="hu-HU" dirty="0" err="1"/>
              <a:t>feautre</a:t>
            </a:r>
            <a:r>
              <a:rPr lang="hu-HU" dirty="0"/>
              <a:t>-t tartalmazó táblát kaptam, amelyben 22552 </a:t>
            </a:r>
            <a:r>
              <a:rPr lang="hu-HU" dirty="0" err="1"/>
              <a:t>feature</a:t>
            </a:r>
            <a:r>
              <a:rPr lang="hu-HU" dirty="0"/>
              <a:t> vektor szerepel. A későbbiekben ezt használtuk fel taníttatásra.</a:t>
            </a:r>
          </a:p>
        </p:txBody>
      </p:sp>
    </p:spTree>
    <p:extLst>
      <p:ext uri="{BB962C8B-B14F-4D97-AF65-F5344CB8AC3E}">
        <p14:creationId xmlns:p14="http://schemas.microsoft.com/office/powerpoint/2010/main" val="3697876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94335F-3A4F-4CA8-A6FF-74E0E2094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ENSEMBLE MODEL fogalmak</a:t>
            </a:r>
            <a:br>
              <a:rPr lang="hu-HU" dirty="0"/>
            </a:br>
            <a:r>
              <a:rPr lang="hu-HU" dirty="0"/>
              <a:t>r2-score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8BE9CAA-33FA-41D2-908E-C497236C4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 r2 score </a:t>
            </a:r>
            <a:r>
              <a:rPr lang="en-US" dirty="0" err="1"/>
              <a:t>magyarul</a:t>
            </a:r>
            <a:r>
              <a:rPr lang="en-US" dirty="0"/>
              <a:t> "</a:t>
            </a:r>
            <a:r>
              <a:rPr lang="en-US" dirty="0" err="1"/>
              <a:t>meghatározási</a:t>
            </a:r>
            <a:r>
              <a:rPr lang="en-US" dirty="0"/>
              <a:t> </a:t>
            </a:r>
            <a:r>
              <a:rPr lang="en-US" dirty="0" err="1"/>
              <a:t>együttható</a:t>
            </a:r>
            <a:r>
              <a:rPr lang="en-US" dirty="0"/>
              <a:t>", </a:t>
            </a:r>
            <a:r>
              <a:rPr lang="en-US" dirty="0" err="1"/>
              <a:t>ami</a:t>
            </a:r>
            <a:r>
              <a:rPr lang="en-US" dirty="0"/>
              <a:t> </a:t>
            </a:r>
            <a:r>
              <a:rPr lang="en-US" dirty="0" err="1"/>
              <a:t>megadja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mennyire</a:t>
            </a:r>
            <a:r>
              <a:rPr lang="en-US" dirty="0"/>
              <a:t> </a:t>
            </a:r>
            <a:r>
              <a:rPr lang="en-US" dirty="0" err="1"/>
              <a:t>illeszkedik</a:t>
            </a:r>
            <a:r>
              <a:rPr lang="en-US" dirty="0"/>
              <a:t> </a:t>
            </a:r>
            <a:r>
              <a:rPr lang="en-US" dirty="0" err="1"/>
              <a:t>jól</a:t>
            </a:r>
            <a:r>
              <a:rPr lang="en-US" dirty="0"/>
              <a:t> </a:t>
            </a:r>
            <a:r>
              <a:rPr lang="en-US" dirty="0" err="1"/>
              <a:t>rá</a:t>
            </a:r>
            <a:r>
              <a:rPr lang="en-US" dirty="0"/>
              <a:t> a </a:t>
            </a:r>
            <a:r>
              <a:rPr lang="en-US" dirty="0" err="1"/>
              <a:t>modell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adatpontjainkra</a:t>
            </a:r>
            <a:r>
              <a:rPr lang="en-US" dirty="0"/>
              <a:t>. Ha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érték</a:t>
            </a:r>
            <a:r>
              <a:rPr lang="en-US" dirty="0"/>
              <a:t> 1,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tökéletesen</a:t>
            </a:r>
            <a:r>
              <a:rPr lang="en-US" dirty="0"/>
              <a:t> </a:t>
            </a:r>
            <a:r>
              <a:rPr lang="en-US" dirty="0" err="1"/>
              <a:t>illeszkedik</a:t>
            </a:r>
            <a:r>
              <a:rPr lang="en-US" dirty="0"/>
              <a:t>, </a:t>
            </a:r>
            <a:r>
              <a:rPr lang="en-US" dirty="0" err="1"/>
              <a:t>vagy</a:t>
            </a:r>
            <a:r>
              <a:rPr lang="en-US" dirty="0"/>
              <a:t> ha 1-hez </a:t>
            </a:r>
            <a:r>
              <a:rPr lang="en-US" dirty="0" err="1"/>
              <a:t>közelítő</a:t>
            </a:r>
            <a:r>
              <a:rPr lang="en-US" dirty="0"/>
              <a:t> </a:t>
            </a:r>
            <a:r>
              <a:rPr lang="en-US" dirty="0" err="1"/>
              <a:t>érték</a:t>
            </a:r>
            <a:r>
              <a:rPr lang="en-US" dirty="0"/>
              <a:t>, </a:t>
            </a:r>
            <a:r>
              <a:rPr lang="en-US" dirty="0" err="1"/>
              <a:t>majdnem</a:t>
            </a:r>
            <a:r>
              <a:rPr lang="en-US" dirty="0"/>
              <a:t> </a:t>
            </a:r>
            <a:r>
              <a:rPr lang="en-US" dirty="0" err="1"/>
              <a:t>tökéletesen</a:t>
            </a:r>
            <a:r>
              <a:rPr lang="en-US" dirty="0"/>
              <a:t> </a:t>
            </a:r>
            <a:r>
              <a:rPr lang="en-US" dirty="0" err="1"/>
              <a:t>illeszkedik</a:t>
            </a:r>
            <a:r>
              <a:rPr lang="en-US" dirty="0"/>
              <a:t>. </a:t>
            </a:r>
            <a:endParaRPr lang="hu-HU" dirty="0"/>
          </a:p>
          <a:p>
            <a:r>
              <a:rPr lang="hu-HU" dirty="0"/>
              <a:t>Azt adja meg, hogy a lineáris modellnél, mint </a:t>
            </a:r>
            <a:r>
              <a:rPr lang="hu-HU" dirty="0" err="1"/>
              <a:t>baseline</a:t>
            </a:r>
            <a:r>
              <a:rPr lang="hu-HU" dirty="0"/>
              <a:t> modellnél mennyivel jobban teljesít a modellünk.</a:t>
            </a:r>
          </a:p>
        </p:txBody>
      </p:sp>
    </p:spTree>
    <p:extLst>
      <p:ext uri="{BB962C8B-B14F-4D97-AF65-F5344CB8AC3E}">
        <p14:creationId xmlns:p14="http://schemas.microsoft.com/office/powerpoint/2010/main" val="2538065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B0C1E4-A9EB-46F7-91D5-AE898EEFF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ENSEMBLE </a:t>
            </a:r>
            <a:r>
              <a:rPr lang="hu-HU" dirty="0" err="1"/>
              <a:t>model</a:t>
            </a:r>
            <a:r>
              <a:rPr lang="hu-HU" dirty="0"/>
              <a:t> fogalmak</a:t>
            </a:r>
            <a:br>
              <a:rPr lang="hu-HU" dirty="0"/>
            </a:br>
            <a:r>
              <a:rPr lang="hu-HU" dirty="0" err="1"/>
              <a:t>mean</a:t>
            </a:r>
            <a:r>
              <a:rPr lang="hu-HU" dirty="0"/>
              <a:t> </a:t>
            </a:r>
            <a:r>
              <a:rPr lang="hu-HU" dirty="0" err="1"/>
              <a:t>squared</a:t>
            </a:r>
            <a:r>
              <a:rPr lang="hu-HU" dirty="0"/>
              <a:t> </a:t>
            </a:r>
            <a:r>
              <a:rPr lang="hu-HU" dirty="0" err="1"/>
              <a:t>error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E5F0775-61EE-4244-8375-7E2CB794F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</a:t>
            </a:r>
            <a:r>
              <a:rPr lang="en-US" dirty="0" err="1"/>
              <a:t>alós</a:t>
            </a:r>
            <a:r>
              <a:rPr lang="en-US" dirty="0"/>
              <a:t> </a:t>
            </a:r>
            <a:r>
              <a:rPr lang="en-US" dirty="0" err="1"/>
              <a:t>adatpontoktól</a:t>
            </a:r>
            <a:r>
              <a:rPr lang="en-US" dirty="0"/>
              <a:t> </a:t>
            </a:r>
            <a:r>
              <a:rPr lang="en-US" dirty="0" err="1"/>
              <a:t>való</a:t>
            </a:r>
            <a:r>
              <a:rPr lang="en-US" dirty="0"/>
              <a:t> </a:t>
            </a:r>
            <a:r>
              <a:rPr lang="en-US" dirty="0" err="1"/>
              <a:t>eltérések</a:t>
            </a:r>
            <a:r>
              <a:rPr lang="en-US" dirty="0"/>
              <a:t> </a:t>
            </a:r>
            <a:r>
              <a:rPr lang="en-US" dirty="0" err="1"/>
              <a:t>négyzetes</a:t>
            </a:r>
            <a:r>
              <a:rPr lang="en-US" dirty="0"/>
              <a:t> </a:t>
            </a:r>
            <a:r>
              <a:rPr lang="en-US" dirty="0" err="1"/>
              <a:t>összegének</a:t>
            </a:r>
            <a:r>
              <a:rPr lang="en-US" dirty="0"/>
              <a:t> </a:t>
            </a:r>
            <a:r>
              <a:rPr lang="en-US" dirty="0" err="1"/>
              <a:t>átlagát</a:t>
            </a:r>
            <a:r>
              <a:rPr lang="hu-HU" dirty="0"/>
              <a:t> adja meg.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3DF9C69-BD0E-4732-8EDC-0F675046A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953" y="3294105"/>
            <a:ext cx="45053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587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betű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TM03090434[[fn=Fás világ]]</Template>
  <TotalTime>472</TotalTime>
  <Words>826</Words>
  <Application>Microsoft Office PowerPoint</Application>
  <PresentationFormat>Szélesvásznú</PresentationFormat>
  <Paragraphs>121</Paragraphs>
  <Slides>17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21" baseType="lpstr">
      <vt:lpstr>Rockwell</vt:lpstr>
      <vt:lpstr>Rockwell Condensed</vt:lpstr>
      <vt:lpstr>Wingdings</vt:lpstr>
      <vt:lpstr>Fabetű</vt:lpstr>
      <vt:lpstr>GÉPI TANULÁS BEADANDÓ</vt:lpstr>
      <vt:lpstr>FELADATOM</vt:lpstr>
      <vt:lpstr>ADATFELDOLGOZÁS  </vt:lpstr>
      <vt:lpstr>Adatfeldolgozás</vt:lpstr>
      <vt:lpstr>Adatfeldolgozás</vt:lpstr>
      <vt:lpstr>Adatfeldolgozás</vt:lpstr>
      <vt:lpstr>Adatfeldolgozás</vt:lpstr>
      <vt:lpstr>ENSEMBLE MODEL fogalmak r2-score</vt:lpstr>
      <vt:lpstr>ENSEMBLE model fogalmak mean squared error</vt:lpstr>
      <vt:lpstr>ENSEmble model fogalmak random forest model</vt:lpstr>
      <vt:lpstr>ENSEMBLE model fogalmak gradient boosting model</vt:lpstr>
      <vt:lpstr>ENSEMBLE MODEL KÉSZÍTÉSE r2-score</vt:lpstr>
      <vt:lpstr>ENSEMBLE MODEL KÉSZÍTÉSE mean squared error-score</vt:lpstr>
      <vt:lpstr>ENSEMBLE model R2-score, random forest</vt:lpstr>
      <vt:lpstr>ENSEmble model készítése r2-score, gradient boosting</vt:lpstr>
      <vt:lpstr>ENSEMBLE model mean squared error, random forest</vt:lpstr>
      <vt:lpstr>ENSEMBLE model mean squared error, gradient boosting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GÉPI TANULÁS BEADANDÓ</dc:title>
  <dc:creator>Heinc Emília</dc:creator>
  <cp:lastModifiedBy>Heinc Emília</cp:lastModifiedBy>
  <cp:revision>21</cp:revision>
  <dcterms:created xsi:type="dcterms:W3CDTF">2020-04-25T15:46:15Z</dcterms:created>
  <dcterms:modified xsi:type="dcterms:W3CDTF">2020-05-03T13:02:46Z</dcterms:modified>
</cp:coreProperties>
</file>