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2" r:id="rId22"/>
    <p:sldId id="281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5/3/2020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6C79B-A5F5-4D9D-88AA-B80FB6C99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GÉPI TANULÁS BEADANDÓ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F7B98C-7E40-4168-857C-A46003A80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HEINC EMÍLIA</a:t>
            </a:r>
          </a:p>
        </p:txBody>
      </p:sp>
    </p:spTree>
    <p:extLst>
      <p:ext uri="{BB962C8B-B14F-4D97-AF65-F5344CB8AC3E}">
        <p14:creationId xmlns:p14="http://schemas.microsoft.com/office/powerpoint/2010/main" val="204155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EA51F9-80AC-4AD4-8C18-CDB8440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/>
              <a:t>random </a:t>
            </a:r>
            <a:r>
              <a:rPr lang="hu-HU" dirty="0" err="1"/>
              <a:t>forest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19A90-4416-49E8-8F0E-E3353F76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model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döntési</a:t>
            </a:r>
            <a:r>
              <a:rPr lang="en-US" dirty="0"/>
              <a:t> </a:t>
            </a:r>
            <a:r>
              <a:rPr lang="en-US" dirty="0" err="1"/>
              <a:t>fát</a:t>
            </a:r>
            <a:r>
              <a:rPr lang="en-US" dirty="0"/>
              <a:t> </a:t>
            </a:r>
            <a:r>
              <a:rPr lang="en-US" dirty="0" err="1"/>
              <a:t>felépítv</a:t>
            </a:r>
            <a:r>
              <a:rPr lang="hu-HU" dirty="0"/>
              <a:t>e, futtatva rajtuk az algoritmust majd a kimenetük átlagát véve (regressziós modell esetén) adja vissza a regressziós értékeket.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4CE6D0-8B1B-448B-A42F-EFA6CF13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820" y="3099707"/>
            <a:ext cx="5326360" cy="35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776B9-8BEE-40B7-B9E6-C6B7D058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88BEEF-40A6-4DCD-B63A-F461E24D8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gradient boosting method is </a:t>
            </a:r>
            <a:r>
              <a:rPr lang="en-US" dirty="0" err="1"/>
              <a:t>döntési</a:t>
            </a:r>
            <a:r>
              <a:rPr lang="en-US" dirty="0"/>
              <a:t> </a:t>
            </a:r>
            <a:r>
              <a:rPr lang="en-US" dirty="0" err="1"/>
              <a:t>fán</a:t>
            </a:r>
            <a:r>
              <a:rPr lang="en-US" dirty="0"/>
              <a:t> </a:t>
            </a:r>
            <a:r>
              <a:rPr lang="en-US" dirty="0" err="1"/>
              <a:t>alapuló</a:t>
            </a:r>
            <a:r>
              <a:rPr lang="en-US" dirty="0"/>
              <a:t> </a:t>
            </a:r>
            <a:r>
              <a:rPr lang="en-US" dirty="0" err="1"/>
              <a:t>módszer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megaodtt</a:t>
            </a:r>
            <a:r>
              <a:rPr lang="en-US" dirty="0"/>
              <a:t> learning rate-el </a:t>
            </a:r>
            <a:r>
              <a:rPr lang="en-US" dirty="0" err="1"/>
              <a:t>változtatva</a:t>
            </a:r>
            <a:r>
              <a:rPr lang="en-US" dirty="0"/>
              <a:t> a fa </a:t>
            </a:r>
            <a:r>
              <a:rPr lang="en-US" dirty="0" err="1"/>
              <a:t>tulajdonságain</a:t>
            </a:r>
            <a:r>
              <a:rPr lang="en-US" dirty="0"/>
              <a:t> </a:t>
            </a:r>
            <a:r>
              <a:rPr lang="en-US" dirty="0" err="1"/>
              <a:t>gradiens-módszerrel</a:t>
            </a:r>
            <a:r>
              <a:rPr lang="en-US" dirty="0"/>
              <a:t> </a:t>
            </a:r>
            <a:r>
              <a:rPr lang="en-US" dirty="0" err="1"/>
              <a:t>keresi</a:t>
            </a:r>
            <a:r>
              <a:rPr lang="en-US" dirty="0"/>
              <a:t> a </a:t>
            </a:r>
            <a:r>
              <a:rPr lang="en-US" dirty="0" err="1"/>
              <a:t>legjobb</a:t>
            </a:r>
            <a:r>
              <a:rPr lang="en-US" dirty="0"/>
              <a:t> </a:t>
            </a:r>
            <a:r>
              <a:rPr lang="en-US" dirty="0" err="1"/>
              <a:t>metaparméter-beállítást</a:t>
            </a:r>
            <a:r>
              <a:rPr lang="en-US" dirty="0"/>
              <a:t>. A </a:t>
            </a:r>
            <a:r>
              <a:rPr lang="en-US" dirty="0" err="1"/>
              <a:t>gradiens</a:t>
            </a:r>
            <a:r>
              <a:rPr lang="en-US" dirty="0"/>
              <a:t> </a:t>
            </a:r>
            <a:r>
              <a:rPr lang="en-US" dirty="0" err="1"/>
              <a:t>módszernek</a:t>
            </a:r>
            <a:r>
              <a:rPr lang="en-US" dirty="0"/>
              <a:t> a loss </a:t>
            </a:r>
            <a:r>
              <a:rPr lang="en-US" dirty="0" err="1"/>
              <a:t>függvényét</a:t>
            </a:r>
            <a:r>
              <a:rPr lang="en-US" dirty="0"/>
              <a:t> is mi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alapján</a:t>
            </a:r>
            <a:r>
              <a:rPr lang="en-US" dirty="0"/>
              <a:t> </a:t>
            </a:r>
            <a:r>
              <a:rPr lang="en-US" dirty="0" err="1"/>
              <a:t>számolja</a:t>
            </a:r>
            <a:r>
              <a:rPr lang="en-US" dirty="0"/>
              <a:t> a </a:t>
            </a:r>
            <a:r>
              <a:rPr lang="en-US" dirty="0" err="1"/>
              <a:t>gradienst</a:t>
            </a:r>
            <a:r>
              <a:rPr lang="en-US" dirty="0"/>
              <a:t>,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aminek</a:t>
            </a:r>
            <a:r>
              <a:rPr lang="en-US" dirty="0"/>
              <a:t> a </a:t>
            </a:r>
            <a:r>
              <a:rPr lang="en-US" dirty="0" err="1"/>
              <a:t>minimumát</a:t>
            </a:r>
            <a:r>
              <a:rPr lang="en-US" dirty="0"/>
              <a:t> </a:t>
            </a:r>
            <a:r>
              <a:rPr lang="en-US" dirty="0" err="1"/>
              <a:t>keresi</a:t>
            </a:r>
            <a:r>
              <a:rPr lang="en-US" dirty="0"/>
              <a:t>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79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4932C-B26B-4ADA-B1F3-7C40E54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5" y="0"/>
            <a:ext cx="10058400" cy="1609344"/>
          </a:xfrm>
        </p:spPr>
        <p:txBody>
          <a:bodyPr/>
          <a:lstStyle/>
          <a:p>
            <a:r>
              <a:rPr lang="hu-HU" dirty="0"/>
              <a:t>ENSEMBLE MODEL KÉSZÍTÉSE</a:t>
            </a:r>
            <a:br>
              <a:rPr lang="hu-HU" dirty="0"/>
            </a:br>
            <a:r>
              <a:rPr lang="hu-HU" dirty="0"/>
              <a:t>r2-score</a:t>
            </a:r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F5B9E883-01B0-45B7-BE99-4954D0B55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27154"/>
              </p:ext>
            </p:extLst>
          </p:nvPr>
        </p:nvGraphicFramePr>
        <p:xfrm>
          <a:off x="1066795" y="1946832"/>
          <a:ext cx="10752670" cy="463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534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490138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907191129"/>
                    </a:ext>
                  </a:extLst>
                </a:gridCol>
              </a:tblGrid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0.946275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0.657663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0.6322022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100%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-standardizálással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0.945699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0.688708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0.602992498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70%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967061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</a:t>
                      </a:r>
                    </a:p>
                    <a:p>
                      <a:r>
                        <a:rPr lang="hu-HU" dirty="0"/>
                        <a:t>Standardizálással és </a:t>
                      </a:r>
                      <a:r>
                        <a:rPr lang="hu-HU" dirty="0" err="1"/>
                        <a:t>polinomiális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feature</a:t>
                      </a:r>
                      <a:r>
                        <a:rPr lang="hu-HU" dirty="0"/>
                        <a:t>-kel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0.940585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0.653518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0.58031463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60%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350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 err="1"/>
                        <a:t>Gradient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boosting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0.771756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0.701045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0.714984803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Loss</a:t>
                      </a:r>
                      <a:r>
                        <a:rPr lang="hu-HU" dirty="0"/>
                        <a:t> függvény: </a:t>
                      </a:r>
                      <a:r>
                        <a:rPr lang="hu-HU" dirty="0" err="1"/>
                        <a:t>ls</a:t>
                      </a:r>
                      <a:endParaRPr lang="hu-HU" dirty="0"/>
                    </a:p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 err="1"/>
                        <a:t>Learning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r>
                        <a:rPr lang="hu-HU" dirty="0"/>
                        <a:t>: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44855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0.99999671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0.277639881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0.06151904359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 </a:t>
                      </a:r>
                      <a:r>
                        <a:rPr lang="hu-HU" dirty="0" err="1"/>
                        <a:t>neighbours</a:t>
                      </a:r>
                      <a:r>
                        <a:rPr lang="hu-HU" dirty="0"/>
                        <a:t> száma: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3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74932C-B26B-4ADA-B1F3-7C40E54C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5" y="0"/>
            <a:ext cx="10058400" cy="1609344"/>
          </a:xfrm>
        </p:spPr>
        <p:txBody>
          <a:bodyPr/>
          <a:lstStyle/>
          <a:p>
            <a:r>
              <a:rPr lang="hu-HU" dirty="0"/>
              <a:t>ENSEMBLE MODEL KÉSZÍTÉSE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error-score</a:t>
            </a:r>
            <a:endParaRPr lang="hu-HU" dirty="0"/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F5B9E883-01B0-45B7-BE99-4954D0B55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218194"/>
              </p:ext>
            </p:extLst>
          </p:nvPr>
        </p:nvGraphicFramePr>
        <p:xfrm>
          <a:off x="1066795" y="1946832"/>
          <a:ext cx="10752670" cy="463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534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490138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907191129"/>
                    </a:ext>
                  </a:extLst>
                </a:gridCol>
              </a:tblGrid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301690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3508.06562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23592.047977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5785.8072938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520725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-standardizálással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3376.114333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23329.404043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7991.1762092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90%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967061">
                <a:tc>
                  <a:txBody>
                    <a:bodyPr/>
                    <a:lstStyle/>
                    <a:p>
                      <a:r>
                        <a:rPr lang="hu-HU" dirty="0"/>
                        <a:t>Random </a:t>
                      </a:r>
                      <a:r>
                        <a:rPr lang="hu-HU" dirty="0" err="1"/>
                        <a:t>forest</a:t>
                      </a:r>
                      <a:r>
                        <a:rPr lang="hu-HU" dirty="0"/>
                        <a:t>-</a:t>
                      </a:r>
                    </a:p>
                    <a:p>
                      <a:r>
                        <a:rPr lang="hu-HU" dirty="0"/>
                        <a:t>Standardizálással és </a:t>
                      </a:r>
                      <a:r>
                        <a:rPr lang="hu-HU" dirty="0" err="1"/>
                        <a:t>polinomiális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feature</a:t>
                      </a:r>
                      <a:r>
                        <a:rPr lang="hu-HU" dirty="0"/>
                        <a:t>-kel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3643.530608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24270.502498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8870.32206063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50%</a:t>
                      </a:r>
                    </a:p>
                    <a:p>
                      <a:r>
                        <a:rPr lang="hu-HU" dirty="0"/>
                        <a:t>RF. Estimator </a:t>
                      </a:r>
                      <a:r>
                        <a:rPr lang="hu-HU" dirty="0" err="1"/>
                        <a:t>number</a:t>
                      </a:r>
                      <a:r>
                        <a:rPr lang="hu-HU" dirty="0"/>
                        <a:t>: 250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 err="1"/>
                        <a:t>Gradient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boosting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15949.89420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22187.888285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9600.07339731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Loss</a:t>
                      </a:r>
                      <a:r>
                        <a:rPr lang="hu-HU" dirty="0"/>
                        <a:t> függvény: </a:t>
                      </a:r>
                      <a:r>
                        <a:rPr lang="hu-HU" dirty="0" err="1"/>
                        <a:t>ls</a:t>
                      </a:r>
                      <a:endParaRPr lang="hu-HU" dirty="0"/>
                    </a:p>
                    <a:p>
                      <a:r>
                        <a:rPr lang="hu-HU" dirty="0" err="1"/>
                        <a:t>SelectPercentile</a:t>
                      </a:r>
                      <a:r>
                        <a:rPr lang="hu-HU" dirty="0"/>
                        <a:t>: 40%</a:t>
                      </a:r>
                    </a:p>
                    <a:p>
                      <a:r>
                        <a:rPr lang="hu-HU" dirty="0" err="1"/>
                        <a:t>Learning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rate</a:t>
                      </a:r>
                      <a:r>
                        <a:rPr lang="hu-HU" dirty="0"/>
                        <a:t>: 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44855"/>
                  </a:ext>
                </a:extLst>
              </a:tr>
              <a:tr h="732184">
                <a:tc>
                  <a:txBody>
                    <a:bodyPr/>
                    <a:lstStyle/>
                    <a:p>
                      <a:r>
                        <a:rPr lang="hu-HU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0.13072801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26280.6450407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19216.256966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N </a:t>
                      </a:r>
                      <a:r>
                        <a:rPr lang="hu-HU" dirty="0" err="1"/>
                        <a:t>neighbours</a:t>
                      </a:r>
                      <a:r>
                        <a:rPr lang="hu-HU" dirty="0"/>
                        <a:t> száma: 5</a:t>
                      </a:r>
                    </a:p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76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61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82B31-7609-44FF-A629-50A22AD6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/>
              <a:t>R2-score, random </a:t>
            </a:r>
            <a:r>
              <a:rPr lang="hu-HU" dirty="0" err="1"/>
              <a:t>forest</a:t>
            </a:r>
            <a:endParaRPr lang="hu-HU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41B5C7B5-73D9-4801-B3EE-AF80FA464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7176A988-D9A2-4BB8-A290-2977A205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69467CC4-B077-4C9A-95B6-B9E0EB90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847" y="2138206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9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4D678-E6E9-4E49-B365-CD5941F5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készítése</a:t>
            </a:r>
            <a:br>
              <a:rPr lang="hu-HU" dirty="0"/>
            </a:br>
            <a:r>
              <a:rPr lang="hu-HU" dirty="0"/>
              <a:t>r2-score,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92794E-5D86-480A-AC0E-B0E926D0E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7EED41D-DF61-45DA-B29D-2217306D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C6CE70-C05D-4DBA-B516-597F1D6A6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877603A-2815-4BEF-AECA-831CBE4BE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F569FE-B454-4A98-8F38-14D42CFF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, random </a:t>
            </a:r>
            <a:r>
              <a:rPr lang="hu-HU" dirty="0" err="1"/>
              <a:t>forest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AFD3E3CC-D808-449B-900B-C5ECB56F1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87E53DD-6394-4CF3-B896-EFBD02024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6F58172-9EC3-4B5F-BB0D-507C48B17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0339E55F-725A-47F5-9B06-E62BAD0B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DAABD-85A0-4918-8CF6-4862DFC0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, </a:t>
            </a:r>
            <a:r>
              <a:rPr lang="hu-HU" dirty="0" err="1"/>
              <a:t>gradient</a:t>
            </a:r>
            <a:r>
              <a:rPr lang="hu-HU" dirty="0"/>
              <a:t> </a:t>
            </a:r>
            <a:r>
              <a:rPr lang="hu-HU" dirty="0" err="1"/>
              <a:t>boosting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CECD86-D853-4AD1-8097-046161EC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520" y="2679365"/>
            <a:ext cx="4433310" cy="293436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E975104-A450-4360-A660-A1A94186F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E0AE424-815C-45F7-95C4-81A78CEE9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4A8D53D-2AD5-40A4-97E1-8C3DBA6A4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345" y="1961815"/>
            <a:ext cx="4433310" cy="2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6A0DA1-0726-427B-BB43-F7E471A9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Géczi Dániel Csanád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622A5D-36F8-4658-AF0B-E3350FCF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7783"/>
            <a:ext cx="10058400" cy="1609344"/>
          </a:xfrm>
        </p:spPr>
        <p:txBody>
          <a:bodyPr>
            <a:normAutofit/>
          </a:bodyPr>
          <a:lstStyle/>
          <a:p>
            <a:r>
              <a:rPr lang="hu-HU" sz="2800" dirty="0"/>
              <a:t>Dimenzió redukció végrehajtása</a:t>
            </a:r>
          </a:p>
          <a:p>
            <a:r>
              <a:rPr lang="hu-HU" sz="2800" dirty="0"/>
              <a:t>További modellek taníttatása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A1FDA9F-7109-4F8E-B302-F76E6FA01099}"/>
              </a:ext>
            </a:extLst>
          </p:cNvPr>
          <p:cNvSpPr txBox="1"/>
          <p:nvPr/>
        </p:nvSpPr>
        <p:spPr>
          <a:xfrm>
            <a:off x="1128584" y="1540475"/>
            <a:ext cx="496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Feladatom</a:t>
            </a:r>
          </a:p>
        </p:txBody>
      </p:sp>
    </p:spTree>
    <p:extLst>
      <p:ext uri="{BB962C8B-B14F-4D97-AF65-F5344CB8AC3E}">
        <p14:creationId xmlns:p14="http://schemas.microsoft.com/office/powerpoint/2010/main" val="64955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25B04E-A242-4FE0-8E36-40000388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Dimenzió redukció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06C3B-CB72-4155-A8FE-10BD53CD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001354"/>
          </a:xfrm>
        </p:spPr>
        <p:txBody>
          <a:bodyPr/>
          <a:lstStyle/>
          <a:p>
            <a:r>
              <a:rPr lang="hu-HU" dirty="0"/>
              <a:t>SVD-vel (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Decomposition</a:t>
            </a:r>
            <a:endParaRPr lang="hu-HU" dirty="0"/>
          </a:p>
          <a:p>
            <a:r>
              <a:rPr lang="hu-HU" dirty="0"/>
              <a:t>PCA-</a:t>
            </a:r>
            <a:r>
              <a:rPr lang="hu-HU" dirty="0" err="1"/>
              <a:t>val</a:t>
            </a:r>
            <a:r>
              <a:rPr lang="hu-HU" dirty="0"/>
              <a:t> (</a:t>
            </a:r>
            <a:r>
              <a:rPr lang="hu-HU" dirty="0" err="1"/>
              <a:t>Principal</a:t>
            </a:r>
            <a:r>
              <a:rPr lang="hu-HU" dirty="0"/>
              <a:t>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analysis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746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0FA4E-2B9A-48E8-9615-DE6CD26F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FELADATOM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2F78E-AB65-4353-B6F7-F0EF8A35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TÁBLA FELDOLGOZÁSA, FEATURE SELECTION</a:t>
            </a:r>
            <a:endParaRPr lang="hu-HU" dirty="0"/>
          </a:p>
          <a:p>
            <a:pPr fontAlgn="base"/>
            <a:r>
              <a:rPr lang="en-US" dirty="0"/>
              <a:t>ENSEMBLE MODEL ELKÉSZÍTÉSE ÉS TANÍTÁSA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601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D1ED50-906F-4D64-8636-4092A0BA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taníttatása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8C4C35-9FC6-453F-B12C-D200E7596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122124"/>
          </a:xfrm>
        </p:spPr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</a:t>
            </a:r>
            <a:endParaRPr lang="hu-HU" dirty="0"/>
          </a:p>
          <a:p>
            <a:r>
              <a:rPr lang="hu-HU" dirty="0"/>
              <a:t>SVR modell (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regression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9380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C8A6-A734-41A1-8385-26DE6453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Decision </a:t>
            </a:r>
            <a:r>
              <a:rPr lang="hu-HU" dirty="0" err="1"/>
              <a:t>tree</a:t>
            </a:r>
            <a:r>
              <a:rPr lang="hu-HU" dirty="0"/>
              <a:t> modell</a:t>
            </a:r>
          </a:p>
        </p:txBody>
      </p:sp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84C0E029-795A-4970-B0CB-814260B4D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13663"/>
              </p:ext>
            </p:extLst>
          </p:nvPr>
        </p:nvGraphicFramePr>
        <p:xfrm>
          <a:off x="1063752" y="1788857"/>
          <a:ext cx="9364133" cy="5069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26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297710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1990800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548400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2654397">
                  <a:extLst>
                    <a:ext uri="{9D8B030D-6E8A-4147-A177-3AD203B41FA5}">
                      <a16:colId xmlns:a16="http://schemas.microsoft.com/office/drawing/2014/main" val="125975561"/>
                    </a:ext>
                  </a:extLst>
                </a:gridCol>
              </a:tblGrid>
              <a:tr h="714707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691949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Sima Decision </a:t>
                      </a:r>
                      <a:r>
                        <a:rPr lang="hu-HU" dirty="0" err="1"/>
                        <a:t>tree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>
                          <a:effectLst/>
                        </a:rPr>
                        <a:t>0.0354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0.030549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0.035904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>
                          <a:effectLst/>
                        </a:rPr>
                        <a:t>Min_samples_leaf:0.05</a:t>
                      </a:r>
                    </a:p>
                    <a:p>
                      <a:pPr algn="l"/>
                      <a:r>
                        <a:rPr lang="hu-HU" dirty="0" err="1">
                          <a:effectLst/>
                        </a:rPr>
                        <a:t>Max_depth</a:t>
                      </a:r>
                      <a:r>
                        <a:rPr lang="hu-HU" dirty="0">
                          <a:effectLst/>
                        </a:rPr>
                        <a:t>: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833280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Decision </a:t>
                      </a:r>
                      <a:r>
                        <a:rPr lang="hu-HU" dirty="0" err="1"/>
                        <a:t>tre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pca-val</a:t>
                      </a:r>
                      <a:r>
                        <a:rPr lang="hu-HU" dirty="0"/>
                        <a:t> csökkentetten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0.111206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0.10216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>
                          <a:effectLst/>
                        </a:rPr>
                        <a:t>Min_samples_leaf:0.05</a:t>
                      </a:r>
                    </a:p>
                    <a:p>
                      <a:pPr algn="l"/>
                      <a:r>
                        <a:rPr lang="hu-HU" dirty="0" err="1">
                          <a:effectLst/>
                        </a:rPr>
                        <a:t>Max_depth</a:t>
                      </a:r>
                      <a:r>
                        <a:rPr lang="hu-HU" dirty="0">
                          <a:effectLst/>
                        </a:rPr>
                        <a:t>: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1285047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Decision </a:t>
                      </a:r>
                      <a:r>
                        <a:rPr lang="hu-HU" dirty="0" err="1"/>
                        <a:t>tree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svd</a:t>
                      </a:r>
                      <a:r>
                        <a:rPr lang="hu-HU" dirty="0"/>
                        <a:t>-vel</a:t>
                      </a:r>
                    </a:p>
                    <a:p>
                      <a:pPr algn="l"/>
                      <a:r>
                        <a:rPr lang="hu-HU" dirty="0"/>
                        <a:t>csökkentetten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0.13875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err="1"/>
                        <a:t>Min_samples_leaf</a:t>
                      </a:r>
                      <a:r>
                        <a:rPr lang="hu-HU" dirty="0"/>
                        <a:t>: 0.05</a:t>
                      </a:r>
                    </a:p>
                    <a:p>
                      <a:pPr algn="l"/>
                      <a:r>
                        <a:rPr lang="hu-HU" dirty="0" err="1"/>
                        <a:t>Max_depth</a:t>
                      </a:r>
                      <a:r>
                        <a:rPr lang="hu-HU" dirty="0"/>
                        <a:t>: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  <a:tr h="1333247"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Decision </a:t>
                      </a:r>
                      <a:r>
                        <a:rPr lang="hu-HU" dirty="0" err="1"/>
                        <a:t>tree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svd</a:t>
                      </a:r>
                      <a:r>
                        <a:rPr lang="hu-HU" dirty="0"/>
                        <a:t>-vel </a:t>
                      </a:r>
                      <a:r>
                        <a:rPr lang="hu-HU" dirty="0" err="1"/>
                        <a:t>csökkenteve</a:t>
                      </a:r>
                      <a:r>
                        <a:rPr lang="hu-HU" dirty="0"/>
                        <a:t>(</a:t>
                      </a:r>
                      <a:r>
                        <a:rPr lang="hu-HU" dirty="0" err="1"/>
                        <a:t>sample_leaf_csökkentve</a:t>
                      </a:r>
                      <a:r>
                        <a:rPr lang="hu-H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0.991431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0.966945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/>
                        <a:t>0.952349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 err="1"/>
                        <a:t>Min_samples_leaf</a:t>
                      </a:r>
                      <a:r>
                        <a:rPr lang="hu-HU" dirty="0"/>
                        <a:t>: 0.001</a:t>
                      </a:r>
                    </a:p>
                    <a:p>
                      <a:pPr algn="l"/>
                      <a:r>
                        <a:rPr lang="hu-HU" dirty="0" err="1"/>
                        <a:t>Max_depth</a:t>
                      </a:r>
                      <a:r>
                        <a:rPr lang="hu-HU" dirty="0"/>
                        <a:t>:  7</a:t>
                      </a:r>
                    </a:p>
                    <a:p>
                      <a:pPr algn="l"/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8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4C3067-BBED-4A3A-9C95-78AD1A9F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7601"/>
            <a:ext cx="10058400" cy="1609344"/>
          </a:xfrm>
        </p:spPr>
        <p:txBody>
          <a:bodyPr/>
          <a:lstStyle/>
          <a:p>
            <a:r>
              <a:rPr lang="hu-HU" dirty="0"/>
              <a:t>SVR modell</a:t>
            </a:r>
          </a:p>
        </p:txBody>
      </p:sp>
      <p:graphicFrame>
        <p:nvGraphicFramePr>
          <p:cNvPr id="4" name="Táblázat 6">
            <a:extLst>
              <a:ext uri="{FF2B5EF4-FFF2-40B4-BE49-F238E27FC236}">
                <a16:creationId xmlns:a16="http://schemas.microsoft.com/office/drawing/2014/main" id="{34C865EE-0CD1-4D48-A11B-F7586A7D1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06025"/>
              </p:ext>
            </p:extLst>
          </p:nvPr>
        </p:nvGraphicFramePr>
        <p:xfrm>
          <a:off x="757881" y="1993557"/>
          <a:ext cx="8618536" cy="3198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07">
                  <a:extLst>
                    <a:ext uri="{9D8B030D-6E8A-4147-A177-3AD203B41FA5}">
                      <a16:colId xmlns:a16="http://schemas.microsoft.com/office/drawing/2014/main" val="924686332"/>
                    </a:ext>
                  </a:extLst>
                </a:gridCol>
                <a:gridCol w="1194383">
                  <a:extLst>
                    <a:ext uri="{9D8B030D-6E8A-4147-A177-3AD203B41FA5}">
                      <a16:colId xmlns:a16="http://schemas.microsoft.com/office/drawing/2014/main" val="69668665"/>
                    </a:ext>
                  </a:extLst>
                </a:gridCol>
                <a:gridCol w="1832287">
                  <a:extLst>
                    <a:ext uri="{9D8B030D-6E8A-4147-A177-3AD203B41FA5}">
                      <a16:colId xmlns:a16="http://schemas.microsoft.com/office/drawing/2014/main" val="240689501"/>
                    </a:ext>
                  </a:extLst>
                </a:gridCol>
                <a:gridCol w="1425112">
                  <a:extLst>
                    <a:ext uri="{9D8B030D-6E8A-4147-A177-3AD203B41FA5}">
                      <a16:colId xmlns:a16="http://schemas.microsoft.com/office/drawing/2014/main" val="2222998770"/>
                    </a:ext>
                  </a:extLst>
                </a:gridCol>
                <a:gridCol w="2443047">
                  <a:extLst>
                    <a:ext uri="{9D8B030D-6E8A-4147-A177-3AD203B41FA5}">
                      <a16:colId xmlns:a16="http://schemas.microsoft.com/office/drawing/2014/main" val="125975561"/>
                    </a:ext>
                  </a:extLst>
                </a:gridCol>
              </a:tblGrid>
              <a:tr h="675576">
                <a:tc>
                  <a:txBody>
                    <a:bodyPr/>
                    <a:lstStyle/>
                    <a:p>
                      <a:r>
                        <a:rPr lang="hu-HU" dirty="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Train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Validációs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</a:t>
                      </a:r>
                      <a:r>
                        <a:rPr lang="hu-HU" dirty="0" err="1"/>
                        <a:t>score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Legjobb paraméter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060"/>
                  </a:ext>
                </a:extLst>
              </a:tr>
              <a:tr h="654064">
                <a:tc>
                  <a:txBody>
                    <a:bodyPr/>
                    <a:lstStyle/>
                    <a:p>
                      <a:r>
                        <a:rPr lang="hu-HU" dirty="0"/>
                        <a:t>Sima SVR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0.061517</a:t>
                      </a:r>
                      <a:endParaRPr lang="hu-H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dirty="0">
                          <a:effectLst/>
                        </a:rPr>
                        <a:t>kernel: '</a:t>
                      </a:r>
                      <a:r>
                        <a:rPr lang="hu-HU" dirty="0" err="1">
                          <a:effectLst/>
                        </a:rPr>
                        <a:t>sigmoid</a:t>
                      </a:r>
                      <a:r>
                        <a:rPr lang="hu-HU" dirty="0">
                          <a:effectLst/>
                        </a:rPr>
                        <a:t>’</a:t>
                      </a:r>
                    </a:p>
                    <a:p>
                      <a:pPr algn="l"/>
                      <a:r>
                        <a:rPr lang="hu-HU" dirty="0">
                          <a:effectLst/>
                        </a:rPr>
                        <a:t>'C':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246718"/>
                  </a:ext>
                </a:extLst>
              </a:tr>
              <a:tr h="654064">
                <a:tc>
                  <a:txBody>
                    <a:bodyPr/>
                    <a:lstStyle/>
                    <a:p>
                      <a:r>
                        <a:rPr lang="hu-HU" dirty="0"/>
                        <a:t>SVR </a:t>
                      </a:r>
                      <a:r>
                        <a:rPr lang="hu-HU" dirty="0" err="1"/>
                        <a:t>pca-val</a:t>
                      </a:r>
                      <a:r>
                        <a:rPr lang="hu-HU" dirty="0"/>
                        <a:t> csökkentetten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0.102819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Kernel: </a:t>
                      </a:r>
                      <a:r>
                        <a:rPr lang="hu-HU" dirty="0" err="1"/>
                        <a:t>rbf</a:t>
                      </a:r>
                      <a:endParaRPr lang="hu-HU" dirty="0"/>
                    </a:p>
                    <a:p>
                      <a:r>
                        <a:rPr lang="hu-HU" dirty="0"/>
                        <a:t>C 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8028"/>
                  </a:ext>
                </a:extLst>
              </a:tr>
              <a:tr h="1214690">
                <a:tc>
                  <a:txBody>
                    <a:bodyPr/>
                    <a:lstStyle/>
                    <a:p>
                      <a:r>
                        <a:rPr lang="hu-HU" dirty="0"/>
                        <a:t>SVR </a:t>
                      </a:r>
                      <a:r>
                        <a:rPr lang="hu-HU" dirty="0" err="1"/>
                        <a:t>svd</a:t>
                      </a:r>
                      <a:r>
                        <a:rPr lang="hu-HU" dirty="0"/>
                        <a:t>-vel</a:t>
                      </a:r>
                    </a:p>
                    <a:p>
                      <a:r>
                        <a:rPr lang="hu-HU" dirty="0"/>
                        <a:t>csökkentetten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0.105987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0.0932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Kernel: </a:t>
                      </a:r>
                      <a:r>
                        <a:rPr lang="hu-HU" dirty="0" err="1"/>
                        <a:t>rbf</a:t>
                      </a:r>
                      <a:endParaRPr lang="hu-HU" dirty="0"/>
                    </a:p>
                    <a:p>
                      <a:r>
                        <a:rPr lang="hu-HU" dirty="0"/>
                        <a:t>C: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7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125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07E836-AA79-413F-A0B9-DA9BA3F1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hu-HU" sz="3600"/>
              <a:t>Decision tree model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1482E9E-9E61-4A5B-A72A-9B077C77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563"/>
            <a:ext cx="6912217" cy="4575135"/>
          </a:xfrm>
          <a:prstGeom prst="rect">
            <a:avLst/>
          </a:prstGeom>
        </p:spPr>
      </p:pic>
      <p:sp>
        <p:nvSpPr>
          <p:cNvPr id="8" name="Tartalom helye 7">
            <a:extLst>
              <a:ext uri="{FF2B5EF4-FFF2-40B4-BE49-F238E27FC236}">
                <a16:creationId xmlns:a16="http://schemas.microsoft.com/office/drawing/2014/main" id="{5F89400A-5011-4FD9-AAE6-157AB611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575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0092EA-D82E-4657-8BD6-6CE9E6BD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hu-HU" sz="3600"/>
              <a:t>Decision tree model with pca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4F6FC846-3856-47EA-8378-463D13C1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563"/>
            <a:ext cx="6863723" cy="4543037"/>
          </a:xfrm>
          <a:prstGeom prst="rect">
            <a:avLst/>
          </a:prstGeom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D31966B8-E6C2-4B92-87F1-9C563CF1F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28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FA4D5-6A7D-47A3-85B1-8F1A43C8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/>
          </a:bodyPr>
          <a:lstStyle/>
          <a:p>
            <a:r>
              <a:rPr lang="hu-HU" sz="3600"/>
              <a:t>Decision tree model with svd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19A15C1-D12F-45F2-900B-1A50BE8FC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563"/>
            <a:ext cx="6912217" cy="4575135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B52472F-5F36-4048-AEEF-709278F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5" y="2121408"/>
            <a:ext cx="3677263" cy="4092579"/>
          </a:xfrm>
        </p:spPr>
        <p:txBody>
          <a:bodyPr>
            <a:normAutofit/>
          </a:bodyPr>
          <a:lstStyle/>
          <a:p>
            <a:r>
              <a:rPr lang="hu-HU" sz="1600" dirty="0"/>
              <a:t>Itt jobb a validációs </a:t>
            </a:r>
            <a:r>
              <a:rPr lang="hu-HU" sz="1600" dirty="0" err="1"/>
              <a:t>score</a:t>
            </a:r>
            <a:r>
              <a:rPr lang="hu-HU" sz="1600" dirty="0"/>
              <a:t>, mint a </a:t>
            </a:r>
            <a:r>
              <a:rPr lang="hu-HU" sz="1600" dirty="0" err="1"/>
              <a:t>train</a:t>
            </a:r>
            <a:r>
              <a:rPr lang="hu-HU" sz="1600" dirty="0"/>
              <a:t> </a:t>
            </a:r>
            <a:r>
              <a:rPr lang="hu-HU" sz="1600" dirty="0" err="1"/>
              <a:t>scoreja</a:t>
            </a:r>
            <a:endParaRPr lang="hu-HU" sz="1600" dirty="0"/>
          </a:p>
          <a:p>
            <a:r>
              <a:rPr lang="hu-HU" sz="1600" dirty="0"/>
              <a:t>Jól látható, hogy az egész igazából a min </a:t>
            </a:r>
            <a:r>
              <a:rPr lang="hu-HU" sz="1600" dirty="0" err="1"/>
              <a:t>samples</a:t>
            </a:r>
            <a:r>
              <a:rPr lang="hu-HU" sz="1600" dirty="0"/>
              <a:t> csökkentésével növekszik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1876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7F3998-683E-4E8A-9117-340C0C62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484632"/>
            <a:ext cx="3677264" cy="1609344"/>
          </a:xfrm>
        </p:spPr>
        <p:txBody>
          <a:bodyPr>
            <a:normAutofit fontScale="90000"/>
          </a:bodyPr>
          <a:lstStyle/>
          <a:p>
            <a:r>
              <a:rPr lang="hu-HU" sz="3600" dirty="0"/>
              <a:t>Decision </a:t>
            </a:r>
            <a:r>
              <a:rPr lang="hu-HU" sz="3600" dirty="0" err="1"/>
              <a:t>tree</a:t>
            </a:r>
            <a:r>
              <a:rPr lang="hu-HU" sz="3600" dirty="0"/>
              <a:t> </a:t>
            </a:r>
            <a:r>
              <a:rPr lang="hu-HU" sz="3600" dirty="0" err="1"/>
              <a:t>model</a:t>
            </a:r>
            <a:r>
              <a:rPr lang="hu-HU" sz="3600" dirty="0"/>
              <a:t> </a:t>
            </a:r>
            <a:r>
              <a:rPr lang="hu-HU" sz="3600" dirty="0" err="1"/>
              <a:t>with</a:t>
            </a:r>
            <a:r>
              <a:rPr lang="hu-HU" sz="3600" dirty="0"/>
              <a:t> </a:t>
            </a:r>
            <a:r>
              <a:rPr lang="hu-HU" sz="3600" dirty="0" err="1"/>
              <a:t>decreased</a:t>
            </a:r>
            <a:r>
              <a:rPr lang="hu-HU" sz="3600" dirty="0"/>
              <a:t> </a:t>
            </a:r>
            <a:r>
              <a:rPr lang="hu-HU" sz="3600" dirty="0" err="1"/>
              <a:t>min_samples_leaf</a:t>
            </a:r>
            <a:r>
              <a:rPr lang="hu-HU" sz="3600" dirty="0"/>
              <a:t> (</a:t>
            </a:r>
            <a:r>
              <a:rPr lang="hu-HU" sz="3600" dirty="0" err="1"/>
              <a:t>with</a:t>
            </a:r>
            <a:r>
              <a:rPr lang="hu-HU" sz="3600" dirty="0"/>
              <a:t> </a:t>
            </a:r>
            <a:r>
              <a:rPr lang="hu-HU" sz="3600" dirty="0" err="1"/>
              <a:t>svd</a:t>
            </a:r>
            <a:r>
              <a:rPr lang="hu-HU" sz="3600" dirty="0"/>
              <a:t>)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DE3909BC-E2DE-4CCC-8D6F-6B825A56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46563"/>
            <a:ext cx="6912217" cy="45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7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A7B74-0A1E-461A-95A6-1E8FDB71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ADATFELDOLGOZÁS</a:t>
            </a:r>
            <a:br>
              <a:rPr lang="en-US" dirty="0"/>
            </a:br>
            <a:br>
              <a:rPr lang="en-US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13D73C-43EF-4E93-A4FC-2EB1BDDC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93618"/>
            <a:ext cx="10785348" cy="5278582"/>
          </a:xfrm>
        </p:spPr>
        <p:txBody>
          <a:bodyPr/>
          <a:lstStyle/>
          <a:p>
            <a:r>
              <a:rPr lang="hu-HU" dirty="0"/>
              <a:t>Fájlok, amelyek ezt hajtják végre:</a:t>
            </a:r>
          </a:p>
          <a:p>
            <a:pPr fontAlgn="base"/>
            <a:r>
              <a:rPr lang="hu-HU" dirty="0"/>
              <a:t>beolvasas2.py: 12 hónapra felvettem, hogy adott szállást hányszor béreltek ki. </a:t>
            </a:r>
            <a:br>
              <a:rPr lang="hu-HU" dirty="0"/>
            </a:br>
            <a:r>
              <a:rPr lang="hu-HU" dirty="0"/>
              <a:t>Adatok beolvasása a calendar_summary.csv-</a:t>
            </a:r>
            <a:r>
              <a:rPr lang="hu-HU" dirty="0" err="1"/>
              <a:t>ből</a:t>
            </a:r>
            <a:r>
              <a:rPr lang="hu-HU" dirty="0"/>
              <a:t>, amely a napokra bontott foglalásokat tartalmazza minden szállásra. A calendar_summary.csv-t fel kellett daraboljam több részre előtte, hogy a </a:t>
            </a:r>
            <a:r>
              <a:rPr lang="hu-HU" dirty="0" err="1"/>
              <a:t>githubon</a:t>
            </a:r>
            <a:r>
              <a:rPr lang="hu-HU" dirty="0"/>
              <a:t> feltölthető legyen (fájlméret korlát miatt). Ezek mellett a listings.csv-t, amely az összesített fontosabb adatokat tartalmazza minden egyes szállásról vettem, és ezt a 2 tábla adatait a </a:t>
            </a:r>
            <a:r>
              <a:rPr lang="hu-HU" dirty="0" err="1"/>
              <a:t>pandas.merge</a:t>
            </a:r>
            <a:r>
              <a:rPr lang="hu-HU" dirty="0"/>
              <a:t>() függvényével </a:t>
            </a:r>
            <a:r>
              <a:rPr lang="hu-HU" dirty="0" err="1"/>
              <a:t>összemergeltem</a:t>
            </a:r>
            <a:r>
              <a:rPr lang="hu-HU" dirty="0"/>
              <a:t>.</a:t>
            </a:r>
          </a:p>
          <a:p>
            <a:r>
              <a:rPr lang="hu-HU" dirty="0"/>
              <a:t>A hónapokat </a:t>
            </a:r>
            <a:r>
              <a:rPr lang="hu-HU" dirty="0" err="1"/>
              <a:t>DataFrame.groupby</a:t>
            </a:r>
            <a:r>
              <a:rPr lang="hu-HU" dirty="0"/>
              <a:t>() műveletével szedtem ki. Ezekre a beépített speciális </a:t>
            </a:r>
            <a:r>
              <a:rPr lang="hu-HU" dirty="0" err="1"/>
              <a:t>függvénykre</a:t>
            </a:r>
            <a:r>
              <a:rPr lang="hu-HU" dirty="0"/>
              <a:t> azért volt szükség, mert </a:t>
            </a:r>
            <a:r>
              <a:rPr lang="hu-HU" dirty="0" err="1"/>
              <a:t>for</a:t>
            </a:r>
            <a:r>
              <a:rPr lang="hu-HU" dirty="0"/>
              <a:t> ciklusokkal napokig elfutott volna a szelekció.</a:t>
            </a:r>
          </a:p>
          <a:p>
            <a:r>
              <a:rPr lang="en-US" dirty="0"/>
              <a:t>beolvasas3.py: </a:t>
            </a:r>
            <a:r>
              <a:rPr lang="en-US" dirty="0" err="1"/>
              <a:t>adattábla</a:t>
            </a:r>
            <a:r>
              <a:rPr lang="en-US" dirty="0"/>
              <a:t> </a:t>
            </a:r>
            <a:r>
              <a:rPr lang="en-US" dirty="0" err="1"/>
              <a:t>felvétele</a:t>
            </a:r>
            <a:r>
              <a:rPr lang="en-US" dirty="0"/>
              <a:t> a </a:t>
            </a:r>
            <a:r>
              <a:rPr lang="en-US" dirty="0" err="1"/>
              <a:t>mergelés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beolvasas2.py </a:t>
            </a:r>
            <a:r>
              <a:rPr lang="en-US" dirty="0" err="1"/>
              <a:t>scirpt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. </a:t>
            </a:r>
            <a:r>
              <a:rPr lang="en-US" dirty="0" err="1"/>
              <a:t>Kiszedtem</a:t>
            </a:r>
            <a:r>
              <a:rPr lang="en-US" dirty="0"/>
              <a:t> a </a:t>
            </a:r>
            <a:r>
              <a:rPr lang="en-US" dirty="0" err="1"/>
              <a:t>feleslegesen</a:t>
            </a:r>
            <a:r>
              <a:rPr lang="en-US" dirty="0"/>
              <a:t>, a merge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felvett</a:t>
            </a:r>
            <a:r>
              <a:rPr lang="en-US" dirty="0"/>
              <a:t> </a:t>
            </a:r>
            <a:r>
              <a:rPr lang="en-US" dirty="0" err="1"/>
              <a:t>featureket</a:t>
            </a:r>
            <a:r>
              <a:rPr lang="en-US" dirty="0"/>
              <a:t>.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077F7E-DFEF-4B6C-985A-5F3EDBD9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084"/>
            <a:ext cx="12192000" cy="32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9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6C1F4C-F792-4D01-801D-A163DF00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41" y="-342900"/>
            <a:ext cx="10058400" cy="1609344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6F89EC-0E6D-4968-BDCA-E988723A4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31273"/>
            <a:ext cx="10058400" cy="5340927"/>
          </a:xfrm>
        </p:spPr>
        <p:txBody>
          <a:bodyPr/>
          <a:lstStyle/>
          <a:p>
            <a:pPr fontAlgn="base"/>
            <a:r>
              <a:rPr lang="hu-HU" dirty="0"/>
              <a:t>1.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folytonos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előfeldolgozása</a:t>
            </a:r>
            <a:endParaRPr lang="en-US" dirty="0"/>
          </a:p>
          <a:p>
            <a:pPr lvl="1" fontAlgn="base"/>
            <a:r>
              <a:rPr lang="hu-HU" dirty="0" err="1"/>
              <a:t>NaN</a:t>
            </a:r>
            <a:r>
              <a:rPr lang="hu-HU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kiszedése</a:t>
            </a:r>
            <a:endParaRPr lang="en-US" dirty="0"/>
          </a:p>
          <a:p>
            <a:pPr lvl="2"/>
            <a:r>
              <a:rPr lang="en-US" dirty="0"/>
              <a:t>['</a:t>
            </a:r>
            <a:r>
              <a:rPr lang="en-US" dirty="0" err="1"/>
              <a:t>last_review</a:t>
            </a:r>
            <a:r>
              <a:rPr lang="en-US" dirty="0"/>
              <a:t>', '</a:t>
            </a:r>
            <a:r>
              <a:rPr lang="en-US" dirty="0" err="1"/>
              <a:t>security_deposit</a:t>
            </a:r>
            <a:r>
              <a:rPr lang="en-US" dirty="0"/>
              <a:t>']</a:t>
            </a:r>
          </a:p>
          <a:p>
            <a:pPr lvl="2"/>
            <a:r>
              <a:rPr lang="en-US" dirty="0"/>
              <a:t>Last review: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értékelés</a:t>
            </a:r>
            <a:r>
              <a:rPr lang="en-US" dirty="0"/>
              <a:t> </a:t>
            </a: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történt</a:t>
            </a:r>
            <a:r>
              <a:rPr lang="en-US" dirty="0"/>
              <a:t>. Ha</a:t>
            </a:r>
            <a:r>
              <a:rPr lang="hu-HU" dirty="0"/>
              <a:t> </a:t>
            </a:r>
            <a:r>
              <a:rPr lang="hu-HU" dirty="0" err="1"/>
              <a:t>NaN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volt </a:t>
            </a:r>
            <a:r>
              <a:rPr lang="en-US" dirty="0" err="1"/>
              <a:t>értékelés</a:t>
            </a:r>
            <a:r>
              <a:rPr lang="en-US" dirty="0"/>
              <a:t>-&gt;0.</a:t>
            </a:r>
          </a:p>
          <a:p>
            <a:pPr lvl="2"/>
            <a:r>
              <a:rPr lang="en-US" dirty="0" err="1"/>
              <a:t>Átalakítás</a:t>
            </a:r>
            <a:r>
              <a:rPr lang="en-US" dirty="0"/>
              <a:t> </a:t>
            </a:r>
            <a:r>
              <a:rPr lang="en-US" dirty="0" err="1"/>
              <a:t>folytonossá</a:t>
            </a:r>
            <a:r>
              <a:rPr lang="en-US" dirty="0"/>
              <a:t>: (</a:t>
            </a:r>
            <a:r>
              <a:rPr lang="en-US" dirty="0" err="1"/>
              <a:t>mostani</a:t>
            </a:r>
            <a:r>
              <a:rPr lang="en-US" dirty="0"/>
              <a:t> </a:t>
            </a:r>
            <a:r>
              <a:rPr lang="en-US" dirty="0" err="1"/>
              <a:t>dátum</a:t>
            </a:r>
            <a:r>
              <a:rPr lang="en-US" dirty="0"/>
              <a:t>-last review </a:t>
            </a:r>
            <a:r>
              <a:rPr lang="en-US" dirty="0" err="1"/>
              <a:t>dátuma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Security deposit ha </a:t>
            </a:r>
            <a:r>
              <a:rPr lang="hu-HU" dirty="0" err="1"/>
              <a:t>NaN</a:t>
            </a:r>
            <a:r>
              <a:rPr lang="en-US" dirty="0"/>
              <a:t>: </a:t>
            </a:r>
            <a:r>
              <a:rPr lang="en-US" dirty="0" err="1"/>
              <a:t>ismeretlen</a:t>
            </a:r>
            <a:r>
              <a:rPr lang="en-US" dirty="0"/>
              <a:t>: 0-ra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‘Amenities’ </a:t>
            </a:r>
            <a:r>
              <a:rPr lang="en-US" dirty="0" err="1"/>
              <a:t>oszlop</a:t>
            </a:r>
            <a:r>
              <a:rPr lang="en-US" dirty="0"/>
              <a:t> </a:t>
            </a:r>
            <a:r>
              <a:rPr lang="en-US" dirty="0" err="1"/>
              <a:t>feldarabolása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részre</a:t>
            </a:r>
            <a:r>
              <a:rPr lang="en-US" dirty="0"/>
              <a:t> (+feature-k)</a:t>
            </a:r>
            <a:r>
              <a:rPr lang="hu-HU" dirty="0"/>
              <a:t> </a:t>
            </a:r>
          </a:p>
          <a:p>
            <a:pPr lvl="2" fontAlgn="base"/>
            <a:r>
              <a:rPr lang="hu-HU" dirty="0"/>
              <a:t>$-k eltüntetése + </a:t>
            </a:r>
            <a:r>
              <a:rPr lang="hu-HU" dirty="0" err="1"/>
              <a:t>NaN</a:t>
            </a:r>
            <a:r>
              <a:rPr lang="hu-HU" dirty="0"/>
              <a:t> értékek 0-vá átalakítása.</a:t>
            </a:r>
            <a:br>
              <a:rPr lang="en-US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873932-EB3A-4137-A884-EE3FFD42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41" y="3429000"/>
            <a:ext cx="1002169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05FC8-E4E2-4C13-9D11-EE019074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002931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A86E6E-BCCC-4B2F-AD5E-74466AEA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002931"/>
            <a:ext cx="10058400" cy="5169269"/>
          </a:xfrm>
        </p:spPr>
        <p:txBody>
          <a:bodyPr/>
          <a:lstStyle/>
          <a:p>
            <a:r>
              <a:rPr lang="hu-HU" dirty="0"/>
              <a:t>2.  Lépés: Nem folytonos jellemzők folytonossá alakítása</a:t>
            </a:r>
          </a:p>
          <a:p>
            <a:pPr lvl="1"/>
            <a:r>
              <a:rPr lang="hu-HU" dirty="0" err="1"/>
              <a:t>OrdinalEncoding</a:t>
            </a:r>
            <a:r>
              <a:rPr lang="hu-HU" dirty="0"/>
              <a:t>()-</a:t>
            </a:r>
            <a:r>
              <a:rPr lang="hu-HU" dirty="0" err="1"/>
              <a:t>al</a:t>
            </a:r>
            <a:r>
              <a:rPr lang="hu-HU" dirty="0"/>
              <a:t> történt meg az átalakítás, csak a kiszűrt nem folytonos jellemzőkre alkalmaztam.</a:t>
            </a:r>
          </a:p>
          <a:p>
            <a:r>
              <a:rPr lang="hu-HU" dirty="0"/>
              <a:t>3. Lépés: Folytonos jellemzők feldolgozása. </a:t>
            </a:r>
          </a:p>
          <a:p>
            <a:pPr lvl="1"/>
            <a:r>
              <a:rPr lang="hu-HU" dirty="0" err="1"/>
              <a:t>NaN</a:t>
            </a:r>
            <a:r>
              <a:rPr lang="hu-HU" dirty="0"/>
              <a:t> értékek </a:t>
            </a:r>
            <a:r>
              <a:rPr lang="hu-HU" dirty="0" err="1"/>
              <a:t>átalakitása</a:t>
            </a:r>
            <a:r>
              <a:rPr lang="hu-HU" dirty="0"/>
              <a:t> 0-vá.</a:t>
            </a:r>
          </a:p>
          <a:p>
            <a:pPr marL="274320" lvl="1" indent="0">
              <a:buNone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833105-918C-4F0D-BC16-2BC1BE0C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9462"/>
            <a:ext cx="12192000" cy="25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0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4B85F-9700-4EDA-960D-615F1C08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166158"/>
            <a:ext cx="10058400" cy="1302979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9F2E72-FD58-47CF-BEFD-7357A2E68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56735"/>
            <a:ext cx="10058400" cy="5315465"/>
          </a:xfrm>
        </p:spPr>
        <p:txBody>
          <a:bodyPr/>
          <a:lstStyle/>
          <a:p>
            <a:r>
              <a:rPr lang="hu-HU" dirty="0"/>
              <a:t>4. Lépés: egymással erősen korreláló </a:t>
            </a:r>
            <a:r>
              <a:rPr lang="hu-HU" dirty="0" err="1"/>
              <a:t>feature</a:t>
            </a:r>
            <a:r>
              <a:rPr lang="hu-HU" dirty="0"/>
              <a:t>-k kiszedése.</a:t>
            </a:r>
          </a:p>
          <a:p>
            <a:pPr lvl="1"/>
            <a:r>
              <a:rPr lang="hu-HU" dirty="0"/>
              <a:t>12 hónap (&gt;0.8 a korreláció egymás között)</a:t>
            </a:r>
          </a:p>
          <a:p>
            <a:pPr lvl="1"/>
            <a:r>
              <a:rPr lang="en-US" dirty="0"/>
              <a:t> </a:t>
            </a:r>
            <a:r>
              <a:rPr lang="hu-HU" dirty="0"/>
              <a:t>Á</a:t>
            </a:r>
            <a:r>
              <a:rPr lang="en-US" dirty="0" err="1"/>
              <a:t>gyak</a:t>
            </a:r>
            <a:r>
              <a:rPr lang="en-US" dirty="0"/>
              <a:t> </a:t>
            </a:r>
            <a:r>
              <a:rPr lang="en-US" dirty="0" err="1"/>
              <a:t>száma</a:t>
            </a:r>
            <a:r>
              <a:rPr lang="en-US" dirty="0"/>
              <a:t> (beds)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korrelár</a:t>
            </a:r>
            <a:r>
              <a:rPr lang="en-US" dirty="0"/>
              <a:t> a </a:t>
            </a:r>
            <a:r>
              <a:rPr lang="en-US" dirty="0" err="1"/>
              <a:t>férőhelyek</a:t>
            </a:r>
            <a:r>
              <a:rPr lang="en-US" dirty="0"/>
              <a:t> </a:t>
            </a:r>
            <a:r>
              <a:rPr lang="en-US" dirty="0" err="1"/>
              <a:t>számával</a:t>
            </a:r>
            <a:r>
              <a:rPr lang="en-US" dirty="0"/>
              <a:t> (</a:t>
            </a:r>
            <a:r>
              <a:rPr lang="en-US" dirty="0" err="1"/>
              <a:t>accomodates</a:t>
            </a:r>
            <a:r>
              <a:rPr lang="en-US" dirty="0"/>
              <a:t>):</a:t>
            </a:r>
            <a:r>
              <a:rPr lang="hu-HU" dirty="0"/>
              <a:t> (0,79)</a:t>
            </a:r>
          </a:p>
          <a:p>
            <a:pPr lvl="1"/>
            <a:r>
              <a:rPr lang="hu-HU" dirty="0"/>
              <a:t>Másik ilyen </a:t>
            </a:r>
            <a:r>
              <a:rPr lang="hu-HU" dirty="0" err="1"/>
              <a:t>feature</a:t>
            </a:r>
            <a:r>
              <a:rPr lang="hu-HU" dirty="0"/>
              <a:t> a hűtő megléte, ami erősen </a:t>
            </a:r>
            <a:r>
              <a:rPr lang="hu-HU" dirty="0" err="1"/>
              <a:t>korrelár</a:t>
            </a:r>
            <a:r>
              <a:rPr lang="hu-HU" dirty="0"/>
              <a:t> a szolgálatások számával. (0,73)</a:t>
            </a:r>
          </a:p>
          <a:p>
            <a:pPr lvl="1"/>
            <a:r>
              <a:rPr lang="hu-HU" dirty="0" err="1"/>
              <a:t>Amenities</a:t>
            </a:r>
            <a:r>
              <a:rPr lang="hu-HU" dirty="0"/>
              <a:t> felbontásával kapott 2 </a:t>
            </a:r>
            <a:r>
              <a:rPr lang="hu-HU" dirty="0" err="1"/>
              <a:t>feature</a:t>
            </a:r>
            <a:r>
              <a:rPr lang="hu-HU" dirty="0"/>
              <a:t>-t és 11 hónapot elhagytam, csak az első hónapot tartottam meg.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9AC570-36F8-4B5E-94E4-F9180CB37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35" y="0"/>
            <a:ext cx="6482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014725-6EF9-4F88-8377-1097DB1A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89725"/>
            <a:ext cx="10058400" cy="1609344"/>
          </a:xfrm>
        </p:spPr>
        <p:txBody>
          <a:bodyPr/>
          <a:lstStyle/>
          <a:p>
            <a:r>
              <a:rPr lang="hu-HU" dirty="0"/>
              <a:t>Adatfeldolgozás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5E6C22-C2ED-4AA6-808A-FED469512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39114"/>
            <a:ext cx="10058400" cy="5233086"/>
          </a:xfrm>
        </p:spPr>
        <p:txBody>
          <a:bodyPr/>
          <a:lstStyle/>
          <a:p>
            <a:r>
              <a:rPr lang="hu-HU" dirty="0"/>
              <a:t>5. Lépés: eredetileg túl sok </a:t>
            </a:r>
            <a:r>
              <a:rPr lang="hu-HU" dirty="0" err="1"/>
              <a:t>NaN</a:t>
            </a:r>
            <a:r>
              <a:rPr lang="hu-HU" dirty="0"/>
              <a:t> (üres értéket) tartalmazó </a:t>
            </a:r>
            <a:r>
              <a:rPr lang="hu-HU" dirty="0" err="1"/>
              <a:t>feature</a:t>
            </a:r>
            <a:r>
              <a:rPr lang="hu-HU" dirty="0"/>
              <a:t>-k kiszedése:</a:t>
            </a:r>
          </a:p>
          <a:p>
            <a:pPr lvl="1"/>
            <a:r>
              <a:rPr lang="hu-HU" dirty="0"/>
              <a:t>Azokat a </a:t>
            </a:r>
            <a:r>
              <a:rPr lang="hu-HU" dirty="0" err="1"/>
              <a:t>feature</a:t>
            </a:r>
            <a:r>
              <a:rPr lang="hu-HU" dirty="0"/>
              <a:t>-ket távolítottam el, amelynek több mint 30%-a </a:t>
            </a:r>
            <a:r>
              <a:rPr lang="hu-HU" dirty="0" err="1"/>
              <a:t>NaN</a:t>
            </a:r>
            <a:r>
              <a:rPr lang="hu-HU" dirty="0"/>
              <a:t> értékeket tartalmazott. Két ilyen </a:t>
            </a:r>
            <a:r>
              <a:rPr lang="hu-HU" dirty="0" err="1"/>
              <a:t>feautre</a:t>
            </a:r>
            <a:r>
              <a:rPr lang="hu-HU" dirty="0"/>
              <a:t> volt: </a:t>
            </a:r>
            <a:r>
              <a:rPr lang="hu-HU" dirty="0" err="1"/>
              <a:t>square_feet</a:t>
            </a:r>
            <a:r>
              <a:rPr lang="hu-HU" dirty="0"/>
              <a:t> (négyzetméter) és a </a:t>
            </a:r>
            <a:r>
              <a:rPr lang="hu-HU" dirty="0" err="1"/>
              <a:t>sequrity_deposit</a:t>
            </a:r>
            <a:r>
              <a:rPr lang="hu-HU" dirty="0"/>
              <a:t> (kaució)</a:t>
            </a:r>
          </a:p>
          <a:p>
            <a:pPr marL="274320" lvl="1" indent="0">
              <a:buNone/>
            </a:pPr>
            <a:r>
              <a:rPr lang="hu-HU" dirty="0"/>
              <a:t>Így egy 23 </a:t>
            </a:r>
            <a:r>
              <a:rPr lang="hu-HU" dirty="0" err="1"/>
              <a:t>feautre</a:t>
            </a:r>
            <a:r>
              <a:rPr lang="hu-HU" dirty="0"/>
              <a:t>-t tartalmazó táblát kaptam, amelyben 22552 </a:t>
            </a:r>
            <a:r>
              <a:rPr lang="hu-HU" dirty="0" err="1"/>
              <a:t>feature</a:t>
            </a:r>
            <a:r>
              <a:rPr lang="hu-HU" dirty="0"/>
              <a:t> vektor szerepel. A későbbiekben ezt használtuk fel taníttatásra.</a:t>
            </a:r>
          </a:p>
        </p:txBody>
      </p:sp>
    </p:spTree>
    <p:extLst>
      <p:ext uri="{BB962C8B-B14F-4D97-AF65-F5344CB8AC3E}">
        <p14:creationId xmlns:p14="http://schemas.microsoft.com/office/powerpoint/2010/main" val="3697876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94335F-3A4F-4CA8-A6FF-74E0E209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MODEL fogalmak</a:t>
            </a:r>
            <a:br>
              <a:rPr lang="hu-HU" dirty="0"/>
            </a:br>
            <a:r>
              <a:rPr lang="hu-HU" dirty="0"/>
              <a:t>r2-score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BE9CAA-33FA-41D2-908E-C497236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 r2 score </a:t>
            </a:r>
            <a:r>
              <a:rPr lang="en-US" dirty="0" err="1"/>
              <a:t>magyarul</a:t>
            </a:r>
            <a:r>
              <a:rPr lang="en-US" dirty="0"/>
              <a:t> "</a:t>
            </a:r>
            <a:r>
              <a:rPr lang="en-US" dirty="0" err="1"/>
              <a:t>meghatározási</a:t>
            </a:r>
            <a:r>
              <a:rPr lang="en-US" dirty="0"/>
              <a:t> </a:t>
            </a:r>
            <a:r>
              <a:rPr lang="en-US" dirty="0" err="1"/>
              <a:t>együttható</a:t>
            </a:r>
            <a:r>
              <a:rPr lang="en-US" dirty="0"/>
              <a:t>",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megadja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adatpontjainkra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1,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ha 1-hez </a:t>
            </a:r>
            <a:r>
              <a:rPr lang="en-US" dirty="0" err="1"/>
              <a:t>közelítő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majdnem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illeszkedik</a:t>
            </a:r>
            <a:r>
              <a:rPr lang="en-US" dirty="0"/>
              <a:t>. </a:t>
            </a:r>
            <a:endParaRPr lang="hu-HU" dirty="0"/>
          </a:p>
          <a:p>
            <a:r>
              <a:rPr lang="hu-HU" dirty="0"/>
              <a:t>Azt adja meg, hogy a lineáris modellnél, mint </a:t>
            </a:r>
            <a:r>
              <a:rPr lang="hu-HU" dirty="0" err="1"/>
              <a:t>baseline</a:t>
            </a:r>
            <a:r>
              <a:rPr lang="hu-HU" dirty="0"/>
              <a:t> modellnél mennyivel jobban teljesít a modellünk.</a:t>
            </a:r>
          </a:p>
        </p:txBody>
      </p:sp>
    </p:spTree>
    <p:extLst>
      <p:ext uri="{BB962C8B-B14F-4D97-AF65-F5344CB8AC3E}">
        <p14:creationId xmlns:p14="http://schemas.microsoft.com/office/powerpoint/2010/main" val="253806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B0C1E4-A9EB-46F7-91D5-AE898EEF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ENSEMBLE </a:t>
            </a:r>
            <a:r>
              <a:rPr lang="hu-HU" dirty="0" err="1"/>
              <a:t>model</a:t>
            </a:r>
            <a:r>
              <a:rPr lang="hu-HU" dirty="0"/>
              <a:t> fogalmak</a:t>
            </a:r>
            <a:br>
              <a:rPr lang="hu-HU" dirty="0"/>
            </a:br>
            <a:r>
              <a:rPr lang="hu-HU" dirty="0" err="1"/>
              <a:t>mean</a:t>
            </a:r>
            <a:r>
              <a:rPr lang="hu-HU" dirty="0"/>
              <a:t> </a:t>
            </a:r>
            <a:r>
              <a:rPr lang="hu-HU" dirty="0" err="1"/>
              <a:t>squared</a:t>
            </a:r>
            <a:r>
              <a:rPr lang="hu-HU" dirty="0"/>
              <a:t> </a:t>
            </a:r>
            <a:r>
              <a:rPr lang="hu-HU" dirty="0" err="1"/>
              <a:t>error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5F0775-61EE-4244-8375-7E2CB794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</a:t>
            </a:r>
            <a:r>
              <a:rPr lang="en-US" dirty="0" err="1"/>
              <a:t>alós</a:t>
            </a:r>
            <a:r>
              <a:rPr lang="en-US" dirty="0"/>
              <a:t> </a:t>
            </a:r>
            <a:r>
              <a:rPr lang="en-US" dirty="0" err="1"/>
              <a:t>adatpontoktól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eltérések</a:t>
            </a:r>
            <a:r>
              <a:rPr lang="en-US" dirty="0"/>
              <a:t> </a:t>
            </a:r>
            <a:r>
              <a:rPr lang="en-US" dirty="0" err="1"/>
              <a:t>négyzetes</a:t>
            </a:r>
            <a:r>
              <a:rPr lang="en-US" dirty="0"/>
              <a:t> </a:t>
            </a:r>
            <a:r>
              <a:rPr lang="en-US" dirty="0" err="1"/>
              <a:t>összegének</a:t>
            </a:r>
            <a:r>
              <a:rPr lang="en-US" dirty="0"/>
              <a:t> </a:t>
            </a:r>
            <a:r>
              <a:rPr lang="en-US" dirty="0" err="1"/>
              <a:t>átlagát</a:t>
            </a:r>
            <a:r>
              <a:rPr lang="hu-HU" dirty="0"/>
              <a:t> adja meg.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3DF9C69-BD0E-4732-8EDC-0F675046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53" y="3294105"/>
            <a:ext cx="4505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1050</Words>
  <Application>Microsoft Office PowerPoint</Application>
  <PresentationFormat>Szélesvásznú</PresentationFormat>
  <Paragraphs>193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Rockwell</vt:lpstr>
      <vt:lpstr>Rockwell Condensed</vt:lpstr>
      <vt:lpstr>Wingdings</vt:lpstr>
      <vt:lpstr>Fabetű</vt:lpstr>
      <vt:lpstr>GÉPI TANULÁS BEADANDÓ</vt:lpstr>
      <vt:lpstr>FELADATOM</vt:lpstr>
      <vt:lpstr>ADATFELDOLGOZÁS  </vt:lpstr>
      <vt:lpstr>Adatfeldolgozás</vt:lpstr>
      <vt:lpstr>Adatfeldolgozás</vt:lpstr>
      <vt:lpstr>Adatfeldolgozás</vt:lpstr>
      <vt:lpstr>Adatfeldolgozás</vt:lpstr>
      <vt:lpstr>ENSEMBLE MODEL fogalmak r2-score</vt:lpstr>
      <vt:lpstr>ENSEMBLE model fogalmak mean squared error</vt:lpstr>
      <vt:lpstr>ENSEmble model fogalmak random forest model</vt:lpstr>
      <vt:lpstr>ENSEMBLE model fogalmak gradient boosting model</vt:lpstr>
      <vt:lpstr>ENSEMBLE MODEL KÉSZÍTÉSE r2-score</vt:lpstr>
      <vt:lpstr>ENSEMBLE MODEL KÉSZÍTÉSE mean squared error-score</vt:lpstr>
      <vt:lpstr>ENSEMBLE model R2-score, random forest</vt:lpstr>
      <vt:lpstr>ENSEmble model készítése r2-score, gradient boosting</vt:lpstr>
      <vt:lpstr>ENSEMBLE model mean squared error, random forest</vt:lpstr>
      <vt:lpstr>ENSEMBLE model mean squared error, gradient boosting</vt:lpstr>
      <vt:lpstr>Géczi Dániel Csanád</vt:lpstr>
      <vt:lpstr>Dimenzió redukció</vt:lpstr>
      <vt:lpstr>Modellek taníttatása</vt:lpstr>
      <vt:lpstr>Decision tree modell</vt:lpstr>
      <vt:lpstr>SVR modell</vt:lpstr>
      <vt:lpstr>Decision tree model</vt:lpstr>
      <vt:lpstr>Decision tree model with pca</vt:lpstr>
      <vt:lpstr>Decision tree model with svd</vt:lpstr>
      <vt:lpstr>Decision tree model with decreased min_samples_leaf (with svd)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GÉPI TANULÁS BEADANDÓ</dc:title>
  <dc:creator>gdcs97</dc:creator>
  <cp:lastModifiedBy>gdcs97</cp:lastModifiedBy>
  <cp:revision>12</cp:revision>
  <dcterms:created xsi:type="dcterms:W3CDTF">2020-05-03T17:55:47Z</dcterms:created>
  <dcterms:modified xsi:type="dcterms:W3CDTF">2020-05-03T20:45:19Z</dcterms:modified>
</cp:coreProperties>
</file>