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528f9f71d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528f9f71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d528f9f71d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d528f9f71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6d18c10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6d18c10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53333" y="-4908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100"/>
              <a:t>Computer Architecture And </a:t>
            </a:r>
            <a:r>
              <a:rPr lang="en" sz="4100"/>
              <a:t>Organization</a:t>
            </a:r>
            <a:endParaRPr sz="3900"/>
          </a:p>
        </p:txBody>
      </p:sp>
      <p:sp>
        <p:nvSpPr>
          <p:cNvPr id="55" name="Google Shape;55;p13"/>
          <p:cNvSpPr txBox="1"/>
          <p:nvPr>
            <p:ph idx="1" type="subTitle"/>
          </p:nvPr>
        </p:nvSpPr>
        <p:spPr>
          <a:xfrm>
            <a:off x="0" y="1841600"/>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14400"/>
              <a:t>Compiler</a:t>
            </a:r>
            <a:r>
              <a:rPr lang="en" sz="11200"/>
              <a:t> </a:t>
            </a:r>
            <a:endParaRPr sz="11200"/>
          </a:p>
          <a:p>
            <a:pPr indent="0" lvl="0" marL="0" rtl="0" algn="ctr">
              <a:spcBef>
                <a:spcPts val="0"/>
              </a:spcBef>
              <a:spcAft>
                <a:spcPts val="0"/>
              </a:spcAft>
              <a:buNone/>
            </a:pPr>
            <a:r>
              <a:t/>
            </a:r>
            <a:endParaRPr sz="11200"/>
          </a:p>
          <a:p>
            <a:pPr indent="0" lvl="0" marL="457200" rtl="0" algn="l">
              <a:spcBef>
                <a:spcPts val="0"/>
              </a:spcBef>
              <a:spcAft>
                <a:spcPts val="0"/>
              </a:spcAft>
              <a:buNone/>
            </a:pPr>
            <a:r>
              <a:rPr lang="en" sz="8800"/>
              <a:t>Group Member                       ID                                 Section</a:t>
            </a:r>
            <a:endParaRPr sz="8800"/>
          </a:p>
          <a:p>
            <a:pPr indent="0" lvl="0" marL="457200" rtl="0" algn="l">
              <a:spcBef>
                <a:spcPts val="0"/>
              </a:spcBef>
              <a:spcAft>
                <a:spcPts val="0"/>
              </a:spcAft>
              <a:buNone/>
            </a:pPr>
            <a:r>
              <a:rPr lang="en" sz="8800"/>
              <a:t>	</a:t>
            </a:r>
            <a:endParaRPr sz="8800"/>
          </a:p>
          <a:p>
            <a:pPr indent="-368300" lvl="0" marL="914400" rtl="0" algn="l">
              <a:spcBef>
                <a:spcPts val="0"/>
              </a:spcBef>
              <a:spcAft>
                <a:spcPts val="0"/>
              </a:spcAft>
              <a:buSzPct val="100000"/>
              <a:buAutoNum type="arabicPeriod"/>
            </a:pPr>
            <a:r>
              <a:rPr lang="en" sz="8800"/>
              <a:t>Michael Gashawtena         UGR/3575/13                  2</a:t>
            </a:r>
            <a:endParaRPr sz="8800"/>
          </a:p>
          <a:p>
            <a:pPr indent="-368300" lvl="0" marL="914400" rtl="0" algn="l">
              <a:spcBef>
                <a:spcPts val="0"/>
              </a:spcBef>
              <a:spcAft>
                <a:spcPts val="0"/>
              </a:spcAft>
              <a:buSzPct val="100000"/>
              <a:buAutoNum type="arabicPeriod"/>
            </a:pPr>
            <a:r>
              <a:rPr lang="en" sz="8800"/>
              <a:t>Daniel Misganaw               UGR/6303/13                  2</a:t>
            </a:r>
            <a:endParaRPr sz="8800"/>
          </a:p>
          <a:p>
            <a:pPr indent="-368300" lvl="0" marL="914400" rtl="0" algn="l">
              <a:spcBef>
                <a:spcPts val="0"/>
              </a:spcBef>
              <a:spcAft>
                <a:spcPts val="0"/>
              </a:spcAft>
              <a:buSzPct val="100000"/>
              <a:buAutoNum type="arabicPeriod"/>
            </a:pPr>
            <a:r>
              <a:rPr lang="en" sz="8800"/>
              <a:t>A</a:t>
            </a:r>
            <a:r>
              <a:rPr lang="en" sz="8800"/>
              <a:t>biy Biru                            UGR/3486/13                  2</a:t>
            </a:r>
            <a:endParaRPr sz="8800"/>
          </a:p>
          <a:p>
            <a:pPr indent="-368300" lvl="0" marL="914400" rtl="0" algn="l">
              <a:spcBef>
                <a:spcPts val="0"/>
              </a:spcBef>
              <a:spcAft>
                <a:spcPts val="0"/>
              </a:spcAft>
              <a:buSzPct val="100000"/>
              <a:buAutoNum type="arabicPeriod"/>
            </a:pPr>
            <a:r>
              <a:rPr lang="en" sz="8800"/>
              <a:t>Salah Juhar                       UGR/8613/13                  2             </a:t>
            </a:r>
            <a:endParaRPr sz="8800"/>
          </a:p>
          <a:p>
            <a:pPr indent="-368300" lvl="0" marL="914400" rtl="0" algn="l">
              <a:spcBef>
                <a:spcPts val="0"/>
              </a:spcBef>
              <a:spcAft>
                <a:spcPts val="0"/>
              </a:spcAft>
              <a:buSzPct val="100000"/>
              <a:buAutoNum type="arabicPeriod"/>
            </a:pPr>
            <a:r>
              <a:rPr lang="en" sz="8800"/>
              <a:t>Milka Fasika                      UGR/7126/13                  2</a:t>
            </a:r>
            <a:endParaRPr sz="8800"/>
          </a:p>
          <a:p>
            <a:pPr indent="-368300" lvl="0" marL="914400" rtl="0" algn="l">
              <a:spcBef>
                <a:spcPts val="0"/>
              </a:spcBef>
              <a:spcAft>
                <a:spcPts val="0"/>
              </a:spcAft>
              <a:buSzPct val="100000"/>
              <a:buAutoNum type="arabicPeriod"/>
            </a:pPr>
            <a:r>
              <a:rPr lang="en" sz="8800"/>
              <a:t>Hana Guta                         UGR/2919/13                  2</a:t>
            </a:r>
            <a:endParaRPr sz="8800"/>
          </a:p>
          <a:p>
            <a:pPr indent="0" lvl="0" marL="0" rtl="0" algn="l">
              <a:spcBef>
                <a:spcPts val="0"/>
              </a:spcBef>
              <a:spcAft>
                <a:spcPts val="0"/>
              </a:spcAft>
              <a:buNone/>
            </a:pPr>
            <a:r>
              <a:t/>
            </a:r>
            <a:endParaRPr sz="8800"/>
          </a:p>
          <a:p>
            <a:pPr indent="0" lvl="0" marL="0" rtl="0" algn="l">
              <a:spcBef>
                <a:spcPts val="0"/>
              </a:spcBef>
              <a:spcAft>
                <a:spcPts val="0"/>
              </a:spcAft>
              <a:buNone/>
            </a:pPr>
            <a:r>
              <a:t/>
            </a:r>
            <a:endParaRPr sz="8800"/>
          </a:p>
          <a:p>
            <a:pPr indent="0" lvl="0" marL="0" rtl="0" algn="l">
              <a:spcBef>
                <a:spcPts val="0"/>
              </a:spcBef>
              <a:spcAft>
                <a:spcPts val="0"/>
              </a:spcAft>
              <a:buNone/>
            </a:pPr>
            <a:r>
              <a:t/>
            </a:r>
            <a:endParaRPr sz="8800"/>
          </a:p>
          <a:p>
            <a:pPr indent="0" lvl="0" marL="0" rtl="0" algn="l">
              <a:spcBef>
                <a:spcPts val="0"/>
              </a:spcBef>
              <a:spcAft>
                <a:spcPts val="0"/>
              </a:spcAft>
              <a:buNone/>
            </a:pPr>
            <a:r>
              <a:t/>
            </a:r>
            <a:endParaRPr sz="8800"/>
          </a:p>
          <a:p>
            <a:pPr indent="0" lvl="0" marL="0" rtl="0" algn="l">
              <a:spcBef>
                <a:spcPts val="0"/>
              </a:spcBef>
              <a:spcAft>
                <a:spcPts val="0"/>
              </a:spcAft>
              <a:buNone/>
            </a:pPr>
            <a:r>
              <a:t/>
            </a:r>
            <a:endParaRPr sz="8800"/>
          </a:p>
          <a:p>
            <a:pPr indent="0" lvl="0" marL="0" rtl="0" algn="l">
              <a:spcBef>
                <a:spcPts val="0"/>
              </a:spcBef>
              <a:spcAft>
                <a:spcPts val="0"/>
              </a:spcAft>
              <a:buNone/>
            </a:pPr>
            <a:r>
              <a:t/>
            </a:r>
            <a:endParaRPr sz="8800"/>
          </a:p>
          <a:p>
            <a:pPr indent="0" lvl="0" marL="0" rtl="0" algn="l">
              <a:spcBef>
                <a:spcPts val="0"/>
              </a:spcBef>
              <a:spcAft>
                <a:spcPts val="0"/>
              </a:spcAft>
              <a:buNone/>
            </a:pPr>
            <a:r>
              <a:t/>
            </a:r>
            <a:endParaRPr sz="8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the compiler to be build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sz="4329">
                <a:solidFill>
                  <a:schemeClr val="dk1"/>
                </a:solidFill>
              </a:rPr>
              <a:t>First we take the source code as a stream of characters and generate a stream of tokens using the first phase of a compiler called scanner. This tokens are basic, grammatically indivisible units of the programming language being parsed. So this will take the source code written in TypeScript and break it down into tokens.</a:t>
            </a:r>
            <a:r>
              <a:rPr lang="en" sz="4329">
                <a:solidFill>
                  <a:schemeClr val="dk1"/>
                </a:solidFill>
              </a:rPr>
              <a:t> And it will also identify any errors in the source code such as missing semicolons or incorrect syntax.</a:t>
            </a:r>
            <a:endParaRPr sz="4329">
              <a:solidFill>
                <a:schemeClr val="dk1"/>
              </a:solidFill>
            </a:endParaRPr>
          </a:p>
          <a:p>
            <a:pPr indent="0" lvl="0" marL="0" rtl="0" algn="l">
              <a:spcBef>
                <a:spcPts val="1200"/>
              </a:spcBef>
              <a:spcAft>
                <a:spcPts val="0"/>
              </a:spcAft>
              <a:buNone/>
            </a:pPr>
            <a:r>
              <a:rPr lang="en" sz="4329">
                <a:solidFill>
                  <a:schemeClr val="dk1"/>
                </a:solidFill>
              </a:rPr>
              <a:t>Next we take this stream of tokens and do syntactic changing to ensure that the stream of tokens corresponds to the </a:t>
            </a:r>
            <a:r>
              <a:rPr lang="en" sz="4329">
                <a:solidFill>
                  <a:schemeClr val="dk1"/>
                </a:solidFill>
              </a:rPr>
              <a:t>grammar</a:t>
            </a:r>
            <a:r>
              <a:rPr lang="en" sz="4329">
                <a:solidFill>
                  <a:schemeClr val="dk1"/>
                </a:solidFill>
              </a:rPr>
              <a:t> for the programming language and create </a:t>
            </a:r>
            <a:r>
              <a:rPr lang="en" sz="4329">
                <a:solidFill>
                  <a:schemeClr val="dk1"/>
                </a:solidFill>
              </a:rPr>
              <a:t>abstract</a:t>
            </a:r>
            <a:r>
              <a:rPr lang="en" sz="4329">
                <a:solidFill>
                  <a:schemeClr val="dk1"/>
                </a:solidFill>
              </a:rPr>
              <a:t> Syntax Tree(AST). Which is the representation of the source code that can be used by other parts of the compiler</a:t>
            </a:r>
            <a:r>
              <a:rPr lang="en" sz="4329">
                <a:solidFill>
                  <a:schemeClr val="dk1"/>
                </a:solidFill>
              </a:rPr>
              <a:t>.</a:t>
            </a:r>
            <a:endParaRPr sz="4329">
              <a:solidFill>
                <a:schemeClr val="dk1"/>
              </a:solidFill>
            </a:endParaRPr>
          </a:p>
          <a:p>
            <a:pPr indent="0" lvl="0" marL="0" rtl="0" algn="l">
              <a:spcBef>
                <a:spcPts val="1200"/>
              </a:spcBef>
              <a:spcAft>
                <a:spcPts val="0"/>
              </a:spcAft>
              <a:buNone/>
            </a:pPr>
            <a:r>
              <a:rPr lang="en" sz="4329">
                <a:solidFill>
                  <a:schemeClr val="dk1"/>
                </a:solidFill>
              </a:rPr>
              <a:t>Then we perform semantic checking to ensure the statements in the language that may be syntactically correct make sense</a:t>
            </a:r>
            <a:r>
              <a:rPr lang="en" sz="2753">
                <a:solidFill>
                  <a:schemeClr val="dk1"/>
                </a:solidFill>
              </a:rPr>
              <a:t>.</a:t>
            </a:r>
            <a:endParaRPr sz="2753">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Next we make sure that the compiler builds an internal data structure known as intermediate code . then the compiler traverses the resultant data structure and translates it assembly language.</a:t>
            </a:r>
            <a:endParaRPr sz="1700">
              <a:solidFill>
                <a:schemeClr val="dk1"/>
              </a:solidFill>
            </a:endParaRPr>
          </a:p>
          <a:p>
            <a:pPr indent="0" lvl="0" marL="0" rtl="0" algn="l">
              <a:spcBef>
                <a:spcPts val="1200"/>
              </a:spcBef>
              <a:spcAft>
                <a:spcPts val="0"/>
              </a:spcAft>
              <a:buClr>
                <a:schemeClr val="dk1"/>
              </a:buClr>
              <a:buSzPts val="1100"/>
              <a:buFont typeface="Arial"/>
              <a:buNone/>
            </a:pPr>
            <a:r>
              <a:t/>
            </a:r>
            <a:endParaRPr sz="1700">
              <a:solidFill>
                <a:schemeClr val="dk1"/>
              </a:solidFill>
            </a:endParaRPr>
          </a:p>
          <a:p>
            <a:pPr indent="0" lvl="0" marL="0" rtl="0" algn="l">
              <a:spcBef>
                <a:spcPts val="1200"/>
              </a:spcBef>
              <a:spcAft>
                <a:spcPts val="1200"/>
              </a:spcAft>
              <a:buClr>
                <a:schemeClr val="dk1"/>
              </a:buClr>
              <a:buSzPts val="1100"/>
              <a:buFont typeface="Arial"/>
              <a:buNone/>
            </a:pPr>
            <a:r>
              <a:rPr lang="en"/>
              <a:t>The compiler that we will develop, can manipulate arithmetic and logical operation, if conditions and loops.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311700" y="1094050"/>
            <a:ext cx="8520598" cy="4004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