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03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761163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4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37" autoAdjust="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3955AB-2899-44F2-A6FC-CCFB4BB1D95C}" type="datetimeFigureOut">
              <a:rPr lang="ko-KR" altLang="en-US" smtClean="0"/>
              <a:pPr/>
              <a:t>2017-05-23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4" tIns="46182" rIns="92364" bIns="461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2364" tIns="46182" rIns="92364" bIns="4618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287BA69-2D4F-4C31-B341-842CEC12FC6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70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786063"/>
            <a:ext cx="77724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F3B629-6201-406C-84AA-906039C0946F}" type="datetime1">
              <a:rPr lang="ko-KR" altLang="en-US" smtClean="0"/>
              <a:pPr>
                <a:defRPr/>
              </a:pPr>
              <a:t>2017-05-23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9F6CFE-A438-41C3-955B-E431686DA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5631-3E32-4C5D-BE40-15FDCB94F26E}" type="datetime1">
              <a:rPr lang="ko-KR" altLang="en-US" smtClean="0"/>
              <a:pPr>
                <a:defRPr/>
              </a:pPr>
              <a:t>2017-05-23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53A9-FE61-4B0E-A9BD-67D44E10EE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608C-4DFC-404E-B0FA-1AD19AAEA858}" type="datetime1">
              <a:rPr lang="ko-KR" altLang="en-US" smtClean="0"/>
              <a:pPr>
                <a:defRPr/>
              </a:pPr>
              <a:t>2017-05-23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FF6D-011D-4633-91F6-24A0522DBD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5CF13-3DB2-4100-B430-B7AD83D05092}" type="datetime1">
              <a:rPr lang="ko-KR" altLang="en-US" smtClean="0"/>
              <a:pPr>
                <a:defRPr/>
              </a:pPr>
              <a:t>2017-05-23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409F-6CAF-4625-B1BF-BA58AA31E9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A037-893F-4CDF-8F40-15AEC3001AAB}" type="datetime1">
              <a:rPr lang="ko-KR" altLang="en-US" smtClean="0"/>
              <a:pPr>
                <a:defRPr/>
              </a:pPr>
              <a:t>2017-05-23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23A61-A792-4BB2-9158-CF50E34881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3F8BF-90D0-4801-B839-17CAEA6ADB2C}" type="datetime1">
              <a:rPr lang="ko-KR" altLang="en-US" smtClean="0"/>
              <a:pPr>
                <a:defRPr/>
              </a:pPr>
              <a:t>2017-05-23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91FA3-FE6B-45D9-ACD3-B47D28AC68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66D37-487B-4135-BCFE-27B8A65500D7}" type="datetime1">
              <a:rPr lang="ko-KR" altLang="en-US" smtClean="0"/>
              <a:pPr>
                <a:defRPr/>
              </a:pPr>
              <a:t>2017-05-23</a:t>
            </a:fld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E5E7-CEC7-4A8C-B835-65C1A888EE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3ED2E-F030-494B-A091-03AA8D170E6F}" type="datetime1">
              <a:rPr lang="ko-KR" altLang="en-US" smtClean="0"/>
              <a:pPr>
                <a:defRPr/>
              </a:pPr>
              <a:t>2017-05-23</a:t>
            </a:fld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96A19-BD10-42BA-95BD-33064D458B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C7C90-8779-4D7D-A4B9-2A78F250B5AD}" type="datetime1">
              <a:rPr lang="ko-KR" altLang="en-US" smtClean="0"/>
              <a:pPr>
                <a:defRPr/>
              </a:pPr>
              <a:t>2017-05-23</a:t>
            </a:fld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51CCD-095E-4F95-9964-91127C1801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70A7B-43B9-45F7-8264-644973EC8CDC}" type="datetime1">
              <a:rPr lang="ko-KR" altLang="en-US" smtClean="0"/>
              <a:pPr>
                <a:defRPr/>
              </a:pPr>
              <a:t>2017-05-23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4151-8207-4BCA-909A-DD7B9C2DD2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CC3F8-F818-465C-8CA6-428EB7FFCD1D}" type="datetime1">
              <a:rPr lang="ko-KR" altLang="en-US" smtClean="0"/>
              <a:pPr>
                <a:defRPr/>
              </a:pPr>
              <a:t>2017-05-23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218DD-CD8F-4766-A49E-91067F93B8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wangwoon.ac.kr/ui/signature_08.gif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09600" y="10334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6FFD0C6-C586-433B-901E-A5D652521363}" type="datetime1">
              <a:rPr lang="ko-KR" altLang="en-US" smtClean="0"/>
              <a:pPr>
                <a:defRPr/>
              </a:pPr>
              <a:t>2017-05-23</a:t>
            </a:fld>
            <a:endParaRPr lang="ko-KR" altLang="en-US" dirty="0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DBA4B05-8078-4F54-837A-8583B33AC03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 flipV="1">
            <a:off x="609600" y="6553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3" name="Picture 11" descr="signature_08_s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86625" y="379413"/>
            <a:ext cx="1676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 b="1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맑은 고딕" panose="020B0503020000020004" pitchFamily="50" charset="-127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맑은 고딕" panose="020B0503020000020004" pitchFamily="50" charset="-127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맑은 고딕" panose="020B0503020000020004" pitchFamily="50" charset="-127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맑은 고딕" panose="020B0503020000020004" pitchFamily="50" charset="-127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anose="020B0503020000020004" pitchFamily="50" charset="-127"/>
              </a:rPr>
              <a:t>Chapter 10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/>
          <a:p>
            <a:r>
              <a:rPr lang="ko-KR" altLang="en-US" sz="2400" dirty="0" err="1">
                <a:ea typeface="맑은 고딕" panose="020B0503020000020004" pitchFamily="50" charset="-127"/>
              </a:rPr>
              <a:t>컴퓨터소프트웨어학과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ea typeface="맑은 고딕" panose="020B0503020000020004" pitchFamily="50" charset="-127"/>
              </a:rPr>
              <a:t>	</a:t>
            </a:r>
            <a:r>
              <a:rPr lang="ko-KR" altLang="en-US" sz="2400" dirty="0" err="1">
                <a:ea typeface="맑은 고딕" panose="020B0503020000020004" pitchFamily="50" charset="-127"/>
              </a:rPr>
              <a:t>응용소프트웨어실습</a:t>
            </a:r>
            <a:endParaRPr lang="ko-KR" altLang="en-US" sz="24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08" y="1370810"/>
            <a:ext cx="24003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윈폼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타이머 추가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클래스 변수 추가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4446588"/>
            <a:ext cx="4175125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18415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 flipH="1" flipV="1">
            <a:off x="2915816" y="2867422"/>
            <a:ext cx="2664296" cy="777602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11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눈사람 만들기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윈폼 </a:t>
            </a:r>
            <a:r>
              <a:rPr lang="en-US" altLang="ko-KR"/>
              <a:t>Load </a:t>
            </a:r>
            <a:r>
              <a:rPr lang="ko-KR" altLang="en-US"/>
              <a:t>이벤트 핸들러 작성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2071688"/>
            <a:ext cx="654526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눈사람 만들기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2" y="1556792"/>
            <a:ext cx="2603500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1741" y="1207915"/>
            <a:ext cx="5553857" cy="55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사각형 설명선 5"/>
          <p:cNvSpPr/>
          <p:nvPr/>
        </p:nvSpPr>
        <p:spPr>
          <a:xfrm>
            <a:off x="1154790" y="5286388"/>
            <a:ext cx="1872208" cy="571500"/>
          </a:xfrm>
          <a:prstGeom prst="wedgeRoundRectCallout">
            <a:avLst>
              <a:gd name="adj1" fmla="val -10898"/>
              <a:gd name="adj2" fmla="val -20259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이벤트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핸들러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눈사람 만들기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Timer Tick </a:t>
            </a:r>
            <a:r>
              <a:rPr lang="ko-KR" altLang="en-US"/>
              <a:t>이벤트 핸들러 추가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00375"/>
            <a:ext cx="641985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86322"/>
            <a:ext cx="18415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2339752" y="1991122"/>
            <a:ext cx="2016224" cy="571500"/>
          </a:xfrm>
          <a:prstGeom prst="wedgeRoundRectCallout">
            <a:avLst>
              <a:gd name="adj1" fmla="val -76806"/>
              <a:gd name="adj2" fmla="val -23772"/>
              <a:gd name="adj3" fmla="val 16667"/>
            </a:avLst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timer1 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더블 클릭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658" y="1540749"/>
            <a:ext cx="26035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눈사람 만들기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결과 화면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3" y="1484784"/>
            <a:ext cx="4467145" cy="490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눈사람 만들기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Left </a:t>
            </a:r>
            <a:r>
              <a:rPr lang="ko-KR" altLang="en-US"/>
              <a:t>와 </a:t>
            </a:r>
            <a:r>
              <a:rPr lang="en-US" altLang="ko-KR"/>
              <a:t>Top </a:t>
            </a:r>
            <a:r>
              <a:rPr lang="ko-KR" altLang="en-US"/>
              <a:t>속성 값을 변경하여 컨트롤을 이동</a:t>
            </a:r>
            <a:endParaRPr lang="en-US" altLang="ko-KR"/>
          </a:p>
          <a:p>
            <a:pPr eaLnBrk="1" hangingPunct="1"/>
            <a:r>
              <a:rPr lang="en-US" altLang="ko-KR"/>
              <a:t>SetBounds </a:t>
            </a:r>
            <a:r>
              <a:rPr lang="ko-KR" altLang="en-US"/>
              <a:t>메소드를 이용하여 이동</a:t>
            </a:r>
            <a:endParaRPr lang="en-US" altLang="ko-KR"/>
          </a:p>
          <a:p>
            <a:pPr lvl="1" eaLnBrk="1" hangingPunct="1"/>
            <a:r>
              <a:rPr lang="en-US" altLang="ko-KR"/>
              <a:t>SetBounds </a:t>
            </a:r>
            <a:r>
              <a:rPr lang="ko-KR" altLang="en-US"/>
              <a:t>메소드가 더 부드럽게 나타난다</a:t>
            </a:r>
            <a:r>
              <a:rPr lang="en-US" altLang="ko-KR"/>
              <a:t>.</a:t>
            </a:r>
          </a:p>
          <a:p>
            <a:pPr lvl="1" eaLnBrk="1" hangingPunct="1"/>
            <a:endParaRPr lang="en-US" altLang="ko-KR"/>
          </a:p>
          <a:p>
            <a:pPr eaLnBrk="1" hangingPunct="1"/>
            <a:r>
              <a:rPr lang="en-US" altLang="ko-KR"/>
              <a:t>SetBounds </a:t>
            </a:r>
            <a:r>
              <a:rPr lang="ko-KR" altLang="en-US"/>
              <a:t>메소드</a:t>
            </a:r>
            <a:endParaRPr lang="en-US" altLang="ko-KR"/>
          </a:p>
          <a:p>
            <a:pPr lvl="1" eaLnBrk="1" hangingPunct="1"/>
            <a:r>
              <a:rPr lang="ko-KR" altLang="en-US"/>
              <a:t>위치 이동</a:t>
            </a:r>
            <a:r>
              <a:rPr lang="en-US" altLang="ko-KR"/>
              <a:t>, </a:t>
            </a:r>
            <a:r>
              <a:rPr lang="ko-KR" altLang="en-US"/>
              <a:t>크기 변경 가능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3929063"/>
            <a:ext cx="583406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Picture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이동하기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사용자의 액션이 없어도 어떤 시간 간격으로 이벤트가 발생하게 하고 싶을 때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Timer </a:t>
            </a:r>
            <a:r>
              <a:rPr lang="ko-KR" altLang="en-US" dirty="0"/>
              <a:t>컴포넌트와 </a:t>
            </a:r>
            <a:r>
              <a:rPr lang="en-US" altLang="ko-KR" dirty="0"/>
              <a:t>Tick </a:t>
            </a:r>
            <a:r>
              <a:rPr lang="ko-KR" altLang="en-US" dirty="0"/>
              <a:t>이벤트를 사용하여 이벤트 발생가능</a:t>
            </a:r>
            <a:endParaRPr lang="en-US" altLang="ko-KR" dirty="0"/>
          </a:p>
          <a:p>
            <a:pPr eaLnBrk="1" hangingPunct="1"/>
            <a:r>
              <a:rPr lang="en-US" altLang="ko-KR" dirty="0"/>
              <a:t>0~65,535 </a:t>
            </a:r>
            <a:r>
              <a:rPr lang="ko-KR" altLang="en-US" dirty="0"/>
              <a:t>까지의 값을 가질 수 있는 </a:t>
            </a:r>
            <a:r>
              <a:rPr lang="en-US" altLang="ko-KR" dirty="0"/>
              <a:t>Interval </a:t>
            </a:r>
            <a:r>
              <a:rPr lang="ko-KR" altLang="en-US" dirty="0"/>
              <a:t>속성을 설정함으로써 타이머에 대한 시간 간격을 선택한다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 err="1"/>
              <a:t>이값은</a:t>
            </a:r>
            <a:r>
              <a:rPr lang="ko-KR" altLang="en-US" dirty="0"/>
              <a:t> </a:t>
            </a:r>
            <a:r>
              <a:rPr lang="en-US" altLang="ko-KR" dirty="0"/>
              <a:t>Tick </a:t>
            </a:r>
            <a:r>
              <a:rPr lang="ko-KR" altLang="en-US" dirty="0"/>
              <a:t>이벤트 호출 간의 </a:t>
            </a:r>
            <a:r>
              <a:rPr lang="ko-KR" altLang="en-US" dirty="0" err="1"/>
              <a:t>밀리세컨드</a:t>
            </a:r>
            <a:r>
              <a:rPr lang="ko-KR" altLang="en-US" dirty="0"/>
              <a:t> 값을 명시한다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en-US" altLang="ko-KR" dirty="0"/>
              <a:t>3</a:t>
            </a:r>
            <a:r>
              <a:rPr lang="ko-KR" altLang="en-US" dirty="0"/>
              <a:t>초 </a:t>
            </a:r>
            <a:r>
              <a:rPr lang="en-US" altLang="ko-KR" dirty="0"/>
              <a:t>= 3000</a:t>
            </a:r>
          </a:p>
          <a:p>
            <a:pPr eaLnBrk="1" hangingPunct="1"/>
            <a:r>
              <a:rPr lang="en-US" altLang="ko-KR" u="sng" dirty="0">
                <a:solidFill>
                  <a:srgbClr val="FF0000"/>
                </a:solidFill>
              </a:rPr>
              <a:t>Timer </a:t>
            </a:r>
            <a:r>
              <a:rPr lang="ko-KR" altLang="en-US" u="sng" dirty="0">
                <a:solidFill>
                  <a:srgbClr val="FF0000"/>
                </a:solidFill>
              </a:rPr>
              <a:t>의 </a:t>
            </a:r>
            <a:r>
              <a:rPr lang="en-US" altLang="ko-KR" u="sng" dirty="0">
                <a:solidFill>
                  <a:srgbClr val="FF0000"/>
                </a:solidFill>
              </a:rPr>
              <a:t>Enabled </a:t>
            </a:r>
            <a:r>
              <a:rPr lang="ko-KR" altLang="en-US" u="sng" dirty="0">
                <a:solidFill>
                  <a:srgbClr val="FF0000"/>
                </a:solidFill>
              </a:rPr>
              <a:t>속성은 기본값이 </a:t>
            </a:r>
            <a:r>
              <a:rPr lang="en-US" altLang="ko-KR" u="sng" dirty="0">
                <a:solidFill>
                  <a:srgbClr val="FF0000"/>
                </a:solidFill>
              </a:rPr>
              <a:t>false</a:t>
            </a:r>
          </a:p>
          <a:p>
            <a:pPr lvl="1" eaLnBrk="1" hangingPunct="1"/>
            <a:r>
              <a:rPr lang="en-US" altLang="ko-KR" u="sng" dirty="0">
                <a:solidFill>
                  <a:srgbClr val="FF0000"/>
                </a:solidFill>
              </a:rPr>
              <a:t>Enabled </a:t>
            </a:r>
            <a:r>
              <a:rPr lang="ko-KR" altLang="en-US" u="sng" dirty="0">
                <a:solidFill>
                  <a:srgbClr val="FF0000"/>
                </a:solidFill>
              </a:rPr>
              <a:t>속성을 </a:t>
            </a:r>
            <a:r>
              <a:rPr lang="en-US" altLang="ko-KR" u="sng" dirty="0">
                <a:solidFill>
                  <a:srgbClr val="FF0000"/>
                </a:solidFill>
              </a:rPr>
              <a:t>true </a:t>
            </a:r>
            <a:r>
              <a:rPr lang="ko-KR" altLang="en-US" u="sng" dirty="0">
                <a:solidFill>
                  <a:srgbClr val="FF0000"/>
                </a:solidFill>
              </a:rPr>
              <a:t>로 바꿔 준다</a:t>
            </a:r>
            <a:r>
              <a:rPr lang="en-US" altLang="ko-KR" u="sng" dirty="0">
                <a:solidFill>
                  <a:srgbClr val="FF0000"/>
                </a:solidFill>
              </a:rPr>
              <a:t>.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이미지 추가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타이머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78" y="1700808"/>
            <a:ext cx="2100984" cy="222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35" y="5426549"/>
            <a:ext cx="1421531" cy="91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866" y="4351694"/>
            <a:ext cx="1986596" cy="198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Picture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이동하기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Tick</a:t>
            </a:r>
            <a:r>
              <a:rPr lang="ko-KR" altLang="en-US"/>
              <a:t> 이벤트 핸들러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857375"/>
            <a:ext cx="6561137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Picture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이동하기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결과 화면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2051" name="Picture 3" descr="C:\Users\gyeongchang\Desktop\m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52625"/>
            <a:ext cx="28670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yeongchang\Desktop\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52624"/>
            <a:ext cx="2876551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Picture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이동하기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>
                <a:ea typeface="맑은 고딕" panose="020B0503020000020004" pitchFamily="50" charset="-127"/>
              </a:rPr>
              <a:t>윈폼이나</a:t>
            </a:r>
            <a:r>
              <a:rPr lang="ko-KR" altLang="en-US" dirty="0">
                <a:ea typeface="맑은 고딕" panose="020B0503020000020004" pitchFamily="50" charset="-127"/>
              </a:rPr>
              <a:t> 웹폼에서 그래픽 파일을 </a:t>
            </a:r>
            <a:r>
              <a:rPr lang="ko-KR" altLang="en-US" dirty="0" err="1">
                <a:ea typeface="맑은 고딕" panose="020B0503020000020004" pitchFamily="50" charset="-127"/>
              </a:rPr>
              <a:t>디스플레이할</a:t>
            </a:r>
            <a:r>
              <a:rPr lang="ko-KR" altLang="en-US" dirty="0">
                <a:ea typeface="맑은 고딕" panose="020B0503020000020004" pitchFamily="50" charset="-127"/>
              </a:rPr>
              <a:t> 수 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endParaRPr lang="en-US" altLang="ko-KR" dirty="0"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dirty="0" err="1">
                <a:ea typeface="맑은 고딕" panose="020B0503020000020004" pitchFamily="50" charset="-127"/>
              </a:rPr>
              <a:t>윈폼을</a:t>
            </a:r>
            <a:r>
              <a:rPr lang="ko-KR" altLang="en-US" dirty="0">
                <a:ea typeface="맑은 고딕" panose="020B0503020000020004" pitchFamily="50" charset="-127"/>
              </a:rPr>
              <a:t> 사용하여 폼이나 컨트롤에 원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선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사각형과 같은 그래픽 도형을 그릴 수 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endParaRPr lang="en-US" altLang="ko-KR" dirty="0"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dirty="0">
                <a:ea typeface="맑은 고딕" panose="020B0503020000020004" pitchFamily="50" charset="-127"/>
              </a:rPr>
              <a:t>Graphics </a:t>
            </a:r>
            <a:r>
              <a:rPr lang="ko-KR" altLang="en-US" dirty="0">
                <a:ea typeface="맑은 고딕" panose="020B0503020000020004" pitchFamily="50" charset="-127"/>
              </a:rPr>
              <a:t>메소드는 </a:t>
            </a:r>
            <a:r>
              <a:rPr lang="ko-KR" altLang="en-US" dirty="0" err="1">
                <a:ea typeface="맑은 고딕" panose="020B0503020000020004" pitchFamily="50" charset="-127"/>
              </a:rPr>
              <a:t>윈폼에서만</a:t>
            </a:r>
            <a:r>
              <a:rPr lang="ko-KR" altLang="en-US" dirty="0">
                <a:ea typeface="맑은 고딕" panose="020B0503020000020004" pitchFamily="50" charset="-127"/>
              </a:rPr>
              <a:t> 작동하며 웹폼에서는 작동하지 않는다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윈폼에서의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그래픽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04603"/>
            <a:ext cx="3745449" cy="373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폼</a:t>
            </a:r>
            <a:r>
              <a:rPr lang="en-US" altLang="ko-KR"/>
              <a:t> </a:t>
            </a:r>
            <a:r>
              <a:rPr lang="ko-KR" altLang="en-US"/>
              <a:t>구성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972967" y="2372519"/>
            <a:ext cx="1928813" cy="255587"/>
          </a:xfrm>
          <a:prstGeom prst="wedgeRoundRectCallout">
            <a:avLst>
              <a:gd name="adj1" fmla="val -64783"/>
              <a:gd name="adj2" fmla="val 290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booksTextBox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972967" y="2801144"/>
            <a:ext cx="1928813" cy="255587"/>
          </a:xfrm>
          <a:prstGeom prst="wedgeRoundRectCallout">
            <a:avLst>
              <a:gd name="adj1" fmla="val -64783"/>
              <a:gd name="adj2" fmla="val 290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periodicalsTextBox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972967" y="3158331"/>
            <a:ext cx="1928813" cy="255588"/>
          </a:xfrm>
          <a:prstGeom prst="wedgeRoundRectCallout">
            <a:avLst>
              <a:gd name="adj1" fmla="val -64783"/>
              <a:gd name="adj2" fmla="val 290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foodsTextBox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71600" y="3771106"/>
            <a:ext cx="1928812" cy="255587"/>
          </a:xfrm>
          <a:prstGeom prst="wedgeRoundRectCallout">
            <a:avLst>
              <a:gd name="adj1" fmla="val 68056"/>
              <a:gd name="adj2" fmla="val -1199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displayBtn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71600" y="4199731"/>
            <a:ext cx="1928812" cy="255587"/>
          </a:xfrm>
          <a:prstGeom prst="wedgeRoundRectCallout">
            <a:avLst>
              <a:gd name="adj1" fmla="val 68056"/>
              <a:gd name="adj2" fmla="val -1199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clearBtn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71600" y="4628356"/>
            <a:ext cx="1928812" cy="255587"/>
          </a:xfrm>
          <a:prstGeom prst="wedgeRoundRectCallout">
            <a:avLst>
              <a:gd name="adj1" fmla="val 68056"/>
              <a:gd name="adj2" fmla="val -1199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exitBtn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4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도표 작성하기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7" y="1556792"/>
            <a:ext cx="813066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도표 작성하기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79550"/>
            <a:ext cx="7516813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도표 작성하기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556792"/>
            <a:ext cx="70675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도표 작성하기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결과 화면</a:t>
            </a:r>
            <a:endParaRPr lang="en-US" altLang="ko-KR"/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1700808"/>
            <a:ext cx="42926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도표 작성하기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폼 구성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2816"/>
            <a:ext cx="4112096" cy="415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gyeongchang\Desktop\3333333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7336"/>
            <a:ext cx="391477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1026" name="Picture 2" descr="C:\Users\gyeongchang\Desktop\2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80" y="2485879"/>
            <a:ext cx="5762030" cy="413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ToolBar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ImageList </a:t>
            </a:r>
            <a:r>
              <a:rPr lang="ko-KR" altLang="en-US"/>
              <a:t>추가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Image </a:t>
            </a:r>
            <a:r>
              <a:rPr lang="ko-KR" altLang="en-US"/>
              <a:t>추가</a:t>
            </a:r>
            <a:endParaRPr lang="en-US" altLang="ko-KR"/>
          </a:p>
          <a:p>
            <a:pPr eaLnBrk="1" hangingPunct="1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40768"/>
            <a:ext cx="1873438" cy="179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78" y="2500324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6" y="3284984"/>
            <a:ext cx="6552728" cy="323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77" y="2816102"/>
            <a:ext cx="7154823" cy="368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ToolBar </a:t>
            </a:r>
            <a:r>
              <a:rPr lang="ko-KR" altLang="en-US"/>
              <a:t>추가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ToolBar 	</a:t>
            </a:r>
            <a:r>
              <a:rPr lang="ko-KR" altLang="en-US"/>
              <a:t>버튼 추가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814962" y="5430095"/>
            <a:ext cx="2357438" cy="1071562"/>
          </a:xfrm>
          <a:prstGeom prst="wedgeRoundRectCallout">
            <a:avLst>
              <a:gd name="adj1" fmla="val 21657"/>
              <a:gd name="adj2" fmla="val -11353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ImageList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속성에 생성한 </a:t>
            </a:r>
            <a:r>
              <a:rPr kumimoji="0"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imageList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062163" y="5286375"/>
            <a:ext cx="2000250" cy="1071563"/>
          </a:xfrm>
          <a:prstGeom prst="wedgeRoundRectCallout">
            <a:avLst>
              <a:gd name="adj1" fmla="val 82443"/>
              <a:gd name="adj2" fmla="val -1457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추가 후 </a:t>
            </a: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Image </a:t>
            </a:r>
            <a:r>
              <a:rPr kumimoji="0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인덱스 설정</a:t>
            </a:r>
            <a:endParaRPr kumimoji="0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43050"/>
            <a:ext cx="28384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Panel </a:t>
            </a:r>
            <a:r>
              <a:rPr lang="ko-KR" altLang="en-US"/>
              <a:t>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00" y="1813390"/>
            <a:ext cx="2387600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13390"/>
            <a:ext cx="2055129" cy="43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04" y="1927020"/>
            <a:ext cx="4112096" cy="415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anose="020B0503020000020004" pitchFamily="50" charset="-127"/>
              </a:rPr>
              <a:t>닷넷 프레임워크는 그래픽을 그리기 위해 </a:t>
            </a:r>
            <a:r>
              <a:rPr lang="en-US" altLang="ko-KR" dirty="0">
                <a:ea typeface="맑은 고딕" panose="020B0503020000020004" pitchFamily="50" charset="-127"/>
              </a:rPr>
              <a:t>GDI+</a:t>
            </a:r>
            <a:r>
              <a:rPr lang="ko-KR" altLang="en-US" dirty="0">
                <a:ea typeface="맑은 고딕" panose="020B0503020000020004" pitchFamily="50" charset="-127"/>
              </a:rPr>
              <a:t>라는 기술을 사용한다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endParaRPr lang="en-US" altLang="ko-KR" dirty="0"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dirty="0">
                <a:ea typeface="맑은 고딕" panose="020B0503020000020004" pitchFamily="50" charset="-127"/>
              </a:rPr>
              <a:t>GDI+(Graphics Device Interface plus)</a:t>
            </a:r>
            <a:r>
              <a:rPr lang="ko-KR" altLang="en-US" dirty="0">
                <a:ea typeface="맑은 고딕" panose="020B0503020000020004" pitchFamily="50" charset="-127"/>
              </a:rPr>
              <a:t>는 프로그래머가 출력 장치의 물리적 특성에 관여할 필요가 없도록 장치 독립적이 되도록 설계되었다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eaLnBrk="1" hangingPunct="1"/>
            <a:endParaRPr lang="en-US" altLang="ko-KR" dirty="0"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dirty="0">
                <a:ea typeface="맑은 고딕" panose="020B0503020000020004" pitchFamily="50" charset="-127"/>
              </a:rPr>
              <a:t>일반적인 단계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dirty="0">
                <a:ea typeface="맑은 고딕" panose="020B0503020000020004" pitchFamily="50" charset="-127"/>
              </a:rPr>
              <a:t>그림 판으로 사용할 </a:t>
            </a:r>
            <a:r>
              <a:rPr lang="en-US" altLang="ko-KR" dirty="0">
                <a:ea typeface="맑은 고딕" panose="020B0503020000020004" pitchFamily="50" charset="-127"/>
              </a:rPr>
              <a:t>Graphics </a:t>
            </a:r>
            <a:r>
              <a:rPr lang="ko-KR" altLang="en-US" dirty="0">
                <a:ea typeface="맑은 고딕" panose="020B0503020000020004" pitchFamily="50" charset="-127"/>
              </a:rPr>
              <a:t>객체를 생성한다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lvl="1" eaLnBrk="1" hangingPunct="1"/>
            <a:r>
              <a:rPr lang="ko-KR" altLang="en-US" dirty="0">
                <a:ea typeface="맑은 고딕" panose="020B0503020000020004" pitchFamily="50" charset="-127"/>
              </a:rPr>
              <a:t>그릴 </a:t>
            </a:r>
            <a:r>
              <a:rPr lang="en-US" altLang="ko-KR" dirty="0">
                <a:ea typeface="맑은 고딕" panose="020B0503020000020004" pitchFamily="50" charset="-127"/>
              </a:rPr>
              <a:t>Pen </a:t>
            </a:r>
            <a:r>
              <a:rPr lang="ko-KR" altLang="en-US" dirty="0">
                <a:ea typeface="맑은 고딕" panose="020B0503020000020004" pitchFamily="50" charset="-127"/>
              </a:rPr>
              <a:t>또는 </a:t>
            </a:r>
            <a:r>
              <a:rPr lang="en-US" altLang="ko-KR" dirty="0">
                <a:ea typeface="맑은 고딕" panose="020B0503020000020004" pitchFamily="50" charset="-127"/>
              </a:rPr>
              <a:t>Brush</a:t>
            </a:r>
            <a:r>
              <a:rPr lang="ko-KR" altLang="en-US" dirty="0">
                <a:ea typeface="맑은 고딕" panose="020B0503020000020004" pitchFamily="50" charset="-127"/>
              </a:rPr>
              <a:t>객체를 인스턴스화 한다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lvl="1" eaLnBrk="1" hangingPunct="1"/>
            <a:r>
              <a:rPr lang="en-US" altLang="ko-KR" dirty="0">
                <a:ea typeface="맑은 고딕" panose="020B0503020000020004" pitchFamily="50" charset="-127"/>
              </a:rPr>
              <a:t>Graphics</a:t>
            </a:r>
            <a:r>
              <a:rPr lang="ko-KR" altLang="en-US" dirty="0">
                <a:ea typeface="맑은 고딕" panose="020B0503020000020004" pitchFamily="50" charset="-127"/>
              </a:rPr>
              <a:t>객체로부터 그리기 메소드를 호출한다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16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그래픽스 환경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클래스 추가하기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err="1"/>
              <a:t>MyCircle.cs</a:t>
            </a:r>
            <a:r>
              <a:rPr lang="en-US" altLang="ko-KR" dirty="0"/>
              <a:t>, </a:t>
            </a:r>
            <a:r>
              <a:rPr lang="en-US" altLang="ko-KR" dirty="0" err="1"/>
              <a:t>MyLines.cs,MyRect.cs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4749283" cy="250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99" y="2708920"/>
            <a:ext cx="406354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>
            <a:off x="4139952" y="4005064"/>
            <a:ext cx="1008112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10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MyCircle.cs</a:t>
            </a:r>
            <a:endParaRPr lang="ko-KR" altLang="en-US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 cstate="print"/>
          <a:srcRect b="34258"/>
          <a:stretch>
            <a:fillRect/>
          </a:stretch>
        </p:blipFill>
        <p:spPr bwMode="auto">
          <a:xfrm>
            <a:off x="857224" y="1928834"/>
            <a:ext cx="73056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9052" y="1285866"/>
            <a:ext cx="3530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6809953" cy="528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MyLines.cs</a:t>
            </a:r>
            <a:endParaRPr lang="ko-KR" altLang="en-US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664610"/>
            <a:ext cx="5805834" cy="48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5634" y="1353315"/>
            <a:ext cx="3030041" cy="73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904" y="1156994"/>
            <a:ext cx="6336368" cy="538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MyRect.cs</a:t>
            </a:r>
            <a:endParaRPr lang="ko-KR" altLang="en-US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2143116"/>
            <a:ext cx="5214937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9480" y="1239343"/>
            <a:ext cx="3244920" cy="7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38399"/>
            <a:ext cx="6745288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Form1.cs</a:t>
            </a:r>
          </a:p>
          <a:p>
            <a:pPr lvl="1" eaLnBrk="1" hangingPunct="1"/>
            <a:r>
              <a:rPr lang="ko-KR" altLang="en-US" dirty="0"/>
              <a:t>클래스 변수 추가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012" y="1179608"/>
            <a:ext cx="4962532" cy="533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455" y="2449461"/>
            <a:ext cx="3027363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12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Form1.cs </a:t>
            </a:r>
            <a:r>
              <a:rPr lang="ko-KR" altLang="en-US"/>
              <a:t>멤버 메소드 추가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28" y="1697059"/>
            <a:ext cx="5219700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2143125"/>
            <a:ext cx="32099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9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Form1.cs </a:t>
            </a:r>
            <a:r>
              <a:rPr lang="ko-KR" altLang="en-US"/>
              <a:t>멤버 메소드 추가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785938"/>
            <a:ext cx="4500562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Paint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윈도우 디스플레이</a:t>
            </a:r>
            <a:r>
              <a:rPr lang="en-US" altLang="ko-KR" dirty="0"/>
              <a:t>, </a:t>
            </a:r>
            <a:r>
              <a:rPr lang="ko-KR" altLang="en-US" dirty="0"/>
              <a:t>크기 조절</a:t>
            </a:r>
            <a:r>
              <a:rPr lang="en-US" altLang="ko-KR" dirty="0"/>
              <a:t>, </a:t>
            </a:r>
            <a:r>
              <a:rPr lang="ko-KR" altLang="en-US" dirty="0"/>
              <a:t>위치 이동</a:t>
            </a:r>
            <a:r>
              <a:rPr lang="en-US" altLang="ko-KR" dirty="0"/>
              <a:t>, </a:t>
            </a:r>
            <a:r>
              <a:rPr lang="ko-KR" altLang="en-US" dirty="0"/>
              <a:t>최대화</a:t>
            </a:r>
            <a:r>
              <a:rPr lang="en-US" altLang="ko-KR" dirty="0"/>
              <a:t>, </a:t>
            </a:r>
            <a:r>
              <a:rPr lang="ko-KR" altLang="en-US" dirty="0"/>
              <a:t>다시 저장되거나 다시 보일 때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그래픽이 나타난다는 것을 보장하는 유일한 방법은 </a:t>
            </a:r>
            <a:r>
              <a:rPr lang="en-US" altLang="ko-KR" dirty="0"/>
              <a:t>Paint </a:t>
            </a:r>
            <a:r>
              <a:rPr lang="ko-KR" altLang="en-US" dirty="0"/>
              <a:t>이벤트 </a:t>
            </a:r>
            <a:r>
              <a:rPr lang="ko-KR" altLang="en-US" dirty="0" err="1"/>
              <a:t>핸들러에서</a:t>
            </a:r>
            <a:r>
              <a:rPr lang="ko-KR" altLang="en-US" dirty="0"/>
              <a:t> 이 그래픽들을 생성하는 것이다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en-US" altLang="ko-KR" dirty="0"/>
              <a:t>Paint </a:t>
            </a:r>
            <a:r>
              <a:rPr lang="ko-KR" altLang="en-US" dirty="0"/>
              <a:t>이벤트 </a:t>
            </a:r>
            <a:r>
              <a:rPr lang="ko-KR" altLang="en-US" dirty="0" err="1"/>
              <a:t>핸들러에서는</a:t>
            </a:r>
            <a:r>
              <a:rPr lang="ko-KR" altLang="en-US" dirty="0"/>
              <a:t> 반드시 </a:t>
            </a:r>
            <a:r>
              <a:rPr lang="en-US" altLang="ko-KR" dirty="0"/>
              <a:t>Graphics </a:t>
            </a:r>
            <a:r>
              <a:rPr lang="ko-KR" altLang="en-US" dirty="0"/>
              <a:t>객체를 선언해야 한다</a:t>
            </a:r>
            <a:r>
              <a:rPr lang="en-US" altLang="ko-KR" dirty="0"/>
              <a:t>.</a:t>
            </a:r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핸들러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ToolBar </a:t>
            </a:r>
            <a:r>
              <a:rPr lang="ko-KR" altLang="en-US"/>
              <a:t>버튼 클릭 이벤트 핸들러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928831"/>
            <a:ext cx="8551863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4" y="1142984"/>
            <a:ext cx="4786327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1071546"/>
            <a:ext cx="492920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Panel </a:t>
            </a:r>
            <a:r>
              <a:rPr lang="ko-KR" altLang="en-US" dirty="0"/>
              <a:t>이벤트 추가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MouseDown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MouseMove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MouseUp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Paint</a:t>
            </a:r>
          </a:p>
          <a:p>
            <a:pPr lvl="1" eaLnBrk="1" hangingPunct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8760"/>
            <a:ext cx="3960440" cy="387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 bwMode="auto">
          <a:xfrm>
            <a:off x="2987824" y="1844824"/>
            <a:ext cx="3564396" cy="115212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2987824" y="2204864"/>
            <a:ext cx="3672408" cy="187220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12" name="직선 화살표 연결선 11"/>
          <p:cNvCxnSpPr/>
          <p:nvPr/>
        </p:nvCxnSpPr>
        <p:spPr bwMode="auto">
          <a:xfrm>
            <a:off x="2699792" y="2631517"/>
            <a:ext cx="3960440" cy="166157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267744" y="2996952"/>
            <a:ext cx="4392488" cy="18002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14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1719246" cy="4800600"/>
          </a:xfrm>
        </p:spPr>
        <p:txBody>
          <a:bodyPr/>
          <a:lstStyle/>
          <a:p>
            <a:pPr eaLnBrk="1" hangingPunct="1"/>
            <a:r>
              <a:rPr lang="en-US" altLang="ko-KR" dirty="0"/>
              <a:t>Panel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918" y="1142984"/>
            <a:ext cx="6781800" cy="545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489" y="1500204"/>
            <a:ext cx="74517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142984"/>
            <a:ext cx="616270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/>
          <a:srcRect l="1883"/>
          <a:stretch>
            <a:fillRect/>
          </a:stretch>
        </p:blipFill>
        <p:spPr bwMode="auto">
          <a:xfrm>
            <a:off x="642938" y="1857375"/>
            <a:ext cx="74453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7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Graphics </a:t>
            </a:r>
            <a:r>
              <a:rPr lang="ko-KR" altLang="en-US"/>
              <a:t>객체를 얻는 방법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14500"/>
            <a:ext cx="6969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이벤트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객체</a:t>
            </a:r>
            <a:r>
              <a:rPr lang="en-US" altLang="ko-KR"/>
              <a:t> </a:t>
            </a:r>
            <a:r>
              <a:rPr lang="ko-KR" altLang="en-US"/>
              <a:t>만들기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그 밖에 </a:t>
            </a:r>
            <a:r>
              <a:rPr lang="en-US" altLang="ko-KR"/>
              <a:t>Brush</a:t>
            </a:r>
          </a:p>
          <a:p>
            <a:pPr lvl="1" eaLnBrk="1" hangingPunct="1"/>
            <a:r>
              <a:rPr lang="en-US" altLang="ko-KR"/>
              <a:t>TextureBrush, HatchBrush, LinerGradientBrush …</a:t>
            </a:r>
            <a:endParaRPr lang="ko-KR" altLang="en-US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674809"/>
            <a:ext cx="7929563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Brush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Point</a:t>
            </a:r>
            <a:r>
              <a:rPr lang="ko-KR" altLang="en-US"/>
              <a:t> 구조체</a:t>
            </a:r>
            <a:endParaRPr lang="en-US" altLang="ko-KR"/>
          </a:p>
          <a:p>
            <a:pPr lvl="1" eaLnBrk="1" hangingPunct="1"/>
            <a:r>
              <a:rPr lang="en-US" altLang="ko-KR"/>
              <a:t>X, Y </a:t>
            </a:r>
            <a:r>
              <a:rPr lang="ko-KR" altLang="en-US"/>
              <a:t>좌표를 하나의 구성단위로 갖도록 설계되었다</a:t>
            </a:r>
            <a:r>
              <a:rPr lang="en-US" altLang="ko-KR"/>
              <a:t>.</a:t>
            </a:r>
          </a:p>
          <a:p>
            <a:pPr lvl="1" eaLnBrk="1" hangingPunct="1"/>
            <a:endParaRPr lang="en-US" altLang="ko-KR"/>
          </a:p>
          <a:p>
            <a:pPr lvl="1" eaLnBrk="1" hangingPunct="1"/>
            <a:endParaRPr lang="en-US" altLang="ko-KR"/>
          </a:p>
          <a:p>
            <a:pPr eaLnBrk="1" hangingPunct="1"/>
            <a:r>
              <a:rPr lang="en-US" altLang="ko-KR"/>
              <a:t>Size</a:t>
            </a:r>
            <a:r>
              <a:rPr lang="ko-KR" altLang="en-US"/>
              <a:t> 구조체</a:t>
            </a:r>
            <a:endParaRPr lang="en-US" altLang="ko-KR"/>
          </a:p>
          <a:p>
            <a:pPr lvl="1" eaLnBrk="1" hangingPunct="1"/>
            <a:r>
              <a:rPr lang="ko-KR" altLang="en-US"/>
              <a:t>폭과 높이를 구성단위로 갖는다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Rectangle </a:t>
            </a:r>
            <a:r>
              <a:rPr lang="ko-KR" altLang="en-US"/>
              <a:t>구조체</a:t>
            </a:r>
            <a:endParaRPr lang="en-US" altLang="ko-KR"/>
          </a:p>
          <a:p>
            <a:pPr lvl="1" eaLnBrk="1" hangingPunct="1"/>
            <a:r>
              <a:rPr lang="ko-KR" altLang="en-US"/>
              <a:t>왼쪽 모서리와 크기를 구성단위로 갖는다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062158"/>
            <a:ext cx="500062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3500438"/>
            <a:ext cx="75009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88" y="5072063"/>
            <a:ext cx="782002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0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좌표계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pc="-150" dirty="0"/>
              <a:t>그리기와 채우기</a:t>
            </a:r>
            <a:r>
              <a:rPr lang="en-US" altLang="ko-KR" spc="-150" dirty="0"/>
              <a:t>, </a:t>
            </a:r>
            <a:r>
              <a:rPr lang="ko-KR" altLang="en-US" spc="-150" dirty="0"/>
              <a:t>두 개의 기본적 범주로 나눠진다</a:t>
            </a:r>
            <a:r>
              <a:rPr lang="en-US" altLang="ko-KR" spc="-150" dirty="0"/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그리기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Pen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채우기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Brush </a:t>
            </a:r>
            <a:r>
              <a:rPr lang="ko-KR" altLang="en-US" dirty="0"/>
              <a:t>객체</a:t>
            </a: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Graphics </a:t>
            </a:r>
            <a:r>
              <a:rPr lang="ko-KR" altLang="en-US" dirty="0" err="1"/>
              <a:t>메소드</a:t>
            </a:r>
            <a:r>
              <a:rPr lang="ko-KR" altLang="en-US" dirty="0"/>
              <a:t> 일반 형식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875" y="3643313"/>
            <a:ext cx="5294313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Graphics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Random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Seed </a:t>
            </a:r>
            <a:r>
              <a:rPr lang="ko-KR" altLang="en-US" dirty="0"/>
              <a:t>값을 주고 </a:t>
            </a:r>
            <a:r>
              <a:rPr lang="en-US" altLang="ko-KR" dirty="0"/>
              <a:t>Random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사용 예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714488"/>
            <a:ext cx="421481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857496"/>
            <a:ext cx="5851525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3125" y="4857750"/>
            <a:ext cx="686911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0" name="제목 4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82625"/>
          </a:xfrm>
        </p:spPr>
        <p:txBody>
          <a:bodyPr/>
          <a:lstStyle/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실1테마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소실1테마</Template>
  <TotalTime>11011</TotalTime>
  <Words>554</Words>
  <Application>Microsoft Office PowerPoint</Application>
  <PresentationFormat>화면 슬라이드 쇼(4:3)</PresentationFormat>
  <Paragraphs>228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굴림</vt:lpstr>
      <vt:lpstr>맑은 고딕</vt:lpstr>
      <vt:lpstr>Tahoma</vt:lpstr>
      <vt:lpstr>Wingdings</vt:lpstr>
      <vt:lpstr>소실1테마</vt:lpstr>
      <vt:lpstr>Chapter 10</vt:lpstr>
      <vt:lpstr>윈폼에서의 그래픽</vt:lpstr>
      <vt:lpstr>그래픽스 환경</vt:lpstr>
      <vt:lpstr>Paint 이벤트 핸들러</vt:lpstr>
      <vt:lpstr>Paint 이벤트</vt:lpstr>
      <vt:lpstr>Pen과 Brush 객체</vt:lpstr>
      <vt:lpstr>좌표계</vt:lpstr>
      <vt:lpstr>Graphics 메소드</vt:lpstr>
      <vt:lpstr>Random</vt:lpstr>
      <vt:lpstr>눈사람 만들기</vt:lpstr>
      <vt:lpstr>눈사람 만들기</vt:lpstr>
      <vt:lpstr>눈사람 만들기</vt:lpstr>
      <vt:lpstr>눈사람 만들기</vt:lpstr>
      <vt:lpstr>눈사람 만들기</vt:lpstr>
      <vt:lpstr>Picture 이동하기</vt:lpstr>
      <vt:lpstr>Timer 컴포넌트</vt:lpstr>
      <vt:lpstr>Picture 이동하기</vt:lpstr>
      <vt:lpstr>Picture 이동하기</vt:lpstr>
      <vt:lpstr>Picture 이동하기</vt:lpstr>
      <vt:lpstr>도표 작성하기</vt:lpstr>
      <vt:lpstr>도표 작성하기</vt:lpstr>
      <vt:lpstr>도표 작성하기</vt:lpstr>
      <vt:lpstr>도표 작성하기</vt:lpstr>
      <vt:lpstr>도표 작성하기</vt:lpstr>
      <vt:lpstr>그림판 만들기</vt:lpstr>
      <vt:lpstr>그림판 만들기 – ToolBar 추가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  <vt:lpstr>그림판 만들기</vt:lpstr>
    </vt:vector>
  </TitlesOfParts>
  <Company>INFOTEL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INFOTEL5</dc:creator>
  <cp:lastModifiedBy>Rilyaus-nLab</cp:lastModifiedBy>
  <cp:revision>899</cp:revision>
  <dcterms:created xsi:type="dcterms:W3CDTF">2008-03-13T03:52:55Z</dcterms:created>
  <dcterms:modified xsi:type="dcterms:W3CDTF">2017-05-23T08:37:25Z</dcterms:modified>
</cp:coreProperties>
</file>