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topics/pharmacology-toxicology-and-pharmaceutical-science/liposome" TargetMode="External"/><Relationship Id="rId3" Type="http://schemas.openxmlformats.org/officeDocument/2006/relationships/hyperlink" Target="https://www.sciencedirect.com/topics/pharmacology-toxicology-and-pharmaceutical-science/nanoparticle" TargetMode="External"/><Relationship Id="rId4" Type="http://schemas.openxmlformats.org/officeDocument/2006/relationships/hyperlink" Target="https://www.sciencedirect.com/topics/pharmacology-toxicology-and-pharmaceutical-science/micelle" TargetMode="External"/><Relationship Id="rId5" Type="http://schemas.openxmlformats.org/officeDocument/2006/relationships/hyperlink" Target="https://www.sciencedirect.com/topics/pharmacology-toxicology-and-pharmaceutical-science/mrna-vaccin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f788510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f788510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f788510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f788510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ae3cda85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ae3cda85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f78851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f78851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f788510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f788510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a:t>
            </a:r>
            <a:r>
              <a:rPr lang="en" sz="1200">
                <a:solidFill>
                  <a:srgbClr val="595959"/>
                </a:solidFill>
                <a:latin typeface="Times New Roman"/>
                <a:ea typeface="Times New Roman"/>
                <a:cs typeface="Times New Roman"/>
                <a:sym typeface="Times New Roman"/>
              </a:rPr>
              <a:t>The first microfluidic device was a miniaturized gas chromatography (GC) system developed by Terry et al. [2] at Stanford University in the 1970s.</a:t>
            </a:r>
            <a:r>
              <a:rPr lang="en" sz="1200">
                <a:solidFill>
                  <a:srgbClr val="595959"/>
                </a:solidFill>
                <a:latin typeface="Times New Roman"/>
                <a:ea typeface="Times New Roman"/>
                <a:cs typeface="Times New Roman"/>
                <a:sym typeface="Times New Roman"/>
              </a:rPr>
              <a:t>”</a:t>
            </a:r>
            <a:r>
              <a:rPr lang="en" sz="1200">
                <a:solidFill>
                  <a:srgbClr val="595959"/>
                </a:solidFill>
                <a:latin typeface="Times New Roman"/>
                <a:ea typeface="Times New Roman"/>
                <a:cs typeface="Times New Roman"/>
                <a:sym typeface="Times New Roman"/>
              </a:rPr>
              <a:t> </a:t>
            </a:r>
            <a:r>
              <a:rPr lang="en" sz="1200">
                <a:solidFill>
                  <a:srgbClr val="595959"/>
                </a:solidFill>
                <a:latin typeface="Times New Roman"/>
                <a:ea typeface="Times New Roman"/>
                <a:cs typeface="Times New Roman"/>
                <a:sym typeface="Times New Roman"/>
              </a:rPr>
              <a:t>Terry, et al includes Professor James B. Angell, John H. Jerman, Stephen C. Terry, Ph.D., and, Soheil Sadaat. “A gas chromatograph (GC), which is capable of separating, identifying, and measuring the constituents of a gaseous sample, is an ideal instrument for performing is an ideal instrument for performing the analysis of an industrial environment.” </a:t>
            </a: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f788510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f788510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“Microfluidics is a newly emerging field based on the combined fields of physics, chemistry, biology, fluid dynamics, microelectronics, and material science. A variety of materials can be processed into miniature chips with channels and chambers in the microscale range (Nicelscu 1). “They can be used alone or in combination with other devices. Microfluidic chips can be employed in nanoparticle preparation, drug encapsulation, delivery, and targeting, cell analysis, diagnosis, and cell culture.” (Nicelscu 1)</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bf92be73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bf92be73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“Lipid-polymer nanoparticles are problematic to synthesize in a batch approach. However, they have been fabricated with the desired characteristics in microfluidic devices. A newly emerging field, known as organ-on-a-chip introduced a new platform for evaluation and screening for drug delivery. The organ-on-a-chip platforms use microfluidic systems that aim to imitate specific functions of one or more organs. “</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f92be73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f92be73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“Lastly, microfluidics applications in single cell sequencing technology for the diagnosis of cancers and immune system diseases are briefly illustrated.” (Zhou, et al 1)</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a:t>
            </a:r>
            <a:r>
              <a:rPr lang="en" sz="1200">
                <a:solidFill>
                  <a:schemeClr val="dk1"/>
                </a:solidFill>
                <a:highlight>
                  <a:srgbClr val="FFFFFF"/>
                </a:highlight>
                <a:latin typeface="Times New Roman"/>
                <a:ea typeface="Times New Roman"/>
                <a:cs typeface="Times New Roman"/>
                <a:sym typeface="Times New Roman"/>
              </a:rPr>
              <a:t>The microfluidic device is a fast-rising system that offers efficient, effective, and sensitive single-cell cultivation and real-time single-cell analysis conducted either on-chip or off-chip.” (Aggraini 1)</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ae3cda85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ae3cda85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1F1F"/>
                </a:solidFill>
                <a:latin typeface="Times New Roman"/>
                <a:ea typeface="Times New Roman"/>
                <a:cs typeface="Times New Roman"/>
                <a:sym typeface="Times New Roman"/>
              </a:rPr>
              <a:t>“They can deliver drugs to the desired site and realize the drugs' sustained release, thereby reducing drugs' toxicity and improving drugs' bioavailability. Various NDDSs, such as </a:t>
            </a:r>
            <a:r>
              <a:rPr lang="en" sz="1200">
                <a:solidFill>
                  <a:srgbClr val="1F1F1F"/>
                </a:solidFill>
                <a:uFill>
                  <a:noFill/>
                </a:uFill>
                <a:latin typeface="Times New Roman"/>
                <a:ea typeface="Times New Roman"/>
                <a:cs typeface="Times New Roman"/>
                <a:sym typeface="Times New Roman"/>
                <a:hlinkClick r:id="rId2">
                  <a:extLst>
                    <a:ext uri="{A12FA001-AC4F-418D-AE19-62706E023703}">
                      <ahyp:hlinkClr val="tx"/>
                    </a:ext>
                  </a:extLst>
                </a:hlinkClick>
              </a:rPr>
              <a:t>liposomes</a:t>
            </a:r>
            <a:r>
              <a:rPr lang="en" sz="1200">
                <a:solidFill>
                  <a:srgbClr val="1F1F1F"/>
                </a:solidFill>
                <a:latin typeface="Times New Roman"/>
                <a:ea typeface="Times New Roman"/>
                <a:cs typeface="Times New Roman"/>
                <a:sym typeface="Times New Roman"/>
              </a:rPr>
              <a:t>, </a:t>
            </a:r>
            <a:r>
              <a:rPr lang="en" sz="1200">
                <a:solidFill>
                  <a:srgbClr val="1F1F1F"/>
                </a:solidFill>
                <a:uFill>
                  <a:noFill/>
                </a:uFill>
                <a:latin typeface="Times New Roman"/>
                <a:ea typeface="Times New Roman"/>
                <a:cs typeface="Times New Roman"/>
                <a:sym typeface="Times New Roman"/>
                <a:hlinkClick r:id="rId3">
                  <a:extLst>
                    <a:ext uri="{A12FA001-AC4F-418D-AE19-62706E023703}">
                      <ahyp:hlinkClr val="tx"/>
                    </a:ext>
                  </a:extLst>
                </a:hlinkClick>
              </a:rPr>
              <a:t>nanoparticles</a:t>
            </a:r>
            <a:r>
              <a:rPr lang="en" sz="1200">
                <a:solidFill>
                  <a:srgbClr val="1F1F1F"/>
                </a:solidFill>
                <a:latin typeface="Times New Roman"/>
                <a:ea typeface="Times New Roman"/>
                <a:cs typeface="Times New Roman"/>
                <a:sym typeface="Times New Roman"/>
              </a:rPr>
              <a:t>, and </a:t>
            </a:r>
            <a:r>
              <a:rPr lang="en" sz="1200">
                <a:solidFill>
                  <a:srgbClr val="1F1F1F"/>
                </a:solidFill>
                <a:uFill>
                  <a:noFill/>
                </a:uFill>
                <a:latin typeface="Times New Roman"/>
                <a:ea typeface="Times New Roman"/>
                <a:cs typeface="Times New Roman"/>
                <a:sym typeface="Times New Roman"/>
                <a:hlinkClick r:id="rId4">
                  <a:extLst>
                    <a:ext uri="{A12FA001-AC4F-418D-AE19-62706E023703}">
                      <ahyp:hlinkClr val="tx"/>
                    </a:ext>
                  </a:extLst>
                </a:hlinkClick>
              </a:rPr>
              <a:t>micelles</a:t>
            </a:r>
            <a:r>
              <a:rPr lang="en" sz="1200">
                <a:solidFill>
                  <a:srgbClr val="1F1F1F"/>
                </a:solidFill>
                <a:latin typeface="Times New Roman"/>
                <a:ea typeface="Times New Roman"/>
                <a:cs typeface="Times New Roman"/>
                <a:sym typeface="Times New Roman"/>
              </a:rPr>
              <a:t>, have been extensively studied and hold great promise in the treatment of various diseases including tumors, diabetes, and asthma.”</a:t>
            </a:r>
            <a:endParaRPr sz="1200">
              <a:solidFill>
                <a:srgbClr val="1F1F1F"/>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1F1F1F"/>
                </a:solidFill>
                <a:latin typeface="Times New Roman"/>
                <a:ea typeface="Times New Roman"/>
                <a:cs typeface="Times New Roman"/>
                <a:sym typeface="Times New Roman"/>
              </a:rPr>
              <a:t>“At present, the marketed microfluidics-mediated NDDSs against COVID-19 include Pfizer/BioNTech's BNT162b2 and Moderna's mRNA-1273, both of which are LNPs-encapsulated </a:t>
            </a:r>
            <a:r>
              <a:rPr lang="en" sz="1200">
                <a:solidFill>
                  <a:srgbClr val="1F1F1F"/>
                </a:solidFill>
                <a:uFill>
                  <a:noFill/>
                </a:uFill>
                <a:latin typeface="Times New Roman"/>
                <a:ea typeface="Times New Roman"/>
                <a:cs typeface="Times New Roman"/>
                <a:sym typeface="Times New Roman"/>
                <a:hlinkClick r:id="rId5">
                  <a:extLst>
                    <a:ext uri="{A12FA001-AC4F-418D-AE19-62706E023703}">
                      <ahyp:hlinkClr val="tx"/>
                    </a:ext>
                  </a:extLst>
                </a:hlinkClick>
              </a:rPr>
              <a:t>mRNA vaccines</a:t>
            </a:r>
            <a:r>
              <a:rPr lang="en" sz="1200">
                <a:solidFill>
                  <a:srgbClr val="1F1F1F"/>
                </a:solidFill>
                <a:latin typeface="Times New Roman"/>
                <a:ea typeface="Times New Roman"/>
                <a:cs typeface="Times New Roman"/>
                <a:sym typeface="Times New Roman"/>
              </a:rPr>
              <a:t>”</a:t>
            </a:r>
            <a:endParaRPr sz="1200">
              <a:solidFill>
                <a:srgbClr val="1F1F1F"/>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f788510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f788510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72B40"/>
                </a:solidFill>
                <a:highlight>
                  <a:srgbClr val="FFFFFF"/>
                </a:highlight>
                <a:latin typeface="Times New Roman"/>
                <a:ea typeface="Times New Roman"/>
                <a:cs typeface="Times New Roman"/>
                <a:sym typeface="Times New Roman"/>
              </a:rPr>
              <a:t>“Microfluidics have diverse assets: faster reaction time, enhanced analytical sensitivity, enhanced temperature control, portability, easier automation and parallelization, integration of lab routines in one device (lab-on-a-chip). It is cheap as it does not involve the use of various costly equipment.” (Elveflow)</a:t>
            </a:r>
            <a:endParaRPr sz="1200">
              <a:solidFill>
                <a:srgbClr val="172B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172B40"/>
                </a:solidFill>
                <a:highlight>
                  <a:srgbClr val="FFFFFF"/>
                </a:highlight>
                <a:latin typeface="Times New Roman"/>
                <a:ea typeface="Times New Roman"/>
                <a:cs typeface="Times New Roman"/>
                <a:sym typeface="Times New Roman"/>
              </a:rPr>
              <a:t>“</a:t>
            </a:r>
            <a:r>
              <a:rPr lang="en" sz="1200">
                <a:solidFill>
                  <a:srgbClr val="666666"/>
                </a:solidFill>
                <a:highlight>
                  <a:srgbClr val="FFFFFF"/>
                </a:highlight>
                <a:latin typeface="Times New Roman"/>
                <a:ea typeface="Times New Roman"/>
                <a:cs typeface="Times New Roman"/>
                <a:sym typeface="Times New Roman"/>
              </a:rPr>
              <a:t>Another advantage of microfluidic systems is the increased precision that they offer. Microfluidic systems offer an exceptionally high level of control of experimental conditions because of their custom-designed architectures and atomization. This increased level of control yields itself to more precise experimentation and accurate results. Microfluidic systems allow multiple analytes to be processed at the same time. This simultaneous processing is possible because of the reduced amount of space that each circuit requires. By running multiple circuits at the same time, the amount of time that each experiment takes is greatly reduced, allowing for more efficient processes and increased throughput.” (Kelly Pneumatics)</a:t>
            </a:r>
            <a:endParaRPr sz="1200">
              <a:solidFill>
                <a:srgbClr val="666666"/>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f7885103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f788510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a:t>
            </a:r>
            <a:r>
              <a:rPr lang="en" sz="1200">
                <a:solidFill>
                  <a:srgbClr val="2F384A"/>
                </a:solidFill>
                <a:highlight>
                  <a:srgbClr val="FFFFFF"/>
                </a:highlight>
                <a:latin typeface="Times New Roman"/>
                <a:ea typeface="Times New Roman"/>
                <a:cs typeface="Times New Roman"/>
                <a:sym typeface="Times New Roman"/>
              </a:rPr>
              <a:t>PDMS is known to adsorb hydrophobic molecules onto its surface, which can lead to irreversible binding and potentially alter experimental results.”</a:t>
            </a:r>
            <a:endParaRPr sz="1200">
              <a:solidFill>
                <a:srgbClr val="2F384A"/>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F384A"/>
                </a:solidFill>
                <a:highlight>
                  <a:srgbClr val="FFFFFF"/>
                </a:highlight>
                <a:latin typeface="Times New Roman"/>
                <a:ea typeface="Times New Roman"/>
                <a:cs typeface="Times New Roman"/>
                <a:sym typeface="Times New Roman"/>
              </a:rPr>
              <a:t>“PDMS can easily pick up contaminants from the environment.”</a:t>
            </a:r>
            <a:endParaRPr sz="1200">
              <a:solidFill>
                <a:srgbClr val="2F384A"/>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F384A"/>
                </a:solidFill>
                <a:highlight>
                  <a:srgbClr val="FFFFFF"/>
                </a:highlight>
                <a:latin typeface="Times New Roman"/>
                <a:ea typeface="Times New Roman"/>
                <a:cs typeface="Times New Roman"/>
                <a:sym typeface="Times New Roman"/>
              </a:rPr>
              <a:t>“Both can lead to inconsistent experimental results.”</a:t>
            </a:r>
            <a:endParaRPr sz="1200">
              <a:solidFill>
                <a:srgbClr val="2F384A"/>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F384A"/>
                </a:solidFill>
                <a:highlight>
                  <a:srgbClr val="FFFFFF"/>
                </a:highlight>
                <a:latin typeface="Times New Roman"/>
                <a:ea typeface="Times New Roman"/>
                <a:cs typeface="Times New Roman"/>
                <a:sym typeface="Times New Roman"/>
              </a:rPr>
              <a:t>“PDMS has limited chemical compatibility with some solvents, acids, and bases. Exposure to these chemicals can cause PDMS to swell or even dissolve, compromising the integrity of the microfluidic device and potentially affecting experimental conditions.” (Micronit)</a:t>
            </a:r>
            <a:endParaRPr sz="1200">
              <a:solidFill>
                <a:srgbClr val="2F384A"/>
              </a:solidFill>
              <a:highlight>
                <a:srgbClr val="FFFFFF"/>
              </a:highlight>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hyperlink" Target="https://kellypneumatics.com/advantages-of-microfluidic-systems/" TargetMode="External"/><Relationship Id="rId10" Type="http://schemas.openxmlformats.org/officeDocument/2006/relationships/hyperlink" Target="https://www.ufluidix.com/resources/definitions/" TargetMode="External"/><Relationship Id="rId13" Type="http://schemas.openxmlformats.org/officeDocument/2006/relationships/hyperlink" Target="https://www.optobio.com/unique-strengths-of-microfluidics/" TargetMode="External"/><Relationship Id="rId12" Type="http://schemas.openxmlformats.org/officeDocument/2006/relationships/hyperlink" Target="https://pubs.rsc.org/en/content/articlelanding/2022/lc/d1lc01030a" TargetMode="External"/><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dc.gov/niosh/docs/81-115/pdfs/81-115.pdf" TargetMode="External"/><Relationship Id="rId4" Type="http://schemas.openxmlformats.org/officeDocument/2006/relationships/hyperlink" Target="https://www.cdc.gov/niosh/docs/81-115/pdfs/81-115.pdf" TargetMode="External"/><Relationship Id="rId9" Type="http://schemas.openxmlformats.org/officeDocument/2006/relationships/hyperlink" Target="https://jnanobiotechnology.biomedcentral.com/articles/10.1186/s12951-021-01045-6" TargetMode="External"/><Relationship Id="rId14" Type="http://schemas.openxmlformats.org/officeDocument/2006/relationships/hyperlink" Target="https://www.micronit.com/get-inspired/stay-up-to-date/news/Using-PDMS-for-microfluidics-advantages-and-limitations" TargetMode="External"/><Relationship Id="rId5" Type="http://schemas.openxmlformats.org/officeDocument/2006/relationships/hyperlink" Target="https://gmwgroup.harvard.edu/files/gmwgroup/files/1073.pdf" TargetMode="External"/><Relationship Id="rId6" Type="http://schemas.openxmlformats.org/officeDocument/2006/relationships/hyperlink" Target="https://www.ncbi.nlm.nih.gov/pmc/articles/PMC7921936/" TargetMode="External"/><Relationship Id="rId7" Type="http://schemas.openxmlformats.org/officeDocument/2006/relationships/hyperlink" Target="https://www.elveflow.com/microfluidic-reviews/general-microfluidics/a-general-overview-of-microfluidics/#:~:text=Microfluidics%20have%20diverse%20assets%3A%20faster,on%2Da%2Dchip" TargetMode="External"/><Relationship Id="rId8" Type="http://schemas.openxmlformats.org/officeDocument/2006/relationships/hyperlink" Target="https://www.elveflow.com/microfluidic-reviews/general-microfluidics/microfluidic-nanoparticle-synthesis-short-review/#:~:text=Microfluidic%20devices%20are%20designed%20to,usually%20smaller%20than%201%20m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sciencedirect.com/science/article/pii/S2211383523000187" TargetMode="External"/><Relationship Id="rId4" Type="http://schemas.openxmlformats.org/officeDocument/2006/relationships/hyperlink" Target="https://www.sciencedirect.com/science/article/abs/pii/S0003267012006411" TargetMode="External"/><Relationship Id="rId5" Type="http://schemas.openxmlformats.org/officeDocument/2006/relationships/hyperlink" Target="https://www.frontiersin.org/articles/10.3389/fbioe.2022.1112327/ful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11" Type="http://schemas.openxmlformats.org/officeDocument/2006/relationships/slide" Target="/ppt/slides/slide11.xml"/><Relationship Id="rId10" Type="http://schemas.openxmlformats.org/officeDocument/2006/relationships/slide" Target="/ppt/slides/slide10.xml"/><Relationship Id="rId12" Type="http://schemas.openxmlformats.org/officeDocument/2006/relationships/slide" Target="/ppt/slides/slide12.xml"/><Relationship Id="rId9" Type="http://schemas.openxmlformats.org/officeDocument/2006/relationships/slide" Target="/ppt/slides/slide9.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7.xml"/><Relationship Id="rId8" Type="http://schemas.openxmlformats.org/officeDocument/2006/relationships/slide" Target="/ppt/slid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EqLA_U4kyKGtfzM73JeXaQGtBA-tC207WGrse9q8pjA/edit"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Microfluidics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Max Oyewole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 agree with the </a:t>
            </a:r>
            <a:r>
              <a:rPr lang="en"/>
              <a:t>advancements</a:t>
            </a:r>
            <a:r>
              <a:rPr lang="en"/>
              <a:t> in microfluidics</a:t>
            </a:r>
            <a:endParaRPr/>
          </a:p>
          <a:p>
            <a:pPr indent="-342900" lvl="0" marL="457200" rtl="0" algn="l">
              <a:lnSpc>
                <a:spcPct val="115000"/>
              </a:lnSpc>
              <a:spcBef>
                <a:spcPts val="0"/>
              </a:spcBef>
              <a:spcAft>
                <a:spcPts val="0"/>
              </a:spcAft>
              <a:buSzPts val="1800"/>
              <a:buChar char="●"/>
            </a:pPr>
            <a:r>
              <a:rPr lang="en"/>
              <a:t>It will greatly revolutionize pharmaceuticals</a:t>
            </a:r>
            <a:endParaRPr/>
          </a:p>
          <a:p>
            <a:pPr indent="-342900" lvl="0" marL="457200" rtl="0" algn="l">
              <a:lnSpc>
                <a:spcPct val="115000"/>
              </a:lnSpc>
              <a:spcBef>
                <a:spcPts val="0"/>
              </a:spcBef>
              <a:spcAft>
                <a:spcPts val="0"/>
              </a:spcAft>
              <a:buSzPts val="1800"/>
              <a:buChar char="●"/>
            </a:pPr>
            <a:r>
              <a:rPr lang="en"/>
              <a:t>Cancer patients will live longer lives</a:t>
            </a:r>
            <a:endParaRPr/>
          </a:p>
          <a:p>
            <a:pPr indent="-342900" lvl="0" marL="457200" rtl="0" algn="l">
              <a:lnSpc>
                <a:spcPct val="115000"/>
              </a:lnSpc>
              <a:spcBef>
                <a:spcPts val="0"/>
              </a:spcBef>
              <a:spcAft>
                <a:spcPts val="0"/>
              </a:spcAft>
              <a:buSzPts val="1800"/>
              <a:buChar char="●"/>
            </a:pPr>
            <a:r>
              <a:rPr lang="en"/>
              <a:t>Asthmatics and diabetics may get a cure</a:t>
            </a:r>
            <a:endParaRPr/>
          </a:p>
          <a:p>
            <a:pPr indent="-342900" lvl="0" marL="457200" rtl="0" algn="l">
              <a:lnSpc>
                <a:spcPct val="115000"/>
              </a:lnSpc>
              <a:spcBef>
                <a:spcPts val="0"/>
              </a:spcBef>
              <a:spcAft>
                <a:spcPts val="0"/>
              </a:spcAft>
              <a:buSzPts val="1800"/>
              <a:buChar char="●"/>
            </a:pPr>
            <a:r>
              <a:rPr lang="en"/>
              <a:t>This will overall benefit the world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 1</a:t>
            </a:r>
            <a:endParaRPr/>
          </a:p>
        </p:txBody>
      </p:sp>
      <p:sp>
        <p:nvSpPr>
          <p:cNvPr id="126" name="Google Shape;126;p23"/>
          <p:cNvSpPr txBox="1"/>
          <p:nvPr>
            <p:ph idx="1" type="body"/>
          </p:nvPr>
        </p:nvSpPr>
        <p:spPr>
          <a:xfrm>
            <a:off x="311700" y="1152475"/>
            <a:ext cx="8411100" cy="3933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u="sng">
                <a:solidFill>
                  <a:schemeClr val="hlink"/>
                </a:solidFill>
                <a:highlight>
                  <a:schemeClr val="lt1"/>
                </a:highlight>
                <a:hlinkClick r:id="rId3"/>
              </a:rPr>
              <a:t>A Prototype Gas Analysis System Using a </a:t>
            </a:r>
            <a:r>
              <a:rPr lang="en" u="sng">
                <a:solidFill>
                  <a:schemeClr val="hlink"/>
                </a:solidFill>
                <a:highlight>
                  <a:schemeClr val="lt1"/>
                </a:highlight>
                <a:hlinkClick r:id="rId4"/>
              </a:rPr>
              <a:t>Miniature Gas Chromatograph</a:t>
            </a:r>
            <a:endParaRPr>
              <a:highlight>
                <a:schemeClr val="lt1"/>
              </a:highlight>
            </a:endParaRPr>
          </a:p>
          <a:p>
            <a:pPr indent="-342900" lvl="0" marL="457200" rtl="0" algn="l">
              <a:lnSpc>
                <a:spcPct val="115000"/>
              </a:lnSpc>
              <a:spcBef>
                <a:spcPts val="0"/>
              </a:spcBef>
              <a:spcAft>
                <a:spcPts val="0"/>
              </a:spcAft>
              <a:buSzPts val="1800"/>
              <a:buChar char="●"/>
            </a:pPr>
            <a:r>
              <a:rPr lang="en" u="sng">
                <a:solidFill>
                  <a:schemeClr val="hlink"/>
                </a:solidFill>
                <a:highlight>
                  <a:schemeClr val="lt1"/>
                </a:highlight>
                <a:hlinkClick r:id="rId5"/>
              </a:rPr>
              <a:t>Basic Microfluidic and Soft Lithographic Techniques</a:t>
            </a:r>
            <a:endParaRPr>
              <a:highlight>
                <a:schemeClr val="lt1"/>
              </a:highlight>
            </a:endParaRPr>
          </a:p>
          <a:p>
            <a:pPr indent="-342900" lvl="0" marL="457200" rtl="0" algn="l">
              <a:lnSpc>
                <a:spcPct val="115000"/>
              </a:lnSpc>
              <a:spcBef>
                <a:spcPts val="0"/>
              </a:spcBef>
              <a:spcAft>
                <a:spcPts val="0"/>
              </a:spcAft>
              <a:buSzPts val="1800"/>
              <a:buChar char="●"/>
            </a:pPr>
            <a:r>
              <a:rPr lang="en" u="sng">
                <a:solidFill>
                  <a:schemeClr val="hlink"/>
                </a:solidFill>
                <a:highlight>
                  <a:schemeClr val="lt1"/>
                </a:highlight>
                <a:hlinkClick r:id="rId6"/>
              </a:rPr>
              <a:t>Fabrication and Applications of Microfluidic Devices: A Review</a:t>
            </a:r>
            <a:endParaRPr>
              <a:highlight>
                <a:schemeClr val="lt1"/>
              </a:highlight>
            </a:endParaRPr>
          </a:p>
          <a:p>
            <a:pPr indent="-342900" lvl="0" marL="457200" rtl="0" algn="l">
              <a:lnSpc>
                <a:spcPct val="115000"/>
              </a:lnSpc>
              <a:spcBef>
                <a:spcPts val="0"/>
              </a:spcBef>
              <a:spcAft>
                <a:spcPts val="0"/>
              </a:spcAft>
              <a:buSzPts val="1800"/>
              <a:buChar char="●"/>
            </a:pPr>
            <a:r>
              <a:rPr lang="en" u="sng">
                <a:solidFill>
                  <a:schemeClr val="hlink"/>
                </a:solidFill>
                <a:highlight>
                  <a:schemeClr val="lt1"/>
                </a:highlight>
                <a:hlinkClick r:id="rId7"/>
              </a:rPr>
              <a:t>Microfluidics: A general overview of microfluidics</a:t>
            </a:r>
            <a:endParaRPr>
              <a:highlight>
                <a:schemeClr val="lt1"/>
              </a:highlight>
            </a:endParaRPr>
          </a:p>
          <a:p>
            <a:pPr indent="-342900" lvl="0" marL="457200" rtl="0" algn="l">
              <a:lnSpc>
                <a:spcPct val="115000"/>
              </a:lnSpc>
              <a:spcBef>
                <a:spcPts val="0"/>
              </a:spcBef>
              <a:spcAft>
                <a:spcPts val="0"/>
              </a:spcAft>
              <a:buSzPts val="1800"/>
              <a:buChar char="●"/>
            </a:pPr>
            <a:r>
              <a:rPr lang="en" u="sng">
                <a:solidFill>
                  <a:schemeClr val="hlink"/>
                </a:solidFill>
                <a:highlight>
                  <a:schemeClr val="lt1"/>
                </a:highlight>
                <a:hlinkClick r:id="rId8"/>
              </a:rPr>
              <a:t>Microfluidic Nanoparticle Synthesis: A short review</a:t>
            </a:r>
            <a:endParaRPr>
              <a:solidFill>
                <a:srgbClr val="172B40"/>
              </a:solidFill>
              <a:highlight>
                <a:schemeClr val="lt1"/>
              </a:highlight>
            </a:endParaRPr>
          </a:p>
          <a:p>
            <a:pPr indent="-342900" lvl="0" marL="457200" rtl="0" algn="l">
              <a:lnSpc>
                <a:spcPct val="115000"/>
              </a:lnSpc>
              <a:spcBef>
                <a:spcPts val="0"/>
              </a:spcBef>
              <a:spcAft>
                <a:spcPts val="0"/>
              </a:spcAft>
              <a:buSzPts val="1800"/>
              <a:buChar char="●"/>
            </a:pPr>
            <a:r>
              <a:rPr lang="en" u="sng">
                <a:solidFill>
                  <a:schemeClr val="hlink"/>
                </a:solidFill>
                <a:highlight>
                  <a:schemeClr val="lt1"/>
                </a:highlight>
                <a:hlinkClick r:id="rId9"/>
              </a:rPr>
              <a:t>Microfluidics applications for high-throughput single cell sequencing</a:t>
            </a:r>
            <a:endParaRPr>
              <a:highlight>
                <a:schemeClr val="lt1"/>
              </a:highlight>
            </a:endParaRPr>
          </a:p>
          <a:p>
            <a:pPr indent="-342900" lvl="0" marL="457200" rtl="0" algn="l">
              <a:spcBef>
                <a:spcPts val="0"/>
              </a:spcBef>
              <a:spcAft>
                <a:spcPts val="0"/>
              </a:spcAft>
              <a:buSzPts val="1800"/>
              <a:buChar char="●"/>
            </a:pPr>
            <a:r>
              <a:rPr lang="en" u="sng">
                <a:solidFill>
                  <a:schemeClr val="accent5"/>
                </a:solidFill>
                <a:highlight>
                  <a:schemeClr val="lt1"/>
                </a:highlight>
                <a:hlinkClick r:id="rId10">
                  <a:extLst>
                    <a:ext uri="{A12FA001-AC4F-418D-AE19-62706E023703}">
                      <ahyp:hlinkClr val="tx"/>
                    </a:ext>
                  </a:extLst>
                </a:hlinkClick>
              </a:rPr>
              <a:t>Microfluidics | Definitions | uFluidix</a:t>
            </a:r>
            <a:endParaRPr>
              <a:highlight>
                <a:schemeClr val="lt1"/>
              </a:highlight>
            </a:endParaRPr>
          </a:p>
          <a:p>
            <a:pPr indent="-342900" lvl="0" marL="457200" rtl="0" algn="l">
              <a:spcBef>
                <a:spcPts val="0"/>
              </a:spcBef>
              <a:spcAft>
                <a:spcPts val="0"/>
              </a:spcAft>
              <a:buSzPts val="1800"/>
              <a:buChar char="●"/>
            </a:pPr>
            <a:r>
              <a:rPr lang="en" u="sng">
                <a:solidFill>
                  <a:schemeClr val="accent5"/>
                </a:solidFill>
                <a:highlight>
                  <a:schemeClr val="lt1"/>
                </a:highlight>
                <a:hlinkClick r:id="rId11">
                  <a:extLst>
                    <a:ext uri="{A12FA001-AC4F-418D-AE19-62706E023703}">
                      <ahyp:hlinkClr val="tx"/>
                    </a:ext>
                  </a:extLst>
                </a:hlinkClick>
              </a:rPr>
              <a:t>Advantages of Microfluidic Systems</a:t>
            </a:r>
            <a:endParaRPr>
              <a:highlight>
                <a:schemeClr val="lt1"/>
              </a:highlight>
            </a:endParaRPr>
          </a:p>
          <a:p>
            <a:pPr indent="-342900" lvl="0" marL="457200" rtl="0" algn="l">
              <a:spcBef>
                <a:spcPts val="0"/>
              </a:spcBef>
              <a:spcAft>
                <a:spcPts val="0"/>
              </a:spcAft>
              <a:buSzPts val="1800"/>
              <a:buChar char="●"/>
            </a:pPr>
            <a:r>
              <a:rPr lang="en" u="sng">
                <a:solidFill>
                  <a:schemeClr val="accent5"/>
                </a:solidFill>
                <a:highlight>
                  <a:schemeClr val="lt1"/>
                </a:highlight>
                <a:hlinkClick r:id="rId12">
                  <a:extLst>
                    <a:ext uri="{A12FA001-AC4F-418D-AE19-62706E023703}">
                      <ahyp:hlinkClr val="tx"/>
                    </a:ext>
                  </a:extLst>
                </a:hlinkClick>
              </a:rPr>
              <a:t>Recent advances in microfluidic devices for single-cell cultivation: methods and applications</a:t>
            </a:r>
            <a:endParaRPr>
              <a:highlight>
                <a:schemeClr val="lt1"/>
              </a:highlight>
            </a:endParaRPr>
          </a:p>
          <a:p>
            <a:pPr indent="-342900" lvl="0" marL="457200" rtl="0" algn="l">
              <a:spcBef>
                <a:spcPts val="0"/>
              </a:spcBef>
              <a:spcAft>
                <a:spcPts val="0"/>
              </a:spcAft>
              <a:buSzPts val="1800"/>
              <a:buChar char="●"/>
            </a:pPr>
            <a:r>
              <a:rPr lang="en" u="sng">
                <a:solidFill>
                  <a:schemeClr val="accent5"/>
                </a:solidFill>
                <a:highlight>
                  <a:schemeClr val="lt1"/>
                </a:highlight>
                <a:hlinkClick r:id="rId13">
                  <a:extLst>
                    <a:ext uri="{A12FA001-AC4F-418D-AE19-62706E023703}">
                      <ahyp:hlinkClr val="tx"/>
                    </a:ext>
                  </a:extLst>
                </a:hlinkClick>
              </a:rPr>
              <a:t>Unique strengths of microfluidics: Optofluidic Bioassay LLC</a:t>
            </a:r>
            <a:endParaRPr>
              <a:highlight>
                <a:schemeClr val="lt1"/>
              </a:highlight>
            </a:endParaRPr>
          </a:p>
          <a:p>
            <a:pPr indent="-342900" lvl="0" marL="457200" rtl="0" algn="l">
              <a:spcBef>
                <a:spcPts val="0"/>
              </a:spcBef>
              <a:spcAft>
                <a:spcPts val="0"/>
              </a:spcAft>
              <a:buSzPts val="1800"/>
              <a:buChar char="●"/>
            </a:pPr>
            <a:r>
              <a:rPr lang="en" u="sng">
                <a:solidFill>
                  <a:schemeClr val="accent5"/>
                </a:solidFill>
                <a:highlight>
                  <a:schemeClr val="lt1"/>
                </a:highlight>
                <a:hlinkClick r:id="rId14">
                  <a:extLst>
                    <a:ext uri="{A12FA001-AC4F-418D-AE19-62706E023703}">
                      <ahyp:hlinkClr val="tx"/>
                    </a:ext>
                  </a:extLst>
                </a:hlinkClick>
              </a:rPr>
              <a:t>PDMS for Microfluidics: Limitations and Alternatives</a:t>
            </a:r>
            <a:endParaRPr>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 2</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en" u="sng">
                <a:solidFill>
                  <a:schemeClr val="accent5"/>
                </a:solidFill>
                <a:highlight>
                  <a:schemeClr val="lt1"/>
                </a:highlight>
                <a:hlinkClick r:id="rId3">
                  <a:extLst>
                    <a:ext uri="{A12FA001-AC4F-418D-AE19-62706E023703}">
                      <ahyp:hlinkClr val="tx"/>
                    </a:ext>
                  </a:extLst>
                </a:hlinkClick>
              </a:rPr>
              <a:t>Microfluidics for nano-drug delivery systems: From fundamentals to industrialization</a:t>
            </a:r>
            <a:endParaRPr>
              <a:highlight>
                <a:schemeClr val="lt1"/>
              </a:highlight>
            </a:endParaRPr>
          </a:p>
          <a:p>
            <a:pPr indent="-342900" lvl="0" marL="457200" rtl="0" algn="l">
              <a:spcBef>
                <a:spcPts val="0"/>
              </a:spcBef>
              <a:spcAft>
                <a:spcPts val="0"/>
              </a:spcAft>
              <a:buSzPts val="1800"/>
              <a:buChar char="●"/>
            </a:pPr>
            <a:r>
              <a:rPr lang="en" u="sng">
                <a:solidFill>
                  <a:schemeClr val="accent5"/>
                </a:solidFill>
                <a:highlight>
                  <a:schemeClr val="lt1"/>
                </a:highlight>
                <a:hlinkClick r:id="rId4">
                  <a:extLst>
                    <a:ext uri="{A12FA001-AC4F-418D-AE19-62706E023703}">
                      <ahyp:hlinkClr val="tx"/>
                    </a:ext>
                  </a:extLst>
                </a:hlinkClick>
              </a:rPr>
              <a:t>Applications of polydimethylsiloxane in analytical chemistry: A review</a:t>
            </a:r>
            <a:endParaRPr>
              <a:highlight>
                <a:schemeClr val="lt1"/>
              </a:highlight>
            </a:endParaRPr>
          </a:p>
          <a:p>
            <a:pPr indent="-342900" lvl="0" marL="457200" rtl="0" algn="l">
              <a:spcBef>
                <a:spcPts val="0"/>
              </a:spcBef>
              <a:spcAft>
                <a:spcPts val="0"/>
              </a:spcAft>
              <a:buSzPts val="1800"/>
              <a:buChar char="●"/>
            </a:pPr>
            <a:r>
              <a:rPr lang="en" u="sng">
                <a:solidFill>
                  <a:schemeClr val="accent5"/>
                </a:solidFill>
                <a:highlight>
                  <a:schemeClr val="lt1"/>
                </a:highlight>
                <a:hlinkClick r:id="rId5">
                  <a:extLst>
                    <a:ext uri="{A12FA001-AC4F-418D-AE19-62706E023703}">
                      <ahyp:hlinkClr val="tx"/>
                    </a:ext>
                  </a:extLst>
                </a:hlinkClick>
              </a:rPr>
              <a:t>Recent progress of microfluidic chips in immunoassay</a:t>
            </a:r>
            <a:endParaRPr>
              <a:highlight>
                <a:schemeClr val="lt1"/>
              </a:highlight>
            </a:endParaRPr>
          </a:p>
          <a:p>
            <a:pPr indent="0" lvl="0" marL="0" rtl="0" algn="l">
              <a:lnSpc>
                <a:spcPct val="115000"/>
              </a:lnSpc>
              <a:spcBef>
                <a:spcPts val="2400"/>
              </a:spcBef>
              <a:spcAft>
                <a:spcPts val="2400"/>
              </a:spcAft>
              <a:buClr>
                <a:schemeClr val="dk1"/>
              </a:buClr>
              <a:buSzPts val="1100"/>
              <a:buFont typeface="Arial"/>
              <a:buNone/>
            </a:pPr>
            <a:r>
              <a:t/>
            </a:r>
            <a:endParaRPr>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862100"/>
            <a:ext cx="8520600" cy="4182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u="sng">
                <a:solidFill>
                  <a:schemeClr val="hlink"/>
                </a:solidFill>
                <a:highlight>
                  <a:schemeClr val="lt1"/>
                </a:highlight>
                <a:hlinkClick action="ppaction://hlinksldjump" r:id="rId3"/>
              </a:rPr>
              <a:t>History of Microfluidics</a:t>
            </a:r>
            <a:endParaRPr>
              <a:highlight>
                <a:schemeClr val="lt1"/>
              </a:highlight>
            </a:endParaRPr>
          </a:p>
          <a:p>
            <a:pPr indent="0" lvl="0" marL="0" rtl="0" algn="l">
              <a:lnSpc>
                <a:spcPct val="115000"/>
              </a:lnSpc>
              <a:spcBef>
                <a:spcPts val="1200"/>
              </a:spcBef>
              <a:spcAft>
                <a:spcPts val="0"/>
              </a:spcAft>
              <a:buNone/>
            </a:pPr>
            <a:r>
              <a:rPr lang="en" u="sng">
                <a:solidFill>
                  <a:schemeClr val="hlink"/>
                </a:solidFill>
                <a:highlight>
                  <a:schemeClr val="lt1"/>
                </a:highlight>
                <a:hlinkClick action="ppaction://hlinksldjump" r:id="rId4"/>
              </a:rPr>
              <a:t>Microfluidics Technology</a:t>
            </a:r>
            <a:endParaRPr>
              <a:highlight>
                <a:schemeClr val="lt1"/>
              </a:highlight>
            </a:endParaRPr>
          </a:p>
          <a:p>
            <a:pPr indent="0" lvl="0" marL="0" rtl="0" algn="l">
              <a:lnSpc>
                <a:spcPct val="115000"/>
              </a:lnSpc>
              <a:spcBef>
                <a:spcPts val="1200"/>
              </a:spcBef>
              <a:spcAft>
                <a:spcPts val="0"/>
              </a:spcAft>
              <a:buNone/>
            </a:pPr>
            <a:r>
              <a:rPr lang="en" u="sng">
                <a:solidFill>
                  <a:schemeClr val="hlink"/>
                </a:solidFill>
                <a:highlight>
                  <a:schemeClr val="lt1"/>
                </a:highlight>
                <a:hlinkClick action="ppaction://hlinksldjump" r:id="rId5"/>
              </a:rPr>
              <a:t>Microfluidics in Drug Delivery</a:t>
            </a:r>
            <a:endParaRPr>
              <a:highlight>
                <a:schemeClr val="lt1"/>
              </a:highlight>
            </a:endParaRPr>
          </a:p>
          <a:p>
            <a:pPr indent="0" lvl="0" marL="0" rtl="0" algn="l">
              <a:lnSpc>
                <a:spcPct val="115000"/>
              </a:lnSpc>
              <a:spcBef>
                <a:spcPts val="1200"/>
              </a:spcBef>
              <a:spcAft>
                <a:spcPts val="0"/>
              </a:spcAft>
              <a:buNone/>
            </a:pPr>
            <a:r>
              <a:rPr lang="en" u="sng">
                <a:solidFill>
                  <a:schemeClr val="hlink"/>
                </a:solidFill>
                <a:highlight>
                  <a:schemeClr val="lt1"/>
                </a:highlight>
                <a:hlinkClick action="ppaction://hlinksldjump" r:id="rId6"/>
              </a:rPr>
              <a:t>Microfluidics in Cell Analysis</a:t>
            </a:r>
            <a:endParaRPr>
              <a:highlight>
                <a:schemeClr val="lt1"/>
              </a:highlight>
            </a:endParaRPr>
          </a:p>
          <a:p>
            <a:pPr indent="0" lvl="0" marL="0" rtl="0" algn="l">
              <a:lnSpc>
                <a:spcPct val="115000"/>
              </a:lnSpc>
              <a:spcBef>
                <a:spcPts val="1200"/>
              </a:spcBef>
              <a:spcAft>
                <a:spcPts val="0"/>
              </a:spcAft>
              <a:buNone/>
            </a:pPr>
            <a:r>
              <a:rPr lang="en" u="sng">
                <a:solidFill>
                  <a:schemeClr val="hlink"/>
                </a:solidFill>
                <a:highlight>
                  <a:schemeClr val="lt1"/>
                </a:highlight>
                <a:hlinkClick action="ppaction://hlinksldjump" r:id="rId7"/>
              </a:rPr>
              <a:t>Implementation of Microfluidics</a:t>
            </a:r>
            <a:endParaRPr>
              <a:highlight>
                <a:schemeClr val="lt1"/>
              </a:highlight>
            </a:endParaRPr>
          </a:p>
          <a:p>
            <a:pPr indent="0" lvl="0" marL="0" rtl="0" algn="l">
              <a:lnSpc>
                <a:spcPct val="115000"/>
              </a:lnSpc>
              <a:spcBef>
                <a:spcPts val="1200"/>
              </a:spcBef>
              <a:spcAft>
                <a:spcPts val="0"/>
              </a:spcAft>
              <a:buNone/>
            </a:pPr>
            <a:r>
              <a:rPr lang="en" u="sng">
                <a:solidFill>
                  <a:schemeClr val="hlink"/>
                </a:solidFill>
                <a:highlight>
                  <a:schemeClr val="lt1"/>
                </a:highlight>
                <a:hlinkClick action="ppaction://hlinksldjump" r:id="rId8"/>
              </a:rPr>
              <a:t>Benefits of Microfluidics</a:t>
            </a:r>
            <a:endParaRPr>
              <a:highlight>
                <a:schemeClr val="lt1"/>
              </a:highlight>
            </a:endParaRPr>
          </a:p>
          <a:p>
            <a:pPr indent="0" lvl="0" marL="0" rtl="0" algn="l">
              <a:lnSpc>
                <a:spcPct val="115000"/>
              </a:lnSpc>
              <a:spcBef>
                <a:spcPts val="1200"/>
              </a:spcBef>
              <a:spcAft>
                <a:spcPts val="0"/>
              </a:spcAft>
              <a:buNone/>
            </a:pPr>
            <a:r>
              <a:rPr lang="en" u="sng">
                <a:solidFill>
                  <a:schemeClr val="hlink"/>
                </a:solidFill>
                <a:highlight>
                  <a:schemeClr val="lt1"/>
                </a:highlight>
                <a:hlinkClick action="ppaction://hlinksldjump" r:id="rId9"/>
              </a:rPr>
              <a:t>Drawbacks of Microfluidics</a:t>
            </a:r>
            <a:endParaRPr>
              <a:highlight>
                <a:schemeClr val="lt1"/>
              </a:highlight>
            </a:endParaRPr>
          </a:p>
          <a:p>
            <a:pPr indent="0" lvl="0" marL="0" rtl="0" algn="l">
              <a:lnSpc>
                <a:spcPct val="115000"/>
              </a:lnSpc>
              <a:spcBef>
                <a:spcPts val="1200"/>
              </a:spcBef>
              <a:spcAft>
                <a:spcPts val="0"/>
              </a:spcAft>
              <a:buNone/>
            </a:pPr>
            <a:r>
              <a:rPr lang="en" u="sng">
                <a:solidFill>
                  <a:schemeClr val="hlink"/>
                </a:solidFill>
                <a:highlight>
                  <a:schemeClr val="lt1"/>
                </a:highlight>
                <a:hlinkClick action="ppaction://hlinksldjump" r:id="rId10"/>
              </a:rPr>
              <a:t>Summary</a:t>
            </a:r>
            <a:endParaRPr>
              <a:highlight>
                <a:schemeClr val="lt1"/>
              </a:highlight>
            </a:endParaRPr>
          </a:p>
          <a:p>
            <a:pPr indent="0" lvl="0" marL="0" rtl="0" algn="l">
              <a:lnSpc>
                <a:spcPct val="115000"/>
              </a:lnSpc>
              <a:spcBef>
                <a:spcPts val="1200"/>
              </a:spcBef>
              <a:spcAft>
                <a:spcPts val="0"/>
              </a:spcAft>
              <a:buNone/>
            </a:pPr>
            <a:r>
              <a:rPr lang="en" u="sng">
                <a:solidFill>
                  <a:schemeClr val="hlink"/>
                </a:solidFill>
                <a:highlight>
                  <a:schemeClr val="lt1"/>
                </a:highlight>
                <a:hlinkClick action="ppaction://hlinksldjump" r:id="rId11"/>
              </a:rPr>
              <a:t>Bibliography 1</a:t>
            </a:r>
            <a:endParaRPr>
              <a:highlight>
                <a:schemeClr val="lt1"/>
              </a:highlight>
            </a:endParaRPr>
          </a:p>
          <a:p>
            <a:pPr indent="0" lvl="0" marL="0" rtl="0" algn="l">
              <a:lnSpc>
                <a:spcPct val="115000"/>
              </a:lnSpc>
              <a:spcBef>
                <a:spcPts val="1200"/>
              </a:spcBef>
              <a:spcAft>
                <a:spcPts val="1200"/>
              </a:spcAft>
              <a:buNone/>
            </a:pPr>
            <a:r>
              <a:rPr lang="en" u="sng">
                <a:solidFill>
                  <a:schemeClr val="hlink"/>
                </a:solidFill>
                <a:highlight>
                  <a:schemeClr val="lt1"/>
                </a:highlight>
                <a:hlinkClick action="ppaction://hlinksldjump" r:id="rId12"/>
              </a:rPr>
              <a:t>Bibliography 2</a:t>
            </a:r>
            <a:endParaRPr>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Microfluidics</a:t>
            </a:r>
            <a:endParaRPr/>
          </a:p>
        </p:txBody>
      </p:sp>
      <p:sp>
        <p:nvSpPr>
          <p:cNvPr id="67" name="Google Shape;67;p15"/>
          <p:cNvSpPr txBox="1"/>
          <p:nvPr>
            <p:ph idx="1" type="body"/>
          </p:nvPr>
        </p:nvSpPr>
        <p:spPr>
          <a:xfrm>
            <a:off x="311700" y="1152475"/>
            <a:ext cx="5017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microfluidic device developed at Stanford</a:t>
            </a:r>
            <a:endParaRPr/>
          </a:p>
          <a:p>
            <a:pPr indent="-342900" lvl="0" marL="457200" rtl="0" algn="l">
              <a:spcBef>
                <a:spcPts val="0"/>
              </a:spcBef>
              <a:spcAft>
                <a:spcPts val="0"/>
              </a:spcAft>
              <a:buSzPts val="1800"/>
              <a:buChar char="●"/>
            </a:pPr>
            <a:r>
              <a:rPr lang="en"/>
              <a:t>Inventors: James B. Angell, John H. Jerman, Stephen C. Terry Ph.D, and Soheil </a:t>
            </a:r>
            <a:r>
              <a:rPr lang="en"/>
              <a:t>Saadat</a:t>
            </a:r>
            <a:endParaRPr/>
          </a:p>
          <a:p>
            <a:pPr indent="-342900" lvl="0" marL="457200" rtl="0" algn="l">
              <a:spcBef>
                <a:spcPts val="0"/>
              </a:spcBef>
              <a:spcAft>
                <a:spcPts val="0"/>
              </a:spcAft>
              <a:buSzPts val="1800"/>
              <a:buChar char="●"/>
            </a:pPr>
            <a:r>
              <a:rPr lang="en"/>
              <a:t>Miniaturized gas chromatography (GC) system</a:t>
            </a:r>
            <a:endParaRPr/>
          </a:p>
          <a:p>
            <a:pPr indent="-342900" lvl="0" marL="457200" rtl="0" algn="l">
              <a:spcBef>
                <a:spcPts val="0"/>
              </a:spcBef>
              <a:spcAft>
                <a:spcPts val="0"/>
              </a:spcAft>
              <a:buSzPts val="1800"/>
              <a:buChar char="●"/>
            </a:pPr>
            <a:r>
              <a:rPr lang="en"/>
              <a:t>GC measures and identifies gaseous samples</a:t>
            </a:r>
            <a:endParaRPr/>
          </a:p>
          <a:p>
            <a:pPr indent="-342900" lvl="0" marL="457200" rtl="0" algn="l">
              <a:spcBef>
                <a:spcPts val="0"/>
              </a:spcBef>
              <a:spcAft>
                <a:spcPts val="0"/>
              </a:spcAft>
              <a:buSzPts val="1800"/>
              <a:buChar char="●"/>
            </a:pPr>
            <a:r>
              <a:rPr lang="en"/>
              <a:t>Ideal for analyzing industrial environments </a:t>
            </a:r>
            <a:endParaRPr/>
          </a:p>
        </p:txBody>
      </p:sp>
      <p:pic>
        <p:nvPicPr>
          <p:cNvPr id="68" name="Google Shape;68;p15"/>
          <p:cNvPicPr preferRelativeResize="0"/>
          <p:nvPr/>
        </p:nvPicPr>
        <p:blipFill>
          <a:blip r:embed="rId3">
            <a:alphaModFix/>
          </a:blip>
          <a:stretch>
            <a:fillRect/>
          </a:stretch>
        </p:blipFill>
        <p:spPr>
          <a:xfrm>
            <a:off x="5481300" y="1170125"/>
            <a:ext cx="3510300" cy="2388411"/>
          </a:xfrm>
          <a:prstGeom prst="rect">
            <a:avLst/>
          </a:prstGeom>
          <a:noFill/>
          <a:ln>
            <a:noFill/>
          </a:ln>
        </p:spPr>
      </p:pic>
      <p:sp>
        <p:nvSpPr>
          <p:cNvPr id="69" name="Google Shape;69;p15"/>
          <p:cNvSpPr txBox="1"/>
          <p:nvPr/>
        </p:nvSpPr>
        <p:spPr>
          <a:xfrm>
            <a:off x="5481300" y="3709725"/>
            <a:ext cx="3510300" cy="4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Photograph of the prototype gas analysis system</a:t>
            </a: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Microfluidics Technology</a:t>
            </a:r>
            <a:endParaRPr/>
          </a:p>
        </p:txBody>
      </p:sp>
      <p:sp>
        <p:nvSpPr>
          <p:cNvPr id="75" name="Google Shape;75;p16"/>
          <p:cNvSpPr txBox="1"/>
          <p:nvPr>
            <p:ph idx="1" type="body"/>
          </p:nvPr>
        </p:nvSpPr>
        <p:spPr>
          <a:xfrm>
            <a:off x="311700" y="1152475"/>
            <a:ext cx="4260300" cy="38556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lang="en"/>
              <a:t>Combines physics, chemistry, biology, fluid dynamics, microelectronics, and material science</a:t>
            </a:r>
            <a:endParaRPr/>
          </a:p>
          <a:p>
            <a:pPr indent="-342900" lvl="0" marL="457200" rtl="0" algn="l">
              <a:lnSpc>
                <a:spcPct val="105000"/>
              </a:lnSpc>
              <a:spcBef>
                <a:spcPts val="0"/>
              </a:spcBef>
              <a:spcAft>
                <a:spcPts val="0"/>
              </a:spcAft>
              <a:buSzPts val="1800"/>
              <a:buChar char="●"/>
            </a:pPr>
            <a:r>
              <a:rPr lang="en"/>
              <a:t>Various materials processed into miniature chips</a:t>
            </a:r>
            <a:endParaRPr/>
          </a:p>
          <a:p>
            <a:pPr indent="-342900" lvl="0" marL="457200" rtl="0" algn="l">
              <a:lnSpc>
                <a:spcPct val="105000"/>
              </a:lnSpc>
              <a:spcBef>
                <a:spcPts val="0"/>
              </a:spcBef>
              <a:spcAft>
                <a:spcPts val="0"/>
              </a:spcAft>
              <a:buSzPts val="1800"/>
              <a:buChar char="●"/>
            </a:pPr>
            <a:r>
              <a:rPr lang="en"/>
              <a:t>Chips contain microscale channels and chambers</a:t>
            </a:r>
            <a:endParaRPr/>
          </a:p>
          <a:p>
            <a:pPr indent="-342900" lvl="0" marL="457200" rtl="0" algn="l">
              <a:lnSpc>
                <a:spcPct val="105000"/>
              </a:lnSpc>
              <a:spcBef>
                <a:spcPts val="0"/>
              </a:spcBef>
              <a:spcAft>
                <a:spcPts val="0"/>
              </a:spcAft>
              <a:buSzPts val="1800"/>
              <a:buChar char="●"/>
            </a:pPr>
            <a:r>
              <a:rPr lang="en"/>
              <a:t>Used in drug encapsulation, delivery, and targeting</a:t>
            </a:r>
            <a:endParaRPr/>
          </a:p>
          <a:p>
            <a:pPr indent="-342900" lvl="0" marL="457200" rtl="0" algn="l">
              <a:lnSpc>
                <a:spcPct val="105000"/>
              </a:lnSpc>
              <a:spcBef>
                <a:spcPts val="0"/>
              </a:spcBef>
              <a:spcAft>
                <a:spcPts val="0"/>
              </a:spcAft>
              <a:buSzPts val="1800"/>
              <a:buChar char="●"/>
            </a:pPr>
            <a:r>
              <a:rPr lang="en"/>
              <a:t>Utilized in cell analysis, diagnosis, and cell culture</a:t>
            </a:r>
            <a:endParaRPr/>
          </a:p>
        </p:txBody>
      </p:sp>
      <p:pic>
        <p:nvPicPr>
          <p:cNvPr id="76" name="Google Shape;76;p16"/>
          <p:cNvPicPr preferRelativeResize="0"/>
          <p:nvPr/>
        </p:nvPicPr>
        <p:blipFill>
          <a:blip r:embed="rId3">
            <a:alphaModFix/>
          </a:blip>
          <a:stretch>
            <a:fillRect/>
          </a:stretch>
        </p:blipFill>
        <p:spPr>
          <a:xfrm>
            <a:off x="4724400" y="1394588"/>
            <a:ext cx="4267199" cy="23543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Microfluidics in Drug Delivery</a:t>
            </a:r>
            <a:endParaRPr/>
          </a:p>
        </p:txBody>
      </p:sp>
      <p:sp>
        <p:nvSpPr>
          <p:cNvPr id="82" name="Google Shape;82;p17"/>
          <p:cNvSpPr txBox="1"/>
          <p:nvPr>
            <p:ph idx="1" type="body"/>
          </p:nvPr>
        </p:nvSpPr>
        <p:spPr>
          <a:xfrm>
            <a:off x="311700" y="1152475"/>
            <a:ext cx="4445700" cy="204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Lipid-polymer </a:t>
            </a:r>
            <a:r>
              <a:rPr lang="en"/>
              <a:t>nanoparticles</a:t>
            </a:r>
            <a:r>
              <a:rPr lang="en"/>
              <a:t> are better in microfluidic devices</a:t>
            </a:r>
            <a:endParaRPr/>
          </a:p>
          <a:p>
            <a:pPr indent="-342900" lvl="0" marL="457200" rtl="0" algn="l">
              <a:spcBef>
                <a:spcPts val="0"/>
              </a:spcBef>
              <a:spcAft>
                <a:spcPts val="0"/>
              </a:spcAft>
              <a:buSzPts val="1800"/>
              <a:buChar char="●"/>
            </a:pPr>
            <a:r>
              <a:rPr lang="en"/>
              <a:t>Microfluidic organ-on-a-chip platform </a:t>
            </a:r>
            <a:endParaRPr/>
          </a:p>
          <a:p>
            <a:pPr indent="-342900" lvl="0" marL="457200" rtl="0" algn="l">
              <a:spcBef>
                <a:spcPts val="0"/>
              </a:spcBef>
              <a:spcAft>
                <a:spcPts val="0"/>
              </a:spcAft>
              <a:buSzPts val="1800"/>
              <a:buChar char="●"/>
            </a:pPr>
            <a:r>
              <a:rPr lang="en"/>
              <a:t>Organ-on-a-chip synthesizes </a:t>
            </a:r>
            <a:r>
              <a:rPr lang="en" u="sng">
                <a:solidFill>
                  <a:schemeClr val="hlink"/>
                </a:solidFill>
                <a:hlinkClick r:id="rId3"/>
              </a:rPr>
              <a:t>nanoparticles</a:t>
            </a:r>
            <a:r>
              <a:rPr lang="en"/>
              <a:t> for drug delivery </a:t>
            </a:r>
            <a:endParaRPr/>
          </a:p>
        </p:txBody>
      </p:sp>
      <p:pic>
        <p:nvPicPr>
          <p:cNvPr id="83" name="Google Shape;83;p17"/>
          <p:cNvPicPr preferRelativeResize="0"/>
          <p:nvPr/>
        </p:nvPicPr>
        <p:blipFill>
          <a:blip r:embed="rId4">
            <a:alphaModFix/>
          </a:blip>
          <a:stretch>
            <a:fillRect/>
          </a:stretch>
        </p:blipFill>
        <p:spPr>
          <a:xfrm>
            <a:off x="4932950" y="858850"/>
            <a:ext cx="3899349" cy="2339615"/>
          </a:xfrm>
          <a:prstGeom prst="rect">
            <a:avLst/>
          </a:prstGeom>
          <a:noFill/>
          <a:ln>
            <a:noFill/>
          </a:ln>
        </p:spPr>
      </p:pic>
      <p:pic>
        <p:nvPicPr>
          <p:cNvPr id="84" name="Google Shape;84;p17"/>
          <p:cNvPicPr preferRelativeResize="0"/>
          <p:nvPr/>
        </p:nvPicPr>
        <p:blipFill>
          <a:blip r:embed="rId5">
            <a:alphaModFix/>
          </a:blip>
          <a:stretch>
            <a:fillRect/>
          </a:stretch>
        </p:blipFill>
        <p:spPr>
          <a:xfrm>
            <a:off x="311688" y="3333225"/>
            <a:ext cx="8734425" cy="173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Microfluidics in Cell Analysis</a:t>
            </a:r>
            <a:endParaRPr/>
          </a:p>
        </p:txBody>
      </p:sp>
      <p:sp>
        <p:nvSpPr>
          <p:cNvPr id="90" name="Google Shape;90;p18"/>
          <p:cNvSpPr txBox="1"/>
          <p:nvPr>
            <p:ph idx="1" type="body"/>
          </p:nvPr>
        </p:nvSpPr>
        <p:spPr>
          <a:xfrm>
            <a:off x="5278850" y="1512900"/>
            <a:ext cx="3553500" cy="305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Real-time cell analysis</a:t>
            </a:r>
            <a:endParaRPr/>
          </a:p>
          <a:p>
            <a:pPr indent="-342900" lvl="0" marL="457200" rtl="0" algn="l">
              <a:spcBef>
                <a:spcPts val="0"/>
              </a:spcBef>
              <a:spcAft>
                <a:spcPts val="0"/>
              </a:spcAft>
              <a:buSzPts val="1800"/>
              <a:buChar char="●"/>
            </a:pPr>
            <a:r>
              <a:rPr lang="en"/>
              <a:t>Used for diagnosis of cancer</a:t>
            </a:r>
            <a:endParaRPr/>
          </a:p>
          <a:p>
            <a:pPr indent="-342900" lvl="0" marL="457200" rtl="0" algn="l">
              <a:spcBef>
                <a:spcPts val="0"/>
              </a:spcBef>
              <a:spcAft>
                <a:spcPts val="0"/>
              </a:spcAft>
              <a:buSzPts val="1800"/>
              <a:buChar char="●"/>
            </a:pPr>
            <a:r>
              <a:rPr lang="en"/>
              <a:t>Utilized to diagnose immune system diseases</a:t>
            </a:r>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152400" y="1170125"/>
            <a:ext cx="5006900" cy="3055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of Microfluidics</a:t>
            </a:r>
            <a:endParaRPr/>
          </a:p>
        </p:txBody>
      </p:sp>
      <p:sp>
        <p:nvSpPr>
          <p:cNvPr id="97" name="Google Shape;97;p19"/>
          <p:cNvSpPr txBox="1"/>
          <p:nvPr>
            <p:ph idx="1" type="body"/>
          </p:nvPr>
        </p:nvSpPr>
        <p:spPr>
          <a:xfrm>
            <a:off x="387900" y="1152475"/>
            <a:ext cx="49362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Microfluidics will impact </a:t>
            </a:r>
            <a:r>
              <a:rPr lang="en"/>
              <a:t>pharmaceutical</a:t>
            </a:r>
            <a:r>
              <a:rPr lang="en"/>
              <a:t> companies</a:t>
            </a:r>
            <a:endParaRPr/>
          </a:p>
          <a:p>
            <a:pPr indent="-342900" lvl="0" marL="457200" rtl="0" algn="l">
              <a:spcBef>
                <a:spcPts val="0"/>
              </a:spcBef>
              <a:spcAft>
                <a:spcPts val="0"/>
              </a:spcAft>
              <a:buSzPts val="1800"/>
              <a:buChar char="●"/>
            </a:pPr>
            <a:r>
              <a:rPr lang="en"/>
              <a:t>Doctors benefit from better diagnostic tests </a:t>
            </a:r>
            <a:endParaRPr/>
          </a:p>
          <a:p>
            <a:pPr indent="-342900" lvl="0" marL="457200" rtl="0" algn="l">
              <a:spcBef>
                <a:spcPts val="0"/>
              </a:spcBef>
              <a:spcAft>
                <a:spcPts val="0"/>
              </a:spcAft>
              <a:buSzPts val="1800"/>
              <a:buChar char="●"/>
            </a:pPr>
            <a:r>
              <a:rPr lang="en"/>
              <a:t>Microfluidics improve speed of cancer diagnosis</a:t>
            </a:r>
            <a:endParaRPr/>
          </a:p>
          <a:p>
            <a:pPr indent="-342900" lvl="0" marL="457200" rtl="0" algn="l">
              <a:spcBef>
                <a:spcPts val="0"/>
              </a:spcBef>
              <a:spcAft>
                <a:spcPts val="0"/>
              </a:spcAft>
              <a:buSzPts val="1800"/>
              <a:buChar char="●"/>
            </a:pPr>
            <a:r>
              <a:rPr lang="en"/>
              <a:t>Nano Drug Delivery Systems benefit patients</a:t>
            </a:r>
            <a:endParaRPr/>
          </a:p>
          <a:p>
            <a:pPr indent="-342900" lvl="0" marL="457200" rtl="0" algn="l">
              <a:spcBef>
                <a:spcPts val="0"/>
              </a:spcBef>
              <a:spcAft>
                <a:spcPts val="0"/>
              </a:spcAft>
              <a:buSzPts val="1800"/>
              <a:buChar char="●"/>
            </a:pPr>
            <a:r>
              <a:rPr lang="en"/>
              <a:t>Microfluidics help diabetics and asthmatics</a:t>
            </a:r>
            <a:endParaRPr/>
          </a:p>
          <a:p>
            <a:pPr indent="-342900" lvl="0" marL="457200" rtl="0" algn="l">
              <a:spcBef>
                <a:spcPts val="0"/>
              </a:spcBef>
              <a:spcAft>
                <a:spcPts val="0"/>
              </a:spcAft>
              <a:buSzPts val="1800"/>
              <a:buChar char="●"/>
            </a:pPr>
            <a:r>
              <a:rPr lang="en"/>
              <a:t>Quicker access to vaccines</a:t>
            </a:r>
            <a:endParaRPr/>
          </a:p>
        </p:txBody>
      </p:sp>
      <p:pic>
        <p:nvPicPr>
          <p:cNvPr id="98" name="Google Shape;98;p19"/>
          <p:cNvPicPr preferRelativeResize="0"/>
          <p:nvPr/>
        </p:nvPicPr>
        <p:blipFill>
          <a:blip r:embed="rId3">
            <a:alphaModFix/>
          </a:blip>
          <a:stretch>
            <a:fillRect/>
          </a:stretch>
        </p:blipFill>
        <p:spPr>
          <a:xfrm>
            <a:off x="5533525" y="1613625"/>
            <a:ext cx="3298775" cy="228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Microfluidics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reaction time</a:t>
            </a:r>
            <a:endParaRPr/>
          </a:p>
          <a:p>
            <a:pPr indent="-342900" lvl="0" marL="457200" rtl="0" algn="l">
              <a:spcBef>
                <a:spcPts val="0"/>
              </a:spcBef>
              <a:spcAft>
                <a:spcPts val="0"/>
              </a:spcAft>
              <a:buSzPts val="1800"/>
              <a:buChar char="●"/>
            </a:pPr>
            <a:r>
              <a:rPr lang="en"/>
              <a:t>Enhanced</a:t>
            </a:r>
            <a:r>
              <a:rPr lang="en"/>
              <a:t> analytical sensitivity</a:t>
            </a:r>
            <a:endParaRPr/>
          </a:p>
          <a:p>
            <a:pPr indent="-342900" lvl="0" marL="457200" rtl="0" algn="l">
              <a:spcBef>
                <a:spcPts val="0"/>
              </a:spcBef>
              <a:spcAft>
                <a:spcPts val="0"/>
              </a:spcAft>
              <a:buSzPts val="1800"/>
              <a:buChar char="●"/>
            </a:pPr>
            <a:r>
              <a:rPr lang="en"/>
              <a:t>Enhanced temperature control</a:t>
            </a:r>
            <a:endParaRPr/>
          </a:p>
          <a:p>
            <a:pPr indent="-342900" lvl="0" marL="457200" rtl="0" algn="l">
              <a:spcBef>
                <a:spcPts val="0"/>
              </a:spcBef>
              <a:spcAft>
                <a:spcPts val="0"/>
              </a:spcAft>
              <a:buSzPts val="1800"/>
              <a:buChar char="●"/>
            </a:pPr>
            <a:r>
              <a:rPr lang="en"/>
              <a:t>Better portability</a:t>
            </a:r>
            <a:endParaRPr/>
          </a:p>
          <a:p>
            <a:pPr indent="-342900" lvl="0" marL="457200" rtl="0" algn="l">
              <a:spcBef>
                <a:spcPts val="0"/>
              </a:spcBef>
              <a:spcAft>
                <a:spcPts val="0"/>
              </a:spcAft>
              <a:buSzPts val="1800"/>
              <a:buChar char="●"/>
            </a:pPr>
            <a:r>
              <a:rPr lang="en"/>
              <a:t>Relatively cheap</a:t>
            </a:r>
            <a:endParaRPr/>
          </a:p>
        </p:txBody>
      </p:sp>
      <p:pic>
        <p:nvPicPr>
          <p:cNvPr id="105" name="Google Shape;105;p20"/>
          <p:cNvPicPr preferRelativeResize="0"/>
          <p:nvPr/>
        </p:nvPicPr>
        <p:blipFill>
          <a:blip r:embed="rId3">
            <a:alphaModFix/>
          </a:blip>
          <a:stretch>
            <a:fillRect/>
          </a:stretch>
        </p:blipFill>
        <p:spPr>
          <a:xfrm>
            <a:off x="4823255" y="1017730"/>
            <a:ext cx="3850775" cy="2952700"/>
          </a:xfrm>
          <a:prstGeom prst="rect">
            <a:avLst/>
          </a:prstGeom>
          <a:noFill/>
          <a:ln>
            <a:noFill/>
          </a:ln>
        </p:spPr>
      </p:pic>
      <p:sp>
        <p:nvSpPr>
          <p:cNvPr id="106" name="Google Shape;106;p20"/>
          <p:cNvSpPr txBox="1"/>
          <p:nvPr/>
        </p:nvSpPr>
        <p:spPr>
          <a:xfrm>
            <a:off x="5154725" y="3850100"/>
            <a:ext cx="3519300" cy="4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Detection of disease biomarkers</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of Microfluidics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Chips made of PDMS (Polydimethylsiloxane) too </a:t>
            </a:r>
            <a:r>
              <a:rPr lang="en"/>
              <a:t>absorbent</a:t>
            </a:r>
            <a:endParaRPr/>
          </a:p>
          <a:p>
            <a:pPr indent="-342900" lvl="0" marL="457200" rtl="0" algn="l">
              <a:spcBef>
                <a:spcPts val="0"/>
              </a:spcBef>
              <a:spcAft>
                <a:spcPts val="0"/>
              </a:spcAft>
              <a:buSzPts val="1800"/>
              <a:buChar char="●"/>
            </a:pPr>
            <a:r>
              <a:rPr lang="en"/>
              <a:t>PDMS chips pick up </a:t>
            </a:r>
            <a:r>
              <a:rPr lang="en"/>
              <a:t>contaminants</a:t>
            </a:r>
            <a:endParaRPr/>
          </a:p>
          <a:p>
            <a:pPr indent="-342900" lvl="0" marL="457200" rtl="0" algn="l">
              <a:spcBef>
                <a:spcPts val="0"/>
              </a:spcBef>
              <a:spcAft>
                <a:spcPts val="0"/>
              </a:spcAft>
              <a:buSzPts val="1800"/>
              <a:buChar char="●"/>
            </a:pPr>
            <a:r>
              <a:rPr lang="en"/>
              <a:t>Exposure to certain chemicals dissolves PDMS</a:t>
            </a:r>
            <a:endParaRPr/>
          </a:p>
        </p:txBody>
      </p:sp>
      <p:pic>
        <p:nvPicPr>
          <p:cNvPr id="113" name="Google Shape;113;p21"/>
          <p:cNvPicPr preferRelativeResize="0"/>
          <p:nvPr/>
        </p:nvPicPr>
        <p:blipFill>
          <a:blip r:embed="rId3">
            <a:alphaModFix/>
          </a:blip>
          <a:stretch>
            <a:fillRect/>
          </a:stretch>
        </p:blipFill>
        <p:spPr>
          <a:xfrm>
            <a:off x="2057400" y="2692063"/>
            <a:ext cx="5029200" cy="1571625"/>
          </a:xfrm>
          <a:prstGeom prst="rect">
            <a:avLst/>
          </a:prstGeom>
          <a:noFill/>
          <a:ln>
            <a:noFill/>
          </a:ln>
        </p:spPr>
      </p:pic>
      <p:sp>
        <p:nvSpPr>
          <p:cNvPr id="114" name="Google Shape;114;p21"/>
          <p:cNvSpPr txBox="1"/>
          <p:nvPr/>
        </p:nvSpPr>
        <p:spPr>
          <a:xfrm>
            <a:off x="2812375" y="4196025"/>
            <a:ext cx="3459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Polydimethylsiloxane</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