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74" r:id="rId2"/>
  </p:sldMasterIdLst>
  <p:notesMasterIdLst>
    <p:notesMasterId r:id="rId13"/>
  </p:notesMasterIdLst>
  <p:handoutMasterIdLst>
    <p:handoutMasterId r:id="rId14"/>
  </p:handoutMasterIdLst>
  <p:sldIdLst>
    <p:sldId id="256" r:id="rId3"/>
    <p:sldId id="257" r:id="rId4"/>
    <p:sldId id="262" r:id="rId5"/>
    <p:sldId id="269" r:id="rId6"/>
    <p:sldId id="271" r:id="rId7"/>
    <p:sldId id="272" r:id="rId8"/>
    <p:sldId id="258" r:id="rId9"/>
    <p:sldId id="263" r:id="rId10"/>
    <p:sldId id="264" r:id="rId11"/>
    <p:sldId id="270" r:id="rId1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200">
          <p15:clr>
            <a:srgbClr val="A4A3A4"/>
          </p15:clr>
        </p15:guide>
        <p15:guide id="3" orient="horz" pos="3888">
          <p15:clr>
            <a:srgbClr val="A4A3A4"/>
          </p15:clr>
        </p15:guide>
        <p15:guide id="4" orient="horz" pos="2880">
          <p15:clr>
            <a:srgbClr val="A4A3A4"/>
          </p15:clr>
        </p15:guide>
        <p15:guide id="5" orient="horz" pos="3216">
          <p15:clr>
            <a:srgbClr val="A4A3A4"/>
          </p15:clr>
        </p15:guide>
        <p15:guide id="6" orient="horz" pos="816">
          <p15:clr>
            <a:srgbClr val="A4A3A4"/>
          </p15:clr>
        </p15:guide>
        <p15:guide id="7" orient="horz" pos="175">
          <p15:clr>
            <a:srgbClr val="A4A3A4"/>
          </p15:clr>
        </p15:guide>
        <p15:guide id="8" pos="3839">
          <p15:clr>
            <a:srgbClr val="A4A3A4"/>
          </p15:clr>
        </p15:guide>
        <p15:guide id="9" pos="959">
          <p15:clr>
            <a:srgbClr val="A4A3A4"/>
          </p15:clr>
        </p15:guide>
        <p15:guide id="10" pos="6719">
          <p15:clr>
            <a:srgbClr val="A4A3A4"/>
          </p15:clr>
        </p15:guide>
        <p15:guide id="11" pos="6143">
          <p15:clr>
            <a:srgbClr val="A4A3A4"/>
          </p15:clr>
        </p15:guide>
        <p15:guide id="12" pos="283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FABFCF23-3B69-468F-B69F-88F6DE6A72F2}" styleName="Estilo medio 1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471" autoAdjust="0"/>
    <p:restoredTop sz="94660"/>
  </p:normalViewPr>
  <p:slideViewPr>
    <p:cSldViewPr>
      <p:cViewPr varScale="1">
        <p:scale>
          <a:sx n="74" d="100"/>
          <a:sy n="74" d="100"/>
        </p:scale>
        <p:origin x="726" y="72"/>
      </p:cViewPr>
      <p:guideLst>
        <p:guide orient="horz" pos="2160"/>
        <p:guide orient="horz" pos="1200"/>
        <p:guide orient="horz" pos="3888"/>
        <p:guide orient="horz" pos="2880"/>
        <p:guide orient="horz" pos="3216"/>
        <p:guide orient="horz" pos="816"/>
        <p:guide orient="horz" pos="175"/>
        <p:guide pos="3839"/>
        <p:guide pos="959"/>
        <p:guide pos="6719"/>
        <p:guide pos="6143"/>
        <p:guide pos="2831"/>
      </p:guideLst>
    </p:cSldViewPr>
  </p:slideViewPr>
  <p:notesTextViewPr>
    <p:cViewPr>
      <p:scale>
        <a:sx n="1" d="1"/>
        <a:sy n="1" d="1"/>
      </p:scale>
      <p:origin x="0" y="0"/>
    </p:cViewPr>
  </p:notesTextViewPr>
  <p:notesViewPr>
    <p:cSldViewPr showGuides="1">
      <p:cViewPr varScale="1">
        <p:scale>
          <a:sx n="55" d="100"/>
          <a:sy n="55" d="100"/>
        </p:scale>
        <p:origin x="307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11/24/2016</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‹Nº›</a:t>
            </a:fld>
            <a:endParaRPr dirty="0"/>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11/24/2016</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‹Nº›</a:t>
            </a:fld>
            <a:endParaRPr dirty="0"/>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5651" cy="6856214"/>
          </a:xfrm>
          <a:prstGeom prst="rect">
            <a:avLst/>
          </a:prstGeom>
        </p:spPr>
      </p:pic>
      <p:sp>
        <p:nvSpPr>
          <p:cNvPr id="2" name="Title 1"/>
          <p:cNvSpPr>
            <a:spLocks noGrp="1"/>
          </p:cNvSpPr>
          <p:nvPr>
            <p:ph type="ctrTitle"/>
          </p:nvPr>
        </p:nvSpPr>
        <p:spPr>
          <a:xfrm>
            <a:off x="2691697" y="1871132"/>
            <a:ext cx="6813894" cy="1515533"/>
          </a:xfrm>
        </p:spPr>
        <p:txBody>
          <a:bodyPr anchor="b">
            <a:noAutofit/>
          </a:bodyPr>
          <a:lstStyle>
            <a:lvl1pPr algn="ctr">
              <a:defRPr sz="5398">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91697" y="3657597"/>
            <a:ext cx="6813894" cy="1320802"/>
          </a:xfrm>
        </p:spPr>
        <p:txBody>
          <a:bodyPr anchor="t">
            <a:normAutofit/>
          </a:bodyPr>
          <a:lstStyle>
            <a:lvl1pPr marL="0" indent="0" algn="ctr">
              <a:buNone/>
              <a:defRPr sz="2099">
                <a:solidFill>
                  <a:schemeClr val="tx1"/>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981154" y="5037663"/>
            <a:ext cx="897233" cy="279400"/>
          </a:xfrm>
        </p:spPr>
        <p:txBody>
          <a:bodyPr/>
          <a:lstStyle/>
          <a:p>
            <a:fld id="{4BDF68E2-58F2-4D09-BE8B-E3BD06533059}" type="datetimeFigureOut">
              <a:rPr lang="en-US" smtClean="0"/>
              <a:t>11/24/2016</a:t>
            </a:fld>
            <a:endParaRPr lang="en-US" dirty="0"/>
          </a:p>
        </p:txBody>
      </p:sp>
      <p:sp>
        <p:nvSpPr>
          <p:cNvPr id="5" name="Footer Placeholder 4"/>
          <p:cNvSpPr>
            <a:spLocks noGrp="1"/>
          </p:cNvSpPr>
          <p:nvPr>
            <p:ph type="ftr" sz="quarter" idx="11"/>
          </p:nvPr>
        </p:nvSpPr>
        <p:spPr>
          <a:xfrm>
            <a:off x="2691696" y="5037663"/>
            <a:ext cx="5213277" cy="279400"/>
          </a:xfrm>
        </p:spPr>
        <p:txBody>
          <a:bodyPr/>
          <a:lstStyle/>
          <a:p>
            <a:endParaRPr lang="en-US" dirty="0"/>
          </a:p>
        </p:txBody>
      </p:sp>
      <p:sp>
        <p:nvSpPr>
          <p:cNvPr id="6" name="Slide Number Placeholder 5"/>
          <p:cNvSpPr>
            <a:spLocks noGrp="1"/>
          </p:cNvSpPr>
          <p:nvPr>
            <p:ph type="sldNum" sz="quarter" idx="12"/>
          </p:nvPr>
        </p:nvSpPr>
        <p:spPr>
          <a:xfrm>
            <a:off x="8954568" y="5037663"/>
            <a:ext cx="551023" cy="279400"/>
          </a:xfrm>
        </p:spPr>
        <p:txBody>
          <a:bodyPr/>
          <a:lstStyle/>
          <a:p>
            <a:fld id="{4FAB73BC-B049-4115-A692-8D63A059BFB8}" type="slidenum">
              <a:rPr lang="en-US" smtClean="0"/>
              <a:t>‹Nº›</a:t>
            </a:fld>
            <a:endParaRPr lang="en-US" dirty="0"/>
          </a:p>
        </p:txBody>
      </p:sp>
      <p:cxnSp>
        <p:nvCxnSpPr>
          <p:cNvPr id="15" name="Straight Connector 14"/>
          <p:cNvCxnSpPr/>
          <p:nvPr/>
        </p:nvCxnSpPr>
        <p:spPr>
          <a:xfrm>
            <a:off x="2691698" y="3522131"/>
            <a:ext cx="6813893"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45938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064" y="4815415"/>
            <a:ext cx="9607163" cy="566738"/>
          </a:xfrm>
        </p:spPr>
        <p:txBody>
          <a:bodyPr anchor="b">
            <a:normAutofit/>
          </a:bodyPr>
          <a:lstStyle>
            <a:lvl1pPr algn="ctr">
              <a:defRPr sz="2399"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041156" y="1041400"/>
            <a:ext cx="10103340"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064" y="5382153"/>
            <a:ext cx="9607163" cy="493712"/>
          </a:xfrm>
        </p:spPr>
        <p:txBody>
          <a:bodyPr>
            <a:normAutofit/>
          </a:bodyPr>
          <a:lstStyle>
            <a:lvl1pPr marL="0" indent="0" algn="ctr">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AFE8FB1-0A7A-443E-AAF7-31D4FA1AA312}" type="datetimeFigureOut">
              <a:rPr lang="en-US" smtClean="0"/>
              <a:pPr/>
              <a:t>11/24/2016</a:t>
            </a:fld>
            <a:endParaRPr lang="en-US"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25BA54BD-C84D-46CE-8B72-31BFB26ABA43}" type="slidenum">
              <a:rPr lang="es-MX" smtClean="0"/>
              <a:pPr/>
              <a:t>‹Nº›</a:t>
            </a:fld>
            <a:endParaRPr lang="es-MX" dirty="0"/>
          </a:p>
        </p:txBody>
      </p:sp>
    </p:spTree>
    <p:extLst>
      <p:ext uri="{BB962C8B-B14F-4D97-AF65-F5344CB8AC3E}">
        <p14:creationId xmlns:p14="http://schemas.microsoft.com/office/powerpoint/2010/main" val="60015504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528" y="982132"/>
            <a:ext cx="9590234" cy="2954868"/>
          </a:xfrm>
        </p:spPr>
        <p:txBody>
          <a:bodyPr anchor="ctr">
            <a:normAutofit/>
          </a:bodyPr>
          <a:lstStyle>
            <a:lvl1pPr algn="ctr">
              <a:defRPr sz="3199"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03528" y="4343400"/>
            <a:ext cx="9590234" cy="1532467"/>
          </a:xfrm>
        </p:spPr>
        <p:txBody>
          <a:bodyPr anchor="ctr">
            <a:normAutofit/>
          </a:bodyPr>
          <a:lstStyle>
            <a:lvl1pPr marL="0" indent="0" algn="ctr">
              <a:buNone/>
              <a:defRPr sz="19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AFE8FB1-0A7A-443E-AAF7-31D4FA1AA312}" type="datetimeFigureOut">
              <a:rPr lang="en-US" smtClean="0"/>
              <a:pPr/>
              <a:t>11/24/2016</a:t>
            </a:fld>
            <a:endParaRPr lang="en-US"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25BA54BD-C84D-46CE-8B72-31BFB26ABA43}" type="slidenum">
              <a:rPr lang="es-MX" smtClean="0"/>
              <a:pPr/>
              <a:t>‹Nº›</a:t>
            </a:fld>
            <a:endParaRPr lang="es-MX" dirty="0"/>
          </a:p>
        </p:txBody>
      </p:sp>
      <p:cxnSp>
        <p:nvCxnSpPr>
          <p:cNvPr id="15" name="Straight Connector 14"/>
          <p:cNvCxnSpPr/>
          <p:nvPr/>
        </p:nvCxnSpPr>
        <p:spPr>
          <a:xfrm>
            <a:off x="1395806" y="4140199"/>
            <a:ext cx="940484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873879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5836" y="982132"/>
            <a:ext cx="9293977" cy="2370668"/>
          </a:xfrm>
        </p:spPr>
        <p:txBody>
          <a:bodyPr anchor="ctr">
            <a:normAutofit/>
          </a:bodyPr>
          <a:lstStyle>
            <a:lvl1pPr algn="ctr">
              <a:defRPr sz="3199"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674376" y="3352800"/>
            <a:ext cx="8836900" cy="584200"/>
          </a:xfrm>
        </p:spPr>
        <p:txBody>
          <a:bodyPr anchor="ctr">
            <a:normAutofit/>
          </a:bodyPr>
          <a:lstStyle>
            <a:lvl1pPr marL="0" indent="0" algn="r">
              <a:buFontTx/>
              <a:buNone/>
              <a:defRPr sz="1999"/>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295064" y="4343400"/>
            <a:ext cx="9607163" cy="1532467"/>
          </a:xfrm>
        </p:spPr>
        <p:txBody>
          <a:bodyPr anchor="ctr">
            <a:normAutofit/>
          </a:bodyPr>
          <a:lstStyle>
            <a:lvl1pPr marL="0" indent="0" algn="ctr">
              <a:buNone/>
              <a:defRPr sz="19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AFE8FB1-0A7A-443E-AAF7-31D4FA1AA312}" type="datetimeFigureOut">
              <a:rPr lang="en-US" smtClean="0"/>
              <a:pPr/>
              <a:t>11/24/2016</a:t>
            </a:fld>
            <a:endParaRPr lang="en-US"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25BA54BD-C84D-46CE-8B72-31BFB26ABA43}" type="slidenum">
              <a:rPr lang="es-MX" smtClean="0"/>
              <a:pPr/>
              <a:t>‹Nº›</a:t>
            </a:fld>
            <a:endParaRPr lang="es-MX" dirty="0"/>
          </a:p>
        </p:txBody>
      </p:sp>
      <p:sp>
        <p:nvSpPr>
          <p:cNvPr id="14" name="TextBox 13"/>
          <p:cNvSpPr txBox="1"/>
          <p:nvPr/>
        </p:nvSpPr>
        <p:spPr>
          <a:xfrm>
            <a:off x="861789" y="879961"/>
            <a:ext cx="609441" cy="584776"/>
          </a:xfrm>
          <a:prstGeom prst="rect">
            <a:avLst/>
          </a:prstGeom>
        </p:spPr>
        <p:txBody>
          <a:bodyPr vert="horz" lIns="91416" tIns="45708" rIns="91416" bIns="45708" rtlCol="0" anchor="ctr">
            <a:noAutofit/>
          </a:bodyPr>
          <a:lstStyle/>
          <a:p>
            <a:pPr lvl="0"/>
            <a:r>
              <a:rPr lang="en-US" sz="7998" dirty="0">
                <a:solidFill>
                  <a:schemeClr val="tx1"/>
                </a:solidFill>
                <a:effectLst/>
              </a:rPr>
              <a:t>“</a:t>
            </a:r>
          </a:p>
        </p:txBody>
      </p:sp>
      <p:sp>
        <p:nvSpPr>
          <p:cNvPr id="15" name="TextBox 14"/>
          <p:cNvSpPr txBox="1"/>
          <p:nvPr/>
        </p:nvSpPr>
        <p:spPr>
          <a:xfrm>
            <a:off x="10597507" y="2827870"/>
            <a:ext cx="609441" cy="584776"/>
          </a:xfrm>
          <a:prstGeom prst="rect">
            <a:avLst/>
          </a:prstGeom>
        </p:spPr>
        <p:txBody>
          <a:bodyPr vert="horz" lIns="91416" tIns="45708" rIns="91416" bIns="45708" rtlCol="0" anchor="ctr">
            <a:noAutofit/>
          </a:bodyPr>
          <a:lstStyle/>
          <a:p>
            <a:pPr lvl="0" algn="r"/>
            <a:r>
              <a:rPr lang="en-US" sz="7998" dirty="0">
                <a:solidFill>
                  <a:schemeClr val="tx1"/>
                </a:solidFill>
                <a:effectLst/>
              </a:rPr>
              <a:t>”</a:t>
            </a:r>
          </a:p>
        </p:txBody>
      </p:sp>
      <p:cxnSp>
        <p:nvCxnSpPr>
          <p:cNvPr id="19" name="Straight Connector 18"/>
          <p:cNvCxnSpPr/>
          <p:nvPr/>
        </p:nvCxnSpPr>
        <p:spPr>
          <a:xfrm>
            <a:off x="1395806" y="4140199"/>
            <a:ext cx="940484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154327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065" y="3308581"/>
            <a:ext cx="9607165" cy="1468800"/>
          </a:xfrm>
        </p:spPr>
        <p:txBody>
          <a:bodyPr anchor="b">
            <a:normAutofit/>
          </a:bodyPr>
          <a:lstStyle>
            <a:lvl1pPr algn="l">
              <a:defRPr sz="3199"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064" y="4777381"/>
            <a:ext cx="9607165" cy="860400"/>
          </a:xfrm>
        </p:spPr>
        <p:txBody>
          <a:bodyPr anchor="t">
            <a:normAutofit/>
          </a:bodyPr>
          <a:lstStyle>
            <a:lvl1pPr marL="0" indent="0" algn="l">
              <a:buNone/>
              <a:defRPr sz="19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AFE8FB1-0A7A-443E-AAF7-31D4FA1AA312}" type="datetimeFigureOut">
              <a:rPr lang="en-US" smtClean="0"/>
              <a:pPr/>
              <a:t>11/24/2016</a:t>
            </a:fld>
            <a:endParaRPr lang="en-US"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25BA54BD-C84D-46CE-8B72-31BFB26ABA43}" type="slidenum">
              <a:rPr lang="es-MX" smtClean="0"/>
              <a:pPr/>
              <a:t>‹Nº›</a:t>
            </a:fld>
            <a:endParaRPr lang="es-MX" dirty="0"/>
          </a:p>
        </p:txBody>
      </p:sp>
    </p:spTree>
    <p:extLst>
      <p:ext uri="{BB962C8B-B14F-4D97-AF65-F5344CB8AC3E}">
        <p14:creationId xmlns:p14="http://schemas.microsoft.com/office/powerpoint/2010/main" val="182653048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5836" y="982132"/>
            <a:ext cx="9293977" cy="2243668"/>
          </a:xfrm>
        </p:spPr>
        <p:txBody>
          <a:bodyPr anchor="ctr">
            <a:normAutofit/>
          </a:bodyPr>
          <a:lstStyle>
            <a:lvl1pPr algn="ctr">
              <a:defRPr sz="3199" b="0" cap="none">
                <a:solidFill>
                  <a:schemeClr val="tx1"/>
                </a:solidFill>
              </a:defRPr>
            </a:lvl1pPr>
          </a:lstStyle>
          <a:p>
            <a:r>
              <a:rPr lang="es-ES" smtClean="0"/>
              <a:t>Haga clic para modificar el estilo de título del patrón</a:t>
            </a:r>
            <a:endParaRPr lang="en-US" dirty="0"/>
          </a:p>
        </p:txBody>
      </p:sp>
      <p:sp>
        <p:nvSpPr>
          <p:cNvPr id="14" name="Text Placeholder 2"/>
          <p:cNvSpPr>
            <a:spLocks noGrp="1"/>
          </p:cNvSpPr>
          <p:nvPr>
            <p:ph type="body" idx="13"/>
          </p:nvPr>
        </p:nvSpPr>
        <p:spPr>
          <a:xfrm>
            <a:off x="1295064" y="3639312"/>
            <a:ext cx="9607165" cy="886968"/>
          </a:xfrm>
        </p:spPr>
        <p:txBody>
          <a:bodyPr anchor="b">
            <a:normAutofit/>
          </a:bodyPr>
          <a:lstStyle>
            <a:lvl1pPr marL="0" indent="0" algn="l">
              <a:spcBef>
                <a:spcPts val="0"/>
              </a:spcBef>
              <a:buNone/>
              <a:defRPr sz="23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s-ES" smtClean="0"/>
              <a:t>Haga clic para modificar el estilo de texto del patrón</a:t>
            </a:r>
          </a:p>
        </p:txBody>
      </p:sp>
      <p:sp>
        <p:nvSpPr>
          <p:cNvPr id="3" name="Text Placeholder 2"/>
          <p:cNvSpPr>
            <a:spLocks noGrp="1"/>
          </p:cNvSpPr>
          <p:nvPr>
            <p:ph type="body" idx="1"/>
          </p:nvPr>
        </p:nvSpPr>
        <p:spPr>
          <a:xfrm>
            <a:off x="1295064" y="4529667"/>
            <a:ext cx="9607165" cy="1346200"/>
          </a:xfrm>
        </p:spPr>
        <p:txBody>
          <a:bodyPr anchor="t">
            <a:normAutofit/>
          </a:bodyPr>
          <a:lstStyle>
            <a:lvl1pPr marL="0" indent="0" algn="l">
              <a:buNone/>
              <a:defRPr sz="17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AFE8FB1-0A7A-443E-AAF7-31D4FA1AA312}" type="datetimeFigureOut">
              <a:rPr lang="en-US" smtClean="0"/>
              <a:pPr/>
              <a:t>11/24/2016</a:t>
            </a:fld>
            <a:endParaRPr lang="en-US"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25BA54BD-C84D-46CE-8B72-31BFB26ABA43}" type="slidenum">
              <a:rPr lang="es-MX" smtClean="0"/>
              <a:pPr/>
              <a:t>‹Nº›</a:t>
            </a:fld>
            <a:endParaRPr lang="es-MX" dirty="0"/>
          </a:p>
        </p:txBody>
      </p:sp>
      <p:sp>
        <p:nvSpPr>
          <p:cNvPr id="12" name="TextBox 11"/>
          <p:cNvSpPr txBox="1"/>
          <p:nvPr/>
        </p:nvSpPr>
        <p:spPr>
          <a:xfrm>
            <a:off x="861789" y="879961"/>
            <a:ext cx="609441" cy="584776"/>
          </a:xfrm>
          <a:prstGeom prst="rect">
            <a:avLst/>
          </a:prstGeom>
        </p:spPr>
        <p:txBody>
          <a:bodyPr vert="horz" lIns="91416" tIns="45708" rIns="91416" bIns="45708" rtlCol="0" anchor="ctr">
            <a:noAutofit/>
          </a:bodyPr>
          <a:lstStyle/>
          <a:p>
            <a:pPr lvl="0"/>
            <a:r>
              <a:rPr lang="en-US" sz="7998" dirty="0">
                <a:solidFill>
                  <a:schemeClr val="tx1"/>
                </a:solidFill>
                <a:effectLst/>
              </a:rPr>
              <a:t>“</a:t>
            </a:r>
          </a:p>
        </p:txBody>
      </p:sp>
      <p:sp>
        <p:nvSpPr>
          <p:cNvPr id="13" name="TextBox 12"/>
          <p:cNvSpPr txBox="1"/>
          <p:nvPr/>
        </p:nvSpPr>
        <p:spPr>
          <a:xfrm>
            <a:off x="10597507" y="2599261"/>
            <a:ext cx="609441" cy="584776"/>
          </a:xfrm>
          <a:prstGeom prst="rect">
            <a:avLst/>
          </a:prstGeom>
        </p:spPr>
        <p:txBody>
          <a:bodyPr vert="horz" lIns="91416" tIns="45708" rIns="91416" bIns="45708" rtlCol="0" anchor="ctr">
            <a:noAutofit/>
          </a:bodyPr>
          <a:lstStyle/>
          <a:p>
            <a:pPr lvl="0" algn="r"/>
            <a:r>
              <a:rPr lang="en-US" sz="7998" dirty="0">
                <a:solidFill>
                  <a:schemeClr val="tx1"/>
                </a:solidFill>
                <a:effectLst/>
              </a:rPr>
              <a:t>”</a:t>
            </a:r>
          </a:p>
        </p:txBody>
      </p:sp>
      <p:cxnSp>
        <p:nvCxnSpPr>
          <p:cNvPr id="26" name="Straight Connector 25"/>
          <p:cNvCxnSpPr/>
          <p:nvPr/>
        </p:nvCxnSpPr>
        <p:spPr>
          <a:xfrm>
            <a:off x="1395806" y="3429000"/>
            <a:ext cx="940484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402738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064" y="982132"/>
            <a:ext cx="9607163" cy="2243668"/>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1" name="Text Placeholder 2"/>
          <p:cNvSpPr>
            <a:spLocks noGrp="1"/>
          </p:cNvSpPr>
          <p:nvPr>
            <p:ph type="body" idx="13"/>
          </p:nvPr>
        </p:nvSpPr>
        <p:spPr>
          <a:xfrm>
            <a:off x="1295064" y="3630168"/>
            <a:ext cx="9607165" cy="841248"/>
          </a:xfrm>
        </p:spPr>
        <p:txBody>
          <a:bodyPr anchor="b">
            <a:normAutofit/>
          </a:bodyPr>
          <a:lstStyle>
            <a:lvl1pPr marL="0" indent="0" algn="l">
              <a:spcBef>
                <a:spcPts val="0"/>
              </a:spcBef>
              <a:buNone/>
              <a:defRPr sz="27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s-ES" smtClean="0"/>
              <a:t>Haga clic para modificar el estilo de texto del patrón</a:t>
            </a:r>
          </a:p>
        </p:txBody>
      </p:sp>
      <p:sp>
        <p:nvSpPr>
          <p:cNvPr id="3" name="Text Placeholder 2"/>
          <p:cNvSpPr>
            <a:spLocks noGrp="1"/>
          </p:cNvSpPr>
          <p:nvPr>
            <p:ph type="body" idx="1"/>
          </p:nvPr>
        </p:nvSpPr>
        <p:spPr>
          <a:xfrm>
            <a:off x="1295063" y="4470400"/>
            <a:ext cx="9607167" cy="1405467"/>
          </a:xfrm>
        </p:spPr>
        <p:txBody>
          <a:bodyPr anchor="t">
            <a:normAutofit/>
          </a:bodyPr>
          <a:lstStyle>
            <a:lvl1pPr marL="0" indent="0" algn="l">
              <a:buNone/>
              <a:defRPr sz="17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AFE8FB1-0A7A-443E-AAF7-31D4FA1AA312}" type="datetimeFigureOut">
              <a:rPr lang="en-US" smtClean="0"/>
              <a:pPr/>
              <a:t>11/24/2016</a:t>
            </a:fld>
            <a:endParaRPr lang="en-US"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25BA54BD-C84D-46CE-8B72-31BFB26ABA43}" type="slidenum">
              <a:rPr lang="es-MX" smtClean="0"/>
              <a:pPr/>
              <a:t>‹Nº›</a:t>
            </a:fld>
            <a:endParaRPr lang="es-MX" dirty="0"/>
          </a:p>
        </p:txBody>
      </p:sp>
      <p:cxnSp>
        <p:nvCxnSpPr>
          <p:cNvPr id="15" name="Straight Connector 14"/>
          <p:cNvCxnSpPr/>
          <p:nvPr/>
        </p:nvCxnSpPr>
        <p:spPr>
          <a:xfrm>
            <a:off x="1395806" y="3429000"/>
            <a:ext cx="940484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310146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11/24/2016</a:t>
            </a:fld>
            <a:endParaRPr lang="en-US"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25BA54BD-C84D-46CE-8B72-31BFB26ABA43}" type="slidenum">
              <a:rPr lang="es-MX" smtClean="0"/>
              <a:t>‹Nº›</a:t>
            </a:fld>
            <a:endParaRPr lang="es-MX" dirty="0"/>
          </a:p>
        </p:txBody>
      </p:sp>
      <p:cxnSp>
        <p:nvCxnSpPr>
          <p:cNvPr id="14" name="Straight Connector 13"/>
          <p:cNvCxnSpPr/>
          <p:nvPr/>
        </p:nvCxnSpPr>
        <p:spPr>
          <a:xfrm>
            <a:off x="1395806" y="2421466"/>
            <a:ext cx="940484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8961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7013" y="982132"/>
            <a:ext cx="1890403" cy="489373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295061" y="982132"/>
            <a:ext cx="7431089" cy="4893734"/>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11/24/2016</a:t>
            </a:fld>
            <a:endParaRPr lang="en-US"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25BA54BD-C84D-46CE-8B72-31BFB26ABA43}" type="slidenum">
              <a:rPr lang="es-MX" smtClean="0"/>
              <a:t>‹Nº›</a:t>
            </a:fld>
            <a:endParaRPr lang="es-MX" dirty="0"/>
          </a:p>
        </p:txBody>
      </p:sp>
      <p:cxnSp>
        <p:nvCxnSpPr>
          <p:cNvPr id="14" name="Straight Connector 13"/>
          <p:cNvCxnSpPr/>
          <p:nvPr/>
        </p:nvCxnSpPr>
        <p:spPr>
          <a:xfrm>
            <a:off x="8861582"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3507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5806" y="2421466"/>
            <a:ext cx="940484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11/24/2016</a:t>
            </a:fld>
            <a:endParaRPr lang="en-US"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25BA54BD-C84D-46CE-8B72-31BFB26ABA43}" type="slidenum">
              <a:rPr lang="es-MX" smtClean="0"/>
              <a:t>‹Nº›</a:t>
            </a:fld>
            <a:endParaRPr lang="es-MX" dirty="0"/>
          </a:p>
        </p:txBody>
      </p:sp>
    </p:spTree>
    <p:extLst>
      <p:ext uri="{BB962C8B-B14F-4D97-AF65-F5344CB8AC3E}">
        <p14:creationId xmlns:p14="http://schemas.microsoft.com/office/powerpoint/2010/main" val="4053649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4544" y="1752606"/>
            <a:ext cx="8156563" cy="1822514"/>
          </a:xfrm>
        </p:spPr>
        <p:txBody>
          <a:bodyPr anchor="b">
            <a:normAutofit/>
          </a:bodyPr>
          <a:lstStyle>
            <a:lvl1pPr algn="ctr">
              <a:defRPr sz="4399"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014542" y="3846052"/>
            <a:ext cx="8156565" cy="954547"/>
          </a:xfrm>
        </p:spPr>
        <p:txBody>
          <a:bodyPr anchor="t">
            <a:normAutofit/>
          </a:bodyPr>
          <a:lstStyle>
            <a:lvl1pPr marL="0" indent="0" algn="ctr">
              <a:buNone/>
              <a:defRPr sz="23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AFE8FB1-0A7A-443E-AAF7-31D4FA1AA312}" type="datetimeFigureOut">
              <a:rPr lang="en-US" smtClean="0"/>
              <a:t>11/24/2016</a:t>
            </a:fld>
            <a:endParaRPr lang="en-US"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25BA54BD-C84D-46CE-8B72-31BFB26ABA43}" type="slidenum">
              <a:rPr lang="es-MX" smtClean="0"/>
              <a:t>‹Nº›</a:t>
            </a:fld>
            <a:endParaRPr lang="es-MX" dirty="0"/>
          </a:p>
        </p:txBody>
      </p:sp>
      <p:cxnSp>
        <p:nvCxnSpPr>
          <p:cNvPr id="16" name="Straight Connector 15"/>
          <p:cNvCxnSpPr/>
          <p:nvPr/>
        </p:nvCxnSpPr>
        <p:spPr>
          <a:xfrm>
            <a:off x="2012199" y="3710585"/>
            <a:ext cx="816125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90570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cxnSp>
        <p:nvCxnSpPr>
          <p:cNvPr id="8" name="Straight Connector 7"/>
          <p:cNvCxnSpPr/>
          <p:nvPr/>
        </p:nvCxnSpPr>
        <p:spPr>
          <a:xfrm>
            <a:off x="1395806" y="2421466"/>
            <a:ext cx="940484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298110" y="2560320"/>
            <a:ext cx="4717075" cy="3310128"/>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9734" y="2560320"/>
            <a:ext cx="4717075" cy="3310128"/>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AFE8FB1-0A7A-443E-AAF7-31D4FA1AA312}" type="datetimeFigureOut">
              <a:rPr lang="en-US" smtClean="0"/>
              <a:t>11/24/2016</a:t>
            </a:fld>
            <a:endParaRPr lang="en-US"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25BA54BD-C84D-46CE-8B72-31BFB26ABA43}" type="slidenum">
              <a:rPr lang="es-MX" smtClean="0"/>
              <a:t>‹Nº›</a:t>
            </a:fld>
            <a:endParaRPr lang="es-MX" dirty="0"/>
          </a:p>
        </p:txBody>
      </p:sp>
    </p:spTree>
    <p:extLst>
      <p:ext uri="{BB962C8B-B14F-4D97-AF65-F5344CB8AC3E}">
        <p14:creationId xmlns:p14="http://schemas.microsoft.com/office/powerpoint/2010/main" val="2989787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063" y="2658533"/>
            <a:ext cx="4717075" cy="576262"/>
          </a:xfrm>
        </p:spPr>
        <p:txBody>
          <a:bodyPr anchor="b">
            <a:noAutofit/>
          </a:bodyPr>
          <a:lstStyle>
            <a:lvl1pPr marL="0" indent="0">
              <a:buNone/>
              <a:defRPr sz="2799" b="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295063" y="3243263"/>
            <a:ext cx="4717075" cy="2632605"/>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79062" y="2658533"/>
            <a:ext cx="4717075" cy="576262"/>
          </a:xfrm>
        </p:spPr>
        <p:txBody>
          <a:bodyPr anchor="b">
            <a:noAutofit/>
          </a:bodyPr>
          <a:lstStyle>
            <a:lvl1pPr marL="0" indent="0">
              <a:buNone/>
              <a:defRPr sz="2799" b="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9062" y="3243263"/>
            <a:ext cx="4717075" cy="2632605"/>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AFE8FB1-0A7A-443E-AAF7-31D4FA1AA312}" type="datetimeFigureOut">
              <a:rPr lang="en-US" smtClean="0"/>
              <a:t>11/24/2016</a:t>
            </a:fld>
            <a:endParaRPr lang="en-US" dirty="0"/>
          </a:p>
        </p:txBody>
      </p:sp>
      <p:sp>
        <p:nvSpPr>
          <p:cNvPr id="8" name="Footer Placeholder 7"/>
          <p:cNvSpPr>
            <a:spLocks noGrp="1"/>
          </p:cNvSpPr>
          <p:nvPr>
            <p:ph type="ftr" sz="quarter" idx="11"/>
          </p:nvPr>
        </p:nvSpPr>
        <p:spPr/>
        <p:txBody>
          <a:bodyPr/>
          <a:lstStyle/>
          <a:p>
            <a:endParaRPr lang="es-MX" dirty="0"/>
          </a:p>
        </p:txBody>
      </p:sp>
      <p:sp>
        <p:nvSpPr>
          <p:cNvPr id="9" name="Slide Number Placeholder 8"/>
          <p:cNvSpPr>
            <a:spLocks noGrp="1"/>
          </p:cNvSpPr>
          <p:nvPr>
            <p:ph type="sldNum" sz="quarter" idx="12"/>
          </p:nvPr>
        </p:nvSpPr>
        <p:spPr/>
        <p:txBody>
          <a:bodyPr/>
          <a:lstStyle/>
          <a:p>
            <a:fld id="{25BA54BD-C84D-46CE-8B72-31BFB26ABA43}" type="slidenum">
              <a:rPr lang="es-MX" smtClean="0"/>
              <a:t>‹Nº›</a:t>
            </a:fld>
            <a:endParaRPr lang="es-MX" dirty="0"/>
          </a:p>
        </p:txBody>
      </p:sp>
      <p:cxnSp>
        <p:nvCxnSpPr>
          <p:cNvPr id="18" name="Straight Connector 17"/>
          <p:cNvCxnSpPr/>
          <p:nvPr/>
        </p:nvCxnSpPr>
        <p:spPr>
          <a:xfrm>
            <a:off x="1395806" y="2421466"/>
            <a:ext cx="940484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24562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9AFE8FB1-0A7A-443E-AAF7-31D4FA1AA312}" type="datetimeFigureOut">
              <a:rPr lang="en-US" smtClean="0"/>
              <a:t>11/24/2016</a:t>
            </a:fld>
            <a:endParaRPr lang="en-US" dirty="0"/>
          </a:p>
        </p:txBody>
      </p:sp>
      <p:sp>
        <p:nvSpPr>
          <p:cNvPr id="4" name="Footer Placeholder 3"/>
          <p:cNvSpPr>
            <a:spLocks noGrp="1"/>
          </p:cNvSpPr>
          <p:nvPr>
            <p:ph type="ftr" sz="quarter" idx="11"/>
          </p:nvPr>
        </p:nvSpPr>
        <p:spPr/>
        <p:txBody>
          <a:bodyPr/>
          <a:lstStyle/>
          <a:p>
            <a:endParaRPr lang="es-MX" dirty="0"/>
          </a:p>
        </p:txBody>
      </p:sp>
      <p:sp>
        <p:nvSpPr>
          <p:cNvPr id="5" name="Slide Number Placeholder 4"/>
          <p:cNvSpPr>
            <a:spLocks noGrp="1"/>
          </p:cNvSpPr>
          <p:nvPr>
            <p:ph type="sldNum" sz="quarter" idx="12"/>
          </p:nvPr>
        </p:nvSpPr>
        <p:spPr/>
        <p:txBody>
          <a:bodyPr/>
          <a:lstStyle/>
          <a:p>
            <a:fld id="{25BA54BD-C84D-46CE-8B72-31BFB26ABA43}" type="slidenum">
              <a:rPr lang="es-MX" smtClean="0"/>
              <a:t>‹Nº›</a:t>
            </a:fld>
            <a:endParaRPr lang="es-MX" dirty="0"/>
          </a:p>
        </p:txBody>
      </p:sp>
      <p:cxnSp>
        <p:nvCxnSpPr>
          <p:cNvPr id="14" name="Straight Connector 13"/>
          <p:cNvCxnSpPr/>
          <p:nvPr/>
        </p:nvCxnSpPr>
        <p:spPr>
          <a:xfrm>
            <a:off x="1395806" y="2421466"/>
            <a:ext cx="940484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2872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smtClean="0"/>
              <a:t>11/24/2016</a:t>
            </a:fld>
            <a:endParaRPr lang="en-US" dirty="0"/>
          </a:p>
        </p:txBody>
      </p:sp>
      <p:sp>
        <p:nvSpPr>
          <p:cNvPr id="3" name="Footer Placeholder 2"/>
          <p:cNvSpPr>
            <a:spLocks noGrp="1"/>
          </p:cNvSpPr>
          <p:nvPr>
            <p:ph type="ftr" sz="quarter" idx="11"/>
          </p:nvPr>
        </p:nvSpPr>
        <p:spPr/>
        <p:txBody>
          <a:bodyPr/>
          <a:lstStyle/>
          <a:p>
            <a:endParaRPr lang="es-MX" dirty="0"/>
          </a:p>
        </p:txBody>
      </p:sp>
      <p:sp>
        <p:nvSpPr>
          <p:cNvPr id="4" name="Slide Number Placeholder 3"/>
          <p:cNvSpPr>
            <a:spLocks noGrp="1"/>
          </p:cNvSpPr>
          <p:nvPr>
            <p:ph type="sldNum" sz="quarter" idx="12"/>
          </p:nvPr>
        </p:nvSpPr>
        <p:spPr/>
        <p:txBody>
          <a:bodyPr/>
          <a:lstStyle/>
          <a:p>
            <a:fld id="{25BA54BD-C84D-46CE-8B72-31BFB26ABA43}" type="slidenum">
              <a:rPr lang="es-MX" smtClean="0"/>
              <a:t>‹Nº›</a:t>
            </a:fld>
            <a:endParaRPr lang="es-MX" dirty="0"/>
          </a:p>
        </p:txBody>
      </p:sp>
    </p:spTree>
    <p:extLst>
      <p:ext uri="{BB962C8B-B14F-4D97-AF65-F5344CB8AC3E}">
        <p14:creationId xmlns:p14="http://schemas.microsoft.com/office/powerpoint/2010/main" val="2068648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474" y="1388534"/>
            <a:ext cx="3717487" cy="1371600"/>
          </a:xfrm>
        </p:spPr>
        <p:txBody>
          <a:bodyPr anchor="b">
            <a:normAutofit/>
          </a:bodyPr>
          <a:lstStyle>
            <a:lvl1pPr algn="ctr">
              <a:defRPr sz="2399"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417257" y="982132"/>
            <a:ext cx="5468042" cy="4893735"/>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293474" y="3031065"/>
            <a:ext cx="3717487" cy="2438404"/>
          </a:xfrm>
        </p:spPr>
        <p:txBody>
          <a:bodyPr anchor="t">
            <a:normAutofit/>
          </a:bodyPr>
          <a:lstStyle>
            <a:lvl1pPr marL="0" indent="0" algn="ctr">
              <a:buNone/>
              <a:defRPr sz="16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AFE8FB1-0A7A-443E-AAF7-31D4FA1AA312}" type="datetimeFigureOut">
              <a:rPr lang="en-US" smtClean="0"/>
              <a:t>11/24/2016</a:t>
            </a:fld>
            <a:endParaRPr lang="en-US"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25BA54BD-C84D-46CE-8B72-31BFB26ABA43}" type="slidenum">
              <a:rPr lang="es-MX" smtClean="0"/>
              <a:t>‹Nº›</a:t>
            </a:fld>
            <a:endParaRPr lang="es-MX" dirty="0"/>
          </a:p>
        </p:txBody>
      </p:sp>
      <p:cxnSp>
        <p:nvCxnSpPr>
          <p:cNvPr id="16" name="Straight Connector 15"/>
          <p:cNvCxnSpPr/>
          <p:nvPr/>
        </p:nvCxnSpPr>
        <p:spPr>
          <a:xfrm>
            <a:off x="1395805" y="2912533"/>
            <a:ext cx="3513583"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95875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061" y="1883832"/>
            <a:ext cx="6240191" cy="1371600"/>
          </a:xfrm>
        </p:spPr>
        <p:txBody>
          <a:bodyPr anchor="b">
            <a:normAutofit/>
          </a:bodyPr>
          <a:lstStyle>
            <a:lvl1pPr algn="ctr">
              <a:defRPr sz="2799" b="0"/>
            </a:lvl1pPr>
          </a:lstStyle>
          <a:p>
            <a:r>
              <a:rPr lang="es-ES" smtClean="0"/>
              <a:t>Haga clic para modificar el estilo de título del patrón</a:t>
            </a:r>
            <a:endParaRPr lang="en-US" dirty="0"/>
          </a:p>
        </p:txBody>
      </p:sp>
      <p:sp>
        <p:nvSpPr>
          <p:cNvPr id="17" name="Picture Placeholder 2"/>
          <p:cNvSpPr>
            <a:spLocks noGrp="1" noChangeAspect="1"/>
          </p:cNvSpPr>
          <p:nvPr>
            <p:ph type="pic" idx="1"/>
          </p:nvPr>
        </p:nvSpPr>
        <p:spPr>
          <a:xfrm>
            <a:off x="8092724" y="1041400"/>
            <a:ext cx="3062549"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061" y="3255432"/>
            <a:ext cx="6240191" cy="1828800"/>
          </a:xfrm>
        </p:spPr>
        <p:txBody>
          <a:bodyPr anchor="t">
            <a:normAutofit/>
          </a:bodyPr>
          <a:lstStyle>
            <a:lvl1pPr marL="0" indent="0" algn="ctr">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AFE8FB1-0A7A-443E-AAF7-31D4FA1AA312}" type="datetimeFigureOut">
              <a:rPr lang="en-US" smtClean="0"/>
              <a:t>11/24/2016</a:t>
            </a:fld>
            <a:endParaRPr lang="en-US"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25BA54BD-C84D-46CE-8B72-31BFB26ABA43}" type="slidenum">
              <a:rPr lang="es-MX" smtClean="0"/>
              <a:t>‹Nº›</a:t>
            </a:fld>
            <a:endParaRPr lang="es-MX" dirty="0"/>
          </a:p>
        </p:txBody>
      </p:sp>
    </p:spTree>
    <p:extLst>
      <p:ext uri="{BB962C8B-B14F-4D97-AF65-F5344CB8AC3E}">
        <p14:creationId xmlns:p14="http://schemas.microsoft.com/office/powerpoint/2010/main" val="2929330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5651" cy="6856214"/>
          </a:xfrm>
          <a:prstGeom prst="rect">
            <a:avLst/>
          </a:prstGeom>
        </p:spPr>
      </p:pic>
      <p:sp>
        <p:nvSpPr>
          <p:cNvPr id="2" name="Title Placeholder 1"/>
          <p:cNvSpPr>
            <a:spLocks noGrp="1"/>
          </p:cNvSpPr>
          <p:nvPr>
            <p:ph type="title"/>
          </p:nvPr>
        </p:nvSpPr>
        <p:spPr>
          <a:xfrm>
            <a:off x="1295065" y="982133"/>
            <a:ext cx="9598696" cy="13038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064" y="2556932"/>
            <a:ext cx="9598696" cy="3318936"/>
          </a:xfrm>
          <a:prstGeom prst="rect">
            <a:avLst/>
          </a:prstGeom>
        </p:spPr>
        <p:txBody>
          <a:bodyPr vert="horz" lIns="91440" tIns="45720" rIns="91440" bIns="45720" rtlCol="0"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675241" y="5969000"/>
            <a:ext cx="15997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AFE8FB1-0A7A-443E-AAF7-31D4FA1AA312}" type="datetimeFigureOut">
              <a:rPr lang="en-US" smtClean="0"/>
              <a:pPr/>
              <a:t>11/24/2016</a:t>
            </a:fld>
            <a:endParaRPr lang="en-US" dirty="0"/>
          </a:p>
        </p:txBody>
      </p:sp>
      <p:sp>
        <p:nvSpPr>
          <p:cNvPr id="5" name="Footer Placeholder 4"/>
          <p:cNvSpPr>
            <a:spLocks noGrp="1"/>
          </p:cNvSpPr>
          <p:nvPr>
            <p:ph type="ftr" sz="quarter" idx="3"/>
          </p:nvPr>
        </p:nvSpPr>
        <p:spPr>
          <a:xfrm>
            <a:off x="1295064" y="5969000"/>
            <a:ext cx="730399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MX" dirty="0"/>
          </a:p>
        </p:txBody>
      </p:sp>
      <p:sp>
        <p:nvSpPr>
          <p:cNvPr id="6" name="Slide Number Placeholder 5"/>
          <p:cNvSpPr>
            <a:spLocks noGrp="1"/>
          </p:cNvSpPr>
          <p:nvPr>
            <p:ph type="sldNum" sz="quarter" idx="4"/>
          </p:nvPr>
        </p:nvSpPr>
        <p:spPr>
          <a:xfrm>
            <a:off x="10351205" y="5969000"/>
            <a:ext cx="542556"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5BA54BD-C84D-46CE-8B72-31BFB26ABA43}" type="slidenum">
              <a:rPr lang="es-MX" smtClean="0"/>
              <a:pPr/>
              <a:t>‹Nº›</a:t>
            </a:fld>
            <a:endParaRPr lang="es-MX" dirty="0"/>
          </a:p>
        </p:txBody>
      </p:sp>
    </p:spTree>
    <p:extLst>
      <p:ext uri="{BB962C8B-B14F-4D97-AF65-F5344CB8AC3E}">
        <p14:creationId xmlns:p14="http://schemas.microsoft.com/office/powerpoint/2010/main" val="1625246133"/>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ctr" defTabSz="457063" rtl="0" eaLnBrk="1" latinLnBrk="0" hangingPunct="1">
        <a:spcBef>
          <a:spcPct val="0"/>
        </a:spcBef>
        <a:buNone/>
        <a:defRPr sz="4399"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664" indent="-285664" algn="l" defTabSz="457063" rtl="0" eaLnBrk="1" latinLnBrk="0" hangingPunct="1">
        <a:spcBef>
          <a:spcPct val="20000"/>
        </a:spcBef>
        <a:spcAft>
          <a:spcPts val="600"/>
        </a:spcAft>
        <a:buClr>
          <a:schemeClr val="accent1"/>
        </a:buClr>
        <a:buSzPct val="115000"/>
        <a:buFont typeface="Arial"/>
        <a:buChar char="•"/>
        <a:defRPr sz="2399" kern="1200" cap="none">
          <a:solidFill>
            <a:schemeClr val="tx1">
              <a:lumMod val="85000"/>
              <a:lumOff val="15000"/>
            </a:schemeClr>
          </a:solidFill>
          <a:effectLst/>
          <a:latin typeface="+mn-lt"/>
          <a:ea typeface="+mn-ea"/>
          <a:cs typeface="+mn-cs"/>
        </a:defRPr>
      </a:lvl1pPr>
      <a:lvl2pPr marL="742727" indent="-285664" algn="l" defTabSz="457063" rtl="0" eaLnBrk="1" latinLnBrk="0" hangingPunct="1">
        <a:spcBef>
          <a:spcPct val="20000"/>
        </a:spcBef>
        <a:spcAft>
          <a:spcPts val="600"/>
        </a:spcAft>
        <a:buClr>
          <a:schemeClr val="accent1"/>
        </a:buClr>
        <a:buSzPct val="115000"/>
        <a:buFont typeface="Arial"/>
        <a:buChar char="•"/>
        <a:defRPr sz="1999" kern="1200" cap="none">
          <a:solidFill>
            <a:schemeClr val="tx1">
              <a:lumMod val="85000"/>
              <a:lumOff val="15000"/>
            </a:schemeClr>
          </a:solidFill>
          <a:effectLst/>
          <a:latin typeface="+mn-lt"/>
          <a:ea typeface="+mn-ea"/>
          <a:cs typeface="+mn-cs"/>
        </a:defRPr>
      </a:lvl2pPr>
      <a:lvl3pPr marL="1199790" indent="-285664" algn="l" defTabSz="457063" rtl="0" eaLnBrk="1" latinLnBrk="0" hangingPunct="1">
        <a:spcBef>
          <a:spcPct val="20000"/>
        </a:spcBef>
        <a:spcAft>
          <a:spcPts val="600"/>
        </a:spcAft>
        <a:buClr>
          <a:schemeClr val="accent1"/>
        </a:buClr>
        <a:buSzPct val="115000"/>
        <a:buFont typeface="Arial"/>
        <a:buChar char="•"/>
        <a:defRPr sz="1799" kern="1200" cap="none">
          <a:solidFill>
            <a:schemeClr val="tx1">
              <a:lumMod val="85000"/>
              <a:lumOff val="15000"/>
            </a:schemeClr>
          </a:solidFill>
          <a:effectLst/>
          <a:latin typeface="+mn-lt"/>
          <a:ea typeface="+mn-ea"/>
          <a:cs typeface="+mn-cs"/>
        </a:defRPr>
      </a:lvl3pPr>
      <a:lvl4pPr marL="1542587" indent="-171399" algn="l" defTabSz="457063"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1999650" indent="-171399"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3846"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0908"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7971"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5034"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20379" y="1642469"/>
            <a:ext cx="7010400" cy="3070156"/>
          </a:xfrm>
        </p:spPr>
        <p:txBody>
          <a:bodyPr>
            <a:noAutofit/>
          </a:bodyPr>
          <a:lstStyle/>
          <a:p>
            <a:pPr algn="ctr"/>
            <a:r>
              <a:rPr lang="es-AR" sz="1400" b="1" dirty="0" smtClean="0"/>
              <a:t>Instituto Nacional de México</a:t>
            </a:r>
            <a:br>
              <a:rPr lang="es-AR" sz="1400" b="1" dirty="0" smtClean="0"/>
            </a:br>
            <a:r>
              <a:rPr lang="es-AR" sz="1400" b="1" dirty="0" smtClean="0"/>
              <a:t>Instituto </a:t>
            </a:r>
            <a:r>
              <a:rPr lang="es-AR" sz="1400" b="1" dirty="0"/>
              <a:t>Tecnológico de Tijuana</a:t>
            </a:r>
            <a:r>
              <a:rPr lang="en-US" sz="1400" b="1" dirty="0"/>
              <a:t/>
            </a:r>
            <a:br>
              <a:rPr lang="en-US" sz="1400" b="1" dirty="0"/>
            </a:br>
            <a:r>
              <a:rPr lang="es-AR" sz="1400" b="1" dirty="0"/>
              <a:t>Subdirección académica</a:t>
            </a:r>
            <a:r>
              <a:rPr lang="en-US" sz="1400" b="1" dirty="0"/>
              <a:t/>
            </a:r>
            <a:br>
              <a:rPr lang="en-US" sz="1400" b="1" dirty="0"/>
            </a:br>
            <a:r>
              <a:rPr lang="es-AR" sz="1400" b="1" dirty="0"/>
              <a:t>Departamento de sistemas y computación</a:t>
            </a:r>
            <a:r>
              <a:rPr lang="en-US" sz="1400" b="1" dirty="0"/>
              <a:t/>
            </a:r>
            <a:br>
              <a:rPr lang="en-US" sz="1400" b="1" dirty="0"/>
            </a:br>
            <a:r>
              <a:rPr lang="es-AR" sz="1400" b="1" dirty="0"/>
              <a:t>Periodo</a:t>
            </a:r>
            <a:r>
              <a:rPr lang="es-AR" sz="1400" b="1" dirty="0" smtClean="0"/>
              <a:t>: Agosto – Diciembre </a:t>
            </a:r>
            <a:r>
              <a:rPr lang="es-AR" sz="1400" b="1" dirty="0" smtClean="0"/>
              <a:t>2016</a:t>
            </a:r>
            <a:r>
              <a:rPr lang="es-AR" sz="1400" dirty="0" smtClean="0"/>
              <a:t/>
            </a:r>
            <a:br>
              <a:rPr lang="es-AR" sz="1400" dirty="0" smtClean="0"/>
            </a:br>
            <a:r>
              <a:rPr lang="es-AR" sz="1400" dirty="0"/>
              <a:t>Ingeniería en sistemas </a:t>
            </a:r>
            <a:r>
              <a:rPr lang="es-AR" sz="1400" dirty="0" smtClean="0"/>
              <a:t>computacionales</a:t>
            </a:r>
            <a:r>
              <a:rPr lang="en-US" sz="1400" dirty="0"/>
              <a:t/>
            </a:r>
            <a:br>
              <a:rPr lang="en-US" sz="1400" dirty="0"/>
            </a:br>
            <a:r>
              <a:rPr lang="es-AR" sz="1400" dirty="0" smtClean="0"/>
              <a:t>Programación Web</a:t>
            </a:r>
            <a:r>
              <a:rPr lang="es-AR" sz="1400" i="1" dirty="0" smtClean="0"/>
              <a:t/>
            </a:r>
            <a:br>
              <a:rPr lang="es-AR" sz="1400" i="1" dirty="0" smtClean="0"/>
            </a:br>
            <a:r>
              <a:rPr lang="es-AR" sz="1400" i="1" dirty="0"/>
              <a:t/>
            </a:r>
            <a:br>
              <a:rPr lang="es-AR" sz="1400" i="1" dirty="0"/>
            </a:br>
            <a:r>
              <a:rPr lang="en-US" sz="1400" i="1" dirty="0"/>
              <a:t/>
            </a:r>
            <a:br>
              <a:rPr lang="en-US" sz="1400" i="1" dirty="0"/>
            </a:br>
            <a:r>
              <a:rPr lang="es-AR" sz="1400" i="1" dirty="0" smtClean="0"/>
              <a:t>Equipo:</a:t>
            </a:r>
            <a:br>
              <a:rPr lang="es-AR" sz="1400" i="1" dirty="0" smtClean="0"/>
            </a:br>
            <a:r>
              <a:rPr lang="en-US" sz="1400" dirty="0" err="1"/>
              <a:t>Yesifer</a:t>
            </a:r>
            <a:r>
              <a:rPr lang="en-US" sz="1400" dirty="0"/>
              <a:t> </a:t>
            </a:r>
            <a:r>
              <a:rPr lang="en-US" sz="1400" dirty="0" err="1"/>
              <a:t>Cinthya</a:t>
            </a:r>
            <a:r>
              <a:rPr lang="en-US" sz="1400" dirty="0"/>
              <a:t> Juarez Medina - 13211442</a:t>
            </a:r>
            <a:r>
              <a:rPr lang="es-MX" sz="1400" dirty="0"/>
              <a:t/>
            </a:r>
            <a:br>
              <a:rPr lang="es-MX" sz="1400" dirty="0"/>
            </a:br>
            <a:r>
              <a:rPr lang="es-ES" sz="1400" dirty="0"/>
              <a:t>Beatriz </a:t>
            </a:r>
            <a:r>
              <a:rPr lang="es-ES" sz="1400" dirty="0" err="1"/>
              <a:t>Dayhan</a:t>
            </a:r>
            <a:r>
              <a:rPr lang="es-ES" sz="1400" dirty="0"/>
              <a:t> Mendoza Martínez  -12211894</a:t>
            </a:r>
            <a:r>
              <a:rPr lang="es-MX" sz="1400" dirty="0"/>
              <a:t/>
            </a:r>
            <a:br>
              <a:rPr lang="es-MX" sz="1400" dirty="0"/>
            </a:br>
            <a:r>
              <a:rPr lang="es-MX" sz="1400" dirty="0" err="1"/>
              <a:t>Jose</a:t>
            </a:r>
            <a:r>
              <a:rPr lang="es-MX" sz="1400" dirty="0"/>
              <a:t> Manuel Salcedo Morales – 13211419</a:t>
            </a:r>
            <a:br>
              <a:rPr lang="es-MX" sz="1400" dirty="0"/>
            </a:br>
            <a:r>
              <a:rPr lang="es-ES" sz="1400" dirty="0"/>
              <a:t>Beatriz Adriana Soto Rubio – </a:t>
            </a:r>
            <a:r>
              <a:rPr lang="es-ES" sz="1400" dirty="0" smtClean="0"/>
              <a:t>1421061</a:t>
            </a:r>
            <a:endParaRPr lang="es-ES_tradnl" sz="1400" i="1" dirty="0">
              <a:solidFill>
                <a:schemeClr val="tx1"/>
              </a:solidFill>
              <a:latin typeface="Consolas"/>
            </a:endParaRPr>
          </a:p>
        </p:txBody>
      </p:sp>
      <p:pic>
        <p:nvPicPr>
          <p:cNvPr id="1026" name="Picture 2" descr="http://it.10-multa.com/pars_docs/refs/3/2875/2875_html_18a05229.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0379" y="1546920"/>
            <a:ext cx="1026500" cy="840002"/>
          </a:xfrm>
          <a:prstGeom prst="rect">
            <a:avLst/>
          </a:prstGeom>
          <a:noFill/>
          <a:extLst>
            <a:ext uri="{909E8E84-426E-40DD-AFC4-6F175D3DCCD1}">
              <a14:hiddenFill xmlns:a14="http://schemas.microsoft.com/office/drawing/2010/main">
                <a:solidFill>
                  <a:srgbClr val="FFFFFF"/>
                </a:solidFill>
              </a14:hiddenFill>
            </a:ext>
          </a:extLst>
        </p:spPr>
      </p:pic>
      <p:sp>
        <p:nvSpPr>
          <p:cNvPr id="8" name="Rectángulo 7"/>
          <p:cNvSpPr/>
          <p:nvPr/>
        </p:nvSpPr>
        <p:spPr>
          <a:xfrm>
            <a:off x="4341812" y="4832889"/>
            <a:ext cx="3886200" cy="646331"/>
          </a:xfrm>
          <a:prstGeom prst="rect">
            <a:avLst/>
          </a:prstGeom>
          <a:noFill/>
        </p:spPr>
        <p:txBody>
          <a:bodyPr wrap="square" lIns="91440" tIns="45720" rIns="91440" bIns="45720">
            <a:spAutoFit/>
          </a:bodyPr>
          <a:lstStyle/>
          <a:p>
            <a:pPr algn="ctr"/>
            <a:r>
              <a:rPr lang="es-ES" sz="3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Beca-Lunch</a:t>
            </a:r>
            <a:endParaRPr lang="es-ES" sz="3600" b="1"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descr="C:\Users\Dayhan\AppData\Local\Microsoft\Windows\INetCache\Content.Word\Diagramadeclases.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5212" y="914400"/>
            <a:ext cx="10210800" cy="5029200"/>
          </a:xfrm>
          <a:prstGeom prst="rect">
            <a:avLst/>
          </a:prstGeom>
          <a:noFill/>
          <a:ln>
            <a:noFill/>
          </a:ln>
        </p:spPr>
      </p:pic>
    </p:spTree>
    <p:extLst>
      <p:ext uri="{BB962C8B-B14F-4D97-AF65-F5344CB8AC3E}">
        <p14:creationId xmlns:p14="http://schemas.microsoft.com/office/powerpoint/2010/main" val="33759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pPr defTabSz="914400">
              <a:lnSpc>
                <a:spcPct val="90000"/>
              </a:lnSpc>
              <a:spcBef>
                <a:spcPts val="0"/>
              </a:spcBef>
              <a:buNone/>
            </a:pPr>
            <a:r>
              <a:rPr lang="es-ES_tradnl" sz="4400" b="1" i="0" dirty="0" smtClean="0">
                <a:solidFill>
                  <a:schemeClr val="accent1">
                    <a:lumMod val="50000"/>
                  </a:schemeClr>
                </a:solidFill>
                <a:ea typeface="+mj-ea"/>
                <a:cs typeface="+mj-cs"/>
              </a:rPr>
              <a:t>Descripción del proyecto</a:t>
            </a:r>
            <a:endParaRPr lang="es-ES_tradnl" sz="4400" b="1" i="0" dirty="0">
              <a:solidFill>
                <a:schemeClr val="accent1">
                  <a:lumMod val="50000"/>
                </a:schemeClr>
              </a:solidFill>
              <a:ea typeface="+mj-ea"/>
              <a:cs typeface="+mj-cs"/>
            </a:endParaRPr>
          </a:p>
        </p:txBody>
      </p:sp>
      <p:sp>
        <p:nvSpPr>
          <p:cNvPr id="14" name="Content Placeholder 13"/>
          <p:cNvSpPr>
            <a:spLocks noGrp="1"/>
          </p:cNvSpPr>
          <p:nvPr>
            <p:ph idx="1"/>
          </p:nvPr>
        </p:nvSpPr>
        <p:spPr>
          <a:xfrm>
            <a:off x="1522414" y="2514600"/>
            <a:ext cx="9143998" cy="3657600"/>
          </a:xfrm>
        </p:spPr>
        <p:txBody>
          <a:bodyPr>
            <a:normAutofit/>
          </a:bodyPr>
          <a:lstStyle/>
          <a:p>
            <a:pPr algn="just"/>
            <a:r>
              <a:rPr lang="es-MX" sz="2000" dirty="0"/>
              <a:t>Este proyecto busca agilizar los sistemas de becas alimenticias proporcionados por el instituto tecnológico de Tijuana y ayudar </a:t>
            </a:r>
            <a:r>
              <a:rPr lang="es-MX" sz="2000" dirty="0" smtClean="0"/>
              <a:t>en el </a:t>
            </a:r>
            <a:r>
              <a:rPr lang="es-MX" sz="2000" dirty="0"/>
              <a:t>sistema de altas, reportes, registro semanal del uso de la beca y acceso rápido al menú de la </a:t>
            </a:r>
            <a:r>
              <a:rPr lang="es-MX" sz="2000" dirty="0" smtClean="0"/>
              <a:t>cafetería.</a:t>
            </a:r>
          </a:p>
          <a:p>
            <a:pPr algn="just"/>
            <a:r>
              <a:rPr lang="es-MX" sz="2000" dirty="0" smtClean="0"/>
              <a:t>El </a:t>
            </a:r>
            <a:r>
              <a:rPr lang="es-MX" sz="2000" dirty="0"/>
              <a:t>administrador del programa tendrá que estar registrado como tal y contar con una </a:t>
            </a:r>
            <a:r>
              <a:rPr lang="es-MX" sz="2000" dirty="0" smtClean="0"/>
              <a:t>contraseña, </a:t>
            </a:r>
            <a:r>
              <a:rPr lang="es-MX" sz="2000" dirty="0"/>
              <a:t>se encarga de registrar a los alumnos aceptados para beca </a:t>
            </a:r>
            <a:r>
              <a:rPr lang="es-MX" sz="2000" dirty="0" smtClean="0"/>
              <a:t>alimenticia y deberá </a:t>
            </a:r>
            <a:r>
              <a:rPr lang="es-MX" sz="2000" dirty="0"/>
              <a:t>ingresar </a:t>
            </a:r>
            <a:r>
              <a:rPr lang="es-MX" sz="2000" dirty="0" smtClean="0"/>
              <a:t>sus </a:t>
            </a:r>
            <a:r>
              <a:rPr lang="es-MX" sz="2000" dirty="0" smtClean="0"/>
              <a:t>datos, a </a:t>
            </a:r>
            <a:r>
              <a:rPr lang="es-MX" sz="2000" dirty="0"/>
              <a:t>cambio podrá </a:t>
            </a:r>
            <a:r>
              <a:rPr lang="es-MX" sz="2000" dirty="0" smtClean="0"/>
              <a:t>obtener </a:t>
            </a:r>
            <a:r>
              <a:rPr lang="es-MX" sz="2000" dirty="0"/>
              <a:t>información </a:t>
            </a:r>
            <a:r>
              <a:rPr lang="es-MX" sz="2000" dirty="0" smtClean="0"/>
              <a:t>actualizada </a:t>
            </a:r>
            <a:r>
              <a:rPr lang="es-MX" sz="2000" dirty="0"/>
              <a:t>del </a:t>
            </a:r>
            <a:r>
              <a:rPr lang="es-MX" sz="2000" dirty="0" smtClean="0"/>
              <a:t>uso de la beca </a:t>
            </a:r>
            <a:r>
              <a:rPr lang="es-MX" sz="2000" dirty="0"/>
              <a:t>a la semana, </a:t>
            </a:r>
            <a:r>
              <a:rPr lang="es-MX" sz="2000" dirty="0" smtClean="0"/>
              <a:t>al mes </a:t>
            </a:r>
            <a:r>
              <a:rPr lang="es-MX" sz="2000" dirty="0"/>
              <a:t>o al </a:t>
            </a:r>
            <a:r>
              <a:rPr lang="es-MX" sz="2000" dirty="0" smtClean="0"/>
              <a:t>semestre, conocer </a:t>
            </a:r>
            <a:r>
              <a:rPr lang="es-MX" sz="2000" dirty="0"/>
              <a:t>las cantidad de becas que no </a:t>
            </a:r>
            <a:r>
              <a:rPr lang="es-MX" sz="2000" dirty="0" smtClean="0"/>
              <a:t>están en </a:t>
            </a:r>
            <a:r>
              <a:rPr lang="es-MX" sz="2000" dirty="0"/>
              <a:t>uso y dar seguimiento a estos alumnos para cancelar o reasignar becas</a:t>
            </a:r>
            <a:r>
              <a:rPr lang="es-MX" sz="2000" dirty="0" smtClean="0"/>
              <a:t>.</a:t>
            </a:r>
            <a:endParaRPr lang="es-ES_tradnl" sz="2000" b="0" i="0" dirty="0">
              <a:solidFill>
                <a:schemeClr val="tx1"/>
              </a:solidFill>
              <a:latin typeface="Corbel"/>
            </a:endParaRPr>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370012" y="2590800"/>
            <a:ext cx="9448800" cy="2819400"/>
          </a:xfrm>
        </p:spPr>
        <p:txBody>
          <a:bodyPr/>
          <a:lstStyle/>
          <a:p>
            <a:pPr algn="just"/>
            <a:r>
              <a:rPr lang="es-MX" sz="2000" dirty="0"/>
              <a:t>En la información de los alumnos se registrara su nombre, número de control, un número de identificación exclusivo como becado, carrera, semestre, estatus de la beca, dirección, teléfono. Una contraseña de acceso para control de entrada y un estatus para identificar si el alumno está activo o inactivo, podrá consultar el estado de su beca como la fecha de inicio y expiración.</a:t>
            </a:r>
            <a:endParaRPr lang="en-US" sz="2000" dirty="0"/>
          </a:p>
          <a:p>
            <a:pPr algn="just"/>
            <a:r>
              <a:rPr lang="es-MX" sz="2000" dirty="0" smtClean="0"/>
              <a:t>Además el </a:t>
            </a:r>
            <a:r>
              <a:rPr lang="es-MX" sz="2000" dirty="0"/>
              <a:t>alumno podrá ver el menú de la cafetería y podrá seleccionar con anticipación su platillo, tiene límite de uno por día. En caso de que el alumno no recoja su platillo se le asignara una sanción por parte del administrador.</a:t>
            </a:r>
            <a:endParaRPr lang="en-US" sz="2000" dirty="0"/>
          </a:p>
          <a:p>
            <a:endParaRPr lang="es-MX" dirty="0"/>
          </a:p>
        </p:txBody>
      </p:sp>
    </p:spTree>
    <p:extLst>
      <p:ext uri="{BB962C8B-B14F-4D97-AF65-F5344CB8AC3E}">
        <p14:creationId xmlns:p14="http://schemas.microsoft.com/office/powerpoint/2010/main" val="17844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p:txBody>
          <a:bodyPr/>
          <a:lstStyle/>
          <a:p>
            <a:r>
              <a:rPr lang="es-MX" b="1" dirty="0" smtClean="0">
                <a:solidFill>
                  <a:schemeClr val="accent1">
                    <a:lumMod val="50000"/>
                  </a:schemeClr>
                </a:solidFill>
              </a:rPr>
              <a:t>Objetivos</a:t>
            </a:r>
            <a:endParaRPr lang="es-MX" dirty="0">
              <a:solidFill>
                <a:schemeClr val="accent1">
                  <a:lumMod val="50000"/>
                </a:schemeClr>
              </a:solidFill>
            </a:endParaRPr>
          </a:p>
        </p:txBody>
      </p:sp>
      <p:sp>
        <p:nvSpPr>
          <p:cNvPr id="3" name="Marcador de contenido 2"/>
          <p:cNvSpPr>
            <a:spLocks noGrp="1"/>
          </p:cNvSpPr>
          <p:nvPr>
            <p:ph idx="1"/>
          </p:nvPr>
        </p:nvSpPr>
        <p:spPr>
          <a:xfrm>
            <a:off x="1295064" y="2556932"/>
            <a:ext cx="9598696" cy="3767668"/>
          </a:xfrm>
        </p:spPr>
        <p:txBody>
          <a:bodyPr>
            <a:normAutofit fontScale="92500" lnSpcReduction="20000"/>
          </a:bodyPr>
          <a:lstStyle/>
          <a:p>
            <a:pPr algn="just"/>
            <a:r>
              <a:rPr lang="es-MX" sz="2200" b="1" dirty="0"/>
              <a:t>Objetivo General</a:t>
            </a:r>
          </a:p>
          <a:p>
            <a:pPr lvl="1" algn="just"/>
            <a:r>
              <a:rPr lang="es-MX" sz="2200" dirty="0"/>
              <a:t>Crear una página web eficiente que permita tener un control de los alumnos becados, una bitácora de registros y acceso fácil a la información del menú de la </a:t>
            </a:r>
            <a:r>
              <a:rPr lang="es-MX" sz="2200" dirty="0" smtClean="0"/>
              <a:t>cafetería.</a:t>
            </a:r>
          </a:p>
          <a:p>
            <a:pPr lvl="1" algn="just"/>
            <a:endParaRPr lang="es-MX" sz="2200" dirty="0"/>
          </a:p>
          <a:p>
            <a:pPr algn="just"/>
            <a:r>
              <a:rPr lang="es-MX" sz="2200" b="1" dirty="0"/>
              <a:t>Objetivos específicos</a:t>
            </a:r>
          </a:p>
          <a:p>
            <a:pPr lvl="1" algn="just"/>
            <a:r>
              <a:rPr lang="es-MX" sz="2200" dirty="0"/>
              <a:t>Control de los alumnos becados</a:t>
            </a:r>
          </a:p>
          <a:p>
            <a:pPr lvl="1" algn="just"/>
            <a:r>
              <a:rPr lang="es-MX" sz="2200" dirty="0"/>
              <a:t>Manejo sencillo de la información del menú, tanto de sus platillos, costos y menú del día.</a:t>
            </a:r>
          </a:p>
          <a:p>
            <a:pPr lvl="1" algn="just"/>
            <a:r>
              <a:rPr lang="es-MX" sz="2200" dirty="0"/>
              <a:t>Manejo de una bitácora con la información de importancia para el administrador</a:t>
            </a:r>
          </a:p>
          <a:p>
            <a:pPr lvl="1" algn="just"/>
            <a:r>
              <a:rPr lang="es-MX" sz="2200" dirty="0"/>
              <a:t>Un diseño de interfaz que sea practico y de interés para el </a:t>
            </a:r>
            <a:r>
              <a:rPr lang="es-MX" sz="2200" dirty="0" smtClean="0"/>
              <a:t>usuario</a:t>
            </a:r>
            <a:endParaRPr lang="es-MX" sz="2200" dirty="0"/>
          </a:p>
        </p:txBody>
      </p:sp>
    </p:spTree>
    <p:extLst>
      <p:ext uri="{BB962C8B-B14F-4D97-AF65-F5344CB8AC3E}">
        <p14:creationId xmlns:p14="http://schemas.microsoft.com/office/powerpoint/2010/main" val="910182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solidFill>
                  <a:schemeClr val="accent1">
                    <a:lumMod val="50000"/>
                  </a:schemeClr>
                </a:solidFill>
              </a:rPr>
              <a:t>Metas</a:t>
            </a:r>
            <a:endParaRPr lang="es-MX" dirty="0">
              <a:solidFill>
                <a:schemeClr val="accent1">
                  <a:lumMod val="50000"/>
                </a:schemeClr>
              </a:solidFill>
            </a:endParaRPr>
          </a:p>
        </p:txBody>
      </p:sp>
      <p:sp>
        <p:nvSpPr>
          <p:cNvPr id="3" name="Marcador de contenido 2"/>
          <p:cNvSpPr>
            <a:spLocks noGrp="1"/>
          </p:cNvSpPr>
          <p:nvPr>
            <p:ph idx="1"/>
          </p:nvPr>
        </p:nvSpPr>
        <p:spPr>
          <a:xfrm>
            <a:off x="1096995" y="2286000"/>
            <a:ext cx="9569418" cy="3583094"/>
          </a:xfrm>
        </p:spPr>
        <p:txBody>
          <a:bodyPr/>
          <a:lstStyle/>
          <a:p>
            <a:pPr algn="just"/>
            <a:endParaRPr lang="es-MX" dirty="0" smtClean="0"/>
          </a:p>
          <a:p>
            <a:pPr algn="just"/>
            <a:r>
              <a:rPr lang="es-MX" sz="2000" dirty="0" smtClean="0"/>
              <a:t>Diseñar </a:t>
            </a:r>
            <a:r>
              <a:rPr lang="es-MX" sz="2000" dirty="0"/>
              <a:t>e implementar un sistema que facilite y optimice la gestión de becas al brindar una interfaz simple y amigable para cualquier usuario, que permita tener una plataforma confortable para trabajar </a:t>
            </a:r>
            <a:r>
              <a:rPr lang="es-MX" sz="2000" dirty="0" smtClean="0"/>
              <a:t>con </a:t>
            </a:r>
            <a:r>
              <a:rPr lang="es-MX" sz="2000" dirty="0"/>
              <a:t>el fin de mejorar los procesos administrativos y las necesidades de los alumnos.</a:t>
            </a:r>
          </a:p>
          <a:p>
            <a:endParaRPr lang="es-MX" dirty="0"/>
          </a:p>
        </p:txBody>
      </p:sp>
    </p:spTree>
    <p:extLst>
      <p:ext uri="{BB962C8B-B14F-4D97-AF65-F5344CB8AC3E}">
        <p14:creationId xmlns:p14="http://schemas.microsoft.com/office/powerpoint/2010/main" val="484352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solidFill>
                  <a:schemeClr val="accent1">
                    <a:lumMod val="50000"/>
                  </a:schemeClr>
                </a:solidFill>
              </a:rPr>
              <a:t>Justificación</a:t>
            </a:r>
            <a:endParaRPr lang="es-MX" dirty="0">
              <a:solidFill>
                <a:schemeClr val="accent1">
                  <a:lumMod val="50000"/>
                </a:schemeClr>
              </a:solidFill>
            </a:endParaRPr>
          </a:p>
        </p:txBody>
      </p:sp>
      <p:sp>
        <p:nvSpPr>
          <p:cNvPr id="3" name="Marcador de contenido 2"/>
          <p:cNvSpPr>
            <a:spLocks noGrp="1"/>
          </p:cNvSpPr>
          <p:nvPr>
            <p:ph idx="1"/>
          </p:nvPr>
        </p:nvSpPr>
        <p:spPr/>
        <p:txBody>
          <a:bodyPr>
            <a:normAutofit/>
          </a:bodyPr>
          <a:lstStyle/>
          <a:p>
            <a:pPr algn="just"/>
            <a:r>
              <a:rPr lang="es-MX" sz="2000" dirty="0" smtClean="0"/>
              <a:t>El </a:t>
            </a:r>
            <a:r>
              <a:rPr lang="es-MX" sz="2000" dirty="0"/>
              <a:t>sistema de becas alimenticias del instituto tecnológico de Tijuana actualmente se maneja todo con formas en papel, al solicitar una petición de beca el alumno debe de llevar un serie de documentos que después son archivados, de igual forma en la cafetería el registro se conserva con una listas a mano y el alumno tiene una pequeña credencial donde se lleva la cuenta del uso de la beca. </a:t>
            </a:r>
            <a:endParaRPr lang="es-MX" sz="2000" dirty="0" smtClean="0"/>
          </a:p>
          <a:p>
            <a:pPr algn="just"/>
            <a:r>
              <a:rPr lang="es-MX" sz="2000" dirty="0" smtClean="0"/>
              <a:t>Debido </a:t>
            </a:r>
            <a:r>
              <a:rPr lang="es-MX" sz="2000" dirty="0"/>
              <a:t>a esto se desea tener un sistema en línea donde el administrador pueda tener un registro organizado de los alumnos, además, al ser una página en línea cualquier alumno sin necesidad de beca puede entrar para ver los platillos disponibles. </a:t>
            </a:r>
          </a:p>
          <a:p>
            <a:endParaRPr lang="es-MX" dirty="0"/>
          </a:p>
        </p:txBody>
      </p:sp>
    </p:spTree>
    <p:extLst>
      <p:ext uri="{BB962C8B-B14F-4D97-AF65-F5344CB8AC3E}">
        <p14:creationId xmlns:p14="http://schemas.microsoft.com/office/powerpoint/2010/main" val="3270212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solidFill>
                  <a:schemeClr val="accent1">
                    <a:lumMod val="50000"/>
                  </a:schemeClr>
                </a:solidFill>
              </a:rPr>
              <a:t>Bosquejo general</a:t>
            </a:r>
            <a:endParaRPr lang="es-MX" b="1" dirty="0">
              <a:solidFill>
                <a:schemeClr val="accent1">
                  <a:lumMod val="50000"/>
                </a:schemeClr>
              </a:solidFill>
            </a:endParaRPr>
          </a:p>
        </p:txBody>
      </p:sp>
      <p:sp>
        <p:nvSpPr>
          <p:cNvPr id="4" name="Elipse 3"/>
          <p:cNvSpPr/>
          <p:nvPr/>
        </p:nvSpPr>
        <p:spPr>
          <a:xfrm>
            <a:off x="5260751" y="4114800"/>
            <a:ext cx="2259236" cy="795972"/>
          </a:xfrm>
          <a:prstGeom prst="ellipse">
            <a:avLst/>
          </a:prstGeom>
          <a:ln w="38100"/>
        </p:spPr>
        <p:style>
          <a:lnRef idx="2">
            <a:schemeClr val="accent5"/>
          </a:lnRef>
          <a:fillRef idx="1">
            <a:schemeClr val="lt1"/>
          </a:fillRef>
          <a:effectRef idx="0">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s-MX" sz="2000" b="1" u="sng" dirty="0">
                <a:effectLst/>
                <a:ea typeface="Calibri" panose="020F0502020204030204" pitchFamily="34" charset="0"/>
                <a:cs typeface="Times New Roman" panose="02020603050405020304" pitchFamily="18" charset="0"/>
              </a:rPr>
              <a:t>Beca-lunch</a:t>
            </a:r>
            <a:endParaRPr lang="en-US" sz="2000" dirty="0">
              <a:effectLst/>
              <a:ea typeface="Calibri" panose="020F0502020204030204" pitchFamily="34" charset="0"/>
              <a:cs typeface="Times New Roman" panose="02020603050405020304" pitchFamily="18" charset="0"/>
            </a:endParaRPr>
          </a:p>
        </p:txBody>
      </p:sp>
      <p:sp>
        <p:nvSpPr>
          <p:cNvPr id="5" name="Elipse 4"/>
          <p:cNvSpPr/>
          <p:nvPr/>
        </p:nvSpPr>
        <p:spPr>
          <a:xfrm>
            <a:off x="2632720" y="3886217"/>
            <a:ext cx="1763078" cy="641350"/>
          </a:xfrm>
          <a:prstGeom prst="ellipse">
            <a:avLst/>
          </a:prstGeom>
          <a:ln w="38100"/>
        </p:spPr>
        <p:style>
          <a:lnRef idx="2">
            <a:schemeClr val="accent5"/>
          </a:lnRef>
          <a:fillRef idx="1">
            <a:schemeClr val="lt1"/>
          </a:fillRef>
          <a:effectRef idx="0">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s-MX" sz="2000" dirty="0">
                <a:effectLst/>
                <a:ea typeface="Calibri" panose="020F0502020204030204" pitchFamily="34" charset="0"/>
                <a:cs typeface="Times New Roman" panose="02020603050405020304" pitchFamily="18" charset="0"/>
              </a:rPr>
              <a:t>Usuario</a:t>
            </a:r>
            <a:endParaRPr lang="en-US" sz="2000" dirty="0">
              <a:effectLst/>
              <a:ea typeface="Calibri" panose="020F0502020204030204" pitchFamily="34" charset="0"/>
              <a:cs typeface="Times New Roman" panose="02020603050405020304" pitchFamily="18" charset="0"/>
            </a:endParaRPr>
          </a:p>
        </p:txBody>
      </p:sp>
      <p:sp>
        <p:nvSpPr>
          <p:cNvPr id="6" name="Elipse 5"/>
          <p:cNvSpPr/>
          <p:nvPr/>
        </p:nvSpPr>
        <p:spPr>
          <a:xfrm>
            <a:off x="1846261" y="2738595"/>
            <a:ext cx="1685637" cy="605414"/>
          </a:xfrm>
          <a:prstGeom prst="ellipse">
            <a:avLst/>
          </a:prstGeom>
          <a:ln w="38100"/>
        </p:spPr>
        <p:style>
          <a:lnRef idx="2">
            <a:schemeClr val="accent5"/>
          </a:lnRef>
          <a:fillRef idx="1">
            <a:schemeClr val="lt1"/>
          </a:fillRef>
          <a:effectRef idx="0">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s-MX" sz="2000" dirty="0">
                <a:effectLst/>
                <a:ea typeface="Calibri" panose="020F0502020204030204" pitchFamily="34" charset="0"/>
                <a:cs typeface="Times New Roman" panose="02020603050405020304" pitchFamily="18" charset="0"/>
              </a:rPr>
              <a:t>Alumno</a:t>
            </a:r>
            <a:endParaRPr lang="en-US" sz="2000" dirty="0">
              <a:effectLst/>
              <a:ea typeface="Calibri" panose="020F0502020204030204" pitchFamily="34" charset="0"/>
              <a:cs typeface="Times New Roman" panose="02020603050405020304" pitchFamily="18" charset="0"/>
            </a:endParaRPr>
          </a:p>
        </p:txBody>
      </p:sp>
      <p:sp>
        <p:nvSpPr>
          <p:cNvPr id="7" name="Elipse 6"/>
          <p:cNvSpPr/>
          <p:nvPr/>
        </p:nvSpPr>
        <p:spPr>
          <a:xfrm>
            <a:off x="4262790" y="2699295"/>
            <a:ext cx="2725066" cy="755329"/>
          </a:xfrm>
          <a:prstGeom prst="ellipse">
            <a:avLst/>
          </a:prstGeom>
          <a:ln w="38100"/>
        </p:spPr>
        <p:style>
          <a:lnRef idx="2">
            <a:schemeClr val="accent5"/>
          </a:lnRef>
          <a:fillRef idx="1">
            <a:schemeClr val="lt1"/>
          </a:fillRef>
          <a:effectRef idx="0">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s-MX" sz="2000" dirty="0" smtClean="0">
                <a:effectLst/>
                <a:ea typeface="Calibri" panose="020F0502020204030204" pitchFamily="34" charset="0"/>
                <a:cs typeface="Times New Roman" panose="02020603050405020304" pitchFamily="18" charset="0"/>
              </a:rPr>
              <a:t>Administrador</a:t>
            </a:r>
            <a:endParaRPr lang="en-US" sz="2000" dirty="0">
              <a:effectLst/>
              <a:ea typeface="Calibri" panose="020F0502020204030204" pitchFamily="34" charset="0"/>
              <a:cs typeface="Times New Roman" panose="02020603050405020304" pitchFamily="18" charset="0"/>
            </a:endParaRPr>
          </a:p>
        </p:txBody>
      </p:sp>
      <p:cxnSp>
        <p:nvCxnSpPr>
          <p:cNvPr id="8" name="Conector recto de flecha 7"/>
          <p:cNvCxnSpPr>
            <a:endCxn id="5" idx="6"/>
          </p:cNvCxnSpPr>
          <p:nvPr/>
        </p:nvCxnSpPr>
        <p:spPr>
          <a:xfrm flipH="1" flipV="1">
            <a:off x="4395798" y="4206892"/>
            <a:ext cx="864953" cy="320675"/>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9" name="Elipse 8"/>
          <p:cNvSpPr/>
          <p:nvPr/>
        </p:nvSpPr>
        <p:spPr>
          <a:xfrm>
            <a:off x="7902256" y="3889056"/>
            <a:ext cx="1956117" cy="662305"/>
          </a:xfrm>
          <a:prstGeom prst="ellipse">
            <a:avLst/>
          </a:prstGeom>
          <a:ln w="38100"/>
        </p:spPr>
        <p:style>
          <a:lnRef idx="2">
            <a:schemeClr val="accent5"/>
          </a:lnRef>
          <a:fillRef idx="1">
            <a:schemeClr val="lt1"/>
          </a:fillRef>
          <a:effectRef idx="0">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s-MX" sz="2000" dirty="0">
                <a:effectLst/>
                <a:ea typeface="Calibri" panose="020F0502020204030204" pitchFamily="34" charset="0"/>
                <a:cs typeface="Times New Roman" panose="02020603050405020304" pitchFamily="18" charset="0"/>
              </a:rPr>
              <a:t>Menú</a:t>
            </a:r>
            <a:endParaRPr lang="en-US" sz="2000" dirty="0">
              <a:effectLst/>
              <a:ea typeface="Calibri" panose="020F0502020204030204" pitchFamily="34" charset="0"/>
              <a:cs typeface="Times New Roman" panose="02020603050405020304" pitchFamily="18" charset="0"/>
            </a:endParaRPr>
          </a:p>
        </p:txBody>
      </p:sp>
      <p:sp>
        <p:nvSpPr>
          <p:cNvPr id="10" name="Elipse 9"/>
          <p:cNvSpPr/>
          <p:nvPr/>
        </p:nvSpPr>
        <p:spPr>
          <a:xfrm>
            <a:off x="2671562" y="4998424"/>
            <a:ext cx="1763711" cy="609282"/>
          </a:xfrm>
          <a:prstGeom prst="ellipse">
            <a:avLst/>
          </a:prstGeom>
          <a:ln w="38100"/>
        </p:spPr>
        <p:style>
          <a:lnRef idx="2">
            <a:schemeClr val="accent5"/>
          </a:lnRef>
          <a:fillRef idx="1">
            <a:schemeClr val="lt1"/>
          </a:fillRef>
          <a:effectRef idx="0">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s-MX" sz="2000" dirty="0">
                <a:effectLst/>
                <a:ea typeface="Calibri" panose="020F0502020204030204" pitchFamily="34" charset="0"/>
                <a:cs typeface="Times New Roman" panose="02020603050405020304" pitchFamily="18" charset="0"/>
              </a:rPr>
              <a:t>Bitácora</a:t>
            </a:r>
            <a:endParaRPr lang="en-US" sz="2000" dirty="0">
              <a:effectLst/>
              <a:ea typeface="Calibri" panose="020F0502020204030204" pitchFamily="34" charset="0"/>
              <a:cs typeface="Times New Roman" panose="02020603050405020304" pitchFamily="18" charset="0"/>
            </a:endParaRPr>
          </a:p>
        </p:txBody>
      </p:sp>
      <p:sp>
        <p:nvSpPr>
          <p:cNvPr id="11" name="Elipse 10"/>
          <p:cNvSpPr/>
          <p:nvPr/>
        </p:nvSpPr>
        <p:spPr>
          <a:xfrm>
            <a:off x="7902256" y="5128107"/>
            <a:ext cx="1898332" cy="696595"/>
          </a:xfrm>
          <a:prstGeom prst="ellipse">
            <a:avLst/>
          </a:prstGeom>
          <a:ln w="38100"/>
        </p:spPr>
        <p:style>
          <a:lnRef idx="2">
            <a:schemeClr val="accent5"/>
          </a:lnRef>
          <a:fillRef idx="1">
            <a:schemeClr val="lt1"/>
          </a:fillRef>
          <a:effectRef idx="0">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s-MX" sz="2000" dirty="0">
                <a:effectLst/>
                <a:ea typeface="Calibri" panose="020F0502020204030204" pitchFamily="34" charset="0"/>
                <a:cs typeface="Times New Roman" panose="02020603050405020304" pitchFamily="18" charset="0"/>
              </a:rPr>
              <a:t>Imágenes</a:t>
            </a:r>
            <a:endParaRPr lang="en-US" sz="2000" dirty="0">
              <a:effectLst/>
              <a:ea typeface="Calibri" panose="020F0502020204030204" pitchFamily="34" charset="0"/>
              <a:cs typeface="Times New Roman" panose="02020603050405020304" pitchFamily="18" charset="0"/>
            </a:endParaRPr>
          </a:p>
        </p:txBody>
      </p:sp>
      <p:cxnSp>
        <p:nvCxnSpPr>
          <p:cNvPr id="12" name="Conector recto de flecha 11"/>
          <p:cNvCxnSpPr>
            <a:endCxn id="7" idx="3"/>
          </p:cNvCxnSpPr>
          <p:nvPr/>
        </p:nvCxnSpPr>
        <p:spPr>
          <a:xfrm flipV="1">
            <a:off x="3543189" y="3344009"/>
            <a:ext cx="1118678" cy="545048"/>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3" name="Conector recto de flecha 12"/>
          <p:cNvCxnSpPr>
            <a:endCxn id="9" idx="2"/>
          </p:cNvCxnSpPr>
          <p:nvPr/>
        </p:nvCxnSpPr>
        <p:spPr>
          <a:xfrm flipV="1">
            <a:off x="7499666" y="4220209"/>
            <a:ext cx="402590" cy="174308"/>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4" name="Conector recto de flecha 13"/>
          <p:cNvCxnSpPr>
            <a:endCxn id="11" idx="2"/>
          </p:cNvCxnSpPr>
          <p:nvPr/>
        </p:nvCxnSpPr>
        <p:spPr>
          <a:xfrm>
            <a:off x="7427276" y="4675352"/>
            <a:ext cx="474980" cy="801053"/>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5" name="Conector recto de flecha 14"/>
          <p:cNvCxnSpPr>
            <a:stCxn id="4" idx="2"/>
            <a:endCxn id="10" idx="6"/>
          </p:cNvCxnSpPr>
          <p:nvPr/>
        </p:nvCxnSpPr>
        <p:spPr>
          <a:xfrm flipH="1">
            <a:off x="4435273" y="4512786"/>
            <a:ext cx="825478" cy="790279"/>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34" name="Conector recto de flecha 33"/>
          <p:cNvCxnSpPr>
            <a:stCxn id="5" idx="0"/>
            <a:endCxn id="6" idx="4"/>
          </p:cNvCxnSpPr>
          <p:nvPr/>
        </p:nvCxnSpPr>
        <p:spPr>
          <a:xfrm flipH="1" flipV="1">
            <a:off x="2689080" y="3344009"/>
            <a:ext cx="825179" cy="542208"/>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299046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solidFill>
                  <a:schemeClr val="accent1">
                    <a:lumMod val="50000"/>
                  </a:schemeClr>
                </a:solidFill>
              </a:rPr>
              <a:t>M</a:t>
            </a:r>
            <a:r>
              <a:rPr lang="es-MX" b="1" dirty="0" smtClean="0">
                <a:solidFill>
                  <a:schemeClr val="accent1">
                    <a:lumMod val="50000"/>
                  </a:schemeClr>
                </a:solidFill>
              </a:rPr>
              <a:t>ódulos</a:t>
            </a:r>
            <a:endParaRPr lang="es-MX" b="1" dirty="0">
              <a:solidFill>
                <a:schemeClr val="accent1">
                  <a:lumMod val="50000"/>
                </a:schemeClr>
              </a:solidFill>
            </a:endParaRPr>
          </a:p>
        </p:txBody>
      </p:sp>
      <p:sp>
        <p:nvSpPr>
          <p:cNvPr id="3" name="Marcador de contenido 2"/>
          <p:cNvSpPr>
            <a:spLocks noGrp="1"/>
          </p:cNvSpPr>
          <p:nvPr>
            <p:ph idx="1"/>
          </p:nvPr>
        </p:nvSpPr>
        <p:spPr>
          <a:xfrm>
            <a:off x="1522414" y="2590800"/>
            <a:ext cx="9371347" cy="3581400"/>
          </a:xfrm>
        </p:spPr>
        <p:txBody>
          <a:bodyPr>
            <a:noAutofit/>
          </a:bodyPr>
          <a:lstStyle/>
          <a:p>
            <a:pPr lvl="0" algn="just">
              <a:lnSpc>
                <a:spcPct val="120000"/>
              </a:lnSpc>
            </a:pPr>
            <a:r>
              <a:rPr lang="es-MX" sz="2000" b="1" u="sng" dirty="0"/>
              <a:t>Alumno: </a:t>
            </a:r>
            <a:r>
              <a:rPr lang="es-MX" sz="2000" dirty="0"/>
              <a:t>Se trata del usuario que recibirá la beca alimenticia, el administrador registrara su datos personales y lo dará de alta en el sistema, el alumno podrá revisar en cada momento su estatus de beca alimenticia, tendrá la opción de revisar el menú de la cafetería y seleccionar un platillo diario.</a:t>
            </a:r>
            <a:endParaRPr lang="en-US" sz="2000" dirty="0"/>
          </a:p>
          <a:p>
            <a:pPr lvl="0" algn="just">
              <a:lnSpc>
                <a:spcPct val="120000"/>
              </a:lnSpc>
            </a:pPr>
            <a:r>
              <a:rPr lang="es-MX" sz="2000" b="1" u="sng" dirty="0"/>
              <a:t>Administrador: </a:t>
            </a:r>
            <a:r>
              <a:rPr lang="es-MX" sz="2000" dirty="0"/>
              <a:t>Se encargara de registrar a los alumno becados, podrá dar altas, bajas y modificaciones del perfil del alumno y podrá obtener un reporte de su estatus de beca. </a:t>
            </a:r>
            <a:endParaRPr lang="en-US" sz="2000" dirty="0"/>
          </a:p>
        </p:txBody>
      </p:sp>
    </p:spTree>
    <p:extLst>
      <p:ext uri="{BB962C8B-B14F-4D97-AF65-F5344CB8AC3E}">
        <p14:creationId xmlns:p14="http://schemas.microsoft.com/office/powerpoint/2010/main" val="1047050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a:bodyPr>
          <a:lstStyle/>
          <a:p>
            <a:pPr lvl="0">
              <a:lnSpc>
                <a:spcPct val="120000"/>
              </a:lnSpc>
            </a:pPr>
            <a:r>
              <a:rPr lang="es-MX" sz="2000" b="1" u="sng" dirty="0"/>
              <a:t>Menú</a:t>
            </a:r>
            <a:r>
              <a:rPr lang="es-MX" sz="2000" b="1" dirty="0"/>
              <a:t>: </a:t>
            </a:r>
            <a:r>
              <a:rPr lang="es-MX" sz="2000" dirty="0"/>
              <a:t>Contendrá la información de los platillos disponibles para los alumnos con beca alimenticia, tendrán una imagen y descripción, el menú cambiara dependiendo el día y podrán ser ordenados por el alumno.</a:t>
            </a:r>
            <a:endParaRPr lang="en-US" sz="2000" dirty="0"/>
          </a:p>
          <a:p>
            <a:pPr lvl="0">
              <a:lnSpc>
                <a:spcPct val="120000"/>
              </a:lnSpc>
            </a:pPr>
            <a:r>
              <a:rPr lang="es-MX" sz="2000" b="1" u="sng" dirty="0"/>
              <a:t>Bitácora: </a:t>
            </a:r>
            <a:r>
              <a:rPr lang="es-MX" sz="2000" dirty="0"/>
              <a:t>Se tendrá un registro de uso de beca donde se almacenara que alumno uso la beca y en qué fecha.</a:t>
            </a:r>
            <a:endParaRPr lang="en-US" sz="2000" dirty="0"/>
          </a:p>
          <a:p>
            <a:pPr lvl="0">
              <a:lnSpc>
                <a:spcPct val="120000"/>
              </a:lnSpc>
            </a:pPr>
            <a:r>
              <a:rPr lang="es-MX" sz="2000" b="1" u="sng" dirty="0"/>
              <a:t>Imagen</a:t>
            </a:r>
            <a:r>
              <a:rPr lang="es-MX" sz="2000" u="sng" dirty="0"/>
              <a:t>: </a:t>
            </a:r>
            <a:r>
              <a:rPr lang="es-MX" sz="2000" dirty="0"/>
              <a:t>Sera una base de datos que almacenara dos tipos de imágenes, una para la foto de usuarios y otro para alimentos.</a:t>
            </a:r>
            <a:endParaRPr lang="en-US" sz="2000" dirty="0"/>
          </a:p>
          <a:p>
            <a:pPr marL="0" indent="0">
              <a:buNone/>
            </a:pPr>
            <a:endParaRPr lang="es-MX" dirty="0"/>
          </a:p>
          <a:p>
            <a:endParaRPr lang="es-MX" dirty="0"/>
          </a:p>
        </p:txBody>
      </p:sp>
    </p:spTree>
    <p:extLst>
      <p:ext uri="{BB962C8B-B14F-4D97-AF65-F5344CB8AC3E}">
        <p14:creationId xmlns:p14="http://schemas.microsoft.com/office/powerpoint/2010/main" val="1291594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ánico">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á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á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246D6E9-92F1-45A7-AC14-F118ED0693E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Organic</Template>
  <TotalTime>0</TotalTime>
  <Words>676</Words>
  <Application>Microsoft Office PowerPoint</Application>
  <PresentationFormat>Personalizado</PresentationFormat>
  <Paragraphs>36</Paragraphs>
  <Slides>10</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10</vt:i4>
      </vt:variant>
    </vt:vector>
  </HeadingPairs>
  <TitlesOfParts>
    <vt:vector size="17" baseType="lpstr">
      <vt:lpstr>Arial</vt:lpstr>
      <vt:lpstr>Calibri</vt:lpstr>
      <vt:lpstr>Consolas</vt:lpstr>
      <vt:lpstr>Corbel</vt:lpstr>
      <vt:lpstr>Garamond</vt:lpstr>
      <vt:lpstr>Times New Roman</vt:lpstr>
      <vt:lpstr>Orgánico</vt:lpstr>
      <vt:lpstr>Instituto Nacional de México Instituto Tecnológico de Tijuana Subdirección académica Departamento de sistemas y computación Periodo: Agosto – Diciembre 2016 Ingeniería en sistemas computacionales Programación Web   Equipo: Yesifer Cinthya Juarez Medina - 13211442 Beatriz Dayhan Mendoza Martínez  -12211894 Jose Manuel Salcedo Morales – 13211419 Beatriz Adriana Soto Rubio – 1421061</vt:lpstr>
      <vt:lpstr>Descripción del proyecto</vt:lpstr>
      <vt:lpstr>Presentación de PowerPoint</vt:lpstr>
      <vt:lpstr>Objetivos</vt:lpstr>
      <vt:lpstr>Metas</vt:lpstr>
      <vt:lpstr>Justificación</vt:lpstr>
      <vt:lpstr>Bosquejo general</vt:lpstr>
      <vt:lpstr>Módulos</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2016-02-24T01:34:01Z</dcterms:created>
  <dcterms:modified xsi:type="dcterms:W3CDTF">2016-11-24T19:50:39Z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TC028048469991</vt:lpwstr>
  </property>
</Properties>
</file>