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9C9079F-EBA3-4A34-8EBB-B9D7FC81CF59}">
  <a:tblStyle styleId="{29C9079F-EBA3-4A34-8EBB-B9D7FC81C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295275" y="11216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KIDSNAO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450" y="1935550"/>
            <a:ext cx="5859225" cy="1533525"/>
          </a:xfrm>
          <a:prstGeom prst="rect">
            <a:avLst/>
          </a:prstGeom>
          <a:noFill/>
          <a:ln>
            <a:noFill/>
          </a:ln>
          <a:effectLst>
            <a:outerShdw rotWithShape="0" algn="bl" dist="9525">
              <a:srgbClr val="000000"/>
            </a:outerShdw>
          </a:effectLst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552" y="725225"/>
            <a:ext cx="2851300" cy="37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-133325" y="783450"/>
            <a:ext cx="2902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7486525" y="783450"/>
            <a:ext cx="12336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125" y="540488"/>
            <a:ext cx="4301075" cy="40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75" y="603225"/>
            <a:ext cx="4176650" cy="39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-242525" y="696100"/>
            <a:ext cx="2902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6945525" y="603225"/>
            <a:ext cx="1502100" cy="4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N</a:t>
            </a:r>
            <a:endParaRPr sz="2000"/>
          </a:p>
        </p:txBody>
      </p:sp>
      <p:sp>
        <p:nvSpPr>
          <p:cNvPr id="160" name="Shape 160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-242525" y="696100"/>
            <a:ext cx="2902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675" y="522475"/>
            <a:ext cx="4338625" cy="4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>
            <p:ph type="title"/>
          </p:nvPr>
        </p:nvSpPr>
        <p:spPr>
          <a:xfrm>
            <a:off x="7049725" y="696100"/>
            <a:ext cx="17358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endParaRPr/>
          </a:p>
        </p:txBody>
      </p:sp>
      <p:sp>
        <p:nvSpPr>
          <p:cNvPr id="169" name="Shape 169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28992" t="0"/>
          <a:stretch/>
        </p:blipFill>
        <p:spPr>
          <a:xfrm>
            <a:off x="3459688" y="540000"/>
            <a:ext cx="4593775" cy="4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412700" y="739800"/>
            <a:ext cx="29022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Wireframe</a:t>
            </a:r>
            <a:endParaRPr/>
          </a:p>
        </p:txBody>
      </p:sp>
      <p:sp>
        <p:nvSpPr>
          <p:cNvPr id="177" name="Shape 177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411200" y="1513100"/>
            <a:ext cx="6321600" cy="63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FUNCIONES NAO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75" y="2311575"/>
            <a:ext cx="2095450" cy="167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Detección del color mayoritario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675" y="1096500"/>
            <a:ext cx="4852250" cy="36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730500" y="2520538"/>
            <a:ext cx="30405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K-Means Clustering</a:t>
            </a:r>
            <a:endParaRPr sz="1800"/>
          </a:p>
        </p:txBody>
      </p:sp>
      <p:sp>
        <p:nvSpPr>
          <p:cNvPr id="194" name="Shape 194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Script de color mayoritario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363" y="1363750"/>
            <a:ext cx="3743337" cy="1767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325" y="1776275"/>
            <a:ext cx="4683562" cy="9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83403"/>
            <a:ext cx="8569449" cy="130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 txBox="1"/>
          <p:nvPr/>
        </p:nvSpPr>
        <p:spPr>
          <a:xfrm>
            <a:off x="137325" y="12979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Usando 7 clusters:</a:t>
            </a:r>
            <a:endParaRPr sz="1800"/>
          </a:p>
        </p:txBody>
      </p:sp>
      <p:sp>
        <p:nvSpPr>
          <p:cNvPr id="205" name="Shape 205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206" name="Shape 2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 tracking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63" y="1165325"/>
            <a:ext cx="8632274" cy="34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Rutina Yoga</a:t>
            </a:r>
            <a:endParaRPr/>
          </a:p>
        </p:txBody>
      </p:sp>
      <p:pic>
        <p:nvPicPr>
          <p:cNvPr descr="https://i.ytimg.com/vi/NMPCBvH8TOs/maxresdefault.jpg" id="221" name="Shape 221"/>
          <p:cNvPicPr preferRelativeResize="0"/>
          <p:nvPr/>
        </p:nvPicPr>
        <p:blipFill rotWithShape="1">
          <a:blip r:embed="rId3">
            <a:alphaModFix/>
          </a:blip>
          <a:srcRect b="0" l="29379" r="29375" t="0"/>
          <a:stretch/>
        </p:blipFill>
        <p:spPr>
          <a:xfrm>
            <a:off x="5932125" y="575950"/>
            <a:ext cx="2211131" cy="40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900" y="1793925"/>
            <a:ext cx="37528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476238" y="652597"/>
            <a:ext cx="8191535" cy="7274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Gracias por su atencion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 </a:t>
            </a:r>
            <a:r>
              <a:rPr lang="es"/>
              <a:t>través</a:t>
            </a:r>
            <a:r>
              <a:rPr lang="es"/>
              <a:t> del tiempo la </a:t>
            </a:r>
            <a:r>
              <a:rPr lang="es"/>
              <a:t>tecnología</a:t>
            </a:r>
            <a:r>
              <a:rPr lang="es"/>
              <a:t> ha avanzado </a:t>
            </a:r>
            <a:r>
              <a:rPr lang="es"/>
              <a:t>drásticamente, los sistemas han ido evolucionando de acuerdo a los problemas que han surgido en la vida.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3150525"/>
            <a:ext cx="303847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Desarrollar un sistema que comprenda el proceso, evaluación conjunta de niños con Trastorno del Espectro Autista (TEA), como tambien ayudar a mejorar  su nivel de: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A</a:t>
            </a:r>
            <a:r>
              <a:rPr lang="es" sz="1400"/>
              <a:t>tención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Comunicación 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Interacción</a:t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</a:t>
            </a:r>
            <a:r>
              <a:rPr lang="es" sz="1400"/>
              <a:t>squema corporal 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Con la tecnología que existe hoy en dia  y las capacidades  técnicas de visión e inteligencia artificial.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689975"/>
            <a:ext cx="2095450" cy="190819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</a:t>
            </a:r>
            <a:r>
              <a:rPr lang="es"/>
              <a:t>específicos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Diseñar un sistema que sea capaz de aprender el proceso de atención de niños con TEA.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Enseñar a los niños a mejorar la manera en la que interactúan con los demás.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Ayudar a los niños a desarrollar habilidades cognitivas.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Mejorar el nivel de expresión corporal de los niños.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" sz="1400">
                <a:latin typeface="Times New Roman"/>
                <a:ea typeface="Times New Roman"/>
                <a:cs typeface="Times New Roman"/>
                <a:sym typeface="Times New Roman"/>
              </a:rPr>
              <a:t>Crear un sistema por medio de inteligencia artificial.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204575"/>
            <a:ext cx="2603400" cy="15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Git : Es la herramienta que escogimos de versionamiento, mas haya de la importancia de tener </a:t>
            </a:r>
            <a:r>
              <a:rPr lang="es" sz="1200"/>
              <a:t>código</a:t>
            </a:r>
            <a:r>
              <a:rPr lang="es" sz="1200"/>
              <a:t> versionado , su </a:t>
            </a:r>
            <a:r>
              <a:rPr lang="es" sz="1200"/>
              <a:t>ramificación</a:t>
            </a:r>
            <a:r>
              <a:rPr lang="es" sz="1200"/>
              <a:t> nos ofrece trabajar funcionalidades por separado y unirlas a la rama cuando se considere.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Github: Es la plataforma donde escogimos almacenar nuestro proyecto , no requiere costo si tendremos el proyecto de forma </a:t>
            </a:r>
            <a:r>
              <a:rPr lang="es" sz="1200"/>
              <a:t>pública y tiene muchas facilidades para trabajo en equipo y visualización de cambios.</a:t>
            </a:r>
            <a:r>
              <a:rPr lang="es" sz="1200"/>
              <a:t>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/>
              <a:t>Python: Simplemente por ser un lenguaje multiparadigma y </a:t>
            </a:r>
            <a:r>
              <a:rPr lang="es" sz="1200"/>
              <a:t>versátil</a:t>
            </a:r>
            <a:r>
              <a:rPr lang="es" sz="1200"/>
              <a:t>.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/>
              <a:t>MySQL: Corta curva de aprendizaje, velocidad y consume pocos recursos.</a:t>
            </a:r>
            <a:br>
              <a:rPr lang="es" sz="1200"/>
            </a:br>
            <a:br>
              <a:rPr lang="es" sz="1200"/>
            </a:br>
            <a:r>
              <a:rPr lang="es" sz="1200"/>
              <a:t>Choreographe IDE: Entorno de desarrollo utilizado por el robot.</a:t>
            </a:r>
            <a:br>
              <a:rPr lang="es" sz="1200"/>
            </a:br>
            <a:endParaRPr sz="1200"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5" y="653925"/>
            <a:ext cx="2105312" cy="210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38" y="2835187"/>
            <a:ext cx="2079463" cy="207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r>
              <a:rPr lang="es"/>
              <a:t> 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Linux: Es el SO oficial para el robot y facilita trabajar con tecnologías código abierto.</a:t>
            </a:r>
            <a:br>
              <a:rPr lang="es" sz="1200"/>
            </a:br>
            <a:br>
              <a:rPr lang="es" sz="1200"/>
            </a:br>
            <a:r>
              <a:rPr lang="es" sz="1200"/>
              <a:t>IBM Bluemix: Es un entorno de plataforma como servicio . Para aplicaciones en la nube, muy     popular en aplicaciones de código abierto.</a:t>
            </a:r>
            <a:br>
              <a:rPr lang="es" sz="1200"/>
            </a:br>
            <a:br>
              <a:rPr lang="es" sz="1200"/>
            </a:br>
            <a:r>
              <a:rPr lang="es" sz="1200"/>
              <a:t>Aldebaran ID: Api diseñada para el reconocimiento facial. </a:t>
            </a:r>
            <a:br>
              <a:rPr lang="es" sz="1200"/>
            </a:br>
            <a:br>
              <a:rPr lang="es" sz="1200"/>
            </a:br>
            <a:r>
              <a:rPr lang="es" sz="1200"/>
              <a:t>Putty: Un cliente SSH para conectarse al robot</a:t>
            </a:r>
            <a:br>
              <a:rPr lang="es" sz="1200"/>
            </a:br>
            <a:br>
              <a:rPr lang="es" sz="1200"/>
            </a:br>
            <a:r>
              <a:rPr lang="es" sz="1200"/>
              <a:t>Node JS: Para ejecutar javascript en el servidor.</a:t>
            </a:r>
            <a:br>
              <a:rPr lang="es" sz="1200"/>
            </a:br>
            <a:br>
              <a:rPr lang="es" sz="1200"/>
            </a:br>
            <a:r>
              <a:rPr lang="es" sz="1200"/>
              <a:t>MongoDB: Se tiene considerado  con la finalidad de hacer procesos de peticiones rest  ya que NAO hará envíos en tiempo real , mientras el robot realice acciones.</a:t>
            </a:r>
            <a:endParaRPr b="1" sz="120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" y="2421500"/>
            <a:ext cx="2105312" cy="25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84066" t="0"/>
          <a:stretch/>
        </p:blipFill>
        <p:spPr>
          <a:xfrm rot="1914759">
            <a:off x="662162" y="393876"/>
            <a:ext cx="1301074" cy="2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32450" y="-715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 de Actividades</a:t>
            </a:r>
            <a:endParaRPr/>
          </a:p>
        </p:txBody>
      </p:sp>
      <p:graphicFrame>
        <p:nvGraphicFramePr>
          <p:cNvPr id="125" name="Shape 125"/>
          <p:cNvGraphicFramePr/>
          <p:nvPr/>
        </p:nvGraphicFramePr>
        <p:xfrm>
          <a:off x="140100" y="479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{29C9079F-EBA3-4A34-8EBB-B9D7FC81CF59}</a:tableStyleId>
              </a:tblPr>
              <a:tblGrid>
                <a:gridCol w="4578400"/>
                <a:gridCol w="1098850"/>
                <a:gridCol w="836700"/>
                <a:gridCol w="725775"/>
                <a:gridCol w="715700"/>
                <a:gridCol w="755975"/>
              </a:tblGrid>
              <a:tr h="568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Activida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FEBRERO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MARZO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ABRIL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MAYO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JUNIO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Definición del plan de acción de interacción del Nao con </a:t>
                      </a:r>
                      <a:r>
                        <a:rPr lang="es"/>
                        <a:t>niños</a:t>
                      </a:r>
                      <a:r>
                        <a:rPr lang="es"/>
                        <a:t> con TEA.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Definir rutina de atención de Nao con </a:t>
                      </a:r>
                      <a:r>
                        <a:rPr lang="es"/>
                        <a:t>niños</a:t>
                      </a:r>
                      <a:r>
                        <a:rPr lang="es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</a:t>
                      </a:r>
                      <a:r>
                        <a:rPr lang="es"/>
                        <a:t> y creación de la interfaz de control y visualización de datos.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Definición de métodos para guardar registros sobre las sesiones con los infantes.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Especificación de manipulación  y visualización de registros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Depuración de la rutina del Nao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741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Presentación y entrega de documento final.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89400" y="1099025"/>
            <a:ext cx="3751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BD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000" y="517025"/>
            <a:ext cx="4042850" cy="41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472050" y="1121975"/>
            <a:ext cx="6321600" cy="635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Plataforma de seguimiento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813" y="2106325"/>
            <a:ext cx="2218625" cy="22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idx="4294967295" type="ctrTitle"/>
          </p:nvPr>
        </p:nvSpPr>
        <p:spPr>
          <a:xfrm>
            <a:off x="6620675" y="55525"/>
            <a:ext cx="2006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Inteligencia Artificial</a:t>
            </a:r>
            <a:endParaRPr sz="1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009" y="55525"/>
            <a:ext cx="390465" cy="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