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3" r:id="rId7"/>
    <p:sldId id="259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4000"/>
  </p:normalViewPr>
  <p:slideViewPr>
    <p:cSldViewPr snapToGrid="0">
      <p:cViewPr varScale="1">
        <p:scale>
          <a:sx n="45" d="100"/>
          <a:sy n="45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FD727-04C1-B14A-96BC-74E6845B41A3}" type="datetimeFigureOut">
              <a:t>25/04/25</a:t>
            </a:fld>
            <a:endParaRPr lang="en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BA5EA-6368-E641-A325-32B3FEBBE990}" type="slidenum"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26216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BA5EA-6368-E641-A325-32B3FEBBE990}" type="slidenum">
              <a:t>2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90253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FE1F5-CC79-3774-97C7-F47F3DCB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8CE750-809F-0E20-1691-C1D1ECBE9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F3181-479B-AEE3-552A-6E1D1756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336DF-8F07-0DE7-7803-AF15B0C8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55993-4F93-4AA7-B9B5-36C047F1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4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E2E2-B7D0-B407-B76B-68EE071E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080620-DE66-75F0-12A3-478EBDCA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A5853-C948-F321-55B9-B1B587E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BD83F-AC5D-2C22-549C-38710D74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2BC2-C070-723D-9A77-7A12484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E7996C-C6EE-6F31-7F4B-C575EF664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9E5965-477C-ACF4-9CB7-1C40D29E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93680-B6DB-EF65-CD4B-3AB6B223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B4DE9-32FE-CB4C-AE38-59A6AA25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213C6-52F3-8685-F858-07BB4208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4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C0C15-CC2A-EF0A-B1A1-EBAC2A46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B280E-13F5-96A7-DC14-959512D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EC0C23-A8F2-9FCF-2D0C-78343F6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1FC6D-D0E0-7C44-DAC7-2A1D5718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E7097B-6E9B-C1A4-B23E-6E86C19B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62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1B43-A182-3011-1684-0BDE7658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B3793-C225-BE93-5984-E4AAE52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3517E-E535-6AA7-F255-23A670F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BA23D-B26E-8568-8704-3E8A1BE2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4F5B2-0093-F109-E85F-6391A16D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8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B5FF-6A29-1AD5-6251-7B4D8F3C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6EBB9-B11B-68F7-A64F-2EF559A4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E208B9-3320-4496-1FA7-F9566170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5ED8-E35C-3F17-8469-3D43F72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DC519-791D-C588-0B98-B3517CE6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2BB776-6492-AAE9-96B0-932143D6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0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CCA2-5E68-37A9-183C-5EED7EA9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4BC62-8A2C-DAEE-95BE-2BFE443B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480E6-2276-1F68-9343-21D4A2CE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A97186-9037-1B52-86A7-72251258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351D3B-16E4-F362-F2A4-F9696E7C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D07DA9-064C-D657-F18D-38BAFC3B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C42ADA-5E67-8ECE-37CF-061692D6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A0D1AC-FD3C-C19D-18F5-C222B8D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63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93D6-CF89-7A6C-3E2A-5740D63D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7EED8-944B-3948-AADF-95B7D762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34E77-86E7-754B-B9B8-DFE4D5B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733D42-765E-03F1-C1C0-E8E79A85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8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57AAB2-5C46-B928-8A1D-89EFC8AF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EB494A-8BB0-C953-F6AF-4952F2A7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46D1A-0606-D642-4992-F9450CCF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04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5E81B-93BC-5F35-6462-8317945E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E9A3A-B5B2-846C-06E1-F06C441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CCCD1-4466-41ED-DD96-6F39F81F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0CA83-F5F1-4945-DF70-55E8E58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9C22C7-286C-6897-C6AE-4E1BA8D9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9E968-0CAA-7A13-C89D-A4B814D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1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FE5B-6AA6-9010-43B1-97F40B30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7C591C-6E98-EAA6-94FC-6955B426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C14930-BB81-6E80-7911-F046094E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22F23-DA0F-1A41-8F20-D7874AD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16CBD-EA78-FD73-1F73-47B1521B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57029-FA34-D4B7-0F33-A0BE7A76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4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E329C-FC94-9311-93F6-ADAA2044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754D9-0E41-4A24-C21D-ED28A26B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214A0-949D-A3D0-160D-6ADB47F7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3F7C2-E913-4C17-A0F7-9D9B00DA86DB}" type="datetimeFigureOut">
              <a:rPr lang="es-PE" smtClean="0"/>
              <a:t>24/04/25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5DF54-2884-25AA-B03E-EB4CDCA6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80664-4567-A107-9D4D-AF6BFD6ED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EB31F-CFFD-4374-BE80-E0B6EDD401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9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raw.githubusercontent.com/milkreator/proyecto_sismos/master/output/sismos_animacio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kreator/proyecto_sism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21210C-5043-B1D0-90EB-6C0FD69DD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498063"/>
            <a:ext cx="10733968" cy="249091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2700" kern="1200" dirty="0" err="1">
                <a:latin typeface="+mj-lt"/>
                <a:ea typeface="+mj-ea"/>
                <a:cs typeface="+mj-cs"/>
              </a:rPr>
            </a:br>
            <a:r>
              <a:rPr lang="en-US" sz="31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Análisis de </a:t>
            </a:r>
            <a:r>
              <a:rPr lang="en-US" sz="31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de </a:t>
            </a:r>
            <a:r>
              <a:rPr lang="en-US" sz="3100" b="1" dirty="0" err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Terremotos</a:t>
            </a:r>
            <a:r>
              <a:rPr lang="en-US" sz="31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Significativos</a:t>
            </a:r>
            <a:br>
              <a:rPr lang="en-US" sz="3100" b="1" dirty="0" err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(1965–2016</a:t>
            </a:r>
            <a:r>
              <a:rPr lang="en-US" sz="2700" b="1" i="0" u="none" strike="noStrike">
                <a:solidFill>
                  <a:srgbClr val="000000"/>
                </a:solidFill>
                <a:effectLst/>
              </a:rPr>
              <a:t>)</a:t>
            </a:r>
            <a:br>
              <a:rPr lang="en-US" sz="2700" b="1" i="0" u="none" strike="noStrike">
                <a:solidFill>
                  <a:srgbClr val="000000"/>
                </a:solidFill>
                <a:effectLst/>
              </a:rPr>
            </a:br>
            <a:br>
              <a:rPr lang="en-US" sz="2700" b="1" i="0" u="none" strike="noStrike">
                <a:solidFill>
                  <a:srgbClr val="000000"/>
                </a:solidFill>
                <a:effectLst/>
              </a:rPr>
            </a:br>
            <a: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Los terremotos son una expresión natural de la energía interna de la Tierra. Pero, ¿qué nos dicen realmente sus patrones?</a:t>
            </a:r>
            <a:b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700"/>
              <a:t>Dataset: USGS </a:t>
            </a:r>
            <a:br>
              <a:rPr lang="en-US" sz="2700"/>
            </a:br>
            <a:r>
              <a:rPr lang="en-US" sz="2700"/>
              <a:t> Visualizaciones con Python</a:t>
            </a:r>
            <a:br>
              <a:rPr lang="en-US" sz="4600"/>
            </a:br>
            <a:endParaRPr lang="en-US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E2120-7C26-5E0B-27BD-66E7400D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65" y="5150383"/>
            <a:ext cx="4015414" cy="154839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6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Grupo 6:</a:t>
            </a:r>
          </a:p>
          <a:p>
            <a:pPr marL="457200" lvl="0" indent="-228600" algn="l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900" b="1" dirty="0"/>
              <a:t>Ernesto Franco Silva Barra</a:t>
            </a:r>
          </a:p>
          <a:p>
            <a: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900" b="1" dirty="0"/>
              <a:t>Anthony Abel Talavera</a:t>
            </a:r>
          </a:p>
          <a:p>
            <a: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900" b="1" dirty="0"/>
              <a:t>Jorge Alzamora Escobar</a:t>
            </a:r>
          </a:p>
          <a:p>
            <a: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900" b="1" dirty="0"/>
              <a:t>Milko César  Rodriguez Arellano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5F869-6343-794C-9FA0-D6580BEC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54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Objetivo del proyecto</a:t>
            </a:r>
            <a:endParaRPr lang="en-PE" sz="5400" b="1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7 años del terremoto de Pisco: así fue el día que remeció al Perú durante  más de tres minutos - Infobae">
            <a:extLst>
              <a:ext uri="{FF2B5EF4-FFF2-40B4-BE49-F238E27FC236}">
                <a16:creationId xmlns:a16="http://schemas.microsoft.com/office/drawing/2014/main" id="{A9105C1D-1AA8-7002-2590-478CCCC2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34" b="-3"/>
          <a:stretch/>
        </p:blipFill>
        <p:spPr bwMode="auto">
          <a:xfrm>
            <a:off x="301608" y="2706624"/>
            <a:ext cx="4051081" cy="2590800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CEF30-478B-A175-AE6A-90D8163D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3"/>
            <a:ext cx="7138636" cy="3731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Explorar visualmente el comportamiento de los sismos a nivel global entre 1965 y 2016 y entender patrones de comportamiento sísmico:</a:t>
            </a:r>
          </a:p>
          <a:p>
            <a:endParaRPr lang="en-US" sz="25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¿Qué tan frecuentes son?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¿Qué tan graves?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¿Cómo han cambiado a lo largo del tiempo?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¿Dónde son más peligrosos?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E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Esto lo lograremos: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Analizando la distribución y evolución temporal.</a:t>
            </a:r>
            <a:endParaRPr lang="en-PE" sz="25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Observando la relación entre magnitud y profundidad.</a:t>
            </a:r>
            <a:endParaRPr lang="en-PE" sz="25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5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Geolocalizando los eventos de mayor impacto.</a:t>
            </a:r>
            <a:endParaRPr lang="en-PE" sz="25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4760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97B35-4832-6396-E8FB-96151154A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6EC9857-1C9C-A0DF-4B23-AB680B2F0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474D4-062D-FDE5-024D-58402B33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1242743"/>
            <a:ext cx="6894576" cy="1351306"/>
          </a:xfrm>
        </p:spPr>
        <p:txBody>
          <a:bodyPr anchor="b">
            <a:normAutofit fontScale="90000"/>
          </a:bodyPr>
          <a:lstStyle/>
          <a:p>
            <a:br>
              <a:rPr lang="en-US" sz="6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br>
              <a:rPr lang="en-US" sz="6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6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Dataset</a:t>
            </a:r>
            <a:r>
              <a:rPr lang="en-US" sz="54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y procesamiento</a:t>
            </a:r>
            <a:br>
              <a:rPr lang="en-PE" sz="54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5400" dirty="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F5BDF3F3-B986-8EA5-B3F8-1B0C7578A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CF3C5-681F-F92D-05C4-DF8E8776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22454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35000"/>
              </a:lnSpc>
              <a:spcAft>
                <a:spcPts val="1000"/>
              </a:spcAft>
              <a:buFontTx/>
              <a:buChar char="-"/>
            </a:pPr>
            <a: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Fuente: USGS – United States Geological Survey</a:t>
            </a:r>
            <a:endParaRPr lang="en-PE" sz="22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spcAft>
                <a:spcPts val="1000"/>
              </a:spcAft>
              <a:buFontTx/>
              <a:buChar char="-"/>
            </a:pPr>
            <a: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Tamaño: 23,412 eventos sísmicos registrados (magnitud ≥ 5.5 Mw)</a:t>
            </a:r>
            <a:endParaRPr lang="en-PE" sz="22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spcAft>
                <a:spcPts val="1000"/>
              </a:spcAft>
            </a:pPr>
            <a: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Variables clave: </a:t>
            </a:r>
            <a:r>
              <a:rPr lang="es-PE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Magnitud del Sismo, Profundidad del Sismo, Tipo de Magnitud, Estado, Magnitud Error y Error de Profundidad</a:t>
            </a:r>
          </a:p>
          <a:p>
            <a:pPr algn="just">
              <a:lnSpc>
                <a:spcPct val="135000"/>
              </a:lnSpc>
              <a:spcAft>
                <a:spcPts val="1000"/>
              </a:spcAft>
              <a:buFontTx/>
              <a:buChar char="-"/>
            </a:pPr>
            <a:r>
              <a:rPr lang="en-US" sz="22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Procesamiento: Conversión de fechas, filtrado por tipo MW, creación de variable categórica de magnitud.</a:t>
            </a:r>
            <a:endParaRPr lang="en-PE" sz="22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ES" sz="2200" dirty="0"/>
          </a:p>
        </p:txBody>
      </p:sp>
      <p:pic>
        <p:nvPicPr>
          <p:cNvPr id="2050" name="Picture 2" descr="Terremoto del Perú de 2007 - Wikipedia, la enciclopedia libre">
            <a:extLst>
              <a:ext uri="{FF2B5EF4-FFF2-40B4-BE49-F238E27FC236}">
                <a16:creationId xmlns:a16="http://schemas.microsoft.com/office/drawing/2014/main" id="{6B6964AB-55F2-6925-7DF8-1AB270FD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65" y="1628078"/>
            <a:ext cx="4051081" cy="43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6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1CFCB-2B49-EB49-1413-9F4EB40E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89" y="754711"/>
            <a:ext cx="4719468" cy="1887287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Distribución de magnitudes:</a:t>
            </a:r>
            <a:r>
              <a:rPr lang="en-US" sz="400" b="1"/>
              <a:t> </a:t>
            </a:r>
            <a:r>
              <a:rPr lang="en-US" sz="28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¿Qué tan severos son los sismos?</a:t>
            </a:r>
            <a:br>
              <a:rPr lang="en-US" sz="900" b="1"/>
            </a:br>
            <a:br>
              <a:rPr lang="en-PE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4800" b="1">
              <a:solidFill>
                <a:srgbClr val="4F81BD"/>
              </a:solidFill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05B5845B-091F-CE9B-9228-A023ADC9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5" y="2633420"/>
            <a:ext cx="4935271" cy="349612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7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 mayoría de eventos se concentran entre 5.5 y 6.5 de magnitud.</a:t>
            </a:r>
            <a:endParaRPr lang="en-PE" sz="17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7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destaca el umbral de magnitud 7 como altamente destructivo.</a:t>
            </a:r>
            <a:endParaRPr lang="en-PE" sz="17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7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Ley de Gutenberg-Richter: la frecuencia de ocurrencia disminuye logarítmicamente con la magnitud.</a:t>
            </a:r>
            <a:endParaRPr lang="en-PE" sz="17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17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7E3BCF-A2F8-A00D-298D-2F122B91B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r="290" b="1"/>
          <a:stretch/>
        </p:blipFill>
        <p:spPr bwMode="auto">
          <a:xfrm>
            <a:off x="5955602" y="381216"/>
            <a:ext cx="6236398" cy="300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E155B2-D383-DF97-BD19-DA7E42CD6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r="1059" b="1"/>
          <a:stretch/>
        </p:blipFill>
        <p:spPr bwMode="auto">
          <a:xfrm>
            <a:off x="5971092" y="3520442"/>
            <a:ext cx="6078033" cy="292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2AF81-DD1A-D7F5-35B9-1F0C19B3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19"/>
            <a:ext cx="4314044" cy="2500723"/>
          </a:xfrm>
        </p:spPr>
        <p:txBody>
          <a:bodyPr anchor="b">
            <a:normAutofit fontScale="90000"/>
          </a:bodyPr>
          <a:lstStyle/>
          <a:p>
            <a:r>
              <a:rPr lang="en-US" sz="31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Magnitud vs. Profundidad:¿Qué hace realmente peligroso a un terremoto?</a:t>
            </a:r>
            <a:br>
              <a:rPr lang="en-US" sz="800" b="1"/>
            </a:br>
            <a:br>
              <a:rPr lang="en-PE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3800" dirty="0"/>
          </a:p>
        </p:txBody>
      </p:sp>
      <p:sp>
        <p:nvSpPr>
          <p:cNvPr id="41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382CB-C006-54A4-58A7-13BC036E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38" y="2675233"/>
            <a:ext cx="3429000" cy="28602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Eventos superficiales (&lt;70 km) son más peligrosos.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Eventos intermedios (70–300 km) y profundos (&gt;300 km) tienen distinto impacto.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Eventos críticos: magnitud ≥7 y profundidad superficial</a:t>
            </a:r>
            <a:r>
              <a:rPr lang="en-PE" sz="1050">
                <a:effectLst/>
              </a:rPr>
              <a:t>  </a:t>
            </a:r>
          </a:p>
          <a:p>
            <a:pPr>
              <a:buNone/>
            </a:pPr>
            <a:r>
              <a:rPr lang="en-PE" sz="1050">
                <a:effectLst/>
              </a:rPr>
              <a:t>(</a:t>
            </a:r>
            <a:r>
              <a:rPr lang="en-US" sz="1050" i="1"/>
              <a:t>Alta magnitud + poca profundidad = máximo peligro)</a:t>
            </a:r>
            <a:endParaRPr lang="en-US" sz="1050"/>
          </a:p>
          <a:p>
            <a:pPr>
              <a:buNone/>
            </a:pPr>
            <a:endParaRPr lang="es-PE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46863B-D9C8-7632-A464-0EE51C6C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16773"/>
            <a:ext cx="6903720" cy="36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1334ED-BFE7-04E1-66C4-B98F43FA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45" y="424356"/>
            <a:ext cx="4184923" cy="2167688"/>
          </a:xfrm>
        </p:spPr>
        <p:txBody>
          <a:bodyPr anchor="b">
            <a:normAutofit fontScale="90000"/>
          </a:bodyPr>
          <a:lstStyle/>
          <a:p>
            <a:r>
              <a:rPr lang="en-US" sz="31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Evolución de la actividad sísmica</a:t>
            </a:r>
            <a:r>
              <a:rPr lang="en-US" sz="31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:¿Estamos viendo más sismos ahora?</a:t>
            </a:r>
            <a:br>
              <a:rPr lang="en-US" sz="900" b="1"/>
            </a:br>
            <a:br>
              <a:rPr lang="en-PE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3800" dirty="0"/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8E2E6-5E2B-B366-17AD-2892DB37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45" y="2882706"/>
            <a:ext cx="4184923" cy="353901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Tendencia creciente en la cantidad de sismos registrados.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Pico de actividad en 2011 (713 sismos).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necesariamente hay más sismos, sino que ahora detectamos más gracias a la tecnología.</a:t>
            </a:r>
          </a:p>
          <a:p>
            <a:endParaRPr lang="es-PE" sz="22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2EB07D4-7870-A144-5BB9-D56EA5EF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99514"/>
            <a:ext cx="6903720" cy="36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9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40A0D-A7B8-6738-4564-F4341BAC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789CD4-010F-AB16-7D2C-087ABFE61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22BC4-1B2B-3056-BACD-98741952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3" y="1201164"/>
            <a:ext cx="5716115" cy="1920240"/>
          </a:xfrm>
        </p:spPr>
        <p:txBody>
          <a:bodyPr anchor="b">
            <a:normAutofit fontScale="90000"/>
          </a:bodyPr>
          <a:lstStyle/>
          <a:p>
            <a:br>
              <a:rPr lang="en-US" sz="31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br>
              <a:rPr lang="en-US" sz="31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br>
              <a:rPr lang="en-US" sz="31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Sismos por </a:t>
            </a:r>
            <a:r>
              <a:rPr lang="en-US" sz="31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año y severidad:¿Dónde tiembla más fuerte?</a:t>
            </a:r>
            <a:br>
              <a:rPr lang="en-US" sz="4900" b="1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br>
              <a:rPr lang="en-PE" sz="4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6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11A2906B-97B4-3387-3E69-96880E7D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5226D7-EC0B-B57C-B622-B929BB05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389245" cy="31512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Visualización geoespacial de eventos clasificados por severidad.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Concentración de actividad en el Cinturón de Fuego del Pacífico.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Impacto significativo en regiones como Chile, Perú, Japón, Indonesia y México.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8" name="Picture 2" descr="Cinturón de fuego del Pacífico - Wikipedia, la enciclopedia libre">
            <a:extLst>
              <a:ext uri="{FF2B5EF4-FFF2-40B4-BE49-F238E27FC236}">
                <a16:creationId xmlns:a16="http://schemas.microsoft.com/office/drawing/2014/main" id="{323E0BF5-B5D4-8D38-06A0-F9FEAA49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r="-2" b="-2"/>
          <a:stretch/>
        </p:blipFill>
        <p:spPr bwMode="auto">
          <a:xfrm>
            <a:off x="7029450" y="306541"/>
            <a:ext cx="4848606" cy="29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D0E95A65-BAC3-DB78-6189-FD64016E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76" y="3586452"/>
            <a:ext cx="5365604" cy="24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80B77-2565-DC2E-6551-94C0CBB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83564"/>
            <a:ext cx="5716115" cy="1920240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9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49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Conclusiones</a:t>
            </a:r>
            <a:br>
              <a:rPr lang="en-PE" sz="4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br>
              <a:rPr lang="en-PE" sz="40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s-PE" sz="6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C39CE5-4171-78A0-9D8E-333204F2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30" y="2699767"/>
            <a:ext cx="6075045" cy="34884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 mayoría de sismos son moderados, pero los destructivos son críticos.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 profundidad es clave para la severidad del impacto.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 aumento de registros refleja tanto mejoras tecnológicas como cambios geodinámicos.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Clasificar eventos mejoró la comprensión visual del fenómeno.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Repositorio del proyecto</a:t>
            </a:r>
            <a:endParaRPr lang="en-PE" sz="1800" b="1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Disponible en GitHub: 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https://github.com/milkreator/proyecto_sismos</a:t>
            </a:r>
            <a:endParaRPr lang="en-PE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2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F6F957F135854596938FE252CDBA42" ma:contentTypeVersion="1" ma:contentTypeDescription="Crear nuevo documento." ma:contentTypeScope="" ma:versionID="e2425a63861da56bb98d60a26d15cd58">
  <xsd:schema xmlns:xsd="http://www.w3.org/2001/XMLSchema" xmlns:xs="http://www.w3.org/2001/XMLSchema" xmlns:p="http://schemas.microsoft.com/office/2006/metadata/properties" xmlns:ns3="bafe8797-2da6-48c0-b97c-10656b001f47" targetNamespace="http://schemas.microsoft.com/office/2006/metadata/properties" ma:root="true" ma:fieldsID="81819b4819d990be40fcd9878b773cab" ns3:_="">
    <xsd:import namespace="bafe8797-2da6-48c0-b97c-10656b001f4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e8797-2da6-48c0-b97c-10656b001f4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9D4515-C827-49AE-B3A8-99A667061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3D735-97C7-4492-8284-16F39CC7562E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bafe8797-2da6-48c0-b97c-10656b001f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B5DFB2D-4355-4D34-8178-9F7A640EC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fe8797-2da6-48c0-b97c-10656b001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489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</vt:lpstr>
      <vt:lpstr>Courier New</vt:lpstr>
      <vt:lpstr>Tema de Office</vt:lpstr>
      <vt:lpstr> Análisis de de Terremotos Significativos (1965–2016)   Los terremotos son una expresión natural de la energía interna de la Tierra. Pero, ¿qué nos dicen realmente sus patrones?  Dataset: USGS   Visualizaciones con Python </vt:lpstr>
      <vt:lpstr>Objetivo del proyecto</vt:lpstr>
      <vt:lpstr>  Dataset y procesamiento </vt:lpstr>
      <vt:lpstr>Distribución de magnitudes: ¿Qué tan severos son los sismos?  </vt:lpstr>
      <vt:lpstr>Magnitud vs. Profundidad:¿Qué hace realmente peligroso a un terremoto?  </vt:lpstr>
      <vt:lpstr>Evolución de la actividad sísmica:¿Estamos viendo más sismos ahora?  </vt:lpstr>
      <vt:lpstr>   Sismos por año y severidad:¿Dónde tiembla más fuerte?  </vt:lpstr>
      <vt:lpstr> Conclusiones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Alzamora</dc:creator>
  <cp:lastModifiedBy>yvette parraga rosado</cp:lastModifiedBy>
  <cp:revision>4</cp:revision>
  <dcterms:created xsi:type="dcterms:W3CDTF">2025-04-24T16:51:02Z</dcterms:created>
  <dcterms:modified xsi:type="dcterms:W3CDTF">2025-04-25T20:34:03Z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0x0101002FF6F957F135854596938FE252CDBA42</vt:lpwstr>
  </property>
</Properties>
</file>