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9" r:id="rId4"/>
    <p:sldMasterId id="2147483823" r:id="rId5"/>
  </p:sldMasterIdLst>
  <p:notesMasterIdLst>
    <p:notesMasterId r:id="rId48"/>
  </p:notesMasterIdLst>
  <p:handoutMasterIdLst>
    <p:handoutMasterId r:id="rId49"/>
  </p:handoutMasterIdLst>
  <p:sldIdLst>
    <p:sldId id="1554" r:id="rId6"/>
    <p:sldId id="1624" r:id="rId7"/>
    <p:sldId id="1625" r:id="rId8"/>
    <p:sldId id="1626" r:id="rId9"/>
    <p:sldId id="1627" r:id="rId10"/>
    <p:sldId id="1628" r:id="rId11"/>
    <p:sldId id="1629" r:id="rId12"/>
    <p:sldId id="1630" r:id="rId13"/>
    <p:sldId id="1631" r:id="rId14"/>
    <p:sldId id="1632" r:id="rId15"/>
    <p:sldId id="1633" r:id="rId16"/>
    <p:sldId id="1634" r:id="rId17"/>
    <p:sldId id="1635" r:id="rId18"/>
    <p:sldId id="1636" r:id="rId19"/>
    <p:sldId id="1637" r:id="rId20"/>
    <p:sldId id="1638" r:id="rId21"/>
    <p:sldId id="1639" r:id="rId22"/>
    <p:sldId id="1640" r:id="rId23"/>
    <p:sldId id="1641" r:id="rId24"/>
    <p:sldId id="1642" r:id="rId25"/>
    <p:sldId id="1643" r:id="rId26"/>
    <p:sldId id="1644" r:id="rId27"/>
    <p:sldId id="1645" r:id="rId28"/>
    <p:sldId id="1646" r:id="rId29"/>
    <p:sldId id="1647" r:id="rId30"/>
    <p:sldId id="1648" r:id="rId31"/>
    <p:sldId id="1649" r:id="rId32"/>
    <p:sldId id="1650" r:id="rId33"/>
    <p:sldId id="1651" r:id="rId34"/>
    <p:sldId id="1652" r:id="rId35"/>
    <p:sldId id="1653" r:id="rId36"/>
    <p:sldId id="1654" r:id="rId37"/>
    <p:sldId id="1655" r:id="rId38"/>
    <p:sldId id="1656" r:id="rId39"/>
    <p:sldId id="1657" r:id="rId40"/>
    <p:sldId id="1658" r:id="rId41"/>
    <p:sldId id="1659" r:id="rId42"/>
    <p:sldId id="1660" r:id="rId43"/>
    <p:sldId id="1661" r:id="rId44"/>
    <p:sldId id="1662" r:id="rId45"/>
    <p:sldId id="1663" r:id="rId46"/>
    <p:sldId id="1578" r:id="rId47"/>
  </p:sldIdLst>
  <p:sldSz cx="9906000" cy="6858000" type="A4"/>
  <p:notesSz cx="6805613" cy="9939338"/>
  <p:embeddedFontLst>
    <p:embeddedFont>
      <p:font typeface="HY헤드라인M" panose="02030600000101010101" pitchFamily="18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DB고딕 B" panose="02020503020101020101"/>
      <p:regular r:id="rId53"/>
    </p:embeddedFont>
    <p:embeddedFont>
      <p:font typeface="HY견고딕" panose="02030600000101010101" pitchFamily="18" charset="-127"/>
      <p:regular r:id="rId54"/>
    </p:embeddedFont>
    <p:embeddedFont>
      <p:font typeface="DB고딕 M" panose="02020503020101020101"/>
      <p:regular r:id="rId5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Arial" charset="0"/>
        <a:ea typeface="바탕체" pitchFamily="17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D5CC61-CAB4-4707-B502-F5918D7B11BD}">
          <p14:sldIdLst>
            <p14:sldId id="1554"/>
          </p14:sldIdLst>
        </p14:section>
        <p14:section name="모바일" id="{2980F81B-9C01-467D-B4A3-C604DD598FAD}">
          <p14:sldIdLst>
            <p14:sldId id="1624"/>
            <p14:sldId id="1625"/>
            <p14:sldId id="1626"/>
            <p14:sldId id="1627"/>
            <p14:sldId id="1628"/>
            <p14:sldId id="1629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  <p14:sldId id="1645"/>
            <p14:sldId id="1646"/>
            <p14:sldId id="1647"/>
            <p14:sldId id="1648"/>
            <p14:sldId id="1649"/>
            <p14:sldId id="1650"/>
            <p14:sldId id="1651"/>
            <p14:sldId id="1652"/>
            <p14:sldId id="1653"/>
            <p14:sldId id="1654"/>
            <p14:sldId id="1655"/>
            <p14:sldId id="1656"/>
            <p14:sldId id="1657"/>
            <p14:sldId id="1658"/>
            <p14:sldId id="1659"/>
            <p14:sldId id="1660"/>
            <p14:sldId id="1661"/>
            <p14:sldId id="1662"/>
            <p14:sldId id="1663"/>
            <p14:sldId id="15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2205">
          <p15:clr>
            <a:srgbClr val="A4A3A4"/>
          </p15:clr>
        </p15:guide>
        <p15:guide id="5" pos="988">
          <p15:clr>
            <a:srgbClr val="A4A3A4"/>
          </p15:clr>
        </p15:guide>
        <p15:guide id="6" pos="3120">
          <p15:clr>
            <a:srgbClr val="A4A3A4"/>
          </p15:clr>
        </p15:guide>
        <p15:guide id="7" pos="44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A8CF8"/>
    <a:srgbClr val="F5F5F5"/>
    <a:srgbClr val="F0F0F0"/>
    <a:srgbClr val="008000"/>
    <a:srgbClr val="F2DEDE"/>
    <a:srgbClr val="FFFF99"/>
    <a:srgbClr val="0000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331" autoAdjust="0"/>
  </p:normalViewPr>
  <p:slideViewPr>
    <p:cSldViewPr>
      <p:cViewPr varScale="1">
        <p:scale>
          <a:sx n="109" d="100"/>
          <a:sy n="109" d="100"/>
        </p:scale>
        <p:origin x="1824" y="96"/>
      </p:cViewPr>
      <p:guideLst>
        <p:guide orient="horz" pos="1842"/>
        <p:guide orient="horz" pos="527"/>
        <p:guide orient="horz" pos="3203"/>
        <p:guide orient="horz" pos="2205"/>
        <p:guide pos="988"/>
        <p:guide pos="3120"/>
        <p:guide pos="4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t" anchorCtr="0" compatLnSpc="1">
            <a:prstTxWarp prst="textNoShape">
              <a:avLst/>
            </a:prstTxWarp>
          </a:bodyPr>
          <a:lstStyle>
            <a:lvl1pPr algn="l" defTabSz="955675">
              <a:lnSpc>
                <a:spcPct val="100000"/>
              </a:lnSpc>
              <a:spcAft>
                <a:spcPct val="30000"/>
              </a:spcAft>
              <a:buFontTx/>
              <a:buChar char="•"/>
              <a:defRPr sz="13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t" anchorCtr="0" compatLnSpc="1">
            <a:prstTxWarp prst="textNoShape">
              <a:avLst/>
            </a:prstTxWarp>
          </a:bodyPr>
          <a:lstStyle>
            <a:lvl1pPr algn="r" defTabSz="955675">
              <a:lnSpc>
                <a:spcPct val="100000"/>
              </a:lnSpc>
              <a:spcAft>
                <a:spcPct val="30000"/>
              </a:spcAft>
              <a:buFontTx/>
              <a:buChar char="•"/>
              <a:defRPr sz="13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b" anchorCtr="0" compatLnSpc="1">
            <a:prstTxWarp prst="textNoShape">
              <a:avLst/>
            </a:prstTxWarp>
          </a:bodyPr>
          <a:lstStyle>
            <a:lvl1pPr algn="l" defTabSz="955675">
              <a:lnSpc>
                <a:spcPct val="100000"/>
              </a:lnSpc>
              <a:spcAft>
                <a:spcPct val="30000"/>
              </a:spcAft>
              <a:buFontTx/>
              <a:buChar char="•"/>
              <a:defRPr sz="13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0863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b" anchorCtr="0" compatLnSpc="1">
            <a:prstTxWarp prst="textNoShape">
              <a:avLst/>
            </a:prstTxWarp>
          </a:bodyPr>
          <a:lstStyle>
            <a:lvl1pPr algn="r" defTabSz="955675">
              <a:lnSpc>
                <a:spcPct val="100000"/>
              </a:lnSpc>
              <a:spcAft>
                <a:spcPct val="30000"/>
              </a:spcAft>
              <a:buFontTx/>
              <a:buChar char="•"/>
              <a:defRPr sz="1300">
                <a:latin typeface="돋움체" pitchFamily="49" charset="-127"/>
                <a:ea typeface="돋움체" pitchFamily="49" charset="-127"/>
              </a:defRPr>
            </a:lvl1pPr>
          </a:lstStyle>
          <a:p>
            <a:pPr>
              <a:defRPr/>
            </a:pPr>
            <a:fld id="{90B434E7-6152-4A1A-A09F-D55F346F781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365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t" anchorCtr="0" compatLnSpc="1">
            <a:prstTxWarp prst="textNoShape">
              <a:avLst/>
            </a:prstTxWarp>
          </a:bodyPr>
          <a:lstStyle>
            <a:lvl1pPr algn="l" defTabSz="955675">
              <a:lnSpc>
                <a:spcPct val="100000"/>
              </a:lnSpc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t" anchorCtr="0" compatLnSpc="1">
            <a:prstTxWarp prst="textNoShape">
              <a:avLst/>
            </a:prstTxWarp>
          </a:bodyPr>
          <a:lstStyle>
            <a:lvl1pPr algn="r" defTabSz="955675">
              <a:lnSpc>
                <a:spcPct val="100000"/>
              </a:lnSpc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21225"/>
            <a:ext cx="4995863" cy="4471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b" anchorCtr="0" compatLnSpc="1">
            <a:prstTxWarp prst="textNoShape">
              <a:avLst/>
            </a:prstTxWarp>
          </a:bodyPr>
          <a:lstStyle>
            <a:lvl1pPr algn="l" defTabSz="955675">
              <a:lnSpc>
                <a:spcPct val="100000"/>
              </a:lnSpc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0863"/>
            <a:ext cx="2947988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36" tIns="47818" rIns="95636" bIns="47818" numCol="1" anchor="b" anchorCtr="0" compatLnSpc="1">
            <a:prstTxWarp prst="textNoShape">
              <a:avLst/>
            </a:prstTxWarp>
          </a:bodyPr>
          <a:lstStyle>
            <a:lvl1pPr algn="r" defTabSz="955675">
              <a:lnSpc>
                <a:spcPct val="100000"/>
              </a:lnSpc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AEAA299-FF49-413C-90CC-9BF41C0320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300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567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32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80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37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791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134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59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815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03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75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141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49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9394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05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953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2053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741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4721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359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121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475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02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304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045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819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701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207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8202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041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335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733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49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53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949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017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1235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56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30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10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269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180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A299-FF49-413C-90CC-9BF41C0320C6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80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55780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5" y="146050"/>
            <a:ext cx="25209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3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62000" y="2057400"/>
            <a:ext cx="83820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143000" y="3886200"/>
            <a:ext cx="76200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00400" y="5638800"/>
            <a:ext cx="3505200" cy="457200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96" y="227496"/>
            <a:ext cx="1335024" cy="393192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7257256" y="6309320"/>
            <a:ext cx="2512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ko-KR" sz="2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DBH</a:t>
            </a:r>
            <a:r>
              <a:rPr lang="en-US" altLang="ko-KR" sz="2000" b="0" baseline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Confidential</a:t>
            </a:r>
            <a:endParaRPr lang="en-US" altLang="ko-KR" sz="20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11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5" y="146050"/>
            <a:ext cx="25209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3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62000" y="2057400"/>
            <a:ext cx="83820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143000" y="3886200"/>
            <a:ext cx="76200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24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96" y="227496"/>
            <a:ext cx="1335024" cy="393192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7257256" y="6309320"/>
            <a:ext cx="2512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ko-KR" sz="2000" b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DBH</a:t>
            </a:r>
            <a:r>
              <a:rPr lang="en-US" altLang="ko-KR" sz="2000" b="0" baseline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Confidential</a:t>
            </a:r>
            <a:endParaRPr lang="en-US" altLang="ko-KR" sz="20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83100" y="6531825"/>
            <a:ext cx="91440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fld id="{E2156CE0-3000-46F7-8723-918B92B3BC08}" type="slidenum">
              <a:rPr lang="en-US" altLang="ko-KR" sz="1200" b="1" i="1"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i="1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en-US" altLang="ko-KR" sz="1200" b="1" i="1" smtClean="0">
                <a:latin typeface="맑은 고딕" pitchFamily="50" charset="-127"/>
                <a:ea typeface="맑은 고딕" pitchFamily="50" charset="-127"/>
              </a:rPr>
              <a:t>22</a:t>
            </a:r>
            <a:endParaRPr lang="en-US" altLang="ko-KR" sz="1200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 flipV="1">
            <a:off x="0" y="512763"/>
            <a:ext cx="9921875" cy="3651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50000">
                <a:srgbClr val="0000CC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600" dirty="0">
              <a:ea typeface="굴림" charset="-127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-15875" y="6435725"/>
            <a:ext cx="9921875" cy="174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33C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600" dirty="0">
              <a:ea typeface="굴림" charset="-127"/>
            </a:endParaRP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7931785" y="128848"/>
            <a:ext cx="1873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ko-KR" sz="1400" b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DB고딕 B" panose="02020503020101020101" pitchFamily="18" charset="-127"/>
                <a:ea typeface="DB고딕 B" panose="02020503020101020101" pitchFamily="18" charset="-127"/>
              </a:rPr>
              <a:t>DBH</a:t>
            </a:r>
            <a:r>
              <a:rPr lang="en-US" altLang="ko-KR" sz="1400" b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DB고딕 B" panose="02020503020101020101" pitchFamily="18" charset="-127"/>
                <a:ea typeface="DB고딕 B" panose="02020503020101020101" pitchFamily="18" charset="-127"/>
              </a:rPr>
              <a:t> Confidential</a:t>
            </a:r>
            <a:endParaRPr lang="en-US" altLang="ko-KR" sz="1400" b="0" dirty="0">
              <a:ln>
                <a:solidFill>
                  <a:schemeClr val="accent1">
                    <a:alpha val="0"/>
                  </a:schemeClr>
                </a:solidFill>
              </a:ln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sp>
        <p:nvSpPr>
          <p:cNvPr id="21511" name="TextBox 10"/>
          <p:cNvSpPr txBox="1">
            <a:spLocks noChangeArrowheads="1"/>
          </p:cNvSpPr>
          <p:nvPr userDrawn="1"/>
        </p:nvSpPr>
        <p:spPr bwMode="auto">
          <a:xfrm>
            <a:off x="86172" y="6497938"/>
            <a:ext cx="41044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열정</a:t>
            </a:r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(Passion), </a:t>
            </a:r>
            <a:r>
              <a:rPr lang="ko-KR" altLang="en-US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도전</a:t>
            </a:r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(Challenge), </a:t>
            </a:r>
            <a:r>
              <a:rPr lang="ko-KR" altLang="en-US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소통</a:t>
            </a:r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DB고딕 B" panose="02020503020101020101" pitchFamily="18" charset="-127"/>
                <a:ea typeface="DB고딕 B" panose="02020503020101020101" pitchFamily="18" charset="-127"/>
              </a:rPr>
              <a:t>(Communication)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6" r:id="rId2"/>
    <p:sldLayoutId id="2147483825" r:id="rId3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5638800"/>
            <a:ext cx="3505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3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02751" y="1628800"/>
            <a:ext cx="91154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e-HR+</a:t>
            </a:r>
            <a:r>
              <a:rPr lang="ko-KR" altLang="en-US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매뉴얼</a:t>
            </a:r>
            <a:r>
              <a:rPr lang="en-US" altLang="ko-KR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4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4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95671" y="4133850"/>
            <a:ext cx="15295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spcAft>
                <a:spcPct val="30000"/>
              </a:spcAft>
            </a:pPr>
            <a:r>
              <a:rPr lang="en-US" altLang="ko-KR" sz="2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2024.12</a:t>
            </a:r>
            <a:endParaRPr lang="en-US" altLang="ko-KR" sz="2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9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153701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 신청 현황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2166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근태 신청 현황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근태 신청 현황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31" y="1560379"/>
            <a:ext cx="2188667" cy="475771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17349" y="1865740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31532" y="1713169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55578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6446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근태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근태종류별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80" y="1540663"/>
            <a:ext cx="2187969" cy="47971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1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153701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취소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38003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근태 취소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취소신청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512167"/>
            <a:ext cx="2214874" cy="48691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91966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휴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/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복직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7973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휴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복직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휴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복직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34" y="1507528"/>
            <a:ext cx="2170954" cy="472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4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66666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선택근무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계획 수립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83861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선택근무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계획 수립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43" y="1542674"/>
            <a:ext cx="2193707" cy="476664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03054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출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/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퇴근 기록 변경신청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50230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출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퇴근 기록 변경신청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03054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출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/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퇴근 기록 변경신청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6120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출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퇴근 기록 변경신청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입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출문 기록 변경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07" y="1490970"/>
            <a:ext cx="2217998" cy="48903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204865"/>
            <a:ext cx="2088232" cy="217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034296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0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0687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초과근무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86940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초과근무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52" y="1529256"/>
            <a:ext cx="2160024" cy="47439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8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66666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초과근무 취소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64867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초과근무 취소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57" y="1550313"/>
            <a:ext cx="2220614" cy="4831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060849"/>
            <a:ext cx="2088232" cy="232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1872280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8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88494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근무일정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변경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대체근무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)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31667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근무일정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변경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(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대체근무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)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9" y="1497150"/>
            <a:ext cx="2191923" cy="48841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8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2271776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로그인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2278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로그인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사번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비밀번호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아이디 저장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32522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경조금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46813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경조금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31" y="1495480"/>
            <a:ext cx="2188582" cy="48313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16840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경조금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신청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저장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96783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경조금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저장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&gt;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결재요청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2" y="1485133"/>
            <a:ext cx="2207499" cy="489619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2132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0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65245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경조금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신청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저장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결재요청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7152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경조금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저장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&gt;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결재요청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18" y="1478702"/>
            <a:ext cx="2066920" cy="49026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19118" y="1916833"/>
            <a:ext cx="208823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1" y="1700809"/>
            <a:ext cx="126589" cy="14119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32522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학자금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7216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학자금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0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58170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상해보험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7708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상해보험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20906"/>
            <a:ext cx="2200247" cy="48156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1844824"/>
            <a:ext cx="2088232" cy="4482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296816" y="1684790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17962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복리후생 신청 현황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5611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복리후생 신청 현황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93" y="1497151"/>
            <a:ext cx="2214080" cy="48841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8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039888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입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/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퇴사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퇴사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FLOW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79566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퇴사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FLOW</a:t>
                      </a:r>
                      <a:r>
                        <a:rPr lang="en-US" altLang="ko-KR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목록</a:t>
                      </a:r>
                      <a:endParaRPr lang="en-US" altLang="ko-KR" sz="1000" b="1" i="0" u="none" strike="noStrike" baseline="0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퇴사사직원</a:t>
                      </a:r>
                      <a:endParaRPr lang="en-US" altLang="ko-KR" sz="1000" b="1" i="0" u="none" strike="noStrike" baseline="0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퇴사설문</a:t>
                      </a:r>
                      <a:endParaRPr lang="en-US" altLang="ko-KR" sz="1000" b="1" i="0" u="none" strike="noStrike" baseline="0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baseline="0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인수인계서</a:t>
                      </a:r>
                      <a:r>
                        <a:rPr lang="ko-KR" altLang="en-US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등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8" y="1507527"/>
            <a:ext cx="2222927" cy="48737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16492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입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/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퇴사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퇴사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설문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08577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퇴사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FLOW</a:t>
                      </a:r>
                      <a:r>
                        <a:rPr lang="en-US" altLang="ko-KR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</a:t>
                      </a:r>
                      <a:r>
                        <a:rPr lang="ko-KR" altLang="en-US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목록</a:t>
                      </a:r>
                      <a:endParaRPr lang="en-US" altLang="ko-KR" sz="1000" b="1" i="0" u="none" strike="noStrike" baseline="0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상세 예시</a:t>
                      </a:r>
                      <a:r>
                        <a:rPr lang="en-US" altLang="ko-KR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(</a:t>
                      </a:r>
                      <a:r>
                        <a:rPr lang="ko-KR" altLang="en-US" sz="1000" b="1" i="0" u="none" strike="noStrike" baseline="0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퇴사설문</a:t>
                      </a:r>
                      <a:r>
                        <a:rPr lang="en-US" altLang="ko-KR" sz="1000" b="1" i="0" u="none" strike="noStrike" baseline="0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)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98" y="1535017"/>
            <a:ext cx="2198482" cy="48084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82514" y="1925387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396697" y="1772816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4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0687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증명서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제증명신청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82450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제증명서발급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재직증명서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갑근세증명서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원청징수영수증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36355"/>
            <a:ext cx="2211580" cy="48193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9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0687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증명서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제증명출력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543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제증명서출력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인쇄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다운로드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1507528"/>
            <a:ext cx="2191685" cy="48193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8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703258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로그인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2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차 인증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95221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2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차 인증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인증키 문자발송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08" y="1478701"/>
            <a:ext cx="2240113" cy="4898379"/>
          </a:xfrm>
          <a:prstGeom prst="rect">
            <a:avLst/>
          </a:prstGeom>
        </p:spPr>
      </p:pic>
      <p:sp>
        <p:nvSpPr>
          <p:cNvPr id="24" name="순서도: 연결자 23"/>
          <p:cNvSpPr/>
          <p:nvPr/>
        </p:nvSpPr>
        <p:spPr>
          <a:xfrm>
            <a:off x="3368824" y="2157554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1046" y="2291674"/>
            <a:ext cx="1977978" cy="993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83951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인사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MY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인사정보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4193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MY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인사정보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89" y="1489076"/>
            <a:ext cx="2200077" cy="48378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51967" y="1879000"/>
            <a:ext cx="1945049" cy="306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1700808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5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47082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인사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식수조회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20132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식수조회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489077"/>
            <a:ext cx="2205990" cy="48378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8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09466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행정서비스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행정서비스 신청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92441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행정서비스 신청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088" y="1509869"/>
            <a:ext cx="2210415" cy="48297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4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569258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행정서비스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행정서비스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신청 목록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6894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행정서비스 신청 목록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497150"/>
            <a:ext cx="2201787" cy="48297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72730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급여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급여명세서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11307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급여명세서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1514542"/>
            <a:ext cx="2202955" cy="481233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8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24026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급여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예상퇴직금조회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9848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예상퇴직금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35" y="1497150"/>
            <a:ext cx="2210916" cy="48297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51967" y="1533149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512840" y="3567244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372730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급여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연봉계약서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65262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연봉계약서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보기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제출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66" y="1529564"/>
            <a:ext cx="2221059" cy="477527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68" y="2636911"/>
            <a:ext cx="2247929" cy="23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83818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급여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건강보험료 연말정산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32665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건강보험료 연말정산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납부개월수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-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저장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14" y="1538024"/>
            <a:ext cx="2220300" cy="48313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9231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교육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사내교육 만족도 조사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6141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사내교육 만족도 조사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설문조사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66" y="1574409"/>
            <a:ext cx="2189404" cy="47514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9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9231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교육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사내교육 만족도 조사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98242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사내교육 만족도 조사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설문조사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12" y="1533149"/>
            <a:ext cx="2181056" cy="47401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2114681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메인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26447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메인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연차 현황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연관사이트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링크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71" y="1540204"/>
            <a:ext cx="2213588" cy="4798069"/>
          </a:xfrm>
          <a:prstGeom prst="rect">
            <a:avLst/>
          </a:prstGeom>
        </p:spPr>
      </p:pic>
      <p:sp>
        <p:nvSpPr>
          <p:cNvPr id="9" name="순서도: 연결자 8"/>
          <p:cNvSpPr/>
          <p:nvPr/>
        </p:nvSpPr>
        <p:spPr>
          <a:xfrm>
            <a:off x="3309752" y="2081269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91046" y="2291674"/>
            <a:ext cx="1977978" cy="344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41018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교육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다솜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월별 보고서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42179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다솜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월별 보고서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멘티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작성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&gt;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멘토 작성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69158"/>
            <a:ext cx="2172090" cy="474016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41018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교육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다솜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월별 보고서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/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다솜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월별 보고서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멘티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작성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&gt;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멘토 작성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51600"/>
            <a:ext cx="2198143" cy="4775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7528"/>
            <a:ext cx="2177806" cy="48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93" y="1508802"/>
            <a:ext cx="2179886" cy="48180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26649" y="252032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40832" y="236775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8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16496" y="2780928"/>
            <a:ext cx="91154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en-US" altLang="ko-KR" sz="6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-END-</a:t>
            </a:r>
          </a:p>
        </p:txBody>
      </p:sp>
    </p:spTree>
    <p:extLst>
      <p:ext uri="{BB962C8B-B14F-4D97-AF65-F5344CB8AC3E}">
        <p14:creationId xmlns:p14="http://schemas.microsoft.com/office/powerpoint/2010/main" val="42845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068743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근무시간 조회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40228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근무시간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입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출입 기록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부재시간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 소명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33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37848" y="2348880"/>
            <a:ext cx="2203183" cy="3816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512840" y="2238064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4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653576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 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근무시간 조회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근무시간 조회 상세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14031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근무시간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부재소명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35" y="1621257"/>
            <a:ext cx="2129109" cy="46359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74174" y="2492896"/>
            <a:ext cx="2149569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584848" y="2347974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7891904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 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근무시간 조회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근무시간 조회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상세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부재소명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4600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근무시간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부재소명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1507528"/>
            <a:ext cx="2200432" cy="481971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61249" y="2492896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375432" y="2340325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1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49033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&gt; My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월별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근무일정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504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</a:t>
                      </a:r>
                      <a:r>
                        <a:rPr lang="en-US" altLang="ko-KR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MY 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월별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근무일정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근무 </a:t>
                      </a:r>
                      <a:r>
                        <a:rPr lang="ko-KR" altLang="en-US" sz="1000" b="1" i="0" u="none" strike="noStrike" dirty="0" err="1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스케쥴</a:t>
                      </a: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55" y="1507528"/>
            <a:ext cx="2201874" cy="45857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76620" y="182861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390803" y="167604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7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9" y="1478701"/>
            <a:ext cx="2247232" cy="4921077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8464" y="79568"/>
            <a:ext cx="4490332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1</a:t>
            </a:r>
            <a:r>
              <a:rPr lang="en-US" altLang="ko-KR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. </a:t>
            </a:r>
            <a:r>
              <a:rPr lang="ko-KR" altLang="en-US" sz="20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모바일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근태 </a:t>
            </a:r>
            <a:r>
              <a:rPr lang="en-US" altLang="ko-KR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&gt; My </a:t>
            </a:r>
            <a:r>
              <a:rPr lang="ko-KR" altLang="en-US" sz="2000" dirty="0">
                <a:latin typeface="DB고딕 B" panose="02020503020101020101" pitchFamily="18" charset="-127"/>
                <a:ea typeface="DB고딕 B" panose="02020503020101020101" pitchFamily="18" charset="-127"/>
              </a:rPr>
              <a:t>월별 </a:t>
            </a:r>
            <a:r>
              <a:rPr lang="ko-KR" altLang="en-US" sz="20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근무일정</a:t>
            </a:r>
            <a:endParaRPr lang="ko-KR" altLang="en-US" sz="20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1372"/>
              </p:ext>
            </p:extLst>
          </p:nvPr>
        </p:nvGraphicFramePr>
        <p:xfrm>
          <a:off x="128464" y="1138196"/>
          <a:ext cx="9577064" cy="5243131"/>
        </p:xfrm>
        <a:graphic>
          <a:graphicData uri="http://schemas.openxmlformats.org/drawingml/2006/table">
            <a:tbl>
              <a:tblPr/>
              <a:tblGrid>
                <a:gridCol w="788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8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화면구성</a:t>
                      </a:r>
                      <a:endParaRPr lang="ko-KR" altLang="en-US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4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설명</a:t>
                      </a:r>
                      <a:endParaRPr lang="en-US" altLang="ko-KR" sz="1400" b="1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9525" marR="10800" marT="9526" marB="108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048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969696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>
                      <a:noFill/>
                    </a:lnL>
                    <a:lnR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① 부서원 근태 현황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ln>
                            <a:solidFill>
                              <a:srgbClr val="0000FF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DB고딕 M" panose="02020503020101020101" pitchFamily="18" charset="-127"/>
                          <a:ea typeface="DB고딕 M" panose="02020503020101020101" pitchFamily="18" charset="-127"/>
                        </a:rPr>
                        <a:t>부서원 근태 현황 조회</a:t>
                      </a:r>
                      <a:endParaRPr lang="en-US" altLang="ko-KR" sz="1000" b="1" i="0" u="none" strike="noStrike" dirty="0" smtClean="0">
                        <a:ln>
                          <a:solidFill>
                            <a:srgbClr val="0000FF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DB고딕 M" panose="02020503020101020101" pitchFamily="18" charset="-127"/>
                        <a:ea typeface="DB고딕 M" panose="02020503020101020101" pitchFamily="18" charset="-127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rgbClr val="4646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14079" y="786190"/>
            <a:ext cx="96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DB고딕 B" panose="02020503020101020101" pitchFamily="18" charset="-127"/>
                <a:ea typeface="DB고딕 B" panose="02020503020101020101" pitchFamily="18" charset="-127"/>
              </a:rPr>
              <a:t>(1) </a:t>
            </a:r>
            <a:r>
              <a:rPr lang="ko-KR" altLang="en-US" sz="1800" dirty="0" err="1" smtClean="0">
                <a:latin typeface="DB고딕 B" panose="02020503020101020101" pitchFamily="18" charset="-127"/>
                <a:ea typeface="DB고딕 B" panose="02020503020101020101" pitchFamily="18" charset="-127"/>
              </a:rPr>
              <a:t>과정관리</a:t>
            </a:r>
            <a:endParaRPr lang="ko-KR" altLang="en-US" sz="1800" dirty="0">
              <a:latin typeface="DB고딕 B" panose="02020503020101020101" pitchFamily="18" charset="-127"/>
              <a:ea typeface="DB고딕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1507528"/>
            <a:ext cx="2181183" cy="47297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00300" y="1828613"/>
            <a:ext cx="2088232" cy="18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414483" y="1676042"/>
            <a:ext cx="134120" cy="13412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9AB64C-16F8-433D-99D2-4DFE1FAB7D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2A9065-AEE5-42E0-910E-C8751B65FF4A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6A307F-9703-4DF0-90C7-D6D72CECA2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112997</TotalTime>
  <Words>903</Words>
  <Application>Microsoft Office PowerPoint</Application>
  <PresentationFormat>A4 용지(210x297mm)</PresentationFormat>
  <Paragraphs>357</Paragraphs>
  <Slides>42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HY헤드라인M</vt:lpstr>
      <vt:lpstr>맑은 고딕</vt:lpstr>
      <vt:lpstr>바탕체</vt:lpstr>
      <vt:lpstr>Arial</vt:lpstr>
      <vt:lpstr>돋움체</vt:lpstr>
      <vt:lpstr>굴림</vt:lpstr>
      <vt:lpstr>DB고딕 B</vt:lpstr>
      <vt:lpstr>HY견고딕</vt:lpstr>
      <vt:lpstr>DB고딕 M</vt:lpstr>
      <vt:lpstr>1_기본 디자인</vt:lpstr>
      <vt:lpstr>9_기본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동부하이텍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Format</dc:title>
  <dc:creator>user</dc:creator>
  <cp:lastModifiedBy>전재영 (JEON JAE YOUNG)</cp:lastModifiedBy>
  <cp:revision>6796</cp:revision>
  <dcterms:created xsi:type="dcterms:W3CDTF">2004-09-23T06:56:55Z</dcterms:created>
  <dcterms:modified xsi:type="dcterms:W3CDTF">2025-01-10T11:36:24Z</dcterms:modified>
</cp:coreProperties>
</file>