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8E0FF0-7CE6-4755-AD4F-FAF0265C9E15}">
  <a:tblStyle styleId="{B48E0FF0-7CE6-4755-AD4F-FAF0265C9E1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a2cf677c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a2cf677c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a2cf677c9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a2cf677c9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a2cf677c9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a2cf677c9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a2cf677c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a2cf677c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a2cf677c9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a2cf677c9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a2cf677c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a2cf677c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a2cf677c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a2cf677c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a2cf677c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a2cf677c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a2cf677c9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a2cf677c9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2cf677c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2cf677c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a2cf677c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a2cf677c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a2cf677c9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a2cf677c9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a2cf677c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a2cf677c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milkywaysandy/Heart-Failure-Classification/tree/m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archive.ics.uci.edu/dataset/519/heart+failure+clinical+records" TargetMode="External"/><Relationship Id="rId4" Type="http://schemas.openxmlformats.org/officeDocument/2006/relationships/hyperlink" Target="https://www.ncbi.nlm.nih.gov/pmc/articles/PMC6998201/pdf/12911_2020_Article_1023.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680400"/>
            <a:ext cx="8520600" cy="1282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900"/>
              <a:t>Death Event Prediction </a:t>
            </a:r>
            <a:endParaRPr sz="2900"/>
          </a:p>
          <a:p>
            <a:pPr indent="0" lvl="0" marL="0" rtl="0" algn="ctr">
              <a:spcBef>
                <a:spcPts val="0"/>
              </a:spcBef>
              <a:spcAft>
                <a:spcPts val="0"/>
              </a:spcAft>
              <a:buNone/>
            </a:pPr>
            <a:r>
              <a:rPr lang="en" sz="2900"/>
              <a:t> On </a:t>
            </a:r>
            <a:r>
              <a:rPr lang="en" sz="2900"/>
              <a:t>Heart Failure Clinical Records</a:t>
            </a:r>
            <a:endParaRPr sz="2900"/>
          </a:p>
          <a:p>
            <a:pPr indent="0" lvl="0" marL="0" rtl="0" algn="ctr">
              <a:spcBef>
                <a:spcPts val="0"/>
              </a:spcBef>
              <a:spcAft>
                <a:spcPts val="0"/>
              </a:spcAft>
              <a:buNone/>
            </a:pPr>
            <a:r>
              <a:rPr lang="en" sz="2400"/>
              <a:t>With Supervised Machine Learning Technique</a:t>
            </a:r>
            <a:endParaRPr sz="2400"/>
          </a:p>
          <a:p>
            <a:pPr indent="0" lvl="0" marL="0" rtl="0" algn="ctr">
              <a:spcBef>
                <a:spcPts val="0"/>
              </a:spcBef>
              <a:spcAft>
                <a:spcPts val="0"/>
              </a:spcAft>
              <a:buNone/>
            </a:pPr>
            <a:r>
              <a:t/>
            </a:r>
            <a:endParaRPr sz="2900"/>
          </a:p>
        </p:txBody>
      </p:sp>
      <p:sp>
        <p:nvSpPr>
          <p:cNvPr id="65" name="Google Shape;65;p13"/>
          <p:cNvSpPr txBox="1"/>
          <p:nvPr>
            <p:ph idx="1" type="subTitle"/>
          </p:nvPr>
        </p:nvSpPr>
        <p:spPr>
          <a:xfrm>
            <a:off x="2469850" y="2074325"/>
            <a:ext cx="4260300" cy="69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 to Supervised Machine Learning</a:t>
            </a:r>
            <a:endParaRPr/>
          </a:p>
          <a:p>
            <a:pPr indent="0" lvl="0" marL="0" rtl="0" algn="ctr">
              <a:spcBef>
                <a:spcPts val="0"/>
              </a:spcBef>
              <a:spcAft>
                <a:spcPts val="0"/>
              </a:spcAft>
              <a:buNone/>
            </a:pPr>
            <a:r>
              <a:rPr lang="en"/>
              <a:t>Final Project</a:t>
            </a:r>
            <a:endParaRPr/>
          </a:p>
        </p:txBody>
      </p:sp>
      <p:sp>
        <p:nvSpPr>
          <p:cNvPr id="66" name="Google Shape;66;p13"/>
          <p:cNvSpPr txBox="1"/>
          <p:nvPr/>
        </p:nvSpPr>
        <p:spPr>
          <a:xfrm>
            <a:off x="7142875" y="4157900"/>
            <a:ext cx="1589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Sandy Hsu</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February</a:t>
            </a:r>
            <a:r>
              <a:rPr lang="en" sz="1300">
                <a:solidFill>
                  <a:schemeClr val="lt1"/>
                </a:solidFill>
                <a:latin typeface="Roboto"/>
                <a:ea typeface="Roboto"/>
                <a:cs typeface="Roboto"/>
                <a:sym typeface="Roboto"/>
              </a:rPr>
              <a:t>, 2024</a:t>
            </a:r>
            <a:endParaRPr sz="13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 : multiple Iterates training</a:t>
            </a:r>
            <a:endParaRPr/>
          </a:p>
        </p:txBody>
      </p:sp>
      <p:sp>
        <p:nvSpPr>
          <p:cNvPr id="125" name="Google Shape;125;p22"/>
          <p:cNvSpPr txBox="1"/>
          <p:nvPr/>
        </p:nvSpPr>
        <p:spPr>
          <a:xfrm>
            <a:off x="562350" y="1615075"/>
            <a:ext cx="8019300" cy="291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To find the best model, few multiple iterates training were done :</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AutoNum type="arabicPeriod"/>
            </a:pPr>
            <a:r>
              <a:rPr lang="en" sz="1300">
                <a:solidFill>
                  <a:schemeClr val="dk2"/>
                </a:solidFill>
                <a:latin typeface="Roboto"/>
                <a:ea typeface="Roboto"/>
                <a:cs typeface="Roboto"/>
                <a:sym typeface="Roboto"/>
              </a:rPr>
              <a:t>T</a:t>
            </a:r>
            <a:r>
              <a:rPr lang="en" sz="1300">
                <a:solidFill>
                  <a:schemeClr val="dk2"/>
                </a:solidFill>
                <a:latin typeface="Roboto"/>
                <a:ea typeface="Roboto"/>
                <a:cs typeface="Roboto"/>
                <a:sym typeface="Roboto"/>
              </a:rPr>
              <a:t>esting six different models with the original dataset :</a:t>
            </a:r>
            <a:endParaRPr sz="1300">
              <a:solidFill>
                <a:schemeClr val="dk2"/>
              </a:solidFill>
              <a:latin typeface="Roboto"/>
              <a:ea typeface="Roboto"/>
              <a:cs typeface="Roboto"/>
              <a:sym typeface="Roboto"/>
            </a:endParaRPr>
          </a:p>
          <a:p>
            <a:pPr indent="457200" lvl="0" marL="0" rtl="0" algn="l">
              <a:lnSpc>
                <a:spcPct val="115000"/>
              </a:lnSpc>
              <a:spcBef>
                <a:spcPts val="0"/>
              </a:spcBef>
              <a:spcAft>
                <a:spcPts val="0"/>
              </a:spcAft>
              <a:buNone/>
            </a:pPr>
            <a:r>
              <a:rPr lang="en" sz="1300">
                <a:solidFill>
                  <a:schemeClr val="dk2"/>
                </a:solidFill>
                <a:latin typeface="Roboto"/>
                <a:ea typeface="Roboto"/>
                <a:cs typeface="Roboto"/>
                <a:sym typeface="Roboto"/>
              </a:rPr>
              <a:t>Random forest and gradient boosting model performance well with this particular dataset. </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AutoNum type="arabicPeriod"/>
            </a:pPr>
            <a:r>
              <a:rPr lang="en" sz="1300">
                <a:solidFill>
                  <a:schemeClr val="dk2"/>
                </a:solidFill>
                <a:latin typeface="Roboto"/>
                <a:ea typeface="Roboto"/>
                <a:cs typeface="Roboto"/>
                <a:sym typeface="Roboto"/>
              </a:rPr>
              <a:t>Standard Scaling (feature normalization)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	This technique has no effect on the dataset training, probably due to 5 out of 12 were binary features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AutoNum type="arabicPeriod"/>
            </a:pPr>
            <a:r>
              <a:rPr lang="en" sz="1300">
                <a:solidFill>
                  <a:schemeClr val="dk2"/>
                </a:solidFill>
                <a:latin typeface="Roboto"/>
                <a:ea typeface="Roboto"/>
                <a:cs typeface="Roboto"/>
                <a:sym typeface="Roboto"/>
              </a:rPr>
              <a:t>Downsampling without standard scaling :</a:t>
            </a:r>
            <a:endParaRPr sz="13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rPr lang="en" sz="1300">
                <a:solidFill>
                  <a:schemeClr val="dk2"/>
                </a:solidFill>
                <a:latin typeface="Roboto"/>
                <a:ea typeface="Roboto"/>
                <a:cs typeface="Roboto"/>
                <a:sym typeface="Roboto"/>
              </a:rPr>
              <a:t>This is a effective technique, which produce the winning model</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AutoNum type="arabicPeriod"/>
            </a:pPr>
            <a:r>
              <a:rPr lang="en" sz="1300">
                <a:solidFill>
                  <a:schemeClr val="dk2"/>
                </a:solidFill>
                <a:latin typeface="Roboto"/>
                <a:ea typeface="Roboto"/>
                <a:cs typeface="Roboto"/>
                <a:sym typeface="Roboto"/>
              </a:rPr>
              <a:t>Downsampling combine with standard scaling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	This technique has no effect  on the dataset training, probably due to 5 out of 12 were binary features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AutoNum type="arabicPeriod"/>
            </a:pPr>
            <a:r>
              <a:rPr lang="en" sz="1300">
                <a:solidFill>
                  <a:schemeClr val="dk2"/>
                </a:solidFill>
                <a:latin typeface="Roboto"/>
                <a:ea typeface="Roboto"/>
                <a:cs typeface="Roboto"/>
                <a:sym typeface="Roboto"/>
              </a:rPr>
              <a:t>Number of features reduced :</a:t>
            </a:r>
            <a:endParaRPr sz="13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rPr lang="en" sz="1300">
                <a:solidFill>
                  <a:schemeClr val="dk2"/>
                </a:solidFill>
                <a:latin typeface="Roboto"/>
                <a:ea typeface="Roboto"/>
                <a:cs typeface="Roboto"/>
                <a:sym typeface="Roboto"/>
              </a:rPr>
              <a:t>Surprisingly, the reduction of features only slight dropped the performance of the model overall. However, for better accurate, all features were still chosen for best model performance.</a:t>
            </a:r>
            <a:endParaRPr sz="13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 : Evaluation Metrics</a:t>
            </a:r>
            <a:endParaRPr/>
          </a:p>
        </p:txBody>
      </p:sp>
      <p:sp>
        <p:nvSpPr>
          <p:cNvPr id="131" name="Google Shape;131;p23"/>
          <p:cNvSpPr txBox="1"/>
          <p:nvPr/>
        </p:nvSpPr>
        <p:spPr>
          <a:xfrm>
            <a:off x="429675" y="1320025"/>
            <a:ext cx="81531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The most common way to evaluate the model is accuracy. However, consider the dataset is imbalance, it is </a:t>
            </a:r>
            <a:r>
              <a:rPr lang="en" sz="1300">
                <a:solidFill>
                  <a:schemeClr val="dk2"/>
                </a:solidFill>
                <a:latin typeface="Roboto"/>
                <a:ea typeface="Roboto"/>
                <a:cs typeface="Roboto"/>
                <a:sym typeface="Roboto"/>
              </a:rPr>
              <a:t>necessary</a:t>
            </a:r>
            <a:r>
              <a:rPr lang="en" sz="1300">
                <a:solidFill>
                  <a:schemeClr val="dk2"/>
                </a:solidFill>
                <a:latin typeface="Roboto"/>
                <a:ea typeface="Roboto"/>
                <a:cs typeface="Roboto"/>
                <a:sym typeface="Roboto"/>
              </a:rPr>
              <a:t> to look at the additional evaluation metrics for better overall assessment on the performance of the model.</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This report included accuracy, precision, recall, and f1 scores for each model trained:</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Accuracy : Measure the correctly predicted classification from the model</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Overall, the tree based models trained well with this dataset. Random forest model ranked top on the accuracy with downsample dataset.</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Precision : Measure the </a:t>
            </a:r>
            <a:r>
              <a:rPr lang="en" sz="1300">
                <a:solidFill>
                  <a:schemeClr val="dk2"/>
                </a:solidFill>
                <a:latin typeface="Roboto"/>
                <a:ea typeface="Roboto"/>
                <a:cs typeface="Roboto"/>
                <a:sym typeface="Roboto"/>
              </a:rPr>
              <a:t>positive</a:t>
            </a:r>
            <a:r>
              <a:rPr lang="en" sz="1300">
                <a:solidFill>
                  <a:schemeClr val="dk2"/>
                </a:solidFill>
                <a:latin typeface="Roboto"/>
                <a:ea typeface="Roboto"/>
                <a:cs typeface="Roboto"/>
                <a:sym typeface="Roboto"/>
              </a:rPr>
              <a:t> classified prediction from the model</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Overall, all the evaluation was slightly worse than accuracy; but not by much. The rate is higher in the original dataset where the data were </a:t>
            </a:r>
            <a:r>
              <a:rPr lang="en" sz="1300">
                <a:solidFill>
                  <a:schemeClr val="dk2"/>
                </a:solidFill>
                <a:latin typeface="Roboto"/>
                <a:ea typeface="Roboto"/>
                <a:cs typeface="Roboto"/>
                <a:sym typeface="Roboto"/>
              </a:rPr>
              <a:t>imbalance</a:t>
            </a:r>
            <a:r>
              <a:rPr lang="en" sz="1300">
                <a:solidFill>
                  <a:schemeClr val="dk2"/>
                </a:solidFill>
                <a:latin typeface="Roboto"/>
                <a:ea typeface="Roboto"/>
                <a:cs typeface="Roboto"/>
                <a:sym typeface="Roboto"/>
              </a:rPr>
              <a:t> as expected.</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Recall : Measure the </a:t>
            </a:r>
            <a:r>
              <a:rPr lang="en" sz="1300">
                <a:solidFill>
                  <a:schemeClr val="dk2"/>
                </a:solidFill>
                <a:latin typeface="Roboto"/>
                <a:ea typeface="Roboto"/>
                <a:cs typeface="Roboto"/>
                <a:sym typeface="Roboto"/>
              </a:rPr>
              <a:t>negative</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classified</a:t>
            </a:r>
            <a:r>
              <a:rPr lang="en" sz="1300">
                <a:solidFill>
                  <a:schemeClr val="dk2"/>
                </a:solidFill>
                <a:latin typeface="Roboto"/>
                <a:ea typeface="Roboto"/>
                <a:cs typeface="Roboto"/>
                <a:sym typeface="Roboto"/>
              </a:rPr>
              <a:t> prediction from the model</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Due to the imbalance in the original dataset, the random forest model had trouble provide matching recall value. However, after downsampling (elimited the imbalance) or in the gradient </a:t>
            </a:r>
            <a:r>
              <a:rPr lang="en" sz="1300">
                <a:solidFill>
                  <a:schemeClr val="dk2"/>
                </a:solidFill>
                <a:latin typeface="Roboto"/>
                <a:ea typeface="Roboto"/>
                <a:cs typeface="Roboto"/>
                <a:sym typeface="Roboto"/>
              </a:rPr>
              <a:t>boosting</a:t>
            </a:r>
            <a:r>
              <a:rPr lang="en" sz="1300">
                <a:solidFill>
                  <a:schemeClr val="dk2"/>
                </a:solidFill>
                <a:latin typeface="Roboto"/>
                <a:ea typeface="Roboto"/>
                <a:cs typeface="Roboto"/>
                <a:sym typeface="Roboto"/>
              </a:rPr>
              <a:t> model (included different method of training), it does perform as good.</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F1 : Evaluate both precision and recall</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Overall, most of the trained models do not have too much issue balance the precision and recall. Thus, the values of this metrics are reasonable.</a:t>
            </a:r>
            <a:endParaRPr sz="13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55850" y="416675"/>
            <a:ext cx="88323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 :  ROC Graphs of the Top Models</a:t>
            </a:r>
            <a:endParaRPr/>
          </a:p>
        </p:txBody>
      </p:sp>
      <p:sp>
        <p:nvSpPr>
          <p:cNvPr id="137" name="Google Shape;137;p24"/>
          <p:cNvSpPr txBox="1"/>
          <p:nvPr/>
        </p:nvSpPr>
        <p:spPr>
          <a:xfrm>
            <a:off x="260425" y="1187775"/>
            <a:ext cx="85656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The rationale behind ROC AUC lies in its assessment of a binary classifier's ability to differentiate between positive and negative classes. It quantifies the likelihood that the model will accurately prioritize a randomly selected positive instance over a randomly chosen negative one. From the following two graphs, the downsample dataset trained the model better.</a:t>
            </a:r>
            <a:endParaRPr sz="1300">
              <a:solidFill>
                <a:schemeClr val="dk1"/>
              </a:solidFill>
              <a:latin typeface="Roboto"/>
              <a:ea typeface="Roboto"/>
              <a:cs typeface="Roboto"/>
              <a:sym typeface="Roboto"/>
            </a:endParaRPr>
          </a:p>
        </p:txBody>
      </p:sp>
      <p:pic>
        <p:nvPicPr>
          <p:cNvPr id="138" name="Google Shape;138;p24"/>
          <p:cNvPicPr preferRelativeResize="0"/>
          <p:nvPr/>
        </p:nvPicPr>
        <p:blipFill>
          <a:blip r:embed="rId3">
            <a:alphaModFix/>
          </a:blip>
          <a:stretch>
            <a:fillRect/>
          </a:stretch>
        </p:blipFill>
        <p:spPr>
          <a:xfrm>
            <a:off x="864500" y="1930099"/>
            <a:ext cx="3255624" cy="2581674"/>
          </a:xfrm>
          <a:prstGeom prst="rect">
            <a:avLst/>
          </a:prstGeom>
          <a:noFill/>
          <a:ln>
            <a:noFill/>
          </a:ln>
        </p:spPr>
      </p:pic>
      <p:pic>
        <p:nvPicPr>
          <p:cNvPr id="139" name="Google Shape;139;p24"/>
          <p:cNvPicPr preferRelativeResize="0"/>
          <p:nvPr/>
        </p:nvPicPr>
        <p:blipFill>
          <a:blip r:embed="rId4">
            <a:alphaModFix/>
          </a:blip>
          <a:stretch>
            <a:fillRect/>
          </a:stretch>
        </p:blipFill>
        <p:spPr>
          <a:xfrm>
            <a:off x="4768325" y="1931175"/>
            <a:ext cx="3255626" cy="2579535"/>
          </a:xfrm>
          <a:prstGeom prst="rect">
            <a:avLst/>
          </a:prstGeom>
          <a:noFill/>
          <a:ln>
            <a:noFill/>
          </a:ln>
        </p:spPr>
      </p:pic>
      <p:sp>
        <p:nvSpPr>
          <p:cNvPr id="140" name="Google Shape;140;p24"/>
          <p:cNvSpPr txBox="1"/>
          <p:nvPr/>
        </p:nvSpPr>
        <p:spPr>
          <a:xfrm>
            <a:off x="1016900" y="4494775"/>
            <a:ext cx="304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Random Forest M</a:t>
            </a:r>
            <a:r>
              <a:rPr lang="en" sz="1300">
                <a:solidFill>
                  <a:schemeClr val="dk2"/>
                </a:solidFill>
                <a:latin typeface="Roboto"/>
                <a:ea typeface="Roboto"/>
                <a:cs typeface="Roboto"/>
                <a:sym typeface="Roboto"/>
              </a:rPr>
              <a:t>odels</a:t>
            </a:r>
            <a:r>
              <a:rPr lang="en" sz="1300">
                <a:solidFill>
                  <a:schemeClr val="dk2"/>
                </a:solidFill>
                <a:latin typeface="Roboto"/>
                <a:ea typeface="Roboto"/>
                <a:cs typeface="Roboto"/>
                <a:sym typeface="Roboto"/>
              </a:rPr>
              <a:t> AUC = 0.812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Gradient</a:t>
            </a:r>
            <a:r>
              <a:rPr lang="en" sz="1300">
                <a:solidFill>
                  <a:schemeClr val="dk2"/>
                </a:solidFill>
                <a:latin typeface="Roboto"/>
                <a:ea typeface="Roboto"/>
                <a:cs typeface="Roboto"/>
                <a:sym typeface="Roboto"/>
              </a:rPr>
              <a:t> Boosting Model ACU =  0.831</a:t>
            </a:r>
            <a:endParaRPr sz="1300">
              <a:solidFill>
                <a:schemeClr val="dk2"/>
              </a:solidFill>
              <a:latin typeface="Roboto"/>
              <a:ea typeface="Roboto"/>
              <a:cs typeface="Roboto"/>
              <a:sym typeface="Roboto"/>
            </a:endParaRPr>
          </a:p>
        </p:txBody>
      </p:sp>
      <p:sp>
        <p:nvSpPr>
          <p:cNvPr id="141" name="Google Shape;141;p24"/>
          <p:cNvSpPr txBox="1"/>
          <p:nvPr/>
        </p:nvSpPr>
        <p:spPr>
          <a:xfrm>
            <a:off x="5131700" y="4494775"/>
            <a:ext cx="304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Random Forest Models AUC = 0.873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Gradient Boosting Model ACU =  0.836</a:t>
            </a:r>
            <a:endParaRPr sz="13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and Conclusion</a:t>
            </a:r>
            <a:endParaRPr/>
          </a:p>
        </p:txBody>
      </p:sp>
      <p:sp>
        <p:nvSpPr>
          <p:cNvPr id="147" name="Google Shape;147;p25"/>
          <p:cNvSpPr txBox="1"/>
          <p:nvPr/>
        </p:nvSpPr>
        <p:spPr>
          <a:xfrm>
            <a:off x="495900" y="1332900"/>
            <a:ext cx="8152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Learning and Takeaways:</a:t>
            </a:r>
            <a:endParaRPr b="1">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u="sng">
                <a:solidFill>
                  <a:schemeClr val="dk2"/>
                </a:solidFill>
                <a:latin typeface="Roboto"/>
                <a:ea typeface="Roboto"/>
                <a:cs typeface="Roboto"/>
                <a:sym typeface="Roboto"/>
              </a:rPr>
              <a:t>Feature selected is very important</a:t>
            </a:r>
            <a:r>
              <a:rPr lang="en">
                <a:solidFill>
                  <a:schemeClr val="dk2"/>
                </a:solidFill>
                <a:latin typeface="Roboto"/>
                <a:ea typeface="Roboto"/>
                <a:cs typeface="Roboto"/>
                <a:sym typeface="Roboto"/>
              </a:rPr>
              <a:t>: Compare to models that trained with all 12 features, when only 5 features included to train, the accuracy still at 85%, which is an acceptable accuracy rate. The information can </a:t>
            </a:r>
            <a:r>
              <a:rPr lang="en">
                <a:solidFill>
                  <a:schemeClr val="dk2"/>
                </a:solidFill>
                <a:latin typeface="Roboto"/>
                <a:ea typeface="Roboto"/>
                <a:cs typeface="Roboto"/>
                <a:sym typeface="Roboto"/>
              </a:rPr>
              <a:t>embedded</a:t>
            </a:r>
            <a:r>
              <a:rPr lang="en">
                <a:solidFill>
                  <a:schemeClr val="dk2"/>
                </a:solidFill>
                <a:latin typeface="Roboto"/>
                <a:ea typeface="Roboto"/>
                <a:cs typeface="Roboto"/>
                <a:sym typeface="Roboto"/>
              </a:rPr>
              <a:t> in only very few key features.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u="sng">
                <a:solidFill>
                  <a:schemeClr val="dk2"/>
                </a:solidFill>
                <a:latin typeface="Roboto"/>
                <a:ea typeface="Roboto"/>
                <a:cs typeface="Roboto"/>
                <a:sym typeface="Roboto"/>
              </a:rPr>
              <a:t>Balanced sample can improve model performance</a:t>
            </a:r>
            <a:r>
              <a:rPr lang="en">
                <a:solidFill>
                  <a:schemeClr val="dk2"/>
                </a:solidFill>
                <a:latin typeface="Roboto"/>
                <a:ea typeface="Roboto"/>
                <a:cs typeface="Roboto"/>
                <a:sym typeface="Roboto"/>
              </a:rPr>
              <a:t>: Compare training result between original and downsample dataset, a model such as random forest can be improved from 0.85 to 0.88.</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b="1" lang="en">
                <a:solidFill>
                  <a:schemeClr val="dk2"/>
                </a:solidFill>
                <a:latin typeface="Roboto"/>
                <a:ea typeface="Roboto"/>
                <a:cs typeface="Roboto"/>
                <a:sym typeface="Roboto"/>
              </a:rPr>
              <a:t>Future Ways to Improve</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From Machine Learning Technique Perspectives:</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Some more hyperparameter tuning can further improve the model accuracy</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From Domain Knowledge Perspectives:</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There are some important patient data missing from the dataset, such as lack of  </a:t>
            </a:r>
            <a:r>
              <a:rPr lang="en">
                <a:solidFill>
                  <a:schemeClr val="dk2"/>
                </a:solidFill>
                <a:latin typeface="Roboto"/>
                <a:ea typeface="Roboto"/>
                <a:cs typeface="Roboto"/>
                <a:sym typeface="Roboto"/>
              </a:rPr>
              <a:t>primary kidney disease information and the type of follow-up was carried out, etc</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This dataset collected from a very specific area, Punjab, Pakistan, with relative undiverse patients population. Thus, the applicability to different types of patients with heart failure condition can be an exploration direction in the future.</a:t>
            </a:r>
            <a:endParaRPr>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53" name="Google Shape;153;p26"/>
          <p:cNvSpPr txBox="1"/>
          <p:nvPr/>
        </p:nvSpPr>
        <p:spPr>
          <a:xfrm>
            <a:off x="311700" y="1822225"/>
            <a:ext cx="4644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Additional Information regarding to this project:</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b="1" lang="en" sz="1500">
                <a:solidFill>
                  <a:schemeClr val="dk2"/>
                </a:solidFill>
                <a:latin typeface="Roboto"/>
                <a:ea typeface="Roboto"/>
                <a:cs typeface="Roboto"/>
                <a:sym typeface="Roboto"/>
              </a:rPr>
              <a:t>Video Presentation</a:t>
            </a:r>
            <a:endParaRPr b="1"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b="1" lang="en" sz="1500" u="sng">
                <a:solidFill>
                  <a:schemeClr val="hlink"/>
                </a:solidFill>
                <a:latin typeface="Roboto"/>
                <a:ea typeface="Roboto"/>
                <a:cs typeface="Roboto"/>
                <a:sym typeface="Roboto"/>
                <a:hlinkClick r:id="rId3"/>
              </a:rPr>
              <a:t>Public Github Repository</a:t>
            </a:r>
            <a:endParaRPr b="1" sz="15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Topic</a:t>
            </a:r>
            <a:endParaRPr/>
          </a:p>
        </p:txBody>
      </p:sp>
      <p:sp>
        <p:nvSpPr>
          <p:cNvPr id="72" name="Google Shape;72;p14"/>
          <p:cNvSpPr txBox="1"/>
          <p:nvPr/>
        </p:nvSpPr>
        <p:spPr>
          <a:xfrm>
            <a:off x="990000" y="1392075"/>
            <a:ext cx="71640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Heart Failure is a very common event causes by the cardiovascular disease (CVDs). CVDs is one of the most important topic in medicine, which estimated to take away 17.9 million lives each year </a:t>
            </a:r>
            <a:r>
              <a:rPr lang="en" sz="1500">
                <a:solidFill>
                  <a:schemeClr val="dk2"/>
                </a:solidFill>
                <a:latin typeface="Roboto"/>
                <a:ea typeface="Roboto"/>
                <a:cs typeface="Roboto"/>
                <a:sym typeface="Roboto"/>
              </a:rPr>
              <a:t>worldwide</a:t>
            </a:r>
            <a:r>
              <a:rPr lang="en" sz="1500">
                <a:solidFill>
                  <a:schemeClr val="dk2"/>
                </a:solidFill>
                <a:latin typeface="Roboto"/>
                <a:ea typeface="Roboto"/>
                <a:cs typeface="Roboto"/>
                <a:sym typeface="Roboto"/>
              </a:rPr>
              <a:t>. Thus, b</a:t>
            </a:r>
            <a:r>
              <a:rPr lang="en" sz="1500">
                <a:solidFill>
                  <a:schemeClr val="dk2"/>
                </a:solidFill>
                <a:latin typeface="Roboto"/>
                <a:ea typeface="Roboto"/>
                <a:cs typeface="Roboto"/>
                <a:sym typeface="Roboto"/>
              </a:rPr>
              <a:t>uilding a high precision and accuracy machine learning model for early detection is in need. </a:t>
            </a:r>
            <a:r>
              <a:rPr lang="en" sz="1500">
                <a:solidFill>
                  <a:schemeClr val="dk2"/>
                </a:solidFill>
                <a:latin typeface="Roboto"/>
                <a:ea typeface="Roboto"/>
                <a:cs typeface="Roboto"/>
                <a:sym typeface="Roboto"/>
              </a:rPr>
              <a:t>This real-world clinical dataset included high cardiovascular risk factors such as hypertension, </a:t>
            </a:r>
            <a:r>
              <a:rPr lang="en" sz="1500">
                <a:solidFill>
                  <a:schemeClr val="dk2"/>
                </a:solidFill>
                <a:latin typeface="Roboto"/>
                <a:ea typeface="Roboto"/>
                <a:cs typeface="Roboto"/>
                <a:sym typeface="Roboto"/>
              </a:rPr>
              <a:t>diabetes</a:t>
            </a:r>
            <a:r>
              <a:rPr lang="en" sz="1500">
                <a:solidFill>
                  <a:schemeClr val="dk2"/>
                </a:solidFill>
                <a:latin typeface="Roboto"/>
                <a:ea typeface="Roboto"/>
                <a:cs typeface="Roboto"/>
                <a:sym typeface="Roboto"/>
              </a:rPr>
              <a:t>, hyperlipidaemia, and others, which would give great insights and possible application for </a:t>
            </a:r>
            <a:r>
              <a:rPr b="1" lang="en" sz="1500">
                <a:solidFill>
                  <a:schemeClr val="dk2"/>
                </a:solidFill>
                <a:latin typeface="Roboto"/>
                <a:ea typeface="Roboto"/>
                <a:cs typeface="Roboto"/>
                <a:sym typeface="Roboto"/>
              </a:rPr>
              <a:t>early detection and future prevention as a goal</a:t>
            </a:r>
            <a:r>
              <a:rPr lang="en" sz="1500">
                <a:solidFill>
                  <a:schemeClr val="dk2"/>
                </a:solidFill>
                <a:latin typeface="Roboto"/>
                <a:ea typeface="Roboto"/>
                <a:cs typeface="Roboto"/>
                <a:sym typeface="Roboto"/>
              </a:rPr>
              <a:t>.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This dataset was based on the records of heart failure patients who had death event as an outcome during the follow up period between 4 to 284 days. I uilterized six different </a:t>
            </a:r>
            <a:r>
              <a:rPr b="1" lang="en" sz="1500">
                <a:solidFill>
                  <a:schemeClr val="dk2"/>
                </a:solidFill>
                <a:latin typeface="Roboto"/>
                <a:ea typeface="Roboto"/>
                <a:cs typeface="Roboto"/>
                <a:sym typeface="Roboto"/>
              </a:rPr>
              <a:t>supervised machine learning models, </a:t>
            </a:r>
            <a:r>
              <a:rPr lang="en" sz="1500">
                <a:solidFill>
                  <a:schemeClr val="dk2"/>
                </a:solidFill>
                <a:latin typeface="Roboto"/>
                <a:ea typeface="Roboto"/>
                <a:cs typeface="Roboto"/>
                <a:sym typeface="Roboto"/>
              </a:rPr>
              <a:t>such as random forest, Gradient Boosting Classifier, Ada Boosting, Support Vector Machine, KNN, and Cat boosting, designed for </a:t>
            </a:r>
            <a:r>
              <a:rPr b="1" lang="en" sz="1500">
                <a:solidFill>
                  <a:schemeClr val="dk2"/>
                </a:solidFill>
                <a:latin typeface="Roboto"/>
                <a:ea typeface="Roboto"/>
                <a:cs typeface="Roboto"/>
                <a:sym typeface="Roboto"/>
              </a:rPr>
              <a:t>classification </a:t>
            </a:r>
            <a:r>
              <a:rPr lang="en" sz="1500">
                <a:solidFill>
                  <a:schemeClr val="dk2"/>
                </a:solidFill>
                <a:latin typeface="Roboto"/>
                <a:ea typeface="Roboto"/>
                <a:cs typeface="Roboto"/>
                <a:sym typeface="Roboto"/>
              </a:rPr>
              <a:t>task to identify the death event from the records. The best performing model is Random Forest classification with accuracy of 0.875.</a:t>
            </a:r>
            <a:endParaRPr sz="15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Source &amp; Cleaning</a:t>
            </a:r>
            <a:endParaRPr/>
          </a:p>
        </p:txBody>
      </p:sp>
      <p:sp>
        <p:nvSpPr>
          <p:cNvPr id="78" name="Google Shape;78;p15"/>
          <p:cNvSpPr txBox="1"/>
          <p:nvPr/>
        </p:nvSpPr>
        <p:spPr>
          <a:xfrm>
            <a:off x="542250" y="1443625"/>
            <a:ext cx="8059500" cy="318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 public dataset from </a:t>
            </a:r>
            <a:r>
              <a:rPr b="1" lang="en" sz="1500">
                <a:solidFill>
                  <a:schemeClr val="dk2"/>
                </a:solidFill>
                <a:latin typeface="Roboto"/>
                <a:ea typeface="Roboto"/>
                <a:cs typeface="Roboto"/>
                <a:sym typeface="Roboto"/>
              </a:rPr>
              <a:t>UC Irvine Machine Learning Repository</a:t>
            </a:r>
            <a:r>
              <a:rPr lang="en" sz="1500">
                <a:solidFill>
                  <a:schemeClr val="dk2"/>
                </a:solidFill>
                <a:latin typeface="Roboto"/>
                <a:ea typeface="Roboto"/>
                <a:cs typeface="Roboto"/>
                <a:sym typeface="Roboto"/>
              </a:rPr>
              <a:t>: </a:t>
            </a:r>
            <a:r>
              <a:rPr b="1" lang="en" sz="1500" u="sng">
                <a:solidFill>
                  <a:schemeClr val="hlink"/>
                </a:solidFill>
                <a:latin typeface="Roboto"/>
                <a:ea typeface="Roboto"/>
                <a:cs typeface="Roboto"/>
                <a:sym typeface="Roboto"/>
                <a:hlinkClick r:id="rId3"/>
              </a:rPr>
              <a:t>click for the Dataset </a:t>
            </a:r>
            <a:endParaRPr b="1"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First published with Journal:</a:t>
            </a:r>
            <a:endParaRPr sz="1500">
              <a:solidFill>
                <a:schemeClr val="dk2"/>
              </a:solidFill>
              <a:latin typeface="Roboto"/>
              <a:ea typeface="Roboto"/>
              <a:cs typeface="Roboto"/>
              <a:sym typeface="Roboto"/>
            </a:endParaRPr>
          </a:p>
          <a:p>
            <a:pPr indent="0" lvl="0" marL="457200" rtl="0" algn="l">
              <a:spcBef>
                <a:spcPts val="0"/>
              </a:spcBef>
              <a:spcAft>
                <a:spcPts val="0"/>
              </a:spcAft>
              <a:buNone/>
            </a:pPr>
            <a:r>
              <a:rPr i="1" lang="en" sz="1500" u="sng">
                <a:solidFill>
                  <a:schemeClr val="hlink"/>
                </a:solidFill>
                <a:latin typeface="Roboto"/>
                <a:ea typeface="Roboto"/>
                <a:cs typeface="Roboto"/>
                <a:sym typeface="Roboto"/>
                <a:hlinkClick r:id="rId4"/>
              </a:rPr>
              <a:t>Davide Chicco, Giuseppe Jurman: "Machine learning can predict survival of patients with heart failure from serum creatinine and ejection fraction alone". BMC Medical Informatics and Decision Making 20, 16 (2020).</a:t>
            </a:r>
            <a:r>
              <a:rPr lang="en" sz="1500">
                <a:solidFill>
                  <a:schemeClr val="dk2"/>
                </a:solidFill>
                <a:latin typeface="Roboto"/>
                <a:ea typeface="Roboto"/>
                <a:cs typeface="Roboto"/>
                <a:sym typeface="Roboto"/>
              </a:rPr>
              <a:t>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Dataset were </a:t>
            </a:r>
            <a:r>
              <a:rPr lang="en" sz="1500">
                <a:solidFill>
                  <a:schemeClr val="dk2"/>
                </a:solidFill>
                <a:latin typeface="Roboto"/>
                <a:ea typeface="Roboto"/>
                <a:cs typeface="Roboto"/>
                <a:sym typeface="Roboto"/>
              </a:rPr>
              <a:t>collected</a:t>
            </a:r>
            <a:r>
              <a:rPr lang="en" sz="1500">
                <a:solidFill>
                  <a:schemeClr val="dk2"/>
                </a:solidFill>
                <a:latin typeface="Roboto"/>
                <a:ea typeface="Roboto"/>
                <a:cs typeface="Roboto"/>
                <a:sym typeface="Roboto"/>
              </a:rPr>
              <a:t> from the medical records of 299 heart failure patients at the Faisalabad Institute of Cardiology and at the Allied Hospital in Faisalabad (Punjab, Pakistan), during April to December 2015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Data set came in tabulated format with </a:t>
            </a:r>
            <a:r>
              <a:rPr b="1" lang="en" sz="1500">
                <a:solidFill>
                  <a:schemeClr val="dk2"/>
                </a:solidFill>
                <a:latin typeface="Roboto"/>
                <a:ea typeface="Roboto"/>
                <a:cs typeface="Roboto"/>
                <a:sym typeface="Roboto"/>
              </a:rPr>
              <a:t>299 records, 12 features, and 1 target</a:t>
            </a:r>
            <a:r>
              <a:rPr lang="en" sz="1500">
                <a:solidFill>
                  <a:schemeClr val="dk2"/>
                </a:solidFill>
                <a:latin typeface="Roboto"/>
                <a:ea typeface="Roboto"/>
                <a:cs typeface="Roboto"/>
                <a:sym typeface="Roboto"/>
              </a:rPr>
              <a:t> column.</a:t>
            </a:r>
            <a:endParaRPr sz="1500">
              <a:solidFill>
                <a:schemeClr val="dk2"/>
              </a:solidFill>
              <a:latin typeface="Roboto"/>
              <a:ea typeface="Roboto"/>
              <a:cs typeface="Roboto"/>
              <a:sym typeface="Roboto"/>
            </a:endParaRPr>
          </a:p>
          <a:p>
            <a:pPr indent="0" lvl="0" marL="914400" rtl="0" algn="l">
              <a:spcBef>
                <a:spcPts val="0"/>
              </a:spcBef>
              <a:spcAft>
                <a:spcPts val="0"/>
              </a:spcAft>
              <a:buNone/>
            </a:pPr>
            <a:r>
              <a:rPr lang="en" sz="1500">
                <a:solidFill>
                  <a:schemeClr val="dk2"/>
                </a:solidFill>
                <a:latin typeface="Roboto"/>
                <a:ea typeface="Roboto"/>
                <a:cs typeface="Roboto"/>
                <a:sym typeface="Roboto"/>
              </a:rPr>
              <a:t>The data type of each features is included in the next slide.</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The dataset is clean; however, few tasks still </a:t>
            </a:r>
            <a:r>
              <a:rPr lang="en" sz="1500">
                <a:solidFill>
                  <a:schemeClr val="dk2"/>
                </a:solidFill>
                <a:latin typeface="Roboto"/>
                <a:ea typeface="Roboto"/>
                <a:cs typeface="Roboto"/>
                <a:sym typeface="Roboto"/>
              </a:rPr>
              <a:t>perform</a:t>
            </a:r>
            <a:r>
              <a:rPr lang="en" sz="1500">
                <a:solidFill>
                  <a:schemeClr val="dk2"/>
                </a:solidFill>
                <a:latin typeface="Roboto"/>
                <a:ea typeface="Roboto"/>
                <a:cs typeface="Roboto"/>
                <a:sym typeface="Roboto"/>
              </a:rPr>
              <a:t> to ensure the </a:t>
            </a:r>
            <a:r>
              <a:rPr lang="en" sz="1500">
                <a:solidFill>
                  <a:schemeClr val="dk2"/>
                </a:solidFill>
                <a:latin typeface="Roboto"/>
                <a:ea typeface="Roboto"/>
                <a:cs typeface="Roboto"/>
                <a:sym typeface="Roboto"/>
              </a:rPr>
              <a:t>cleanliness</a:t>
            </a:r>
            <a:r>
              <a:rPr lang="en" sz="1500">
                <a:solidFill>
                  <a:schemeClr val="dk2"/>
                </a:solidFill>
                <a:latin typeface="Roboto"/>
                <a:ea typeface="Roboto"/>
                <a:cs typeface="Roboto"/>
                <a:sym typeface="Roboto"/>
              </a:rPr>
              <a:t> of the dataset, such as data type </a:t>
            </a:r>
            <a:r>
              <a:rPr lang="en" sz="1500">
                <a:solidFill>
                  <a:schemeClr val="dk2"/>
                </a:solidFill>
                <a:latin typeface="Roboto"/>
                <a:ea typeface="Roboto"/>
                <a:cs typeface="Roboto"/>
                <a:sym typeface="Roboto"/>
              </a:rPr>
              <a:t>consistency</a:t>
            </a:r>
            <a:r>
              <a:rPr lang="en" sz="1500">
                <a:solidFill>
                  <a:schemeClr val="dk2"/>
                </a:solidFill>
                <a:latin typeface="Roboto"/>
                <a:ea typeface="Roboto"/>
                <a:cs typeface="Roboto"/>
                <a:sym typeface="Roboto"/>
              </a:rPr>
              <a:t>, duplicate, </a:t>
            </a:r>
            <a:r>
              <a:rPr lang="en" sz="1500">
                <a:solidFill>
                  <a:schemeClr val="dk2"/>
                </a:solidFill>
                <a:latin typeface="Roboto"/>
                <a:ea typeface="Roboto"/>
                <a:cs typeface="Roboto"/>
                <a:sym typeface="Roboto"/>
              </a:rPr>
              <a:t>outlier</a:t>
            </a:r>
            <a:r>
              <a:rPr lang="en" sz="1500">
                <a:solidFill>
                  <a:schemeClr val="dk2"/>
                </a:solidFill>
                <a:latin typeface="Roboto"/>
                <a:ea typeface="Roboto"/>
                <a:cs typeface="Roboto"/>
                <a:sym typeface="Roboto"/>
              </a:rPr>
              <a:t> analysis, etc. Most of these are </a:t>
            </a:r>
            <a:r>
              <a:rPr lang="en" sz="1500">
                <a:solidFill>
                  <a:schemeClr val="dk2"/>
                </a:solidFill>
                <a:latin typeface="Roboto"/>
                <a:ea typeface="Roboto"/>
                <a:cs typeface="Roboto"/>
                <a:sym typeface="Roboto"/>
              </a:rPr>
              <a:t>concluded</a:t>
            </a:r>
            <a:r>
              <a:rPr lang="en" sz="1500">
                <a:solidFill>
                  <a:schemeClr val="dk2"/>
                </a:solidFill>
                <a:latin typeface="Roboto"/>
                <a:ea typeface="Roboto"/>
                <a:cs typeface="Roboto"/>
                <a:sym typeface="Roboto"/>
              </a:rPr>
              <a:t> </a:t>
            </a:r>
            <a:r>
              <a:rPr lang="en" sz="1500">
                <a:solidFill>
                  <a:schemeClr val="dk2"/>
                </a:solidFill>
                <a:latin typeface="Roboto"/>
                <a:ea typeface="Roboto"/>
                <a:cs typeface="Roboto"/>
                <a:sym typeface="Roboto"/>
              </a:rPr>
              <a:t>clean </a:t>
            </a:r>
            <a:r>
              <a:rPr lang="en" sz="1500">
                <a:solidFill>
                  <a:schemeClr val="dk2"/>
                </a:solidFill>
                <a:latin typeface="Roboto"/>
                <a:ea typeface="Roboto"/>
                <a:cs typeface="Roboto"/>
                <a:sym typeface="Roboto"/>
              </a:rPr>
              <a:t>from the result of code or pair plot. </a:t>
            </a:r>
            <a:endParaRPr sz="15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Type of the Features in the Dataset</a:t>
            </a:r>
            <a:endParaRPr/>
          </a:p>
        </p:txBody>
      </p:sp>
      <p:graphicFrame>
        <p:nvGraphicFramePr>
          <p:cNvPr id="84" name="Google Shape;84;p16"/>
          <p:cNvGraphicFramePr/>
          <p:nvPr/>
        </p:nvGraphicFramePr>
        <p:xfrm>
          <a:off x="875113" y="187375"/>
          <a:ext cx="3000000" cy="3000000"/>
        </p:xfrm>
        <a:graphic>
          <a:graphicData uri="http://schemas.openxmlformats.org/drawingml/2006/table">
            <a:tbl>
              <a:tblPr>
                <a:noFill/>
                <a:tableStyleId>{B48E0FF0-7CE6-4755-AD4F-FAF0265C9E15}</a:tableStyleId>
              </a:tblPr>
              <a:tblGrid>
                <a:gridCol w="1835425"/>
                <a:gridCol w="1085525"/>
                <a:gridCol w="4472825"/>
              </a:tblGrid>
              <a:tr h="234450">
                <a:tc>
                  <a:txBody>
                    <a:bodyPr/>
                    <a:lstStyle/>
                    <a:p>
                      <a:pPr indent="0" lvl="0" marL="0" rtl="0" algn="ctr">
                        <a:lnSpc>
                          <a:spcPct val="115000"/>
                        </a:lnSpc>
                        <a:spcBef>
                          <a:spcPts val="0"/>
                        </a:spcBef>
                        <a:spcAft>
                          <a:spcPts val="0"/>
                        </a:spcAft>
                        <a:buNone/>
                      </a:pPr>
                      <a:r>
                        <a:rPr b="1" lang="en" sz="1000"/>
                        <a:t>Feature</a:t>
                      </a:r>
                      <a:r>
                        <a:rPr b="1" lang="en" sz="1000"/>
                        <a:t> Name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Type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450">
                <a:tc>
                  <a:txBody>
                    <a:bodyPr/>
                    <a:lstStyle/>
                    <a:p>
                      <a:pPr indent="0" lvl="0" marL="0" rtl="0" algn="l">
                        <a:lnSpc>
                          <a:spcPct val="115000"/>
                        </a:lnSpc>
                        <a:spcBef>
                          <a:spcPts val="0"/>
                        </a:spcBef>
                        <a:spcAft>
                          <a:spcPts val="0"/>
                        </a:spcAft>
                        <a:buNone/>
                      </a:pPr>
                      <a:r>
                        <a:rPr lang="en" sz="1000"/>
                        <a:t>age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Integer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age of the patient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450">
                <a:tc>
                  <a:txBody>
                    <a:bodyPr/>
                    <a:lstStyle/>
                    <a:p>
                      <a:pPr indent="0" lvl="0" marL="0" rtl="0" algn="l">
                        <a:lnSpc>
                          <a:spcPct val="115000"/>
                        </a:lnSpc>
                        <a:spcBef>
                          <a:spcPts val="0"/>
                        </a:spcBef>
                        <a:spcAft>
                          <a:spcPts val="0"/>
                        </a:spcAft>
                        <a:buNone/>
                      </a:pPr>
                      <a:r>
                        <a:rPr lang="en" sz="1000"/>
                        <a:t>anaemia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Binary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decrease of red blood cells or hemoglobin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6300">
                <a:tc>
                  <a:txBody>
                    <a:bodyPr/>
                    <a:lstStyle/>
                    <a:p>
                      <a:pPr indent="0" lvl="0" marL="0" rtl="0" algn="l">
                        <a:lnSpc>
                          <a:spcPct val="115000"/>
                        </a:lnSpc>
                        <a:spcBef>
                          <a:spcPts val="0"/>
                        </a:spcBef>
                        <a:spcAft>
                          <a:spcPts val="0"/>
                        </a:spcAft>
                        <a:buNone/>
                      </a:pPr>
                      <a:r>
                        <a:rPr lang="en" sz="1000"/>
                        <a:t>creatinine_phosphokinase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Integer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level of the CPK enzyme in the blood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450">
                <a:tc>
                  <a:txBody>
                    <a:bodyPr/>
                    <a:lstStyle/>
                    <a:p>
                      <a:pPr indent="0" lvl="0" marL="0" rtl="0" algn="l">
                        <a:lnSpc>
                          <a:spcPct val="115000"/>
                        </a:lnSpc>
                        <a:spcBef>
                          <a:spcPts val="0"/>
                        </a:spcBef>
                        <a:spcAft>
                          <a:spcPts val="0"/>
                        </a:spcAft>
                        <a:buNone/>
                      </a:pPr>
                      <a:r>
                        <a:rPr lang="en" sz="1000"/>
                        <a:t>diabetes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Binary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if the patient has diabetes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6300">
                <a:tc>
                  <a:txBody>
                    <a:bodyPr/>
                    <a:lstStyle/>
                    <a:p>
                      <a:pPr indent="0" lvl="0" marL="0" rtl="0" algn="l">
                        <a:lnSpc>
                          <a:spcPct val="115000"/>
                        </a:lnSpc>
                        <a:spcBef>
                          <a:spcPts val="0"/>
                        </a:spcBef>
                        <a:spcAft>
                          <a:spcPts val="0"/>
                        </a:spcAft>
                        <a:buNone/>
                      </a:pPr>
                      <a:r>
                        <a:rPr lang="en" sz="1000"/>
                        <a:t>ejection_fraction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Integer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percentage of blood leaving the heart at each contraction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6300">
                <a:tc>
                  <a:txBody>
                    <a:bodyPr/>
                    <a:lstStyle/>
                    <a:p>
                      <a:pPr indent="0" lvl="0" marL="0" rtl="0" algn="l">
                        <a:lnSpc>
                          <a:spcPct val="115000"/>
                        </a:lnSpc>
                        <a:spcBef>
                          <a:spcPts val="0"/>
                        </a:spcBef>
                        <a:spcAft>
                          <a:spcPts val="0"/>
                        </a:spcAft>
                        <a:buNone/>
                      </a:pPr>
                      <a:r>
                        <a:rPr lang="en" sz="1000"/>
                        <a:t>high_blood_pressure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Binary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if the patient has hypertension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450">
                <a:tc>
                  <a:txBody>
                    <a:bodyPr/>
                    <a:lstStyle/>
                    <a:p>
                      <a:pPr indent="0" lvl="0" marL="0" rtl="0" algn="l">
                        <a:lnSpc>
                          <a:spcPct val="115000"/>
                        </a:lnSpc>
                        <a:spcBef>
                          <a:spcPts val="0"/>
                        </a:spcBef>
                        <a:spcAft>
                          <a:spcPts val="0"/>
                        </a:spcAft>
                        <a:buNone/>
                      </a:pPr>
                      <a:r>
                        <a:rPr lang="en" sz="1000"/>
                        <a:t>platelets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Continuous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platelets in the blood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6300">
                <a:tc>
                  <a:txBody>
                    <a:bodyPr/>
                    <a:lstStyle/>
                    <a:p>
                      <a:pPr indent="0" lvl="0" marL="0" rtl="0" algn="l">
                        <a:lnSpc>
                          <a:spcPct val="115000"/>
                        </a:lnSpc>
                        <a:spcBef>
                          <a:spcPts val="0"/>
                        </a:spcBef>
                        <a:spcAft>
                          <a:spcPts val="0"/>
                        </a:spcAft>
                        <a:buNone/>
                      </a:pPr>
                      <a:r>
                        <a:rPr lang="en" sz="1000"/>
                        <a:t>serum_creatinine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Continuous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level of serum creatinine in the blood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450">
                <a:tc>
                  <a:txBody>
                    <a:bodyPr/>
                    <a:lstStyle/>
                    <a:p>
                      <a:pPr indent="0" lvl="0" marL="0" rtl="0" algn="l">
                        <a:lnSpc>
                          <a:spcPct val="115000"/>
                        </a:lnSpc>
                        <a:spcBef>
                          <a:spcPts val="0"/>
                        </a:spcBef>
                        <a:spcAft>
                          <a:spcPts val="0"/>
                        </a:spcAft>
                        <a:buNone/>
                      </a:pPr>
                      <a:r>
                        <a:rPr lang="en" sz="1000"/>
                        <a:t>serum_sodium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Integer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level of serum sodium in the blood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450">
                <a:tc>
                  <a:txBody>
                    <a:bodyPr/>
                    <a:lstStyle/>
                    <a:p>
                      <a:pPr indent="0" lvl="0" marL="0" rtl="0" algn="l">
                        <a:lnSpc>
                          <a:spcPct val="115000"/>
                        </a:lnSpc>
                        <a:spcBef>
                          <a:spcPts val="0"/>
                        </a:spcBef>
                        <a:spcAft>
                          <a:spcPts val="0"/>
                        </a:spcAft>
                        <a:buNone/>
                      </a:pPr>
                      <a:r>
                        <a:rPr lang="en" sz="1000"/>
                        <a:t>sex</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Binary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woman or man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450">
                <a:tc>
                  <a:txBody>
                    <a:bodyPr/>
                    <a:lstStyle/>
                    <a:p>
                      <a:pPr indent="0" lvl="0" marL="0" rtl="0" algn="l">
                        <a:lnSpc>
                          <a:spcPct val="115000"/>
                        </a:lnSpc>
                        <a:spcBef>
                          <a:spcPts val="0"/>
                        </a:spcBef>
                        <a:spcAft>
                          <a:spcPts val="0"/>
                        </a:spcAft>
                        <a:buNone/>
                      </a:pPr>
                      <a:r>
                        <a:rPr lang="en" sz="1000"/>
                        <a:t>smoking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Binary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if the patient smokes or not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450">
                <a:tc>
                  <a:txBody>
                    <a:bodyPr/>
                    <a:lstStyle/>
                    <a:p>
                      <a:pPr indent="0" lvl="0" marL="0" rtl="0" algn="l">
                        <a:lnSpc>
                          <a:spcPct val="115000"/>
                        </a:lnSpc>
                        <a:spcBef>
                          <a:spcPts val="0"/>
                        </a:spcBef>
                        <a:spcAft>
                          <a:spcPts val="0"/>
                        </a:spcAft>
                        <a:buNone/>
                      </a:pPr>
                      <a:r>
                        <a:rPr lang="en" sz="1000"/>
                        <a:t>time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Integer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follow-up period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450">
                <a:tc>
                  <a:txBody>
                    <a:bodyPr/>
                    <a:lstStyle/>
                    <a:p>
                      <a:pPr indent="0" lvl="0" marL="0" rtl="0" algn="l">
                        <a:lnSpc>
                          <a:spcPct val="115000"/>
                        </a:lnSpc>
                        <a:spcBef>
                          <a:spcPts val="0"/>
                        </a:spcBef>
                        <a:spcAft>
                          <a:spcPts val="0"/>
                        </a:spcAft>
                        <a:buNone/>
                      </a:pPr>
                      <a:r>
                        <a:rPr lang="en" sz="1000"/>
                        <a:t>D</a:t>
                      </a:r>
                      <a:r>
                        <a:rPr lang="en" sz="1000"/>
                        <a:t>eath_event (Target)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Binary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if the patient died during the follow-up period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Exploratory Data Analysis: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a:t>Correlation </a:t>
            </a:r>
            <a:endParaRPr/>
          </a:p>
          <a:p>
            <a:pPr indent="0" lvl="0" marL="0" rtl="0" algn="l">
              <a:spcBef>
                <a:spcPts val="0"/>
              </a:spcBef>
              <a:spcAft>
                <a:spcPts val="0"/>
              </a:spcAft>
              <a:buNone/>
            </a:pPr>
            <a:r>
              <a:rPr lang="en"/>
              <a:t>Heatmap</a:t>
            </a:r>
            <a:endParaRPr/>
          </a:p>
        </p:txBody>
      </p:sp>
      <p:sp>
        <p:nvSpPr>
          <p:cNvPr id="90" name="Google Shape;90;p17"/>
          <p:cNvSpPr txBox="1"/>
          <p:nvPr>
            <p:ph idx="1" type="body"/>
          </p:nvPr>
        </p:nvSpPr>
        <p:spPr>
          <a:xfrm>
            <a:off x="311725" y="2064525"/>
            <a:ext cx="2468100" cy="270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heatmap shows the correlation values between a pair of features. As the color shown in the heapmap, serum creatinine,  ejection fraction, age, serum sodium, and follow up time are the most important features that has relatively higher correlation value compare again the death event.</a:t>
            </a:r>
            <a:endParaRPr/>
          </a:p>
        </p:txBody>
      </p:sp>
      <p:sp>
        <p:nvSpPr>
          <p:cNvPr id="91" name="Google Shape;91;p17"/>
          <p:cNvSpPr/>
          <p:nvPr/>
        </p:nvSpPr>
        <p:spPr>
          <a:xfrm>
            <a:off x="3080255" y="23"/>
            <a:ext cx="1515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92" name="Google Shape;92;p17"/>
          <p:cNvPicPr preferRelativeResize="0"/>
          <p:nvPr/>
        </p:nvPicPr>
        <p:blipFill>
          <a:blip r:embed="rId3">
            <a:alphaModFix/>
          </a:blip>
          <a:stretch>
            <a:fillRect/>
          </a:stretch>
        </p:blipFill>
        <p:spPr>
          <a:xfrm>
            <a:off x="3209275" y="608400"/>
            <a:ext cx="5827077" cy="392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5636375" y="4529475"/>
            <a:ext cx="32337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Exploratory Data Analysis: Pair Plot</a:t>
            </a:r>
            <a:endParaRPr/>
          </a:p>
        </p:txBody>
      </p:sp>
      <p:pic>
        <p:nvPicPr>
          <p:cNvPr id="98" name="Google Shape;98;p18"/>
          <p:cNvPicPr preferRelativeResize="0"/>
          <p:nvPr/>
        </p:nvPicPr>
        <p:blipFill>
          <a:blip r:embed="rId3">
            <a:alphaModFix/>
          </a:blip>
          <a:stretch>
            <a:fillRect/>
          </a:stretch>
        </p:blipFill>
        <p:spPr>
          <a:xfrm>
            <a:off x="0" y="0"/>
            <a:ext cx="5396460" cy="5143500"/>
          </a:xfrm>
          <a:prstGeom prst="rect">
            <a:avLst/>
          </a:prstGeom>
          <a:noFill/>
          <a:ln>
            <a:noFill/>
          </a:ln>
        </p:spPr>
      </p:pic>
      <p:sp>
        <p:nvSpPr>
          <p:cNvPr id="99" name="Google Shape;99;p18"/>
          <p:cNvSpPr txBox="1"/>
          <p:nvPr/>
        </p:nvSpPr>
        <p:spPr>
          <a:xfrm>
            <a:off x="5762375" y="502125"/>
            <a:ext cx="2981700" cy="334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Pair plot gives insights to how the data behave according to a specific pairs of features. The color coded data shows the location of different binary value of the data.</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Consider that there is no easy visual classification between the two data value in any of the scatter plot, SVM and KNN models probably would not do well in this dataset. Both SVM and KNN models were based on </a:t>
            </a:r>
            <a:r>
              <a:rPr lang="en" sz="1300">
                <a:solidFill>
                  <a:schemeClr val="dk2"/>
                </a:solidFill>
                <a:latin typeface="Roboto"/>
                <a:ea typeface="Roboto"/>
                <a:cs typeface="Roboto"/>
                <a:sym typeface="Roboto"/>
              </a:rPr>
              <a:t>separating</a:t>
            </a:r>
            <a:r>
              <a:rPr lang="en" sz="1300">
                <a:solidFill>
                  <a:schemeClr val="dk2"/>
                </a:solidFill>
                <a:latin typeface="Roboto"/>
                <a:ea typeface="Roboto"/>
                <a:cs typeface="Roboto"/>
                <a:sym typeface="Roboto"/>
              </a:rPr>
              <a:t> the data into groups.</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r">
              <a:spcBef>
                <a:spcPts val="0"/>
              </a:spcBef>
              <a:spcAft>
                <a:spcPts val="0"/>
              </a:spcAft>
              <a:buNone/>
            </a:pPr>
            <a:r>
              <a:rPr lang="en" sz="1000">
                <a:solidFill>
                  <a:schemeClr val="dk2"/>
                </a:solidFill>
                <a:latin typeface="Roboto"/>
                <a:ea typeface="Roboto"/>
                <a:cs typeface="Roboto"/>
                <a:sym typeface="Roboto"/>
              </a:rPr>
              <a:t>Apologize</a:t>
            </a:r>
            <a:r>
              <a:rPr lang="en" sz="1000">
                <a:solidFill>
                  <a:schemeClr val="dk2"/>
                </a:solidFill>
                <a:latin typeface="Roboto"/>
                <a:ea typeface="Roboto"/>
                <a:cs typeface="Roboto"/>
                <a:sym typeface="Roboto"/>
              </a:rPr>
              <a:t> the unclear graph.</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 Collinearity Analysis</a:t>
            </a:r>
            <a:endParaRPr/>
          </a:p>
        </p:txBody>
      </p:sp>
      <p:sp>
        <p:nvSpPr>
          <p:cNvPr id="105" name="Google Shape;105;p19"/>
          <p:cNvSpPr txBox="1"/>
          <p:nvPr/>
        </p:nvSpPr>
        <p:spPr>
          <a:xfrm>
            <a:off x="584975" y="1661700"/>
            <a:ext cx="79203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Collinearity is an very important concept in feature selection. It has large impact on Linear Regression models; however, it also increase the difficulty to classify tree based machine learning model. Collinearity is when two features are highly correlated to each other. When a pair of features are highly correlated, the decision of such feature at the leaf level would be unstable and cost overall standard error associated with the two features to increase.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In the correlation heatmap values and the pair plot, there is no </a:t>
            </a:r>
            <a:r>
              <a:rPr lang="en" sz="1300">
                <a:solidFill>
                  <a:schemeClr val="dk2"/>
                </a:solidFill>
                <a:latin typeface="Roboto"/>
                <a:ea typeface="Roboto"/>
                <a:cs typeface="Roboto"/>
                <a:sym typeface="Roboto"/>
              </a:rPr>
              <a:t>evidence</a:t>
            </a:r>
            <a:r>
              <a:rPr lang="en" sz="1300">
                <a:solidFill>
                  <a:schemeClr val="dk2"/>
                </a:solidFill>
                <a:latin typeface="Roboto"/>
                <a:ea typeface="Roboto"/>
                <a:cs typeface="Roboto"/>
                <a:sym typeface="Roboto"/>
              </a:rPr>
              <a:t> of </a:t>
            </a:r>
            <a:r>
              <a:rPr lang="en" sz="1300">
                <a:solidFill>
                  <a:schemeClr val="dk2"/>
                </a:solidFill>
                <a:latin typeface="Roboto"/>
                <a:ea typeface="Roboto"/>
                <a:cs typeface="Roboto"/>
                <a:sym typeface="Roboto"/>
              </a:rPr>
              <a:t>highly</a:t>
            </a:r>
            <a:r>
              <a:rPr lang="en" sz="1300">
                <a:solidFill>
                  <a:schemeClr val="dk2"/>
                </a:solidFill>
                <a:latin typeface="Roboto"/>
                <a:ea typeface="Roboto"/>
                <a:cs typeface="Roboto"/>
                <a:sym typeface="Roboto"/>
              </a:rPr>
              <a:t> correlated pair of features in this dataset. Thus, it </a:t>
            </a:r>
            <a:r>
              <a:rPr b="1" lang="en" sz="1300">
                <a:solidFill>
                  <a:schemeClr val="dk2"/>
                </a:solidFill>
                <a:latin typeface="Roboto"/>
                <a:ea typeface="Roboto"/>
                <a:cs typeface="Roboto"/>
                <a:sym typeface="Roboto"/>
              </a:rPr>
              <a:t>confirmed</a:t>
            </a:r>
            <a:r>
              <a:rPr b="1" lang="en" sz="1300">
                <a:solidFill>
                  <a:schemeClr val="dk2"/>
                </a:solidFill>
                <a:latin typeface="Roboto"/>
                <a:ea typeface="Roboto"/>
                <a:cs typeface="Roboto"/>
                <a:sym typeface="Roboto"/>
              </a:rPr>
              <a:t> that there is no such effect with the choice of the model</a:t>
            </a:r>
            <a:r>
              <a:rPr lang="en" sz="1300">
                <a:solidFill>
                  <a:schemeClr val="dk2"/>
                </a:solidFill>
                <a:latin typeface="Roboto"/>
                <a:ea typeface="Roboto"/>
                <a:cs typeface="Roboto"/>
                <a:sym typeface="Roboto"/>
              </a:rPr>
              <a:t> here.</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 Data Imbalance Issue</a:t>
            </a:r>
            <a:endParaRPr/>
          </a:p>
        </p:txBody>
      </p:sp>
      <p:sp>
        <p:nvSpPr>
          <p:cNvPr id="111" name="Google Shape;111;p20"/>
          <p:cNvSpPr txBox="1"/>
          <p:nvPr/>
        </p:nvSpPr>
        <p:spPr>
          <a:xfrm>
            <a:off x="571200" y="1561575"/>
            <a:ext cx="8001600" cy="353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Unfortunately, this dataset has data imbalance issue.</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binary death event has survive to death ratio of 203 to 96</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Address the imbalance issue with two </a:t>
            </a:r>
            <a:r>
              <a:rPr lang="en" sz="1300">
                <a:solidFill>
                  <a:schemeClr val="dk2"/>
                </a:solidFill>
                <a:latin typeface="Roboto"/>
                <a:ea typeface="Roboto"/>
                <a:cs typeface="Roboto"/>
                <a:sym typeface="Roboto"/>
              </a:rPr>
              <a:t>attempted techniques: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Standard Scale - Normalize all features</a:t>
            </a:r>
            <a:endParaRPr sz="1300">
              <a:solidFill>
                <a:schemeClr val="dk2"/>
              </a:solidFill>
              <a:latin typeface="Roboto"/>
              <a:ea typeface="Roboto"/>
              <a:cs typeface="Roboto"/>
              <a:sym typeface="Roboto"/>
            </a:endParaRPr>
          </a:p>
          <a:p>
            <a:pPr indent="457200" lvl="0" marL="0" rtl="0" algn="l">
              <a:spcBef>
                <a:spcPts val="0"/>
              </a:spcBef>
              <a:spcAft>
                <a:spcPts val="0"/>
              </a:spcAft>
              <a:buNone/>
            </a:pPr>
            <a:r>
              <a:rPr lang="en" sz="1300">
                <a:solidFill>
                  <a:schemeClr val="dk2"/>
                </a:solidFill>
                <a:latin typeface="Roboto"/>
                <a:ea typeface="Roboto"/>
                <a:cs typeface="Roboto"/>
                <a:sym typeface="Roboto"/>
              </a:rPr>
              <a:t>Used build in Python library: </a:t>
            </a:r>
            <a:r>
              <a:rPr lang="en" sz="1350">
                <a:latin typeface="Courier New"/>
                <a:ea typeface="Courier New"/>
                <a:cs typeface="Courier New"/>
                <a:sym typeface="Courier New"/>
              </a:rPr>
              <a:t>from sklearn.preprocessing import StandardScaler</a:t>
            </a:r>
            <a:endParaRPr sz="1350">
              <a:latin typeface="Courier New"/>
              <a:ea typeface="Courier New"/>
              <a:cs typeface="Courier New"/>
              <a:sym typeface="Courier New"/>
            </a:endParaRPr>
          </a:p>
          <a:p>
            <a:pPr indent="-311150" lvl="1" marL="9144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Not useful - both top models, Random Forest &amp; Gradient Boosting, dropped accuracy score or no effect	</a:t>
            </a:r>
            <a:endParaRPr sz="1350">
              <a:latin typeface="Courier New"/>
              <a:ea typeface="Courier New"/>
              <a:cs typeface="Courier New"/>
              <a:sym typeface="Courier New"/>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Downsampling - Reduce the numbers of the survived patient records to match ones with death event </a:t>
            </a:r>
            <a:endParaRPr sz="1300">
              <a:solidFill>
                <a:schemeClr val="dk2"/>
              </a:solidFill>
              <a:latin typeface="Roboto"/>
              <a:ea typeface="Roboto"/>
              <a:cs typeface="Roboto"/>
              <a:sym typeface="Roboto"/>
            </a:endParaRPr>
          </a:p>
          <a:p>
            <a:pPr indent="457200" lvl="0" marL="0" rtl="0" algn="l">
              <a:lnSpc>
                <a:spcPct val="127777"/>
              </a:lnSpc>
              <a:spcBef>
                <a:spcPts val="0"/>
              </a:spcBef>
              <a:spcAft>
                <a:spcPts val="0"/>
              </a:spcAft>
              <a:buNone/>
            </a:pPr>
            <a:r>
              <a:rPr lang="en" sz="1300">
                <a:solidFill>
                  <a:schemeClr val="dk2"/>
                </a:solidFill>
                <a:latin typeface="Roboto"/>
                <a:ea typeface="Roboto"/>
                <a:cs typeface="Roboto"/>
                <a:sym typeface="Roboto"/>
              </a:rPr>
              <a:t>Used build in Python library: </a:t>
            </a:r>
            <a:r>
              <a:rPr lang="en" sz="1350">
                <a:latin typeface="Courier New"/>
                <a:ea typeface="Courier New"/>
                <a:cs typeface="Courier New"/>
                <a:sym typeface="Courier New"/>
              </a:rPr>
              <a:t>from sklearn.utils import resample</a:t>
            </a:r>
            <a:endParaRPr sz="1350">
              <a:latin typeface="Courier New"/>
              <a:ea typeface="Courier New"/>
              <a:cs typeface="Courier New"/>
              <a:sym typeface="Courier New"/>
            </a:endParaRPr>
          </a:p>
          <a:p>
            <a:pPr indent="-311150" lvl="1" marL="9144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Improved Random Forest models, but not helping Gradient Boosting.</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Clear winner strategy for model turning</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Easy for interpretation with domain knowledge</a:t>
            </a:r>
            <a:endParaRPr sz="1300">
              <a:solidFill>
                <a:schemeClr val="dk2"/>
              </a:solidFill>
              <a:latin typeface="Roboto"/>
              <a:ea typeface="Roboto"/>
              <a:cs typeface="Roboto"/>
              <a:sym typeface="Roboto"/>
            </a:endParaRPr>
          </a:p>
          <a:p>
            <a:pPr indent="0" lvl="0" marL="0" rtl="0" algn="ctr">
              <a:spcBef>
                <a:spcPts val="0"/>
              </a:spcBef>
              <a:spcAft>
                <a:spcPts val="0"/>
              </a:spcAft>
              <a:buNone/>
            </a:pPr>
            <a:r>
              <a:t/>
            </a:r>
            <a:endParaRPr sz="1100">
              <a:solidFill>
                <a:schemeClr val="dk2"/>
              </a:solidFill>
              <a:latin typeface="Roboto"/>
              <a:ea typeface="Roboto"/>
              <a:cs typeface="Roboto"/>
              <a:sym typeface="Roboto"/>
            </a:endParaRPr>
          </a:p>
          <a:p>
            <a:pPr indent="0" lvl="0" marL="0" rtl="0" algn="ctr">
              <a:spcBef>
                <a:spcPts val="0"/>
              </a:spcBef>
              <a:spcAft>
                <a:spcPts val="0"/>
              </a:spcAft>
              <a:buNone/>
            </a:pPr>
            <a:r>
              <a:t/>
            </a:r>
            <a:endParaRPr sz="1100">
              <a:solidFill>
                <a:schemeClr val="dk2"/>
              </a:solidFill>
              <a:latin typeface="Roboto"/>
              <a:ea typeface="Roboto"/>
              <a:cs typeface="Roboto"/>
              <a:sym typeface="Roboto"/>
            </a:endParaRPr>
          </a:p>
          <a:p>
            <a:pPr indent="0" lvl="0" marL="0" rtl="0" algn="ctr">
              <a:spcBef>
                <a:spcPts val="0"/>
              </a:spcBef>
              <a:spcAft>
                <a:spcPts val="0"/>
              </a:spcAft>
              <a:buNone/>
            </a:pPr>
            <a:r>
              <a:t/>
            </a:r>
            <a:endParaRPr sz="1100">
              <a:solidFill>
                <a:schemeClr val="dk2"/>
              </a:solidFill>
              <a:latin typeface="Roboto"/>
              <a:ea typeface="Roboto"/>
              <a:cs typeface="Roboto"/>
              <a:sym typeface="Roboto"/>
            </a:endParaRPr>
          </a:p>
          <a:p>
            <a:pPr indent="0" lvl="0" marL="0" rtl="0" algn="ctr">
              <a:spcBef>
                <a:spcPts val="0"/>
              </a:spcBef>
              <a:spcAft>
                <a:spcPts val="0"/>
              </a:spcAft>
              <a:buNone/>
            </a:pPr>
            <a:r>
              <a:rPr lang="en" sz="1100">
                <a:solidFill>
                  <a:schemeClr val="dk2"/>
                </a:solidFill>
                <a:latin typeface="Roboto"/>
                <a:ea typeface="Roboto"/>
                <a:cs typeface="Roboto"/>
                <a:sym typeface="Roboto"/>
              </a:rPr>
              <a:t>Please reference all the results from next pages.</a:t>
            </a:r>
            <a:endParaRPr sz="13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p:nvPr/>
        </p:nvSpPr>
        <p:spPr>
          <a:xfrm>
            <a:off x="5250" y="864625"/>
            <a:ext cx="9138900" cy="60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7" name="Google Shape;117;p21"/>
          <p:cNvSpPr txBox="1"/>
          <p:nvPr>
            <p:ph type="title"/>
          </p:nvPr>
        </p:nvSpPr>
        <p:spPr>
          <a:xfrm>
            <a:off x="311700" y="99400"/>
            <a:ext cx="8520600" cy="87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a:t>Models &amp; Result : Multi-ML models</a:t>
            </a:r>
            <a:endParaRPr sz="3100"/>
          </a:p>
          <a:p>
            <a:pPr indent="0" lvl="0" marL="0" rtl="0" algn="l">
              <a:spcBef>
                <a:spcPts val="0"/>
              </a:spcBef>
              <a:spcAft>
                <a:spcPts val="0"/>
              </a:spcAft>
              <a:buNone/>
            </a:pPr>
            <a:r>
              <a:rPr lang="en" sz="1500">
                <a:latin typeface="Roboto"/>
                <a:ea typeface="Roboto"/>
                <a:cs typeface="Roboto"/>
                <a:sym typeface="Roboto"/>
              </a:rPr>
              <a:t>R</a:t>
            </a:r>
            <a:r>
              <a:rPr lang="en" sz="1500">
                <a:latin typeface="Roboto"/>
                <a:ea typeface="Roboto"/>
                <a:cs typeface="Roboto"/>
                <a:sym typeface="Roboto"/>
              </a:rPr>
              <a:t>andom Forest, Gradient Boosting Classifier, Ada Boosting, Support Vector Machine, KNN, and Cat Boosting</a:t>
            </a:r>
            <a:endParaRPr/>
          </a:p>
        </p:txBody>
      </p:sp>
      <p:graphicFrame>
        <p:nvGraphicFramePr>
          <p:cNvPr id="118" name="Google Shape;118;p21"/>
          <p:cNvGraphicFramePr/>
          <p:nvPr/>
        </p:nvGraphicFramePr>
        <p:xfrm>
          <a:off x="1855300" y="990850"/>
          <a:ext cx="3000000" cy="3000000"/>
        </p:xfrm>
        <a:graphic>
          <a:graphicData uri="http://schemas.openxmlformats.org/drawingml/2006/table">
            <a:tbl>
              <a:tblPr>
                <a:noFill/>
                <a:tableStyleId>{B48E0FF0-7CE6-4755-AD4F-FAF0265C9E15}</a:tableStyleId>
              </a:tblPr>
              <a:tblGrid>
                <a:gridCol w="952500"/>
                <a:gridCol w="666750"/>
                <a:gridCol w="676275"/>
                <a:gridCol w="581025"/>
                <a:gridCol w="581025"/>
                <a:gridCol w="619125"/>
                <a:gridCol w="657225"/>
                <a:gridCol w="704850"/>
              </a:tblGrid>
              <a:tr h="342900">
                <a:tc>
                  <a:txBody>
                    <a:bodyPr/>
                    <a:lstStyle/>
                    <a:p>
                      <a:pPr indent="0" lvl="0" marL="0" rtl="0" algn="l">
                        <a:lnSpc>
                          <a:spcPct val="115000"/>
                        </a:lnSpc>
                        <a:spcBef>
                          <a:spcPts val="0"/>
                        </a:spcBef>
                        <a:spcAft>
                          <a:spcPts val="0"/>
                        </a:spcAft>
                        <a:buNone/>
                      </a:pPr>
                      <a:r>
                        <a:rPr b="1" lang="en" sz="1000"/>
                        <a:t>Model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Accuracy</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Precision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Recall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F1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Standard Scale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 Sample Trained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 Features Included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rowSpan="5">
                  <a:txBody>
                    <a:bodyPr/>
                    <a:lstStyle/>
                    <a:p>
                      <a:pPr indent="0" lvl="0" marL="0" rtl="0" algn="l">
                        <a:lnSpc>
                          <a:spcPct val="115000"/>
                        </a:lnSpc>
                        <a:spcBef>
                          <a:spcPts val="0"/>
                        </a:spcBef>
                        <a:spcAft>
                          <a:spcPts val="0"/>
                        </a:spcAft>
                        <a:buNone/>
                      </a:pPr>
                      <a:r>
                        <a:rPr lang="en" sz="1000"/>
                        <a:t>Random Forest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vMerge="1"/>
                <a:tc>
                  <a:txBody>
                    <a:bodyPr/>
                    <a:lstStyle/>
                    <a:p>
                      <a:pPr indent="0" lvl="0" marL="0" rtl="0" algn="r">
                        <a:lnSpc>
                          <a:spcPct val="115000"/>
                        </a:lnSpc>
                        <a:spcBef>
                          <a:spcPts val="0"/>
                        </a:spcBef>
                        <a:spcAft>
                          <a:spcPts val="0"/>
                        </a:spcAft>
                        <a:buNone/>
                      </a:pPr>
                      <a:r>
                        <a:rPr lang="en" sz="1000"/>
                        <a:t>0.84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vMerge="1"/>
                <a:tc>
                  <a:txBody>
                    <a:bodyPr/>
                    <a:lstStyle/>
                    <a:p>
                      <a:pPr indent="0" lvl="0" marL="0" rtl="0" algn="r">
                        <a:lnSpc>
                          <a:spcPct val="115000"/>
                        </a:lnSpc>
                        <a:spcBef>
                          <a:spcPts val="0"/>
                        </a:spcBef>
                        <a:spcAft>
                          <a:spcPts val="0"/>
                        </a:spcAft>
                        <a:buNone/>
                      </a:pPr>
                      <a:r>
                        <a:rPr lang="en" sz="1000">
                          <a:solidFill>
                            <a:schemeClr val="dk1"/>
                          </a:solidFill>
                        </a:rPr>
                        <a:t>0.88</a:t>
                      </a:r>
                      <a:endParaRPr sz="10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r">
                        <a:lnSpc>
                          <a:spcPct val="115000"/>
                        </a:lnSpc>
                        <a:spcBef>
                          <a:spcPts val="0"/>
                        </a:spcBef>
                        <a:spcAft>
                          <a:spcPts val="0"/>
                        </a:spcAft>
                        <a:buNone/>
                      </a:pPr>
                      <a:r>
                        <a:rPr lang="en" sz="1000">
                          <a:solidFill>
                            <a:schemeClr val="dk1"/>
                          </a:solidFill>
                        </a:rPr>
                        <a:t>0.87</a:t>
                      </a:r>
                      <a:endParaRPr sz="10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r">
                        <a:lnSpc>
                          <a:spcPct val="115000"/>
                        </a:lnSpc>
                        <a:spcBef>
                          <a:spcPts val="0"/>
                        </a:spcBef>
                        <a:spcAft>
                          <a:spcPts val="0"/>
                        </a:spcAft>
                        <a:buNone/>
                      </a:pPr>
                      <a:r>
                        <a:rPr lang="en" sz="1000">
                          <a:solidFill>
                            <a:schemeClr val="dk1"/>
                          </a:solidFill>
                        </a:rPr>
                        <a:t>0.87</a:t>
                      </a:r>
                      <a:endParaRPr sz="10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r">
                        <a:lnSpc>
                          <a:spcPct val="115000"/>
                        </a:lnSpc>
                        <a:spcBef>
                          <a:spcPts val="0"/>
                        </a:spcBef>
                        <a:spcAft>
                          <a:spcPts val="0"/>
                        </a:spcAft>
                        <a:buNone/>
                      </a:pPr>
                      <a:r>
                        <a:rPr lang="en" sz="1000">
                          <a:solidFill>
                            <a:schemeClr val="dk1"/>
                          </a:solidFill>
                        </a:rPr>
                        <a:t>0.87</a:t>
                      </a:r>
                      <a:endParaRPr sz="10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lnSpc>
                          <a:spcPct val="115000"/>
                        </a:lnSpc>
                        <a:spcBef>
                          <a:spcPts val="0"/>
                        </a:spcBef>
                        <a:spcAft>
                          <a:spcPts val="0"/>
                        </a:spcAft>
                        <a:buNone/>
                      </a:pPr>
                      <a:r>
                        <a:rPr lang="en" sz="1000">
                          <a:solidFill>
                            <a:schemeClr val="dk1"/>
                          </a:solidFill>
                        </a:rPr>
                        <a:t>no</a:t>
                      </a:r>
                      <a:endParaRPr sz="10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r">
                        <a:lnSpc>
                          <a:spcPct val="115000"/>
                        </a:lnSpc>
                        <a:spcBef>
                          <a:spcPts val="0"/>
                        </a:spcBef>
                        <a:spcAft>
                          <a:spcPts val="0"/>
                        </a:spcAft>
                        <a:buNone/>
                      </a:pPr>
                      <a:r>
                        <a:rPr lang="en" sz="1000">
                          <a:solidFill>
                            <a:schemeClr val="dk1"/>
                          </a:solidFill>
                        </a:rPr>
                        <a:t>192</a:t>
                      </a:r>
                      <a:endParaRPr sz="10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r">
                        <a:lnSpc>
                          <a:spcPct val="115000"/>
                        </a:lnSpc>
                        <a:spcBef>
                          <a:spcPts val="0"/>
                        </a:spcBef>
                        <a:spcAft>
                          <a:spcPts val="0"/>
                        </a:spcAft>
                        <a:buNone/>
                      </a:pPr>
                      <a:r>
                        <a:rPr lang="en" sz="1000">
                          <a:solidFill>
                            <a:schemeClr val="dk1"/>
                          </a:solidFill>
                        </a:rPr>
                        <a:t>12</a:t>
                      </a:r>
                      <a:endParaRPr sz="10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r>
              <a:tr h="200025">
                <a:tc vMerge="1"/>
                <a:tc>
                  <a:txBody>
                    <a:bodyPr/>
                    <a:lstStyle/>
                    <a:p>
                      <a:pPr indent="0" lvl="0" marL="0" rtl="0" algn="r">
                        <a:lnSpc>
                          <a:spcPct val="115000"/>
                        </a:lnSpc>
                        <a:spcBef>
                          <a:spcPts val="0"/>
                        </a:spcBef>
                        <a:spcAft>
                          <a:spcPts val="0"/>
                        </a:spcAft>
                        <a:buNone/>
                      </a:pPr>
                      <a:r>
                        <a:rPr lang="en" sz="1000"/>
                        <a:t>0.88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vMerge="1"/>
                <a:tc>
                  <a:txBody>
                    <a:bodyPr/>
                    <a:lstStyle/>
                    <a:p>
                      <a:pPr indent="0" lvl="0" marL="0" rtl="0" algn="r">
                        <a:lnSpc>
                          <a:spcPct val="115000"/>
                        </a:lnSpc>
                        <a:spcBef>
                          <a:spcPts val="0"/>
                        </a:spcBef>
                        <a:spcAft>
                          <a:spcPts val="0"/>
                        </a:spcAft>
                        <a:buNone/>
                      </a:pPr>
                      <a:r>
                        <a:rPr lang="en" sz="1000"/>
                        <a:t>0.85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rowSpan="5">
                  <a:txBody>
                    <a:bodyPr/>
                    <a:lstStyle/>
                    <a:p>
                      <a:pPr indent="0" lvl="0" marL="0" rtl="0" algn="l">
                        <a:lnSpc>
                          <a:spcPct val="115000"/>
                        </a:lnSpc>
                        <a:spcBef>
                          <a:spcPts val="0"/>
                        </a:spcBef>
                        <a:spcAft>
                          <a:spcPts val="0"/>
                        </a:spcAft>
                        <a:buNone/>
                      </a:pPr>
                      <a:r>
                        <a:rPr lang="en" sz="1000"/>
                        <a:t>Gradient Boosting Classification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vMerge="1"/>
                <a:tc>
                  <a:txBody>
                    <a:bodyPr/>
                    <a:lstStyle/>
                    <a:p>
                      <a:pPr indent="0" lvl="0" marL="0" rtl="0" algn="r">
                        <a:lnSpc>
                          <a:spcPct val="115000"/>
                        </a:lnSpc>
                        <a:spcBef>
                          <a:spcPts val="0"/>
                        </a:spcBef>
                        <a:spcAft>
                          <a:spcPts val="0"/>
                        </a:spcAft>
                        <a:buNone/>
                      </a:pPr>
                      <a:r>
                        <a:rPr lang="en" sz="1000"/>
                        <a:t>0.87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vMerge="1"/>
                <a:tc>
                  <a:txBody>
                    <a:bodyPr/>
                    <a:lstStyle/>
                    <a:p>
                      <a:pPr indent="0" lvl="0" marL="0" rtl="0" algn="r">
                        <a:lnSpc>
                          <a:spcPct val="115000"/>
                        </a:lnSpc>
                        <a:spcBef>
                          <a:spcPts val="0"/>
                        </a:spcBef>
                        <a:spcAft>
                          <a:spcPts val="0"/>
                        </a:spcAft>
                        <a:buNone/>
                      </a:pPr>
                      <a:r>
                        <a:rPr lang="en" sz="1000"/>
                        <a:t>0.83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vMerge="1"/>
                <a:tc>
                  <a:txBody>
                    <a:bodyPr/>
                    <a:lstStyle/>
                    <a:p>
                      <a:pPr indent="0" lvl="0" marL="0" rtl="0" algn="r">
                        <a:lnSpc>
                          <a:spcPct val="115000"/>
                        </a:lnSpc>
                        <a:spcBef>
                          <a:spcPts val="0"/>
                        </a:spcBef>
                        <a:spcAft>
                          <a:spcPts val="0"/>
                        </a:spcAft>
                        <a:buNone/>
                      </a:pPr>
                      <a:r>
                        <a:rPr lang="en" sz="1000"/>
                        <a:t>0.81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vMerge="1"/>
                <a:tc>
                  <a:txBody>
                    <a:bodyPr/>
                    <a:lstStyle/>
                    <a:p>
                      <a:pPr indent="0" lvl="0" marL="0" rtl="0" algn="r">
                        <a:lnSpc>
                          <a:spcPct val="115000"/>
                        </a:lnSpc>
                        <a:spcBef>
                          <a:spcPts val="0"/>
                        </a:spcBef>
                        <a:spcAft>
                          <a:spcPts val="0"/>
                        </a:spcAft>
                        <a:buNone/>
                      </a:pPr>
                      <a:r>
                        <a:rPr lang="en" sz="1000"/>
                        <a:t>0.79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Ada Boosting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a:t>
                      </a:r>
                      <a:r>
                        <a:rPr lang="en" sz="1000"/>
                        <a:t>Cat Boosting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SVM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KNN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100"/>
                        <a:t>n/a</a:t>
                      </a:r>
                      <a:endParaRPr sz="11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100"/>
                        <a:t>n/a</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100"/>
                        <a:t>n/a</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19" name="Google Shape;119;p21"/>
          <p:cNvSpPr txBox="1"/>
          <p:nvPr/>
        </p:nvSpPr>
        <p:spPr>
          <a:xfrm>
            <a:off x="1913850" y="4374250"/>
            <a:ext cx="5316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Roboto"/>
                <a:ea typeface="Roboto"/>
                <a:cs typeface="Roboto"/>
                <a:sym typeface="Roboto"/>
              </a:rPr>
              <a:t>**Cat boosting model is another tree based model that does bagging with both categorical and gradient </a:t>
            </a:r>
            <a:r>
              <a:rPr lang="en" sz="1000">
                <a:solidFill>
                  <a:schemeClr val="dk2"/>
                </a:solidFill>
                <a:latin typeface="Roboto"/>
                <a:ea typeface="Roboto"/>
                <a:cs typeface="Roboto"/>
                <a:sym typeface="Roboto"/>
              </a:rPr>
              <a:t>boosting</a:t>
            </a:r>
            <a:r>
              <a:rPr lang="en" sz="1000">
                <a:solidFill>
                  <a:schemeClr val="dk2"/>
                </a:solidFill>
                <a:latin typeface="Roboto"/>
                <a:ea typeface="Roboto"/>
                <a:cs typeface="Roboto"/>
                <a:sym typeface="Roboto"/>
              </a:rPr>
              <a:t> data. This is not a model cover in the class.</a:t>
            </a:r>
            <a:endParaRPr sz="10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