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419" r:id="rId3"/>
    <p:sldId id="421" r:id="rId4"/>
    <p:sldId id="425" r:id="rId5"/>
    <p:sldId id="424" r:id="rId6"/>
    <p:sldId id="423" r:id="rId7"/>
    <p:sldId id="420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7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E502B-CFFF-4977-BA55-B253021E2457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91C9F5-14E9-42CA-8982-8A52849D61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3349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528D43-66EF-4783-BF6A-D712F39EB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3C6385-FC09-4FEF-A2BA-E5A2051C2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1C5550-9765-4846-9DED-A4D707FCF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03415D-E6B9-48AB-8125-EE662CD77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55A996-6D5B-426F-9FF3-42301074D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8350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709C6-A0AD-47F4-8584-F4BE8CE62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B66002-AC30-438E-8C1F-AB66592E7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9E22E7-E046-4EC3-ADF0-E90BD8B75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42047F-DED5-444E-8E0D-75C5E7DEF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E2DFEC-5C06-40A8-90B0-1A6C9DEC9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0699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C31E239-0B43-4B16-8369-8DEEFC25C6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23B389E-A03F-461F-A110-2BEA89561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A70673-5BB3-48A1-B081-A025BAB27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F48803-9DB8-4C23-952C-9C3F34BD4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36BC21-36A1-4A7B-B465-920205AC5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9575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0E378B-D3C9-47AA-B850-EE6A441C1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9FD2C8-2C96-4541-B837-731DA8EC1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05B0BB-53E9-4B77-80ED-D256DD063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AB4626-DE36-4092-9171-F63052C5D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B2401F-9B8A-4D53-AE9A-6A11058F6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2497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E03B0C-A563-485A-99C8-51612D89B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EBB30C-414A-40C8-9F34-8465DAB4C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7E7593-44F9-414E-A838-FF7AC97E1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4044C6-F312-47C3-BFD4-F51935312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34D26F-DD1A-4115-AB4A-74EE1ED6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435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153922-EBC3-4AC5-A080-0C7BD2170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017BC-4B42-4F14-A1EA-EF45C30CF9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498FB1E-5FC0-4DE2-9F1A-09CA12153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177AFC9-D1D3-4AA6-899E-3220A9A7F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EC870F-01ED-414D-8021-13988269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6D445E-9828-414F-A822-DD6D4FBDA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6901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FD319-5723-4298-9E68-D7010B7C4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91A33E-19A2-401D-AA1B-4FA12C2C4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29D4A07-9C53-44AA-A622-BF9299C35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0AE2104-B996-455E-8F94-87C37057A2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FF17A1E-0D79-422B-A694-CD4FB37D4A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E15A672-C8DF-469A-A0F1-6C1CD794F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9B4BE13-A628-4963-B85F-8BEF0355E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72EEE72-A977-4FC1-9632-4216654A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0192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AB7B52-94B5-4288-A282-D6CD15410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9937343-B744-486A-A01C-2E3EB90BB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2259A9F-9F1C-41C3-8E09-F758AD859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16786E8-356E-4763-8904-9348A780B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953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4E48061-8453-4EF8-9227-8A56B57B7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739F1C7-0ECB-4FCA-A1F9-848293875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74C08B9-395B-44E6-BB32-8272B1095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57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830D04-7C2F-4D3B-B2E7-E3A26ECA4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E3B26C-F40B-4D15-AA0F-5BDABC361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2DFCDFE-A263-4ADB-AE38-8E7899A71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7C5624A-4D2A-4F8F-9AE6-1CDBB0DB3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28C7116-DC19-4772-BA84-98F5DFF71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0BF34C-EE0B-4736-893C-6BA85725C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108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FCC7A-DEEC-427A-9573-264E67E98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A3800DC-1F2E-413C-8EB7-091D23642D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751FCE7-68A2-46EC-AD01-BEEA2C674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F4A1A81-157A-41DA-BDDF-4A2629D04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633F8D3-709A-4467-95A6-D1036EB24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6EF25B-B8AE-4070-AAEF-FC40643F8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8563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37B4199-6A0B-4F66-AFA5-6F3B64915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13BC9E-AC37-41A3-A088-592FF6B34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FF582F-A345-447E-8CF3-C2A5BBC5A1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C238F-AFC2-456F-A70E-2BEB777654C4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0DDF59-99CF-4004-8180-978FD215FD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915502-1B81-43B9-99D6-2D17319C1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01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BA7326-ADB1-42BC-B4D1-06EF132608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Petshop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7190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37E0A27-F02A-4E61-AB30-3288B1CAE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5123"/>
            <a:ext cx="10515600" cy="1325563"/>
          </a:xfrm>
        </p:spPr>
        <p:txBody>
          <a:bodyPr/>
          <a:lstStyle/>
          <a:p>
            <a:r>
              <a:rPr lang="pt-BR" dirty="0"/>
              <a:t>Contexto de Negócio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2DFA678-D1EC-4401-81D8-17314091623C}"/>
              </a:ext>
            </a:extLst>
          </p:cNvPr>
          <p:cNvSpPr/>
          <p:nvPr/>
        </p:nvSpPr>
        <p:spPr>
          <a:xfrm>
            <a:off x="1744393" y="3378701"/>
            <a:ext cx="13364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</a:t>
            </a:r>
          </a:p>
        </p:txBody>
      </p:sp>
      <p:cxnSp>
        <p:nvCxnSpPr>
          <p:cNvPr id="8" name="Conector: Curvo 7">
            <a:extLst>
              <a:ext uri="{FF2B5EF4-FFF2-40B4-BE49-F238E27FC236}">
                <a16:creationId xmlns:a16="http://schemas.microsoft.com/office/drawing/2014/main" id="{302F42A4-9F51-40B8-8E39-D9215D175084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>
            <a:off x="3080824" y="3835901"/>
            <a:ext cx="3465343" cy="127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C3E5F5E-BC14-493C-BD63-68F0C75B5CA4}"/>
              </a:ext>
            </a:extLst>
          </p:cNvPr>
          <p:cNvSpPr txBox="1"/>
          <p:nvPr/>
        </p:nvSpPr>
        <p:spPr>
          <a:xfrm>
            <a:off x="3115177" y="2345177"/>
            <a:ext cx="339663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/>
              <a:t>Agendar Consulta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Agendar Banho e Tosa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Comprar mercadoria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Devolver ou trocar mercadoria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Agendar leva e trás do animal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BA56DF1E-1D8A-4721-BC25-2A5D46B6F1E8}"/>
              </a:ext>
            </a:extLst>
          </p:cNvPr>
          <p:cNvSpPr/>
          <p:nvPr/>
        </p:nvSpPr>
        <p:spPr>
          <a:xfrm>
            <a:off x="6546167" y="2398066"/>
            <a:ext cx="3610708" cy="28756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Petshop</a:t>
            </a:r>
          </a:p>
        </p:txBody>
      </p:sp>
    </p:spTree>
    <p:extLst>
      <p:ext uri="{BB962C8B-B14F-4D97-AF65-F5344CB8AC3E}">
        <p14:creationId xmlns:p14="http://schemas.microsoft.com/office/powerpoint/2010/main" val="2021870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B6DDA-DCD0-4989-908B-1BFDDB8F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Cenário: Agendar Consulta</a:t>
            </a:r>
            <a:br>
              <a:rPr lang="pt-BR" dirty="0"/>
            </a:br>
            <a:endParaRPr lang="pt-BR" dirty="0"/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98618C7C-3DA4-4764-9834-48BB32FA8E17}"/>
              </a:ext>
            </a:extLst>
          </p:cNvPr>
          <p:cNvSpPr/>
          <p:nvPr/>
        </p:nvSpPr>
        <p:spPr bwMode="auto">
          <a:xfrm>
            <a:off x="7537797" y="3189570"/>
            <a:ext cx="1627447" cy="584456"/>
          </a:xfrm>
          <a:prstGeom prst="cub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000" dirty="0"/>
              <a:t>Recepção</a:t>
            </a:r>
          </a:p>
          <a:p>
            <a:pPr algn="ctr"/>
            <a:r>
              <a:rPr lang="pt-BR" sz="1000" b="1" dirty="0"/>
              <a:t>(Nó Operacional)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Retângulo de cantos arredondados 111">
            <a:extLst>
              <a:ext uri="{FF2B5EF4-FFF2-40B4-BE49-F238E27FC236}">
                <a16:creationId xmlns:a16="http://schemas.microsoft.com/office/drawing/2014/main" id="{67FC9C97-6BBA-4BFC-A5E1-2436DE02BBE2}"/>
              </a:ext>
            </a:extLst>
          </p:cNvPr>
          <p:cNvSpPr/>
          <p:nvPr/>
        </p:nvSpPr>
        <p:spPr>
          <a:xfrm>
            <a:off x="7608706" y="4296338"/>
            <a:ext cx="1278446" cy="538383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Agendar consulta</a:t>
            </a:r>
            <a:endParaRPr lang="pt-BR" sz="1200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60488A81-F715-4F1B-B2A8-84FD4A5E863D}"/>
              </a:ext>
            </a:extLst>
          </p:cNvPr>
          <p:cNvSpPr/>
          <p:nvPr/>
        </p:nvSpPr>
        <p:spPr>
          <a:xfrm>
            <a:off x="2035125" y="3097655"/>
            <a:ext cx="13364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</a:t>
            </a:r>
          </a:p>
        </p:txBody>
      </p:sp>
      <p:cxnSp>
        <p:nvCxnSpPr>
          <p:cNvPr id="24" name="Conector: Curvo 23">
            <a:extLst>
              <a:ext uri="{FF2B5EF4-FFF2-40B4-BE49-F238E27FC236}">
                <a16:creationId xmlns:a16="http://schemas.microsoft.com/office/drawing/2014/main" id="{44A9E956-499F-4429-8233-C6931F55333B}"/>
              </a:ext>
            </a:extLst>
          </p:cNvPr>
          <p:cNvCxnSpPr>
            <a:cxnSpLocks/>
            <a:stCxn id="23" idx="3"/>
            <a:endCxn id="16" idx="2"/>
          </p:cNvCxnSpPr>
          <p:nvPr/>
        </p:nvCxnSpPr>
        <p:spPr>
          <a:xfrm>
            <a:off x="3371556" y="3554855"/>
            <a:ext cx="4166241" cy="127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0CC10807-6876-4F24-9E71-B543D1F8799A}"/>
              </a:ext>
            </a:extLst>
          </p:cNvPr>
          <p:cNvSpPr/>
          <p:nvPr/>
        </p:nvSpPr>
        <p:spPr>
          <a:xfrm>
            <a:off x="6546167" y="2398066"/>
            <a:ext cx="3610708" cy="28756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Petshop</a:t>
            </a:r>
          </a:p>
        </p:txBody>
      </p:sp>
      <p:sp>
        <p:nvSpPr>
          <p:cNvPr id="32" name="Texto Explicativo: Linha com Borda e Ênfase 31">
            <a:extLst>
              <a:ext uri="{FF2B5EF4-FFF2-40B4-BE49-F238E27FC236}">
                <a16:creationId xmlns:a16="http://schemas.microsoft.com/office/drawing/2014/main" id="{CFB097E5-A0A7-4453-AECF-AE3EC341F437}"/>
              </a:ext>
            </a:extLst>
          </p:cNvPr>
          <p:cNvSpPr/>
          <p:nvPr/>
        </p:nvSpPr>
        <p:spPr>
          <a:xfrm>
            <a:off x="2649416" y="5495092"/>
            <a:ext cx="3896751" cy="972044"/>
          </a:xfrm>
          <a:prstGeom prst="accentBorderCallout1">
            <a:avLst>
              <a:gd name="adj1" fmla="val 28880"/>
              <a:gd name="adj2" fmla="val 102497"/>
              <a:gd name="adj3" fmla="val -87217"/>
              <a:gd name="adj4" fmla="val 128515"/>
            </a:avLst>
          </a:prstGeom>
          <a:solidFill>
            <a:srgbClr val="FFFFC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 Recepção (Nó Operacional) necessita, neste cenário, da capacidade de </a:t>
            </a:r>
          </a:p>
          <a:p>
            <a:pPr algn="ctr"/>
            <a:r>
              <a:rPr lang="pt-BR" b="1" dirty="0"/>
              <a:t>“Agendamento de consulta com o veterinário”</a:t>
            </a:r>
            <a:endParaRPr lang="pt-BR" sz="1800" dirty="0"/>
          </a:p>
          <a:p>
            <a:pPr algn="ctr"/>
            <a:endParaRPr lang="pt-BR" dirty="0"/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59DADD7E-FDEE-4062-8BCD-3A38A85A4179}"/>
              </a:ext>
            </a:extLst>
          </p:cNvPr>
          <p:cNvCxnSpPr>
            <a:stCxn id="16" idx="3"/>
            <a:endCxn id="19" idx="0"/>
          </p:cNvCxnSpPr>
          <p:nvPr/>
        </p:nvCxnSpPr>
        <p:spPr>
          <a:xfrm flipH="1">
            <a:off x="8247929" y="3774026"/>
            <a:ext cx="30535" cy="522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327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B6DDA-DCD0-4989-908B-1BFDDB8F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Cenário: Agendar Banho e Tosa</a:t>
            </a:r>
            <a:br>
              <a:rPr lang="pt-BR" dirty="0"/>
            </a:br>
            <a:endParaRPr lang="pt-BR" dirty="0"/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98618C7C-3DA4-4764-9834-48BB32FA8E17}"/>
              </a:ext>
            </a:extLst>
          </p:cNvPr>
          <p:cNvSpPr/>
          <p:nvPr/>
        </p:nvSpPr>
        <p:spPr bwMode="auto">
          <a:xfrm>
            <a:off x="7537797" y="3189570"/>
            <a:ext cx="1627447" cy="584456"/>
          </a:xfrm>
          <a:prstGeom prst="cub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000" dirty="0"/>
              <a:t>Recepção</a:t>
            </a:r>
          </a:p>
          <a:p>
            <a:pPr algn="ctr"/>
            <a:r>
              <a:rPr lang="pt-BR" sz="1000" b="1" dirty="0"/>
              <a:t>(Nó Operacional)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Retângulo de cantos arredondados 111">
            <a:extLst>
              <a:ext uri="{FF2B5EF4-FFF2-40B4-BE49-F238E27FC236}">
                <a16:creationId xmlns:a16="http://schemas.microsoft.com/office/drawing/2014/main" id="{67FC9C97-6BBA-4BFC-A5E1-2436DE02BBE2}"/>
              </a:ext>
            </a:extLst>
          </p:cNvPr>
          <p:cNvSpPr/>
          <p:nvPr/>
        </p:nvSpPr>
        <p:spPr>
          <a:xfrm>
            <a:off x="7537797" y="4262132"/>
            <a:ext cx="1278446" cy="538383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Agendar Banho e Tosa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60488A81-F715-4F1B-B2A8-84FD4A5E863D}"/>
              </a:ext>
            </a:extLst>
          </p:cNvPr>
          <p:cNvSpPr/>
          <p:nvPr/>
        </p:nvSpPr>
        <p:spPr>
          <a:xfrm>
            <a:off x="2035125" y="3097655"/>
            <a:ext cx="13364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</a:t>
            </a:r>
          </a:p>
        </p:txBody>
      </p:sp>
      <p:cxnSp>
        <p:nvCxnSpPr>
          <p:cNvPr id="24" name="Conector: Curvo 23">
            <a:extLst>
              <a:ext uri="{FF2B5EF4-FFF2-40B4-BE49-F238E27FC236}">
                <a16:creationId xmlns:a16="http://schemas.microsoft.com/office/drawing/2014/main" id="{44A9E956-499F-4429-8233-C6931F55333B}"/>
              </a:ext>
            </a:extLst>
          </p:cNvPr>
          <p:cNvCxnSpPr>
            <a:cxnSpLocks/>
            <a:stCxn id="23" idx="3"/>
            <a:endCxn id="16" idx="2"/>
          </p:cNvCxnSpPr>
          <p:nvPr/>
        </p:nvCxnSpPr>
        <p:spPr>
          <a:xfrm>
            <a:off x="3371556" y="3554855"/>
            <a:ext cx="4166241" cy="127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0CC10807-6876-4F24-9E71-B543D1F8799A}"/>
              </a:ext>
            </a:extLst>
          </p:cNvPr>
          <p:cNvSpPr/>
          <p:nvPr/>
        </p:nvSpPr>
        <p:spPr>
          <a:xfrm>
            <a:off x="6546167" y="2398066"/>
            <a:ext cx="3610708" cy="28756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Petshop</a:t>
            </a:r>
          </a:p>
        </p:txBody>
      </p:sp>
      <p:sp>
        <p:nvSpPr>
          <p:cNvPr id="32" name="Texto Explicativo: Linha com Borda e Ênfase 31">
            <a:extLst>
              <a:ext uri="{FF2B5EF4-FFF2-40B4-BE49-F238E27FC236}">
                <a16:creationId xmlns:a16="http://schemas.microsoft.com/office/drawing/2014/main" id="{CFB097E5-A0A7-4453-AECF-AE3EC341F437}"/>
              </a:ext>
            </a:extLst>
          </p:cNvPr>
          <p:cNvSpPr/>
          <p:nvPr/>
        </p:nvSpPr>
        <p:spPr>
          <a:xfrm>
            <a:off x="2649416" y="5495092"/>
            <a:ext cx="3896751" cy="972044"/>
          </a:xfrm>
          <a:prstGeom prst="accentBorderCallout1">
            <a:avLst>
              <a:gd name="adj1" fmla="val 28880"/>
              <a:gd name="adj2" fmla="val 102497"/>
              <a:gd name="adj3" fmla="val -87217"/>
              <a:gd name="adj4" fmla="val 128515"/>
            </a:avLst>
          </a:prstGeom>
          <a:solidFill>
            <a:srgbClr val="FFFFC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 Recepção (Nó Operacional) necessita, neste cenário, da capacidade de </a:t>
            </a:r>
          </a:p>
          <a:p>
            <a:pPr algn="ctr"/>
            <a:r>
              <a:rPr lang="pt-BR" sz="1800" b="1" dirty="0"/>
              <a:t>“Agendamento no banho e tosa”</a:t>
            </a:r>
            <a:endParaRPr lang="pt-BR" sz="1800" dirty="0"/>
          </a:p>
          <a:p>
            <a:pPr algn="ctr"/>
            <a:endParaRPr lang="pt-BR" dirty="0"/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59DADD7E-FDEE-4062-8BCD-3A38A85A4179}"/>
              </a:ext>
            </a:extLst>
          </p:cNvPr>
          <p:cNvCxnSpPr>
            <a:stCxn id="16" idx="3"/>
            <a:endCxn id="19" idx="0"/>
          </p:cNvCxnSpPr>
          <p:nvPr/>
        </p:nvCxnSpPr>
        <p:spPr>
          <a:xfrm flipH="1">
            <a:off x="8177020" y="3774026"/>
            <a:ext cx="101444" cy="488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349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B6DDA-DCD0-4989-908B-1BFDDB8F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Cenário: Comprar mercadoria</a:t>
            </a:r>
            <a:br>
              <a:rPr lang="pt-BR" dirty="0"/>
            </a:br>
            <a:endParaRPr lang="pt-BR" dirty="0"/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98618C7C-3DA4-4764-9834-48BB32FA8E17}"/>
              </a:ext>
            </a:extLst>
          </p:cNvPr>
          <p:cNvSpPr/>
          <p:nvPr/>
        </p:nvSpPr>
        <p:spPr bwMode="auto">
          <a:xfrm>
            <a:off x="7537797" y="3189570"/>
            <a:ext cx="1627447" cy="584456"/>
          </a:xfrm>
          <a:prstGeom prst="cub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000" dirty="0"/>
              <a:t>Gôndola</a:t>
            </a:r>
          </a:p>
          <a:p>
            <a:pPr algn="ctr"/>
            <a:r>
              <a:rPr lang="pt-BR" sz="1000" b="1" dirty="0"/>
              <a:t>(Nó Operacional)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Retângulo de cantos arredondados 111">
            <a:extLst>
              <a:ext uri="{FF2B5EF4-FFF2-40B4-BE49-F238E27FC236}">
                <a16:creationId xmlns:a16="http://schemas.microsoft.com/office/drawing/2014/main" id="{67FC9C97-6BBA-4BFC-A5E1-2436DE02BBE2}"/>
              </a:ext>
            </a:extLst>
          </p:cNvPr>
          <p:cNvSpPr/>
          <p:nvPr/>
        </p:nvSpPr>
        <p:spPr>
          <a:xfrm>
            <a:off x="7641957" y="4296338"/>
            <a:ext cx="1278446" cy="538383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Tratar da compra da mercadoria</a:t>
            </a:r>
            <a:endParaRPr lang="pt-BR" sz="1200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60488A81-F715-4F1B-B2A8-84FD4A5E863D}"/>
              </a:ext>
            </a:extLst>
          </p:cNvPr>
          <p:cNvSpPr/>
          <p:nvPr/>
        </p:nvSpPr>
        <p:spPr>
          <a:xfrm>
            <a:off x="2035125" y="3097655"/>
            <a:ext cx="13364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</a:t>
            </a:r>
          </a:p>
        </p:txBody>
      </p:sp>
      <p:cxnSp>
        <p:nvCxnSpPr>
          <p:cNvPr id="24" name="Conector: Curvo 23">
            <a:extLst>
              <a:ext uri="{FF2B5EF4-FFF2-40B4-BE49-F238E27FC236}">
                <a16:creationId xmlns:a16="http://schemas.microsoft.com/office/drawing/2014/main" id="{44A9E956-499F-4429-8233-C6931F55333B}"/>
              </a:ext>
            </a:extLst>
          </p:cNvPr>
          <p:cNvCxnSpPr>
            <a:cxnSpLocks/>
            <a:stCxn id="23" idx="3"/>
            <a:endCxn id="16" idx="2"/>
          </p:cNvCxnSpPr>
          <p:nvPr/>
        </p:nvCxnSpPr>
        <p:spPr>
          <a:xfrm>
            <a:off x="3371556" y="3554855"/>
            <a:ext cx="4166241" cy="127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0CC10807-6876-4F24-9E71-B543D1F8799A}"/>
              </a:ext>
            </a:extLst>
          </p:cNvPr>
          <p:cNvSpPr/>
          <p:nvPr/>
        </p:nvSpPr>
        <p:spPr>
          <a:xfrm>
            <a:off x="6546167" y="2398066"/>
            <a:ext cx="3610708" cy="28756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Petshop</a:t>
            </a:r>
          </a:p>
        </p:txBody>
      </p:sp>
      <p:sp>
        <p:nvSpPr>
          <p:cNvPr id="32" name="Texto Explicativo: Linha com Borda e Ênfase 31">
            <a:extLst>
              <a:ext uri="{FF2B5EF4-FFF2-40B4-BE49-F238E27FC236}">
                <a16:creationId xmlns:a16="http://schemas.microsoft.com/office/drawing/2014/main" id="{CFB097E5-A0A7-4453-AECF-AE3EC341F437}"/>
              </a:ext>
            </a:extLst>
          </p:cNvPr>
          <p:cNvSpPr/>
          <p:nvPr/>
        </p:nvSpPr>
        <p:spPr>
          <a:xfrm>
            <a:off x="2649416" y="5438820"/>
            <a:ext cx="3896751" cy="972044"/>
          </a:xfrm>
          <a:prstGeom prst="accentBorderCallout1">
            <a:avLst>
              <a:gd name="adj1" fmla="val 28880"/>
              <a:gd name="adj2" fmla="val 102497"/>
              <a:gd name="adj3" fmla="val -87217"/>
              <a:gd name="adj4" fmla="val 128515"/>
            </a:avLst>
          </a:prstGeom>
          <a:solidFill>
            <a:srgbClr val="FFFFC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 Gôndola (Nó Operacional) necessita, neste cenário, da capacidade de </a:t>
            </a:r>
          </a:p>
          <a:p>
            <a:pPr algn="ctr"/>
            <a:r>
              <a:rPr lang="pt-BR" dirty="0"/>
              <a:t>“</a:t>
            </a:r>
            <a:r>
              <a:rPr lang="pt-BR" sz="1800" b="1" dirty="0"/>
              <a:t>Tratar da compra da mercadoria”</a:t>
            </a:r>
            <a:endParaRPr lang="pt-BR" sz="1800" dirty="0"/>
          </a:p>
          <a:p>
            <a:pPr algn="ctr"/>
            <a:endParaRPr lang="pt-BR" dirty="0"/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59DADD7E-FDEE-4062-8BCD-3A38A85A4179}"/>
              </a:ext>
            </a:extLst>
          </p:cNvPr>
          <p:cNvCxnSpPr>
            <a:stCxn id="16" idx="3"/>
            <a:endCxn id="19" idx="0"/>
          </p:cNvCxnSpPr>
          <p:nvPr/>
        </p:nvCxnSpPr>
        <p:spPr>
          <a:xfrm>
            <a:off x="8278464" y="3774026"/>
            <a:ext cx="2716" cy="522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351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B6DDA-DCD0-4989-908B-1BFDDB8F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Cenário: Devolver ou trocar mercadoria</a:t>
            </a:r>
            <a:br>
              <a:rPr lang="pt-BR" dirty="0"/>
            </a:br>
            <a:endParaRPr lang="pt-BR" dirty="0"/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98618C7C-3DA4-4764-9834-48BB32FA8E17}"/>
              </a:ext>
            </a:extLst>
          </p:cNvPr>
          <p:cNvSpPr/>
          <p:nvPr/>
        </p:nvSpPr>
        <p:spPr bwMode="auto">
          <a:xfrm>
            <a:off x="7537797" y="3217705"/>
            <a:ext cx="1627447" cy="584456"/>
          </a:xfrm>
          <a:prstGeom prst="cub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000" dirty="0"/>
              <a:t>Gerência </a:t>
            </a:r>
          </a:p>
          <a:p>
            <a:pPr algn="ctr"/>
            <a:r>
              <a:rPr lang="pt-BR" sz="1000" b="1" dirty="0"/>
              <a:t>(Nó Operacional)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Retângulo de cantos arredondados 111">
            <a:extLst>
              <a:ext uri="{FF2B5EF4-FFF2-40B4-BE49-F238E27FC236}">
                <a16:creationId xmlns:a16="http://schemas.microsoft.com/office/drawing/2014/main" id="{67FC9C97-6BBA-4BFC-A5E1-2436DE02BBE2}"/>
              </a:ext>
            </a:extLst>
          </p:cNvPr>
          <p:cNvSpPr/>
          <p:nvPr/>
        </p:nvSpPr>
        <p:spPr>
          <a:xfrm>
            <a:off x="7641957" y="4296338"/>
            <a:ext cx="1278446" cy="538383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Tratar da troca ou devolução da mercadoria</a:t>
            </a:r>
            <a:endParaRPr lang="pt-BR" sz="1200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60488A81-F715-4F1B-B2A8-84FD4A5E863D}"/>
              </a:ext>
            </a:extLst>
          </p:cNvPr>
          <p:cNvSpPr/>
          <p:nvPr/>
        </p:nvSpPr>
        <p:spPr>
          <a:xfrm>
            <a:off x="2035125" y="3097655"/>
            <a:ext cx="13364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</a:t>
            </a:r>
          </a:p>
        </p:txBody>
      </p:sp>
      <p:cxnSp>
        <p:nvCxnSpPr>
          <p:cNvPr id="24" name="Conector: Curvo 23">
            <a:extLst>
              <a:ext uri="{FF2B5EF4-FFF2-40B4-BE49-F238E27FC236}">
                <a16:creationId xmlns:a16="http://schemas.microsoft.com/office/drawing/2014/main" id="{44A9E956-499F-4429-8233-C6931F55333B}"/>
              </a:ext>
            </a:extLst>
          </p:cNvPr>
          <p:cNvCxnSpPr>
            <a:cxnSpLocks/>
            <a:stCxn id="23" idx="3"/>
            <a:endCxn id="16" idx="2"/>
          </p:cNvCxnSpPr>
          <p:nvPr/>
        </p:nvCxnSpPr>
        <p:spPr>
          <a:xfrm>
            <a:off x="3371556" y="3554855"/>
            <a:ext cx="4166241" cy="2813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0CC10807-6876-4F24-9E71-B543D1F8799A}"/>
              </a:ext>
            </a:extLst>
          </p:cNvPr>
          <p:cNvSpPr/>
          <p:nvPr/>
        </p:nvSpPr>
        <p:spPr>
          <a:xfrm>
            <a:off x="6546167" y="2398066"/>
            <a:ext cx="3610708" cy="28756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Petshop</a:t>
            </a:r>
          </a:p>
        </p:txBody>
      </p:sp>
      <p:sp>
        <p:nvSpPr>
          <p:cNvPr id="32" name="Texto Explicativo: Linha com Borda e Ênfase 31">
            <a:extLst>
              <a:ext uri="{FF2B5EF4-FFF2-40B4-BE49-F238E27FC236}">
                <a16:creationId xmlns:a16="http://schemas.microsoft.com/office/drawing/2014/main" id="{CFB097E5-A0A7-4453-AECF-AE3EC341F437}"/>
              </a:ext>
            </a:extLst>
          </p:cNvPr>
          <p:cNvSpPr/>
          <p:nvPr/>
        </p:nvSpPr>
        <p:spPr>
          <a:xfrm>
            <a:off x="2649416" y="5495092"/>
            <a:ext cx="3896751" cy="972044"/>
          </a:xfrm>
          <a:prstGeom prst="accentBorderCallout1">
            <a:avLst>
              <a:gd name="adj1" fmla="val 28880"/>
              <a:gd name="adj2" fmla="val 102497"/>
              <a:gd name="adj3" fmla="val -87217"/>
              <a:gd name="adj4" fmla="val 128515"/>
            </a:avLst>
          </a:prstGeom>
          <a:solidFill>
            <a:srgbClr val="FFFFC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 Gerência (Nó Operacional) necessita, neste cenário, da capacidade de </a:t>
            </a:r>
          </a:p>
          <a:p>
            <a:pPr algn="ctr"/>
            <a:r>
              <a:rPr lang="pt-BR" dirty="0"/>
              <a:t>“</a:t>
            </a:r>
            <a:r>
              <a:rPr lang="pt-BR" sz="1800" b="1" dirty="0"/>
              <a:t>Tratar da troca </a:t>
            </a:r>
            <a:r>
              <a:rPr lang="pt-BR" b="1" dirty="0"/>
              <a:t>e/ou da</a:t>
            </a:r>
            <a:r>
              <a:rPr lang="pt-BR" sz="1800" b="1" dirty="0"/>
              <a:t> devolução da mercadoria</a:t>
            </a:r>
            <a:r>
              <a:rPr lang="pt-BR" dirty="0"/>
              <a:t>”</a:t>
            </a:r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59DADD7E-FDEE-4062-8BCD-3A38A85A4179}"/>
              </a:ext>
            </a:extLst>
          </p:cNvPr>
          <p:cNvCxnSpPr>
            <a:stCxn id="16" idx="3"/>
            <a:endCxn id="19" idx="0"/>
          </p:cNvCxnSpPr>
          <p:nvPr/>
        </p:nvCxnSpPr>
        <p:spPr>
          <a:xfrm>
            <a:off x="8278464" y="3802161"/>
            <a:ext cx="2716" cy="494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189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B6DDA-DCD0-4989-908B-1BFDDB8F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Cenário: Agendar leva e trás do animal</a:t>
            </a:r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98618C7C-3DA4-4764-9834-48BB32FA8E17}"/>
              </a:ext>
            </a:extLst>
          </p:cNvPr>
          <p:cNvSpPr/>
          <p:nvPr/>
        </p:nvSpPr>
        <p:spPr bwMode="auto">
          <a:xfrm>
            <a:off x="7537797" y="3189570"/>
            <a:ext cx="1627447" cy="584456"/>
          </a:xfrm>
          <a:prstGeom prst="cub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000" dirty="0"/>
              <a:t>Recepção</a:t>
            </a:r>
          </a:p>
          <a:p>
            <a:pPr algn="ctr"/>
            <a:r>
              <a:rPr lang="pt-BR" sz="1000" b="1" dirty="0"/>
              <a:t>(Nó Operacional)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Retângulo de cantos arredondados 111">
            <a:extLst>
              <a:ext uri="{FF2B5EF4-FFF2-40B4-BE49-F238E27FC236}">
                <a16:creationId xmlns:a16="http://schemas.microsoft.com/office/drawing/2014/main" id="{67FC9C97-6BBA-4BFC-A5E1-2436DE02BBE2}"/>
              </a:ext>
            </a:extLst>
          </p:cNvPr>
          <p:cNvSpPr/>
          <p:nvPr/>
        </p:nvSpPr>
        <p:spPr>
          <a:xfrm>
            <a:off x="7641957" y="4324473"/>
            <a:ext cx="1278446" cy="538383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Agendamento</a:t>
            </a:r>
            <a:endParaRPr lang="pt-BR" sz="1200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60488A81-F715-4F1B-B2A8-84FD4A5E863D}"/>
              </a:ext>
            </a:extLst>
          </p:cNvPr>
          <p:cNvSpPr/>
          <p:nvPr/>
        </p:nvSpPr>
        <p:spPr>
          <a:xfrm>
            <a:off x="2035125" y="3097655"/>
            <a:ext cx="13364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</a:t>
            </a:r>
          </a:p>
        </p:txBody>
      </p:sp>
      <p:cxnSp>
        <p:nvCxnSpPr>
          <p:cNvPr id="24" name="Conector: Curvo 23">
            <a:extLst>
              <a:ext uri="{FF2B5EF4-FFF2-40B4-BE49-F238E27FC236}">
                <a16:creationId xmlns:a16="http://schemas.microsoft.com/office/drawing/2014/main" id="{44A9E956-499F-4429-8233-C6931F55333B}"/>
              </a:ext>
            </a:extLst>
          </p:cNvPr>
          <p:cNvCxnSpPr>
            <a:cxnSpLocks/>
            <a:stCxn id="23" idx="3"/>
            <a:endCxn id="16" idx="2"/>
          </p:cNvCxnSpPr>
          <p:nvPr/>
        </p:nvCxnSpPr>
        <p:spPr>
          <a:xfrm>
            <a:off x="3371556" y="3554855"/>
            <a:ext cx="4166241" cy="127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0CC10807-6876-4F24-9E71-B543D1F8799A}"/>
              </a:ext>
            </a:extLst>
          </p:cNvPr>
          <p:cNvSpPr/>
          <p:nvPr/>
        </p:nvSpPr>
        <p:spPr>
          <a:xfrm>
            <a:off x="6546167" y="2398066"/>
            <a:ext cx="3610708" cy="28756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Petshop</a:t>
            </a:r>
          </a:p>
        </p:txBody>
      </p:sp>
      <p:sp>
        <p:nvSpPr>
          <p:cNvPr id="32" name="Texto Explicativo: Linha com Borda e Ênfase 31">
            <a:extLst>
              <a:ext uri="{FF2B5EF4-FFF2-40B4-BE49-F238E27FC236}">
                <a16:creationId xmlns:a16="http://schemas.microsoft.com/office/drawing/2014/main" id="{CFB097E5-A0A7-4453-AECF-AE3EC341F437}"/>
              </a:ext>
            </a:extLst>
          </p:cNvPr>
          <p:cNvSpPr/>
          <p:nvPr/>
        </p:nvSpPr>
        <p:spPr>
          <a:xfrm>
            <a:off x="2649416" y="5495092"/>
            <a:ext cx="3896751" cy="972044"/>
          </a:xfrm>
          <a:prstGeom prst="accentBorderCallout1">
            <a:avLst>
              <a:gd name="adj1" fmla="val 28880"/>
              <a:gd name="adj2" fmla="val 102497"/>
              <a:gd name="adj3" fmla="val -87217"/>
              <a:gd name="adj4" fmla="val 128515"/>
            </a:avLst>
          </a:prstGeom>
          <a:solidFill>
            <a:srgbClr val="FFFFC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 Recepção (Nó Operacional) necessita, neste cenário, da capacidade de </a:t>
            </a:r>
          </a:p>
          <a:p>
            <a:pPr algn="ctr"/>
            <a:r>
              <a:rPr lang="pt-BR" dirty="0"/>
              <a:t>“Agendar leva e trás do animal”,</a:t>
            </a:r>
          </a:p>
          <a:p>
            <a:pPr algn="ctr"/>
            <a:r>
              <a:rPr lang="pt-BR" dirty="0"/>
              <a:t>Agendamento para buscar o animal, agendamento para devolver o animal</a:t>
            </a:r>
          </a:p>
          <a:p>
            <a:pPr algn="ctr"/>
            <a:endParaRPr lang="pt-BR" dirty="0"/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59DADD7E-FDEE-4062-8BCD-3A38A85A4179}"/>
              </a:ext>
            </a:extLst>
          </p:cNvPr>
          <p:cNvCxnSpPr>
            <a:stCxn id="16" idx="3"/>
            <a:endCxn id="19" idx="0"/>
          </p:cNvCxnSpPr>
          <p:nvPr/>
        </p:nvCxnSpPr>
        <p:spPr>
          <a:xfrm>
            <a:off x="8278464" y="3774026"/>
            <a:ext cx="2716" cy="550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0370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1297</TotalTime>
  <Words>233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Gill Sans</vt:lpstr>
      <vt:lpstr>Tema do Office</vt:lpstr>
      <vt:lpstr>Petshop</vt:lpstr>
      <vt:lpstr>Contexto de Negócio</vt:lpstr>
      <vt:lpstr>Cenário: Agendar Consulta </vt:lpstr>
      <vt:lpstr>Cenário: Agendar Banho e Tosa </vt:lpstr>
      <vt:lpstr>Cenário: Comprar mercadoria </vt:lpstr>
      <vt:lpstr>Cenário: Devolver ou trocar mercadoria </vt:lpstr>
      <vt:lpstr>Cenário: Agendar leva e trás do animal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01</dc:title>
  <dc:creator>Osvaldo Takai</dc:creator>
  <cp:lastModifiedBy>everymind</cp:lastModifiedBy>
  <cp:revision>65</cp:revision>
  <dcterms:created xsi:type="dcterms:W3CDTF">2019-12-11T13:11:31Z</dcterms:created>
  <dcterms:modified xsi:type="dcterms:W3CDTF">2020-09-26T00:23:33Z</dcterms:modified>
</cp:coreProperties>
</file>