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3" roundtripDataSignature="AMtx7mh5nRrvXUFfq+ZBJRZsz4pRk85RR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15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customschemas.google.com/relationships/presentationmetadata" Target="meta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753947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441012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0121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699031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827220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" name="Google Shape;18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" name="Google Shape;19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0" name="Google Shape;20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" name="Google Shape;21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o e Título Vertical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7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>
            <a:spLocks noGrp="1"/>
          </p:cNvSpPr>
          <p:nvPr>
            <p:ph type="body" idx="4"/>
          </p:nvPr>
        </p:nvSpPr>
        <p:spPr>
          <a:xfrm>
            <a:off x="6104283" y="710439"/>
            <a:ext cx="5414427" cy="35203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pt-BR" sz="2000" b="1"/>
              <a:t>Processo: </a:t>
            </a:r>
            <a:r>
              <a:rPr lang="pt-BR" sz="2000"/>
              <a:t>Definir agenda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pt-BR" sz="2000" b="1"/>
              <a:t>Evento: </a:t>
            </a:r>
            <a:r>
              <a:rPr lang="pt-BR" sz="2000"/>
              <a:t>Veterinário define agenda</a:t>
            </a:r>
            <a:endParaRPr sz="20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pt-BR" sz="2000" b="1"/>
              <a:t>Objetivo: </a:t>
            </a:r>
            <a:r>
              <a:rPr lang="pt-BR" sz="2000"/>
              <a:t>Disponibilizar datas e horários para agendamento de consulta</a:t>
            </a:r>
            <a:endParaRPr sz="20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pt-BR" sz="2000" b="1"/>
              <a:t>Trabalhador Envolvido: </a:t>
            </a:r>
            <a:r>
              <a:rPr lang="pt-BR" sz="2000"/>
              <a:t>Veterinário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pt-BR" sz="2000"/>
              <a:t>Define os dias e horários disponíveis para agendamento de consultas.</a:t>
            </a:r>
            <a:endParaRPr/>
          </a:p>
        </p:txBody>
      </p:sp>
      <p:pic>
        <p:nvPicPr>
          <p:cNvPr id="89" name="Google Shape;89;p1"/>
          <p:cNvPicPr preferRelativeResize="0"/>
          <p:nvPr/>
        </p:nvPicPr>
        <p:blipFill rotWithShape="1">
          <a:blip r:embed="rId3">
            <a:alphaModFix/>
          </a:blip>
          <a:srcRect t="4662"/>
          <a:stretch/>
        </p:blipFill>
        <p:spPr>
          <a:xfrm>
            <a:off x="247500" y="464075"/>
            <a:ext cx="5084200" cy="6167049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"/>
          <p:cNvSpPr/>
          <p:nvPr/>
        </p:nvSpPr>
        <p:spPr>
          <a:xfrm>
            <a:off x="540275" y="4712950"/>
            <a:ext cx="909900" cy="814800"/>
          </a:xfrm>
          <a:prstGeom prst="flowChartConnector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Retângulo 2"/>
          <p:cNvSpPr/>
          <p:nvPr/>
        </p:nvSpPr>
        <p:spPr>
          <a:xfrm>
            <a:off x="0" y="0"/>
            <a:ext cx="17251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/>
              <a:t>Agendar Consulta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277992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/>
              <a:t>Agendar </a:t>
            </a:r>
            <a:r>
              <a:rPr lang="pt-BR" b="1" dirty="0" smtClean="0"/>
              <a:t>Leva e trás do animal</a:t>
            </a:r>
            <a:endParaRPr lang="pt-BR" b="1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023" y="485774"/>
            <a:ext cx="6122890" cy="5826126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6934199" y="485774"/>
            <a:ext cx="4943475" cy="2759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dirty="0">
                <a:solidFill>
                  <a:srgbClr val="000000"/>
                </a:solidFill>
                <a:latin typeface="Calibri" panose="020F0502020204030204" pitchFamily="34" charset="0"/>
              </a:rPr>
              <a:t>Processo: </a:t>
            </a:r>
            <a:r>
              <a:rPr lang="pt-BR" sz="2000" dirty="0">
                <a:solidFill>
                  <a:srgbClr val="000000"/>
                </a:solidFill>
                <a:latin typeface="Calibri" panose="020F0502020204030204" pitchFamily="34" charset="0"/>
              </a:rPr>
              <a:t>Definir agenda</a:t>
            </a:r>
            <a:endParaRPr lang="pt-BR" sz="2000" dirty="0">
              <a:latin typeface="Calibri" panose="020F0502020204030204" pitchFamily="34" charset="0"/>
            </a:endParaRPr>
          </a:p>
          <a:p>
            <a:pPr>
              <a:spcBef>
                <a:spcPts val="1000"/>
              </a:spcBef>
            </a:pPr>
            <a:r>
              <a:rPr lang="pt-BR" sz="2000" b="1" dirty="0">
                <a:solidFill>
                  <a:srgbClr val="000000"/>
                </a:solidFill>
                <a:latin typeface="Calibri" panose="020F0502020204030204" pitchFamily="34" charset="0"/>
              </a:rPr>
              <a:t>Evento: </a:t>
            </a:r>
            <a:r>
              <a:rPr lang="pt-BR" sz="20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Motorista define </a:t>
            </a:r>
            <a:r>
              <a:rPr lang="pt-BR" sz="2000" dirty="0">
                <a:solidFill>
                  <a:srgbClr val="000000"/>
                </a:solidFill>
                <a:latin typeface="Calibri" panose="020F0502020204030204" pitchFamily="34" charset="0"/>
              </a:rPr>
              <a:t>agenda</a:t>
            </a:r>
            <a:endParaRPr lang="pt-BR" sz="2000" dirty="0">
              <a:latin typeface="Calibri" panose="020F0502020204030204" pitchFamily="34" charset="0"/>
            </a:endParaRPr>
          </a:p>
          <a:p>
            <a:pPr>
              <a:spcBef>
                <a:spcPts val="1000"/>
              </a:spcBef>
            </a:pPr>
            <a:r>
              <a:rPr lang="pt-BR" sz="2000" b="1" dirty="0">
                <a:solidFill>
                  <a:srgbClr val="000000"/>
                </a:solidFill>
                <a:latin typeface="Calibri" panose="020F0502020204030204" pitchFamily="34" charset="0"/>
              </a:rPr>
              <a:t>Objetivo: </a:t>
            </a:r>
            <a:r>
              <a:rPr lang="pt-BR" sz="2000" dirty="0">
                <a:solidFill>
                  <a:srgbClr val="000000"/>
                </a:solidFill>
                <a:latin typeface="Calibri" panose="020F0502020204030204" pitchFamily="34" charset="0"/>
              </a:rPr>
              <a:t>Disponibilizar datas e horários para agendamento de </a:t>
            </a:r>
            <a:r>
              <a:rPr lang="pt-BR" sz="20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leva e trás do animal.</a:t>
            </a:r>
            <a:endParaRPr lang="pt-BR" sz="2000" dirty="0" smtClean="0">
              <a:latin typeface="Calibri" panose="020F0502020204030204" pitchFamily="34" charset="0"/>
            </a:endParaRPr>
          </a:p>
          <a:p>
            <a:pPr>
              <a:spcBef>
                <a:spcPts val="1000"/>
              </a:spcBef>
            </a:pPr>
            <a:r>
              <a:rPr lang="pt-BR" sz="20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Trabalhador Envolvido: </a:t>
            </a:r>
            <a:r>
              <a:rPr lang="pt-BR" sz="20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Recepcionista</a:t>
            </a:r>
            <a:endParaRPr lang="pt-BR" sz="2000" dirty="0" smtClean="0">
              <a:latin typeface="Calibri" panose="020F0502020204030204" pitchFamily="34" charset="0"/>
            </a:endParaRPr>
          </a:p>
          <a:p>
            <a:pPr marL="342900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pt-BR" sz="20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Define </a:t>
            </a:r>
            <a:r>
              <a:rPr lang="pt-BR" sz="2000" dirty="0">
                <a:solidFill>
                  <a:srgbClr val="000000"/>
                </a:solidFill>
                <a:latin typeface="Calibri" panose="020F0502020204030204" pitchFamily="34" charset="0"/>
              </a:rPr>
              <a:t>os dias e horários disponíveis para agendamento </a:t>
            </a:r>
            <a:r>
              <a:rPr lang="pt-BR" sz="2000" dirty="0">
                <a:solidFill>
                  <a:srgbClr val="000000"/>
                </a:solidFill>
                <a:latin typeface="Calibri" panose="020F0502020204030204" pitchFamily="34" charset="0"/>
              </a:rPr>
              <a:t>de leva e trás </a:t>
            </a:r>
            <a:r>
              <a:rPr lang="pt-BR" sz="20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do animal.</a:t>
            </a:r>
            <a:endParaRPr lang="pt-BR" sz="2000" dirty="0">
              <a:latin typeface="Calibri" panose="020F0502020204030204" pitchFamily="34" charset="0"/>
            </a:endParaRPr>
          </a:p>
        </p:txBody>
      </p:sp>
      <p:sp>
        <p:nvSpPr>
          <p:cNvPr id="7" name="Elipse 6"/>
          <p:cNvSpPr/>
          <p:nvPr/>
        </p:nvSpPr>
        <p:spPr>
          <a:xfrm>
            <a:off x="724461" y="5407025"/>
            <a:ext cx="962025" cy="9048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2192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 txBox="1">
            <a:spLocks noGrp="1"/>
          </p:cNvSpPr>
          <p:nvPr>
            <p:ph type="body" idx="4"/>
          </p:nvPr>
        </p:nvSpPr>
        <p:spPr>
          <a:xfrm>
            <a:off x="5756952" y="696791"/>
            <a:ext cx="6087717" cy="3790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pt-BR" sz="2000" b="1" dirty="0"/>
              <a:t>Processo: </a:t>
            </a:r>
            <a:r>
              <a:rPr lang="pt-BR" sz="2000" dirty="0"/>
              <a:t>Receber solicitação de agendamento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pt-BR" sz="2000" b="1" dirty="0"/>
              <a:t>Evento: </a:t>
            </a:r>
            <a:r>
              <a:rPr lang="pt-BR" sz="2000" dirty="0"/>
              <a:t>Cliente solicita agendamento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pt-BR" sz="2000" b="1" dirty="0"/>
              <a:t>Objetivo: </a:t>
            </a:r>
            <a:r>
              <a:rPr lang="pt-BR" sz="2000" dirty="0"/>
              <a:t>Verifica se data e hora informado pelo cliente estão disponíveis.</a:t>
            </a:r>
            <a:endParaRPr sz="20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pt-BR" sz="2000" b="1" dirty="0"/>
              <a:t>Trabalhador Envolvido: </a:t>
            </a:r>
            <a:r>
              <a:rPr lang="pt-BR" sz="2000" dirty="0"/>
              <a:t>Recepcionista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pt-BR" sz="2000" dirty="0"/>
              <a:t>Verificar se a data e hora informada pelo cliente está disponível e solicita confirmação de agendamento.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pt-BR" sz="1600" dirty="0"/>
              <a:t>Se não tiver disponibilidade de data e horário, informa ao  cliente, sugere outra data  e horário disponível e solicita confirmação de agendamento.</a:t>
            </a:r>
            <a:endParaRPr dirty="0"/>
          </a:p>
        </p:txBody>
      </p:sp>
      <p:pic>
        <p:nvPicPr>
          <p:cNvPr id="96" name="Google Shape;96;p2"/>
          <p:cNvPicPr preferRelativeResize="0"/>
          <p:nvPr/>
        </p:nvPicPr>
        <p:blipFill rotWithShape="1">
          <a:blip r:embed="rId3">
            <a:alphaModFix/>
          </a:blip>
          <a:srcRect t="4662"/>
          <a:stretch/>
        </p:blipFill>
        <p:spPr>
          <a:xfrm>
            <a:off x="247500" y="247500"/>
            <a:ext cx="5084200" cy="6167049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2"/>
          <p:cNvSpPr/>
          <p:nvPr/>
        </p:nvSpPr>
        <p:spPr>
          <a:xfrm>
            <a:off x="567200" y="2145050"/>
            <a:ext cx="938400" cy="783600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Retângulo 4"/>
          <p:cNvSpPr/>
          <p:nvPr/>
        </p:nvSpPr>
        <p:spPr>
          <a:xfrm>
            <a:off x="0" y="0"/>
            <a:ext cx="17251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/>
              <a:t>Agendar Consulta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"/>
          <p:cNvSpPr txBox="1">
            <a:spLocks noGrp="1"/>
          </p:cNvSpPr>
          <p:nvPr>
            <p:ph type="body" idx="4"/>
          </p:nvPr>
        </p:nvSpPr>
        <p:spPr>
          <a:xfrm>
            <a:off x="5756952" y="696791"/>
            <a:ext cx="6087600" cy="37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pt-BR" sz="2000" b="1"/>
              <a:t>Processo: </a:t>
            </a:r>
            <a:r>
              <a:rPr lang="pt-BR" sz="2000"/>
              <a:t>Agendar Consulta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pt-BR" sz="2000" b="1"/>
              <a:t>Evento: </a:t>
            </a:r>
            <a:r>
              <a:rPr lang="pt-BR" sz="2000"/>
              <a:t>Cliente responde solicitação de confirmação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pt-BR" sz="2000" b="1"/>
              <a:t>Objetivo: </a:t>
            </a:r>
            <a:r>
              <a:rPr lang="pt-BR" sz="2000"/>
              <a:t>Agendar consulta na data e hora confirmada pelo cliente</a:t>
            </a:r>
            <a:endParaRPr sz="20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pt-BR" sz="2000" b="1"/>
              <a:t>Trabalhador Envolvido: </a:t>
            </a:r>
            <a:r>
              <a:rPr lang="pt-BR" sz="2000"/>
              <a:t>Recepcionista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pt-BR" sz="2000"/>
              <a:t>Agenda consulta na data e hora confirmada e informa o cliente sobre o agendamento.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/>
          </a:p>
        </p:txBody>
      </p:sp>
      <p:pic>
        <p:nvPicPr>
          <p:cNvPr id="103" name="Google Shape;103;p3"/>
          <p:cNvPicPr preferRelativeResize="0"/>
          <p:nvPr/>
        </p:nvPicPr>
        <p:blipFill rotWithShape="1">
          <a:blip r:embed="rId3">
            <a:alphaModFix/>
          </a:blip>
          <a:srcRect t="4662"/>
          <a:stretch/>
        </p:blipFill>
        <p:spPr>
          <a:xfrm>
            <a:off x="247500" y="301675"/>
            <a:ext cx="5084200" cy="6167049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3"/>
          <p:cNvSpPr/>
          <p:nvPr/>
        </p:nvSpPr>
        <p:spPr>
          <a:xfrm>
            <a:off x="3423850" y="3001025"/>
            <a:ext cx="825000" cy="629100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Retângulo 4"/>
          <p:cNvSpPr/>
          <p:nvPr/>
        </p:nvSpPr>
        <p:spPr>
          <a:xfrm>
            <a:off x="0" y="0"/>
            <a:ext cx="17251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/>
              <a:t>Agendar Consulta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"/>
          <p:cNvSpPr txBox="1">
            <a:spLocks noGrp="1"/>
          </p:cNvSpPr>
          <p:nvPr>
            <p:ph type="body" idx="4"/>
          </p:nvPr>
        </p:nvSpPr>
        <p:spPr>
          <a:xfrm>
            <a:off x="5756952" y="696791"/>
            <a:ext cx="6087717" cy="3790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pt-BR" sz="2000" b="1" dirty="0"/>
              <a:t>Processo: </a:t>
            </a:r>
            <a:r>
              <a:rPr lang="pt-BR" sz="2000" dirty="0"/>
              <a:t>Avisar impossibilidade de atendimento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pt-BR" sz="2000" b="1" dirty="0"/>
              <a:t>Evento: </a:t>
            </a:r>
            <a:r>
              <a:rPr lang="pt-BR" sz="2000" dirty="0"/>
              <a:t>Recepcionista avisa impossibilidade de atendimento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pt-BR" sz="2000" b="1" dirty="0"/>
              <a:t>Objetivo: </a:t>
            </a:r>
            <a:r>
              <a:rPr lang="pt-BR" sz="2000" dirty="0"/>
              <a:t>Avisar cliente sobre a impossibilidade de atendimento no dia e hora agendado.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pt-BR" sz="2000" b="1" dirty="0"/>
              <a:t>Trabalhador Envolvido: </a:t>
            </a:r>
            <a:r>
              <a:rPr lang="pt-BR" sz="2000" dirty="0"/>
              <a:t>Recepcionista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pt-BR" sz="2000" dirty="0"/>
              <a:t>Entra em contato com cliente e avisa sobre a impossibilidade de atendimento.</a:t>
            </a:r>
            <a:endParaRPr sz="2000" dirty="0"/>
          </a:p>
        </p:txBody>
      </p:sp>
      <p:pic>
        <p:nvPicPr>
          <p:cNvPr id="110" name="Google Shape;110;p4"/>
          <p:cNvPicPr preferRelativeResize="0"/>
          <p:nvPr/>
        </p:nvPicPr>
        <p:blipFill rotWithShape="1">
          <a:blip r:embed="rId3">
            <a:alphaModFix/>
          </a:blip>
          <a:srcRect t="4662"/>
          <a:stretch/>
        </p:blipFill>
        <p:spPr>
          <a:xfrm>
            <a:off x="247500" y="464075"/>
            <a:ext cx="5084200" cy="6167049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4"/>
          <p:cNvSpPr/>
          <p:nvPr/>
        </p:nvSpPr>
        <p:spPr>
          <a:xfrm>
            <a:off x="1753175" y="4702625"/>
            <a:ext cx="876600" cy="753000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Retângulo 4"/>
          <p:cNvSpPr/>
          <p:nvPr/>
        </p:nvSpPr>
        <p:spPr>
          <a:xfrm>
            <a:off x="0" y="0"/>
            <a:ext cx="17251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/>
              <a:t>Agendar Consulta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xmlns="" id="{E17C544F-E7F5-4CEC-A0AC-8B1978FA0CD5}"/>
              </a:ext>
            </a:extLst>
          </p:cNvPr>
          <p:cNvSpPr txBox="1">
            <a:spLocks/>
          </p:cNvSpPr>
          <p:nvPr/>
        </p:nvSpPr>
        <p:spPr>
          <a:xfrm>
            <a:off x="6225363" y="897934"/>
            <a:ext cx="5181600" cy="4351338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1"/>
            <a:r>
              <a:rPr lang="pt-BR" sz="2000" b="1" dirty="0" smtClean="0">
                <a:latin typeface="Calibri" panose="020F0502020204030204" pitchFamily="34" charset="0"/>
              </a:rPr>
              <a:t>Processo: </a:t>
            </a:r>
            <a:r>
              <a:rPr lang="pt-BR" sz="2000" dirty="0" smtClean="0">
                <a:solidFill>
                  <a:srgbClr val="333333"/>
                </a:solidFill>
                <a:latin typeface="Calibri" panose="020F0502020204030204" pitchFamily="34" charset="0"/>
              </a:rPr>
              <a:t>Definir horários da agenda</a:t>
            </a:r>
            <a:r>
              <a:rPr lang="pt-BR" sz="2000" dirty="0" smtClean="0">
                <a:latin typeface="Calibri" panose="020F0502020204030204" pitchFamily="34" charset="0"/>
              </a:rPr>
              <a:t>.</a:t>
            </a:r>
          </a:p>
          <a:p>
            <a:pPr lvl="1"/>
            <a:r>
              <a:rPr lang="pt-BR" sz="2000" b="1" dirty="0" smtClean="0">
                <a:latin typeface="Calibri" panose="020F0502020204030204" pitchFamily="34" charset="0"/>
              </a:rPr>
              <a:t>Evento: </a:t>
            </a:r>
            <a:r>
              <a:rPr lang="pt-BR" sz="2000" dirty="0" smtClean="0">
                <a:latin typeface="Calibri" panose="020F0502020204030204" pitchFamily="34" charset="0"/>
              </a:rPr>
              <a:t>Proprietário define agenda.</a:t>
            </a:r>
          </a:p>
          <a:p>
            <a:pPr lvl="1"/>
            <a:r>
              <a:rPr lang="pt-BR" sz="2000" b="1" dirty="0" smtClean="0">
                <a:latin typeface="Calibri" panose="020F0502020204030204" pitchFamily="34" charset="0"/>
              </a:rPr>
              <a:t>Objetivo: </a:t>
            </a:r>
            <a:r>
              <a:rPr lang="pt-BR" sz="2000" dirty="0" smtClean="0">
                <a:latin typeface="Calibri" panose="020F0502020204030204" pitchFamily="34" charset="0"/>
              </a:rPr>
              <a:t>Disponibilizar datas e horários para agendamento dos procedimentos.</a:t>
            </a:r>
          </a:p>
          <a:p>
            <a:pPr lvl="1"/>
            <a:r>
              <a:rPr lang="pt-BR" sz="2000" b="1" dirty="0" smtClean="0">
                <a:latin typeface="Calibri" panose="020F0502020204030204" pitchFamily="34" charset="0"/>
              </a:rPr>
              <a:t>Trabalhador Envolvido: </a:t>
            </a:r>
            <a:r>
              <a:rPr lang="pt-BR" sz="2000" dirty="0" smtClean="0">
                <a:latin typeface="Calibri" panose="020F0502020204030204" pitchFamily="34" charset="0"/>
              </a:rPr>
              <a:t>Proprietário.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000"/>
              <a:buFont typeface="Arial"/>
              <a:buChar char="•"/>
            </a:pP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Define os dias e horários disponíveis </a:t>
            </a:r>
            <a:r>
              <a:rPr lang="pt-BR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 </a:t>
            </a: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agendamento de procedimentos.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xmlns="" id="{71832354-5037-463F-AE5A-E603D7AB3F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693" y="326435"/>
            <a:ext cx="5657946" cy="6107704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Elipse 5">
            <a:extLst>
              <a:ext uri="{FF2B5EF4-FFF2-40B4-BE49-F238E27FC236}">
                <a16:creationId xmlns:a16="http://schemas.microsoft.com/office/drawing/2014/main" xmlns="" id="{B70D7E15-B34D-4B51-B959-8705754A94F9}"/>
              </a:ext>
            </a:extLst>
          </p:cNvPr>
          <p:cNvSpPr/>
          <p:nvPr/>
        </p:nvSpPr>
        <p:spPr>
          <a:xfrm>
            <a:off x="1196281" y="5575029"/>
            <a:ext cx="988828" cy="74372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0" y="0"/>
            <a:ext cx="213231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/>
              <a:t>Agendar </a:t>
            </a:r>
            <a:r>
              <a:rPr lang="pt-BR" b="1" dirty="0" smtClean="0"/>
              <a:t>Banho e Tosa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4271144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213231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/>
              <a:t>Agendar </a:t>
            </a:r>
            <a:r>
              <a:rPr lang="pt-BR" b="1" dirty="0" smtClean="0"/>
              <a:t>Banho e Tosa</a:t>
            </a:r>
            <a:endParaRPr lang="pt-BR" b="1" dirty="0"/>
          </a:p>
        </p:txBody>
      </p:sp>
      <p:sp>
        <p:nvSpPr>
          <p:cNvPr id="5" name="Espaço Reservado para Conteúdo 3">
            <a:extLst>
              <a:ext uri="{FF2B5EF4-FFF2-40B4-BE49-F238E27FC236}">
                <a16:creationId xmlns:a16="http://schemas.microsoft.com/office/drawing/2014/main" xmlns="" id="{3F242DBC-0346-4D05-B15B-994EB2AF5572}"/>
              </a:ext>
            </a:extLst>
          </p:cNvPr>
          <p:cNvSpPr txBox="1">
            <a:spLocks/>
          </p:cNvSpPr>
          <p:nvPr/>
        </p:nvSpPr>
        <p:spPr>
          <a:xfrm>
            <a:off x="6439788" y="326434"/>
            <a:ext cx="5181600" cy="4351338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2000" b="1" dirty="0" smtClean="0">
                <a:latin typeface="Calibri" panose="020F0502020204030204" pitchFamily="34" charset="0"/>
              </a:rPr>
              <a:t>Processo: </a:t>
            </a:r>
            <a:r>
              <a:rPr lang="pt-BR" sz="2000" dirty="0" smtClean="0">
                <a:latin typeface="Calibri" panose="020F0502020204030204" pitchFamily="34" charset="0"/>
              </a:rPr>
              <a:t>Receber solicitação de agendamento.</a:t>
            </a:r>
          </a:p>
          <a:p>
            <a:r>
              <a:rPr lang="pt-BR" sz="2000" b="1" dirty="0" smtClean="0">
                <a:latin typeface="Calibri" panose="020F0502020204030204" pitchFamily="34" charset="0"/>
              </a:rPr>
              <a:t>Evento: </a:t>
            </a:r>
            <a:r>
              <a:rPr lang="pt-BR" sz="2000" dirty="0" smtClean="0">
                <a:latin typeface="Calibri" panose="020F0502020204030204" pitchFamily="34" charset="0"/>
              </a:rPr>
              <a:t>Cliente solicita agendamento.</a:t>
            </a:r>
          </a:p>
          <a:p>
            <a:r>
              <a:rPr lang="pt-BR" sz="2000" b="1" dirty="0" smtClean="0">
                <a:latin typeface="Calibri" panose="020F0502020204030204" pitchFamily="34" charset="0"/>
              </a:rPr>
              <a:t>Objetivo: </a:t>
            </a:r>
            <a:r>
              <a:rPr lang="pt-BR" sz="2000" dirty="0" smtClean="0">
                <a:latin typeface="Calibri" panose="020F0502020204030204" pitchFamily="34" charset="0"/>
              </a:rPr>
              <a:t>Analisar se data e horário informados pelo cliente estarão disponíveis .</a:t>
            </a:r>
          </a:p>
          <a:p>
            <a:r>
              <a:rPr lang="pt-BR" sz="2000" b="1" dirty="0" smtClean="0">
                <a:latin typeface="Calibri" panose="020F0502020204030204" pitchFamily="34" charset="0"/>
              </a:rPr>
              <a:t>Trabalhador Envolvido: </a:t>
            </a:r>
            <a:r>
              <a:rPr lang="pt-BR" sz="2000" dirty="0" smtClean="0">
                <a:latin typeface="Calibri" panose="020F0502020204030204" pitchFamily="34" charset="0"/>
              </a:rPr>
              <a:t>Recepcionista.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000"/>
              <a:buFont typeface="Arial"/>
              <a:buChar char="•"/>
            </a:pP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Verificar se a data e hora informada pelo cliente está disponível e solicita confirmação de agendamento.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000"/>
              <a:buFont typeface="Arial"/>
              <a:buChar char="•"/>
            </a:pP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Se não tiver disponibilidade de data e horário, informa ao cliente, sugere outra data e horário disponível e solicita confirmação de agendamento.</a:t>
            </a:r>
          </a:p>
          <a:p>
            <a:endParaRPr lang="pt-BR" dirty="0"/>
          </a:p>
        </p:txBody>
      </p:sp>
      <p:pic>
        <p:nvPicPr>
          <p:cNvPr id="6" name="Espaço Reservado para Conteúdo 4">
            <a:extLst>
              <a:ext uri="{FF2B5EF4-FFF2-40B4-BE49-F238E27FC236}">
                <a16:creationId xmlns:a16="http://schemas.microsoft.com/office/drawing/2014/main" xmlns="" id="{AF612FE7-12A1-446C-8201-3818FB84B1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838" y="330485"/>
            <a:ext cx="5645370" cy="6094128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Elipse 6">
            <a:extLst>
              <a:ext uri="{FF2B5EF4-FFF2-40B4-BE49-F238E27FC236}">
                <a16:creationId xmlns:a16="http://schemas.microsoft.com/office/drawing/2014/main" xmlns="" id="{FC02337E-A25A-459D-A153-4E27DEE271E0}"/>
              </a:ext>
            </a:extLst>
          </p:cNvPr>
          <p:cNvSpPr/>
          <p:nvPr/>
        </p:nvSpPr>
        <p:spPr>
          <a:xfrm>
            <a:off x="1913196" y="2627700"/>
            <a:ext cx="988828" cy="7727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5477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213231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/>
              <a:t>Agendar </a:t>
            </a:r>
            <a:r>
              <a:rPr lang="pt-BR" b="1" dirty="0" smtClean="0"/>
              <a:t>Banho e Tosa</a:t>
            </a:r>
            <a:endParaRPr lang="pt-BR" b="1" dirty="0"/>
          </a:p>
        </p:txBody>
      </p:sp>
      <p:sp>
        <p:nvSpPr>
          <p:cNvPr id="5" name="Espaço Reservado para Conteúdo 3">
            <a:extLst>
              <a:ext uri="{FF2B5EF4-FFF2-40B4-BE49-F238E27FC236}">
                <a16:creationId xmlns:a16="http://schemas.microsoft.com/office/drawing/2014/main" xmlns="" id="{314113D0-E71F-4FC5-9F65-B3E021D56B39}"/>
              </a:ext>
            </a:extLst>
          </p:cNvPr>
          <p:cNvSpPr txBox="1">
            <a:spLocks/>
          </p:cNvSpPr>
          <p:nvPr/>
        </p:nvSpPr>
        <p:spPr>
          <a:xfrm>
            <a:off x="6374219" y="400862"/>
            <a:ext cx="5181600" cy="4351338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2000" b="1" dirty="0" smtClean="0">
                <a:latin typeface="Calibri" panose="020F0502020204030204" pitchFamily="34" charset="0"/>
              </a:rPr>
              <a:t>Processo:</a:t>
            </a:r>
            <a:r>
              <a:rPr lang="pt-BR" sz="2000" dirty="0" smtClean="0">
                <a:latin typeface="Calibri" panose="020F0502020204030204" pitchFamily="34" charset="0"/>
              </a:rPr>
              <a:t> Agendar Banho e Tosa</a:t>
            </a:r>
          </a:p>
          <a:p>
            <a:r>
              <a:rPr lang="pt-BR" sz="2000" b="1" dirty="0" smtClean="0">
                <a:latin typeface="Calibri" panose="020F0502020204030204" pitchFamily="34" charset="0"/>
              </a:rPr>
              <a:t>Evento: </a:t>
            </a:r>
            <a:r>
              <a:rPr lang="pt-BR" sz="2000" dirty="0" smtClean="0">
                <a:latin typeface="Calibri" panose="020F0502020204030204" pitchFamily="34" charset="0"/>
              </a:rPr>
              <a:t>Cliente responde solicitação de confirmação</a:t>
            </a:r>
          </a:p>
          <a:p>
            <a:r>
              <a:rPr lang="pt-BR" sz="2000" b="1" dirty="0" smtClean="0">
                <a:latin typeface="Calibri" panose="020F0502020204030204" pitchFamily="34" charset="0"/>
              </a:rPr>
              <a:t>Objetivo: </a:t>
            </a:r>
            <a:r>
              <a:rPr lang="pt-BR" sz="2000" dirty="0" smtClean="0">
                <a:latin typeface="Calibri" panose="020F0502020204030204" pitchFamily="34" charset="0"/>
              </a:rPr>
              <a:t>Agendar banho e tosa na data e hora confirmada pelo cliente</a:t>
            </a:r>
          </a:p>
          <a:p>
            <a:r>
              <a:rPr lang="pt-BR" sz="2000" b="1" dirty="0" smtClean="0">
                <a:latin typeface="Calibri" panose="020F0502020204030204" pitchFamily="34" charset="0"/>
              </a:rPr>
              <a:t>Trabalhador Envolvido: </a:t>
            </a:r>
            <a:r>
              <a:rPr lang="pt-BR" sz="2000" dirty="0" smtClean="0">
                <a:latin typeface="Calibri" panose="020F0502020204030204" pitchFamily="34" charset="0"/>
              </a:rPr>
              <a:t>Recepcionista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000"/>
              <a:buFont typeface="Arial"/>
              <a:buChar char="•"/>
            </a:pP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Agenda consulta na data e hora confirmada e informa o cliente sobre o agendamento.</a:t>
            </a:r>
            <a:endParaRPr lang="pt-BR" sz="2000" dirty="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</p:txBody>
      </p:sp>
      <p:pic>
        <p:nvPicPr>
          <p:cNvPr id="6" name="Espaço Reservado para Conteúdo 4">
            <a:extLst>
              <a:ext uri="{FF2B5EF4-FFF2-40B4-BE49-F238E27FC236}">
                <a16:creationId xmlns:a16="http://schemas.microsoft.com/office/drawing/2014/main" xmlns="" id="{74FD04D6-BEBF-4FF8-9828-00CB37058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1" y="307411"/>
            <a:ext cx="5587332" cy="6031477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Elipse 6">
            <a:extLst>
              <a:ext uri="{FF2B5EF4-FFF2-40B4-BE49-F238E27FC236}">
                <a16:creationId xmlns:a16="http://schemas.microsoft.com/office/drawing/2014/main" xmlns="" id="{7539D4F1-B37B-4338-AAAF-83E8469FDA9C}"/>
              </a:ext>
            </a:extLst>
          </p:cNvPr>
          <p:cNvSpPr/>
          <p:nvPr/>
        </p:nvSpPr>
        <p:spPr>
          <a:xfrm>
            <a:off x="3510738" y="2560582"/>
            <a:ext cx="988828" cy="86841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839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277992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/>
              <a:t>Agendar </a:t>
            </a:r>
            <a:r>
              <a:rPr lang="pt-BR" b="1" dirty="0" smtClean="0"/>
              <a:t>Leva e trás do animal</a:t>
            </a:r>
            <a:endParaRPr lang="pt-BR" b="1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734" y="455843"/>
            <a:ext cx="6122890" cy="5496722"/>
          </a:xfrm>
          <a:prstGeom prst="rect">
            <a:avLst/>
          </a:prstGeom>
        </p:spPr>
      </p:pic>
      <p:sp>
        <p:nvSpPr>
          <p:cNvPr id="6" name="Elipse 5"/>
          <p:cNvSpPr/>
          <p:nvPr/>
        </p:nvSpPr>
        <p:spPr>
          <a:xfrm>
            <a:off x="322734" y="2638888"/>
            <a:ext cx="1277351" cy="9048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spaço Reservado para Conteúdo 3">
            <a:extLst>
              <a:ext uri="{FF2B5EF4-FFF2-40B4-BE49-F238E27FC236}">
                <a16:creationId xmlns="" xmlns:a16="http://schemas.microsoft.com/office/drawing/2014/main" id="{3F242DBC-0346-4D05-B15B-994EB2AF5572}"/>
              </a:ext>
            </a:extLst>
          </p:cNvPr>
          <p:cNvSpPr txBox="1">
            <a:spLocks/>
          </p:cNvSpPr>
          <p:nvPr/>
        </p:nvSpPr>
        <p:spPr>
          <a:xfrm>
            <a:off x="6524009" y="735507"/>
            <a:ext cx="5181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000" b="1" dirty="0" smtClean="0">
                <a:latin typeface="Calibri" panose="020F0502020204030204" pitchFamily="34" charset="0"/>
              </a:rPr>
              <a:t>Processo: </a:t>
            </a:r>
            <a:r>
              <a:rPr lang="pt-BR" sz="2000" dirty="0" smtClean="0">
                <a:latin typeface="Calibri" panose="020F0502020204030204" pitchFamily="34" charset="0"/>
              </a:rPr>
              <a:t>Receber solicitação de agendamento</a:t>
            </a:r>
          </a:p>
          <a:p>
            <a:pPr marL="0" indent="0">
              <a:buNone/>
            </a:pPr>
            <a:r>
              <a:rPr lang="pt-BR" sz="2000" b="1" dirty="0" smtClean="0">
                <a:latin typeface="Calibri" panose="020F0502020204030204" pitchFamily="34" charset="0"/>
              </a:rPr>
              <a:t>Evento: </a:t>
            </a:r>
            <a:r>
              <a:rPr lang="pt-BR" sz="2000" dirty="0" smtClean="0">
                <a:latin typeface="Calibri" panose="020F0502020204030204" pitchFamily="34" charset="0"/>
              </a:rPr>
              <a:t>Cliente solicita agendamento leva e trás</a:t>
            </a:r>
          </a:p>
          <a:p>
            <a:pPr marL="0" indent="0">
              <a:buNone/>
            </a:pPr>
            <a:r>
              <a:rPr lang="pt-BR" sz="2000" b="1" dirty="0" smtClean="0">
                <a:latin typeface="Calibri" panose="020F0502020204030204" pitchFamily="34" charset="0"/>
              </a:rPr>
              <a:t>Objetivo: </a:t>
            </a:r>
            <a:r>
              <a:rPr lang="pt-BR" sz="2000" dirty="0" smtClean="0">
                <a:latin typeface="Calibri" panose="020F0502020204030204" pitchFamily="34" charset="0"/>
              </a:rPr>
              <a:t>Verificar se data, hora e endereço informado pelo cliente estão disponíveis.</a:t>
            </a:r>
          </a:p>
          <a:p>
            <a:pPr marL="0" indent="0">
              <a:buNone/>
            </a:pPr>
            <a:r>
              <a:rPr lang="pt-BR" sz="2000" b="1" dirty="0" smtClean="0">
                <a:latin typeface="Calibri" panose="020F0502020204030204" pitchFamily="34" charset="0"/>
              </a:rPr>
              <a:t>Trabalhador Envolvido: </a:t>
            </a:r>
            <a:r>
              <a:rPr lang="pt-BR" sz="2000" dirty="0" smtClean="0">
                <a:latin typeface="Calibri" panose="020F0502020204030204" pitchFamily="34" charset="0"/>
              </a:rPr>
              <a:t>Recepcionista.</a:t>
            </a:r>
          </a:p>
          <a:p>
            <a:pPr lvl="1">
              <a:buClr>
                <a:schemeClr val="dk1"/>
              </a:buClr>
              <a:buSzPts val="1600"/>
              <a:buFont typeface="Arial"/>
              <a:buChar char="•"/>
            </a:pPr>
            <a:r>
              <a:rPr lang="pt-BR" sz="20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Verificar se a data, hora e endereço informados pelo cliente estão disponíveis e solicita confirmação de agendamento.</a:t>
            </a:r>
          </a:p>
          <a:p>
            <a:pPr lvl="1">
              <a:buClr>
                <a:schemeClr val="dk1"/>
              </a:buClr>
              <a:buSzPts val="1600"/>
              <a:buFont typeface="Arial"/>
              <a:buChar char="•"/>
            </a:pPr>
            <a:r>
              <a:rPr lang="pt-BR" sz="20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Se não tiver disponibilidade de data e horário, informa ao cliente, sugere outra data e horário disponível e solicita confirmação de agendamento.</a:t>
            </a:r>
          </a:p>
        </p:txBody>
      </p:sp>
    </p:spTree>
    <p:extLst>
      <p:ext uri="{BB962C8B-B14F-4D97-AF65-F5344CB8AC3E}">
        <p14:creationId xmlns:p14="http://schemas.microsoft.com/office/powerpoint/2010/main" val="1766321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277992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/>
              <a:t>Agendar </a:t>
            </a:r>
            <a:r>
              <a:rPr lang="pt-BR" b="1" dirty="0" smtClean="0"/>
              <a:t>Leva e trás do animal</a:t>
            </a:r>
            <a:endParaRPr lang="pt-BR" b="1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329" y="400862"/>
            <a:ext cx="6122890" cy="5496722"/>
          </a:xfrm>
          <a:prstGeom prst="rect">
            <a:avLst/>
          </a:prstGeom>
        </p:spPr>
      </p:pic>
      <p:sp>
        <p:nvSpPr>
          <p:cNvPr id="6" name="Elipse 5"/>
          <p:cNvSpPr/>
          <p:nvPr/>
        </p:nvSpPr>
        <p:spPr>
          <a:xfrm>
            <a:off x="3454420" y="3623208"/>
            <a:ext cx="1039729" cy="9048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spaço Reservado para Conteúdo 3">
            <a:extLst>
              <a:ext uri="{FF2B5EF4-FFF2-40B4-BE49-F238E27FC236}">
                <a16:creationId xmlns="" xmlns:a16="http://schemas.microsoft.com/office/drawing/2014/main" id="{314113D0-E71F-4FC5-9F65-B3E021D56B39}"/>
              </a:ext>
            </a:extLst>
          </p:cNvPr>
          <p:cNvSpPr txBox="1">
            <a:spLocks/>
          </p:cNvSpPr>
          <p:nvPr/>
        </p:nvSpPr>
        <p:spPr>
          <a:xfrm>
            <a:off x="6374219" y="400862"/>
            <a:ext cx="5181600" cy="435133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000" b="1" dirty="0" smtClean="0">
                <a:latin typeface="Calibri" panose="020F0502020204030204" pitchFamily="34" charset="0"/>
              </a:rPr>
              <a:t>Processo:</a:t>
            </a:r>
            <a:r>
              <a:rPr lang="pt-BR" sz="2000" dirty="0" smtClean="0">
                <a:latin typeface="Calibri" panose="020F0502020204030204" pitchFamily="34" charset="0"/>
              </a:rPr>
              <a:t> Agendar Leva e trás</a:t>
            </a:r>
          </a:p>
          <a:p>
            <a:pPr marL="0" indent="0">
              <a:buNone/>
            </a:pPr>
            <a:r>
              <a:rPr lang="pt-BR" sz="2000" b="1" dirty="0" smtClean="0">
                <a:latin typeface="Calibri" panose="020F0502020204030204" pitchFamily="34" charset="0"/>
              </a:rPr>
              <a:t>Evento: </a:t>
            </a:r>
            <a:r>
              <a:rPr lang="pt-BR" sz="2000" dirty="0" smtClean="0">
                <a:latin typeface="Calibri" panose="020F0502020204030204" pitchFamily="34" charset="0"/>
              </a:rPr>
              <a:t>Cliente responde solicitação de confirmação</a:t>
            </a:r>
          </a:p>
          <a:p>
            <a:pPr marL="0" indent="0">
              <a:buNone/>
            </a:pPr>
            <a:r>
              <a:rPr lang="pt-BR" sz="2000" b="1" dirty="0" smtClean="0">
                <a:latin typeface="Calibri" panose="020F0502020204030204" pitchFamily="34" charset="0"/>
              </a:rPr>
              <a:t>Objetivo: </a:t>
            </a:r>
            <a:r>
              <a:rPr lang="pt-BR" sz="2000" dirty="0" smtClean="0">
                <a:latin typeface="Calibri" panose="020F0502020204030204" pitchFamily="34" charset="0"/>
              </a:rPr>
              <a:t>Agendar leva e trás do animal na data, hora e endereço confirmada pelo cliente</a:t>
            </a:r>
          </a:p>
          <a:p>
            <a:pPr marL="0" indent="0">
              <a:buNone/>
            </a:pPr>
            <a:r>
              <a:rPr lang="pt-BR" sz="2000" b="1" dirty="0" smtClean="0">
                <a:latin typeface="Calibri" panose="020F0502020204030204" pitchFamily="34" charset="0"/>
              </a:rPr>
              <a:t>Trabalhador Envolvido: </a:t>
            </a:r>
            <a:r>
              <a:rPr lang="pt-BR" sz="2000" dirty="0" smtClean="0">
                <a:latin typeface="Calibri" panose="020F0502020204030204" pitchFamily="34" charset="0"/>
              </a:rPr>
              <a:t>Recepcionista</a:t>
            </a:r>
          </a:p>
          <a:p>
            <a:r>
              <a:rPr lang="pt-BR" sz="2000" dirty="0" smtClean="0">
                <a:latin typeface="Calibri" panose="020F0502020204030204" pitchFamily="34" charset="0"/>
              </a:rPr>
              <a:t>Agenda </a:t>
            </a:r>
            <a:r>
              <a:rPr lang="pt-BR" sz="2000" dirty="0">
                <a:latin typeface="Calibri" panose="020F0502020204030204" pitchFamily="34" charset="0"/>
              </a:rPr>
              <a:t>leva e trás </a:t>
            </a:r>
            <a:r>
              <a:rPr lang="pt-BR" sz="2000" dirty="0" smtClean="0">
                <a:latin typeface="Calibri" panose="020F0502020204030204" pitchFamily="34" charset="0"/>
              </a:rPr>
              <a:t>na data e hora confirmada </a:t>
            </a:r>
            <a:r>
              <a:rPr lang="pt-BR" sz="2000" dirty="0">
                <a:latin typeface="Calibri" panose="020F0502020204030204" pitchFamily="34" charset="0"/>
              </a:rPr>
              <a:t>e </a:t>
            </a:r>
            <a:r>
              <a:rPr lang="pt-BR" sz="2000" dirty="0" smtClean="0">
                <a:latin typeface="Calibri" panose="020F0502020204030204" pitchFamily="34" charset="0"/>
              </a:rPr>
              <a:t>informa o cliente sobre o agendamento.</a:t>
            </a:r>
            <a:endParaRPr lang="pt-BR" sz="2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34534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558</Words>
  <Application>Microsoft Office PowerPoint</Application>
  <PresentationFormat>Widescreen</PresentationFormat>
  <Paragraphs>63</Paragraphs>
  <Slides>10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3" baseType="lpstr">
      <vt:lpstr>Arial</vt:lpstr>
      <vt:lpstr>Calibri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Osvaldo Takai</dc:creator>
  <cp:lastModifiedBy>HP</cp:lastModifiedBy>
  <cp:revision>5</cp:revision>
  <dcterms:created xsi:type="dcterms:W3CDTF">2019-12-11T13:11:31Z</dcterms:created>
  <dcterms:modified xsi:type="dcterms:W3CDTF">2020-11-12T06:02:47Z</dcterms:modified>
</cp:coreProperties>
</file>