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platzhalt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platzhalt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Bildplatzhalt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Untertitel 2"/>
          <p:cNvSpPr txBox="1"/>
          <p:nvPr>
            <p:ph type="subTitle" sz="quarter" idx="1"/>
          </p:nvPr>
        </p:nvSpPr>
        <p:spPr>
          <a:xfrm>
            <a:off x="1523999" y="5381625"/>
            <a:ext cx="9144001" cy="666750"/>
          </a:xfrm>
          <a:prstGeom prst="rect">
            <a:avLst/>
          </a:prstGeom>
        </p:spPr>
        <p:txBody>
          <a:bodyPr/>
          <a:lstStyle/>
          <a:p>
            <a:pPr/>
            <a:r>
              <a:t>Louis Zimmermann, Emilia Blättel, Anna Huttner</a:t>
            </a:r>
          </a:p>
        </p:txBody>
      </p:sp>
      <p:pic>
        <p:nvPicPr>
          <p:cNvPr id="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0648" y="371475"/>
            <a:ext cx="3950702" cy="4439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el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Syntax</a:t>
            </a:r>
          </a:p>
        </p:txBody>
      </p:sp>
      <p:sp>
        <p:nvSpPr>
          <p:cNvPr id="98" name="Untertitel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0F0F"/>
                </a:solidFill>
                <a:latin typeface="Söhne"/>
                <a:ea typeface="Söhne"/>
                <a:cs typeface="Söhne"/>
                <a:sym typeface="Söhne"/>
              </a:defRPr>
            </a:lvl1pPr>
          </a:lstStyle>
          <a:p>
            <a:pPr/>
            <a:r>
              <a:t>C++ has a complex syntax, especially when dealing with low-level operations and memory management. It has a broad range of features and supports both procedural and object-oriented programming.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rafik 2" descr="Grafik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943" y="1963514"/>
            <a:ext cx="4609323" cy="29309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Grafik 4" descr="Grafik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7860" y="1942931"/>
            <a:ext cx="7144140" cy="2972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rafik 2" descr="Grafik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979" y="1853506"/>
            <a:ext cx="5052313" cy="3150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Grafik 4" descr="Grafik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658" y="2529495"/>
            <a:ext cx="6596363" cy="1799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Support</a:t>
            </a:r>
          </a:p>
        </p:txBody>
      </p:sp>
      <p:pic>
        <p:nvPicPr>
          <p:cNvPr id="107" name="Inhaltsplatzhalter 4" descr="Inhaltsplatzhalt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7558" y="284007"/>
            <a:ext cx="6904654" cy="6196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Curve</a:t>
            </a:r>
          </a:p>
        </p:txBody>
      </p:sp>
      <p:sp>
        <p:nvSpPr>
          <p:cNvPr id="110" name="Inhaltsplatzhalt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F0F0F"/>
                </a:solidFill>
                <a:latin typeface="Söhne"/>
                <a:ea typeface="Söhne"/>
                <a:cs typeface="Söhne"/>
                <a:sym typeface="Söhne"/>
              </a:defRPr>
            </a:pPr>
            <a:r>
              <a:t>C++ has a steeper learning curve due to its complexity and low-level features.</a:t>
            </a:r>
          </a:p>
          <a:p>
            <a:pPr/>
            <a:r>
              <a:t>Can be overwhelming for beginners</a:t>
            </a:r>
          </a:p>
          <a:p>
            <a:pPr/>
            <a:r>
              <a:t>With no prior experience, you should expect it to take at least three months to learn the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el 1"/>
          <p:cNvSpPr txBox="1"/>
          <p:nvPr>
            <p:ph type="title"/>
          </p:nvPr>
        </p:nvSpPr>
        <p:spPr>
          <a:xfrm>
            <a:off x="836612" y="457200"/>
            <a:ext cx="3935413" cy="125030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Industry Adoption</a:t>
            </a:r>
          </a:p>
        </p:txBody>
      </p:sp>
      <p:sp>
        <p:nvSpPr>
          <p:cNvPr id="113" name="Inhaltsplatzhalt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 Programming</a:t>
            </a:r>
          </a:p>
          <a:p>
            <a:pPr/>
            <a:r>
              <a:t>Embedded Systems</a:t>
            </a:r>
          </a:p>
          <a:p>
            <a:pPr/>
            <a:r>
              <a:t>Game development</a:t>
            </a:r>
          </a:p>
          <a:p>
            <a:pPr/>
            <a:r>
              <a:t>High-performance Computing</a:t>
            </a:r>
          </a:p>
          <a:p>
            <a:pPr/>
            <a:r>
              <a:t>Applications requiring substancial computational power </a:t>
            </a:r>
          </a:p>
          <a:p>
            <a:pPr/>
            <a:r>
              <a:t>Banking Applications</a:t>
            </a:r>
          </a:p>
        </p:txBody>
      </p:sp>
      <p:pic>
        <p:nvPicPr>
          <p:cNvPr id="114" name="Grafik 4" descr="Grafik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9982" y="2103110"/>
            <a:ext cx="3282044" cy="3757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el 1"/>
          <p:cNvSpPr txBox="1"/>
          <p:nvPr>
            <p:ph type="title"/>
          </p:nvPr>
        </p:nvSpPr>
        <p:spPr>
          <a:xfrm>
            <a:off x="838200" y="318472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Performance</a:t>
            </a:r>
          </a:p>
        </p:txBody>
      </p:sp>
      <p:sp>
        <p:nvSpPr>
          <p:cNvPr id="117" name="Inhaltsplatzhalt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Known for ist relatibely </a:t>
            </a:r>
            <a:r>
              <a:rPr b="1"/>
              <a:t>high performance</a:t>
            </a:r>
            <a:endParaRPr b="1"/>
          </a:p>
          <a:p>
            <a:pPr/>
            <a:r>
              <a:t>Low-level Features: fine-grained </a:t>
            </a:r>
            <a:r>
              <a:rPr b="1"/>
              <a:t>control over system</a:t>
            </a:r>
            <a:endParaRPr b="1"/>
          </a:p>
          <a:p>
            <a:pPr/>
            <a:r>
              <a:t>Development </a:t>
            </a:r>
            <a:r>
              <a:rPr b="1"/>
              <a:t>speed</a:t>
            </a:r>
            <a:endParaRPr b="1"/>
          </a:p>
          <a:p>
            <a:pPr/>
            <a:r>
              <a:t>Ease of maintenence </a:t>
            </a:r>
          </a:p>
          <a:p>
            <a:pPr/>
            <a:r>
              <a:t>Availability of libraries</a:t>
            </a:r>
          </a:p>
          <a:p>
            <a:pPr>
              <a:defRPr b="1"/>
            </a:pPr>
            <a:r>
              <a:t>Close to hardware</a:t>
            </a:r>
            <a:r>
              <a:rPr b="0"/>
              <a:t>: Faster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