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slide" Target="slides/slide6.xml"/><Relationship Id="rId22" Type="http://schemas.openxmlformats.org/officeDocument/2006/relationships/font" Target="fonts/SourceSansPro-boldItalic.fntdata"/><Relationship Id="rId10" Type="http://schemas.openxmlformats.org/officeDocument/2006/relationships/slide" Target="slides/slide5.xml"/><Relationship Id="rId21"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SansPr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f75296a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2f75296a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098e1c61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098e1c61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f75296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f75296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098e1c61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098e1c61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098e1c61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098e1c61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f75296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f75296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f75296a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f75296a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f75296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f75296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098e1c6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098e1c6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098e1c61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098e1c61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7" name="Shape 67"/>
        <p:cNvGrpSpPr/>
        <p:nvPr/>
      </p:nvGrpSpPr>
      <p:grpSpPr>
        <a:xfrm>
          <a:off x="0" y="0"/>
          <a:ext cx="0" cy="0"/>
          <a:chOff x="0" y="0"/>
          <a:chExt cx="0" cy="0"/>
        </a:xfrm>
      </p:grpSpPr>
      <p:sp>
        <p:nvSpPr>
          <p:cNvPr id="68" name="Google Shape;68;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 name="Google Shape;69;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71" name="Shape 71"/>
        <p:cNvGrpSpPr/>
        <p:nvPr/>
      </p:nvGrpSpPr>
      <p:grpSpPr>
        <a:xfrm>
          <a:off x="0" y="0"/>
          <a:ext cx="0" cy="0"/>
          <a:chOff x="0" y="0"/>
          <a:chExt cx="0" cy="0"/>
        </a:xfrm>
      </p:grpSpPr>
      <p:sp>
        <p:nvSpPr>
          <p:cNvPr id="72" name="Google Shape;72;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75" name="Shape 75"/>
        <p:cNvGrpSpPr/>
        <p:nvPr/>
      </p:nvGrpSpPr>
      <p:grpSpPr>
        <a:xfrm>
          <a:off x="0" y="0"/>
          <a:ext cx="0" cy="0"/>
          <a:chOff x="0" y="0"/>
          <a:chExt cx="0" cy="0"/>
        </a:xfrm>
      </p:grpSpPr>
      <p:sp>
        <p:nvSpPr>
          <p:cNvPr id="76" name="Google Shape;7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7" name="Google Shape;7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 name="Google Shape;78;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79" name="Shape 79"/>
        <p:cNvGrpSpPr/>
        <p:nvPr/>
      </p:nvGrpSpPr>
      <p:grpSpPr>
        <a:xfrm>
          <a:off x="0" y="0"/>
          <a:ext cx="0" cy="0"/>
          <a:chOff x="0" y="0"/>
          <a:chExt cx="0" cy="0"/>
        </a:xfrm>
      </p:grpSpPr>
      <p:sp>
        <p:nvSpPr>
          <p:cNvPr id="80" name="Google Shape;80;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1" name="Google Shape;81;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2" name="Google Shape;82;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
        <p:nvSpPr>
          <p:cNvPr id="29" name="Google Shape;2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0" name="Shape 30"/>
        <p:cNvGrpSpPr/>
        <p:nvPr/>
      </p:nvGrpSpPr>
      <p:grpSpPr>
        <a:xfrm>
          <a:off x="0" y="0"/>
          <a:ext cx="0" cy="0"/>
          <a:chOff x="0" y="0"/>
          <a:chExt cx="0" cy="0"/>
        </a:xfrm>
      </p:grpSpPr>
      <p:pic>
        <p:nvPicPr>
          <p:cNvPr id="31" name="Google Shape;31;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2" name="Google Shape;32;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3" name="Google Shape;33;p4"/>
          <p:cNvGrpSpPr/>
          <p:nvPr/>
        </p:nvGrpSpPr>
        <p:grpSpPr>
          <a:xfrm>
            <a:off x="3839646" y="782918"/>
            <a:ext cx="1464573" cy="842707"/>
            <a:chOff x="3593400" y="1729675"/>
            <a:chExt cx="1957200" cy="1123610"/>
          </a:xfrm>
        </p:grpSpPr>
        <p:sp>
          <p:nvSpPr>
            <p:cNvPr id="34" name="Google Shape;34;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5" name="Google Shape;35;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 name="Google Shape;37;p4"/>
          <p:cNvCxnSpPr>
            <a:endCxn id="35"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9" name="Google Shape;39;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40" name="Google Shape;40;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1" name="Shape 41"/>
        <p:cNvGrpSpPr/>
        <p:nvPr/>
      </p:nvGrpSpPr>
      <p:grpSpPr>
        <a:xfrm>
          <a:off x="0" y="0"/>
          <a:ext cx="0" cy="0"/>
          <a:chOff x="0" y="0"/>
          <a:chExt cx="0" cy="0"/>
        </a:xfrm>
      </p:grpSpPr>
      <p:sp>
        <p:nvSpPr>
          <p:cNvPr id="42" name="Google Shape;42;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3" name="Google Shape;43;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4" name="Google Shape;44;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5" name="Shape 45"/>
        <p:cNvGrpSpPr/>
        <p:nvPr/>
      </p:nvGrpSpPr>
      <p:grpSpPr>
        <a:xfrm>
          <a:off x="0" y="0"/>
          <a:ext cx="0" cy="0"/>
          <a:chOff x="0" y="0"/>
          <a:chExt cx="0" cy="0"/>
        </a:xfrm>
      </p:grpSpPr>
      <p:sp>
        <p:nvSpPr>
          <p:cNvPr id="46" name="Google Shape;46;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7" name="Google Shape;47;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9" name="Google Shape;49;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0" name="Shape 50"/>
        <p:cNvGrpSpPr/>
        <p:nvPr/>
      </p:nvGrpSpPr>
      <p:grpSpPr>
        <a:xfrm>
          <a:off x="0" y="0"/>
          <a:ext cx="0" cy="0"/>
          <a:chOff x="0" y="0"/>
          <a:chExt cx="0" cy="0"/>
        </a:xfrm>
      </p:grpSpPr>
      <p:sp>
        <p:nvSpPr>
          <p:cNvPr id="51" name="Google Shape;51;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2" name="Google Shape;52;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5" name="Google Shape;55;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8" name="Google Shape;58;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1" name="Google Shape;61;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RUNTIME CODE ADAPTATION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GENERATION OF CODE WHEN INVALID</a:t>
            </a:r>
            <a:endParaRPr/>
          </a:p>
        </p:txBody>
      </p:sp>
      <p:pic>
        <p:nvPicPr>
          <p:cNvPr id="168" name="Google Shape;168;p25"/>
          <p:cNvPicPr preferRelativeResize="0"/>
          <p:nvPr/>
        </p:nvPicPr>
        <p:blipFill>
          <a:blip r:embed="rId3">
            <a:alphaModFix/>
          </a:blip>
          <a:stretch>
            <a:fillRect/>
          </a:stretch>
        </p:blipFill>
        <p:spPr>
          <a:xfrm>
            <a:off x="253775" y="1074400"/>
            <a:ext cx="5905500" cy="1924050"/>
          </a:xfrm>
          <a:prstGeom prst="rect">
            <a:avLst/>
          </a:prstGeom>
          <a:noFill/>
          <a:ln>
            <a:noFill/>
          </a:ln>
        </p:spPr>
      </p:pic>
      <p:pic>
        <p:nvPicPr>
          <p:cNvPr id="169" name="Google Shape;169;p25"/>
          <p:cNvPicPr preferRelativeResize="0"/>
          <p:nvPr/>
        </p:nvPicPr>
        <p:blipFill>
          <a:blip r:embed="rId4">
            <a:alphaModFix/>
          </a:blip>
          <a:stretch>
            <a:fillRect/>
          </a:stretch>
        </p:blipFill>
        <p:spPr>
          <a:xfrm>
            <a:off x="6350800" y="2775150"/>
            <a:ext cx="1469346" cy="1736500"/>
          </a:xfrm>
          <a:prstGeom prst="rect">
            <a:avLst/>
          </a:prstGeom>
          <a:noFill/>
          <a:ln>
            <a:noFill/>
          </a:ln>
        </p:spPr>
      </p:pic>
      <p:sp>
        <p:nvSpPr>
          <p:cNvPr id="170" name="Google Shape;170;p25"/>
          <p:cNvSpPr txBox="1"/>
          <p:nvPr/>
        </p:nvSpPr>
        <p:spPr>
          <a:xfrm>
            <a:off x="445725" y="3120050"/>
            <a:ext cx="407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Then the idModifier program will be called, in order to update the ID numbers that compose the checker’s rules. For that, the old values and the new values are compared. </a:t>
            </a:r>
            <a:endParaRPr>
              <a:latin typeface="Source Sans Pro"/>
              <a:ea typeface="Source Sans Pro"/>
              <a:cs typeface="Source Sans Pro"/>
              <a:sym typeface="Source Sans Pro"/>
            </a:endParaRPr>
          </a:p>
        </p:txBody>
      </p:sp>
      <p:sp>
        <p:nvSpPr>
          <p:cNvPr id="171" name="Google Shape;171;p25"/>
          <p:cNvSpPr/>
          <p:nvPr/>
        </p:nvSpPr>
        <p:spPr>
          <a:xfrm>
            <a:off x="4605800" y="3028075"/>
            <a:ext cx="1506900" cy="12594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Files used for the comparison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ERROR IN CRESCO MACHINE</a:t>
            </a:r>
            <a:endParaRPr/>
          </a:p>
        </p:txBody>
      </p:sp>
      <p:pic>
        <p:nvPicPr>
          <p:cNvPr id="177" name="Google Shape;177;p26"/>
          <p:cNvPicPr preferRelativeResize="0"/>
          <p:nvPr/>
        </p:nvPicPr>
        <p:blipFill>
          <a:blip r:embed="rId3">
            <a:alphaModFix/>
          </a:blip>
          <a:stretch>
            <a:fillRect/>
          </a:stretch>
        </p:blipFill>
        <p:spPr>
          <a:xfrm>
            <a:off x="1046588" y="1340347"/>
            <a:ext cx="5174511" cy="3573599"/>
          </a:xfrm>
          <a:prstGeom prst="rect">
            <a:avLst/>
          </a:prstGeom>
          <a:noFill/>
          <a:ln>
            <a:noFill/>
          </a:ln>
        </p:spPr>
      </p:pic>
      <p:sp>
        <p:nvSpPr>
          <p:cNvPr id="178" name="Google Shape;178;p26"/>
          <p:cNvSpPr txBox="1"/>
          <p:nvPr/>
        </p:nvSpPr>
        <p:spPr>
          <a:xfrm>
            <a:off x="4796825" y="1252275"/>
            <a:ext cx="407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If there is an error in a CRESCO machine (a not allowed action in an observable state), all the CRESCOs and the checker would be stopped, the previously generated code files would be used to replace the actual ones, the projects would be rebuilt, and the initialize script would be called to start all again.</a:t>
            </a: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EXECUTE THE CRESCO MACHINES AND CHECKER</a:t>
            </a:r>
            <a:endParaRPr/>
          </a:p>
        </p:txBody>
      </p:sp>
      <p:pic>
        <p:nvPicPr>
          <p:cNvPr id="93" name="Google Shape;93;p17"/>
          <p:cNvPicPr preferRelativeResize="0"/>
          <p:nvPr/>
        </p:nvPicPr>
        <p:blipFill>
          <a:blip r:embed="rId3">
            <a:alphaModFix/>
          </a:blip>
          <a:stretch>
            <a:fillRect/>
          </a:stretch>
        </p:blipFill>
        <p:spPr>
          <a:xfrm>
            <a:off x="3609975" y="2038350"/>
            <a:ext cx="1924050" cy="1066800"/>
          </a:xfrm>
          <a:prstGeom prst="rect">
            <a:avLst/>
          </a:prstGeom>
          <a:noFill/>
          <a:ln>
            <a:noFill/>
          </a:ln>
        </p:spPr>
      </p:pic>
      <p:sp>
        <p:nvSpPr>
          <p:cNvPr id="94" name="Google Shape;94;p17"/>
          <p:cNvSpPr txBox="1"/>
          <p:nvPr/>
        </p:nvSpPr>
        <p:spPr>
          <a:xfrm>
            <a:off x="2534400" y="3594075"/>
            <a:ext cx="407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The CRESCO machines and the checker are started from a script because otherwise some commands to be used latter will fail (also more advisable for automatization).</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EXECUTE THE CRESCO MACHINES AND CHECKER</a:t>
            </a:r>
            <a:endParaRPr/>
          </a:p>
        </p:txBody>
      </p:sp>
      <p:pic>
        <p:nvPicPr>
          <p:cNvPr id="100" name="Google Shape;100;p18"/>
          <p:cNvPicPr preferRelativeResize="0"/>
          <p:nvPr/>
        </p:nvPicPr>
        <p:blipFill>
          <a:blip r:embed="rId3">
            <a:alphaModFix/>
          </a:blip>
          <a:stretch>
            <a:fillRect/>
          </a:stretch>
        </p:blipFill>
        <p:spPr>
          <a:xfrm>
            <a:off x="909425" y="965045"/>
            <a:ext cx="7103813" cy="3827980"/>
          </a:xfrm>
          <a:prstGeom prst="rect">
            <a:avLst/>
          </a:prstGeom>
          <a:noFill/>
          <a:ln cap="flat" cmpd="sng" w="9525">
            <a:solidFill>
              <a:schemeClr val="lt1"/>
            </a:solidFill>
            <a:prstDash val="solid"/>
            <a:round/>
            <a:headEnd len="sm" w="sm" type="none"/>
            <a:tailEnd len="sm" w="sm" type="none"/>
          </a:ln>
        </p:spPr>
      </p:pic>
      <p:sp>
        <p:nvSpPr>
          <p:cNvPr id="101" name="Google Shape;101;p18"/>
          <p:cNvSpPr txBox="1"/>
          <p:nvPr/>
        </p:nvSpPr>
        <p:spPr>
          <a:xfrm>
            <a:off x="2423725" y="17010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Source Sans Pro"/>
                <a:ea typeface="Source Sans Pro"/>
                <a:cs typeface="Source Sans Pro"/>
                <a:sym typeface="Source Sans Pro"/>
              </a:rPr>
              <a:t>Cresco2 (doesn’t fail)</a:t>
            </a:r>
            <a:endParaRPr>
              <a:solidFill>
                <a:schemeClr val="lt1"/>
              </a:solidFill>
              <a:latin typeface="Source Sans Pro"/>
              <a:ea typeface="Source Sans Pro"/>
              <a:cs typeface="Source Sans Pro"/>
              <a:sym typeface="Source Sans Pro"/>
            </a:endParaRPr>
          </a:p>
        </p:txBody>
      </p:sp>
      <p:sp>
        <p:nvSpPr>
          <p:cNvPr id="102" name="Google Shape;102;p18"/>
          <p:cNvSpPr txBox="1"/>
          <p:nvPr/>
        </p:nvSpPr>
        <p:spPr>
          <a:xfrm>
            <a:off x="6141318" y="1701075"/>
            <a:ext cx="18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Source Sans Pro"/>
                <a:ea typeface="Source Sans Pro"/>
                <a:cs typeface="Source Sans Pro"/>
                <a:sym typeface="Source Sans Pro"/>
              </a:rPr>
              <a:t>Cresco (can fail)</a:t>
            </a:r>
            <a:endParaRPr>
              <a:solidFill>
                <a:schemeClr val="lt1"/>
              </a:solidFill>
              <a:latin typeface="Source Sans Pro"/>
              <a:ea typeface="Source Sans Pro"/>
              <a:cs typeface="Source Sans Pro"/>
              <a:sym typeface="Source Sans Pro"/>
            </a:endParaRPr>
          </a:p>
        </p:txBody>
      </p:sp>
      <p:sp>
        <p:nvSpPr>
          <p:cNvPr id="103" name="Google Shape;103;p18"/>
          <p:cNvSpPr txBox="1"/>
          <p:nvPr/>
        </p:nvSpPr>
        <p:spPr>
          <a:xfrm>
            <a:off x="2799288" y="37644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Source Sans Pro"/>
                <a:ea typeface="Source Sans Pro"/>
                <a:cs typeface="Source Sans Pro"/>
                <a:sym typeface="Source Sans Pro"/>
              </a:rPr>
              <a:t>Checker</a:t>
            </a:r>
            <a:endParaRPr>
              <a:solidFill>
                <a:schemeClr val="lt1"/>
              </a:solidFill>
              <a:latin typeface="Source Sans Pro"/>
              <a:ea typeface="Source Sans Pro"/>
              <a:cs typeface="Source Sans Pro"/>
              <a:sym typeface="Source Sans Pro"/>
            </a:endParaRPr>
          </a:p>
        </p:txBody>
      </p:sp>
      <p:sp>
        <p:nvSpPr>
          <p:cNvPr id="104" name="Google Shape;104;p18"/>
          <p:cNvSpPr txBox="1"/>
          <p:nvPr/>
        </p:nvSpPr>
        <p:spPr>
          <a:xfrm>
            <a:off x="7039700" y="2371650"/>
            <a:ext cx="5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Source Sans Pro"/>
                <a:ea typeface="Source Sans Pro"/>
                <a:cs typeface="Source Sans Pro"/>
                <a:sym typeface="Source Sans Pro"/>
              </a:rPr>
              <a:t>Fail</a:t>
            </a:r>
            <a:endParaRPr>
              <a:solidFill>
                <a:schemeClr val="lt1"/>
              </a:solidFill>
              <a:latin typeface="Source Sans Pro"/>
              <a:ea typeface="Source Sans Pro"/>
              <a:cs typeface="Source Sans Pro"/>
              <a:sym typeface="Source Sans Pro"/>
            </a:endParaRPr>
          </a:p>
        </p:txBody>
      </p:sp>
      <p:cxnSp>
        <p:nvCxnSpPr>
          <p:cNvPr id="105" name="Google Shape;105;p18"/>
          <p:cNvCxnSpPr>
            <a:stCxn id="104" idx="1"/>
          </p:cNvCxnSpPr>
          <p:nvPr/>
        </p:nvCxnSpPr>
        <p:spPr>
          <a:xfrm rot="10800000">
            <a:off x="5842100" y="2563950"/>
            <a:ext cx="1197600" cy="78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PERIODICAL XLOG GENERATION</a:t>
            </a:r>
            <a:endParaRPr/>
          </a:p>
        </p:txBody>
      </p:sp>
      <p:pic>
        <p:nvPicPr>
          <p:cNvPr id="111" name="Google Shape;111;p19"/>
          <p:cNvPicPr preferRelativeResize="0"/>
          <p:nvPr/>
        </p:nvPicPr>
        <p:blipFill rotWithShape="1">
          <a:blip r:embed="rId3">
            <a:alphaModFix/>
          </a:blip>
          <a:srcRect b="42256" l="0" r="0" t="0"/>
          <a:stretch/>
        </p:blipFill>
        <p:spPr>
          <a:xfrm>
            <a:off x="672125" y="2571750"/>
            <a:ext cx="2665900" cy="2063425"/>
          </a:xfrm>
          <a:prstGeom prst="rect">
            <a:avLst/>
          </a:prstGeom>
          <a:noFill/>
          <a:ln>
            <a:noFill/>
          </a:ln>
        </p:spPr>
      </p:pic>
      <p:pic>
        <p:nvPicPr>
          <p:cNvPr id="112" name="Google Shape;112;p19"/>
          <p:cNvPicPr preferRelativeResize="0"/>
          <p:nvPr/>
        </p:nvPicPr>
        <p:blipFill>
          <a:blip r:embed="rId4">
            <a:alphaModFix/>
          </a:blip>
          <a:stretch>
            <a:fillRect/>
          </a:stretch>
        </p:blipFill>
        <p:spPr>
          <a:xfrm>
            <a:off x="5028863" y="1010725"/>
            <a:ext cx="3381375" cy="657225"/>
          </a:xfrm>
          <a:prstGeom prst="rect">
            <a:avLst/>
          </a:prstGeom>
          <a:noFill/>
          <a:ln>
            <a:noFill/>
          </a:ln>
        </p:spPr>
      </p:pic>
      <p:pic>
        <p:nvPicPr>
          <p:cNvPr id="113" name="Google Shape;113;p19"/>
          <p:cNvPicPr preferRelativeResize="0"/>
          <p:nvPr/>
        </p:nvPicPr>
        <p:blipFill rotWithShape="1">
          <a:blip r:embed="rId5">
            <a:alphaModFix/>
          </a:blip>
          <a:srcRect b="18883" l="0" r="0" t="0"/>
          <a:stretch/>
        </p:blipFill>
        <p:spPr>
          <a:xfrm>
            <a:off x="4572000" y="2302875"/>
            <a:ext cx="4095349" cy="2493950"/>
          </a:xfrm>
          <a:prstGeom prst="rect">
            <a:avLst/>
          </a:prstGeom>
          <a:noFill/>
          <a:ln>
            <a:noFill/>
          </a:ln>
        </p:spPr>
      </p:pic>
      <p:sp>
        <p:nvSpPr>
          <p:cNvPr id="114" name="Google Shape;114;p19"/>
          <p:cNvSpPr txBox="1"/>
          <p:nvPr/>
        </p:nvSpPr>
        <p:spPr>
          <a:xfrm>
            <a:off x="474025" y="1096625"/>
            <a:ext cx="43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Every 5 minutes, CRESCO will call the activateCresco.bat script to start the process to check if the machine is working correctly or not.</a:t>
            </a:r>
            <a:endParaRPr>
              <a:latin typeface="Source Sans Pro"/>
              <a:ea typeface="Source Sans Pro"/>
              <a:cs typeface="Source Sans Pro"/>
              <a:sym typeface="Source Sans Pro"/>
            </a:endParaRPr>
          </a:p>
        </p:txBody>
      </p:sp>
      <p:sp>
        <p:nvSpPr>
          <p:cNvPr id="115" name="Google Shape;115;p19"/>
          <p:cNvSpPr/>
          <p:nvPr/>
        </p:nvSpPr>
        <p:spPr>
          <a:xfrm>
            <a:off x="3338025" y="1068325"/>
            <a:ext cx="1656900" cy="4314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523550" y="1874875"/>
            <a:ext cx="407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First, our handmade log will be converted to XLog format, using the program XES_Converter.</a:t>
            </a:r>
            <a:endParaRPr>
              <a:latin typeface="Source Sans Pro"/>
              <a:ea typeface="Source Sans Pro"/>
              <a:cs typeface="Source Sans Pro"/>
              <a:sym typeface="Source Sans Pro"/>
            </a:endParaRPr>
          </a:p>
        </p:txBody>
      </p:sp>
      <p:sp>
        <p:nvSpPr>
          <p:cNvPr id="117" name="Google Shape;117;p19"/>
          <p:cNvSpPr/>
          <p:nvPr/>
        </p:nvSpPr>
        <p:spPr>
          <a:xfrm>
            <a:off x="3417200" y="2992700"/>
            <a:ext cx="1401000" cy="11673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CONVERSION TO PETRINET</a:t>
            </a:r>
            <a:endParaRPr/>
          </a:p>
        </p:txBody>
      </p:sp>
      <p:pic>
        <p:nvPicPr>
          <p:cNvPr id="123" name="Google Shape;123;p20"/>
          <p:cNvPicPr preferRelativeResize="0"/>
          <p:nvPr/>
        </p:nvPicPr>
        <p:blipFill>
          <a:blip r:embed="rId3">
            <a:alphaModFix/>
          </a:blip>
          <a:stretch>
            <a:fillRect/>
          </a:stretch>
        </p:blipFill>
        <p:spPr>
          <a:xfrm>
            <a:off x="633838" y="1286413"/>
            <a:ext cx="3505200" cy="495300"/>
          </a:xfrm>
          <a:prstGeom prst="rect">
            <a:avLst/>
          </a:prstGeom>
          <a:noFill/>
          <a:ln>
            <a:noFill/>
          </a:ln>
        </p:spPr>
      </p:pic>
      <p:pic>
        <p:nvPicPr>
          <p:cNvPr id="124" name="Google Shape;124;p20"/>
          <p:cNvPicPr preferRelativeResize="0"/>
          <p:nvPr/>
        </p:nvPicPr>
        <p:blipFill>
          <a:blip r:embed="rId4">
            <a:alphaModFix/>
          </a:blip>
          <a:stretch>
            <a:fillRect/>
          </a:stretch>
        </p:blipFill>
        <p:spPr>
          <a:xfrm>
            <a:off x="598863" y="2699925"/>
            <a:ext cx="3419475" cy="438150"/>
          </a:xfrm>
          <a:prstGeom prst="rect">
            <a:avLst/>
          </a:prstGeom>
          <a:noFill/>
          <a:ln>
            <a:noFill/>
          </a:ln>
        </p:spPr>
      </p:pic>
      <p:pic>
        <p:nvPicPr>
          <p:cNvPr id="125" name="Google Shape;125;p20"/>
          <p:cNvPicPr preferRelativeResize="0"/>
          <p:nvPr/>
        </p:nvPicPr>
        <p:blipFill>
          <a:blip r:embed="rId5">
            <a:alphaModFix/>
          </a:blip>
          <a:stretch>
            <a:fillRect/>
          </a:stretch>
        </p:blipFill>
        <p:spPr>
          <a:xfrm>
            <a:off x="4273313" y="2292650"/>
            <a:ext cx="4594463" cy="1884025"/>
          </a:xfrm>
          <a:prstGeom prst="rect">
            <a:avLst/>
          </a:prstGeom>
          <a:noFill/>
          <a:ln>
            <a:noFill/>
          </a:ln>
        </p:spPr>
      </p:pic>
      <p:sp>
        <p:nvSpPr>
          <p:cNvPr id="126" name="Google Shape;126;p20"/>
          <p:cNvSpPr txBox="1"/>
          <p:nvPr/>
        </p:nvSpPr>
        <p:spPr>
          <a:xfrm>
            <a:off x="4365275" y="1010725"/>
            <a:ext cx="407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Once the XLog is generated, the XES_Converter program will move the generated file to the folder where ProM is installed, and it will then call the automaticFuzzyGen script.</a:t>
            </a:r>
            <a:endParaRPr>
              <a:latin typeface="Source Sans Pro"/>
              <a:ea typeface="Source Sans Pro"/>
              <a:cs typeface="Source Sans Pro"/>
              <a:sym typeface="Source Sans Pro"/>
            </a:endParaRPr>
          </a:p>
        </p:txBody>
      </p:sp>
      <p:sp>
        <p:nvSpPr>
          <p:cNvPr id="127" name="Google Shape;127;p20"/>
          <p:cNvSpPr/>
          <p:nvPr/>
        </p:nvSpPr>
        <p:spPr>
          <a:xfrm>
            <a:off x="1436225" y="1832425"/>
            <a:ext cx="1599000" cy="799500"/>
          </a:xfrm>
          <a:prstGeom prst="down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nvSpPr>
        <p:spPr>
          <a:xfrm>
            <a:off x="198125" y="3453625"/>
            <a:ext cx="407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The first thing that script will do is call another script, which is prepared to handle different actions related to ProM, with a text file containing Java commands.</a:t>
            </a:r>
            <a:endParaRPr>
              <a:latin typeface="Source Sans Pro"/>
              <a:ea typeface="Source Sans Pro"/>
              <a:cs typeface="Source Sans Pro"/>
              <a:sym typeface="Source Sans Pro"/>
            </a:endParaRPr>
          </a:p>
        </p:txBody>
      </p:sp>
      <p:sp>
        <p:nvSpPr>
          <p:cNvPr id="129" name="Google Shape;129;p20"/>
          <p:cNvSpPr/>
          <p:nvPr/>
        </p:nvSpPr>
        <p:spPr>
          <a:xfrm>
            <a:off x="3728525" y="2571750"/>
            <a:ext cx="544800" cy="3891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CONVERSION TO PETRINET</a:t>
            </a:r>
            <a:endParaRPr/>
          </a:p>
        </p:txBody>
      </p:sp>
      <p:pic>
        <p:nvPicPr>
          <p:cNvPr id="135" name="Google Shape;135;p21"/>
          <p:cNvPicPr preferRelativeResize="0"/>
          <p:nvPr/>
        </p:nvPicPr>
        <p:blipFill>
          <a:blip r:embed="rId3">
            <a:alphaModFix/>
          </a:blip>
          <a:stretch>
            <a:fillRect/>
          </a:stretch>
        </p:blipFill>
        <p:spPr>
          <a:xfrm>
            <a:off x="551850" y="1764250"/>
            <a:ext cx="8111051" cy="2568500"/>
          </a:xfrm>
          <a:prstGeom prst="rect">
            <a:avLst/>
          </a:prstGeom>
          <a:noFill/>
          <a:ln>
            <a:noFill/>
          </a:ln>
        </p:spPr>
      </p:pic>
      <p:sp>
        <p:nvSpPr>
          <p:cNvPr id="136" name="Google Shape;136;p21"/>
          <p:cNvSpPr txBox="1"/>
          <p:nvPr/>
        </p:nvSpPr>
        <p:spPr>
          <a:xfrm>
            <a:off x="3601150" y="1379625"/>
            <a:ext cx="407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The code of fuzzy_creation5.txt is the following. This code will generate a new PetriNet using all the traces from the XLog file.</a:t>
            </a:r>
            <a:endParaRPr>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CHECKING IF VALID OR NOT</a:t>
            </a:r>
            <a:endParaRPr/>
          </a:p>
        </p:txBody>
      </p:sp>
      <p:pic>
        <p:nvPicPr>
          <p:cNvPr id="142" name="Google Shape;142;p22"/>
          <p:cNvPicPr preferRelativeResize="0"/>
          <p:nvPr/>
        </p:nvPicPr>
        <p:blipFill>
          <a:blip r:embed="rId3">
            <a:alphaModFix/>
          </a:blip>
          <a:stretch>
            <a:fillRect/>
          </a:stretch>
        </p:blipFill>
        <p:spPr>
          <a:xfrm>
            <a:off x="786138" y="1546725"/>
            <a:ext cx="3419475" cy="438150"/>
          </a:xfrm>
          <a:prstGeom prst="rect">
            <a:avLst/>
          </a:prstGeom>
          <a:noFill/>
          <a:ln>
            <a:noFill/>
          </a:ln>
        </p:spPr>
      </p:pic>
      <p:pic>
        <p:nvPicPr>
          <p:cNvPr id="143" name="Google Shape;143;p22"/>
          <p:cNvPicPr preferRelativeResize="0"/>
          <p:nvPr/>
        </p:nvPicPr>
        <p:blipFill>
          <a:blip r:embed="rId4">
            <a:alphaModFix/>
          </a:blip>
          <a:stretch>
            <a:fillRect/>
          </a:stretch>
        </p:blipFill>
        <p:spPr>
          <a:xfrm>
            <a:off x="680638" y="2968063"/>
            <a:ext cx="5724525" cy="771525"/>
          </a:xfrm>
          <a:prstGeom prst="rect">
            <a:avLst/>
          </a:prstGeom>
          <a:noFill/>
          <a:ln>
            <a:noFill/>
          </a:ln>
        </p:spPr>
      </p:pic>
      <p:sp>
        <p:nvSpPr>
          <p:cNvPr id="144" name="Google Shape;144;p22"/>
          <p:cNvSpPr txBox="1"/>
          <p:nvPr/>
        </p:nvSpPr>
        <p:spPr>
          <a:xfrm>
            <a:off x="4572000" y="1573750"/>
            <a:ext cx="407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Once the PetriNet is created, the movePetri script will be called, which will move the PetriNet to another folder and use the rename_and_run script.</a:t>
            </a:r>
            <a:endParaRPr>
              <a:latin typeface="Source Sans Pro"/>
              <a:ea typeface="Source Sans Pro"/>
              <a:cs typeface="Source Sans Pro"/>
              <a:sym typeface="Source Sans Pro"/>
            </a:endParaRPr>
          </a:p>
        </p:txBody>
      </p:sp>
      <p:sp>
        <p:nvSpPr>
          <p:cNvPr id="145" name="Google Shape;145;p22"/>
          <p:cNvSpPr/>
          <p:nvPr/>
        </p:nvSpPr>
        <p:spPr>
          <a:xfrm>
            <a:off x="728725" y="1733375"/>
            <a:ext cx="2058900" cy="1117800"/>
          </a:xfrm>
          <a:prstGeom prst="down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CHECKING IF VALID OR NOT</a:t>
            </a:r>
            <a:endParaRPr/>
          </a:p>
        </p:txBody>
      </p:sp>
      <p:pic>
        <p:nvPicPr>
          <p:cNvPr id="151" name="Google Shape;151;p23"/>
          <p:cNvPicPr preferRelativeResize="0"/>
          <p:nvPr/>
        </p:nvPicPr>
        <p:blipFill rotWithShape="1">
          <a:blip r:embed="rId3">
            <a:alphaModFix/>
          </a:blip>
          <a:srcRect b="15261" l="0" r="4997" t="0"/>
          <a:stretch/>
        </p:blipFill>
        <p:spPr>
          <a:xfrm>
            <a:off x="933450" y="1685925"/>
            <a:ext cx="7202749" cy="1759575"/>
          </a:xfrm>
          <a:prstGeom prst="rect">
            <a:avLst/>
          </a:prstGeom>
          <a:noFill/>
          <a:ln>
            <a:noFill/>
          </a:ln>
        </p:spPr>
      </p:pic>
      <p:sp>
        <p:nvSpPr>
          <p:cNvPr id="152" name="Google Shape;152;p23"/>
          <p:cNvSpPr txBox="1"/>
          <p:nvPr/>
        </p:nvSpPr>
        <p:spPr>
          <a:xfrm>
            <a:off x="3912475" y="2822900"/>
            <a:ext cx="407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This script uses saxon to convert the PetriNet to a UML diagram. After that, the periodicCheck program is used, where it is determined whether the UML has changed in the last 5 minutes or not.</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GENERATION OF CODE WHEN INVALID</a:t>
            </a:r>
            <a:endParaRPr/>
          </a:p>
        </p:txBody>
      </p:sp>
      <p:pic>
        <p:nvPicPr>
          <p:cNvPr id="158" name="Google Shape;158;p24"/>
          <p:cNvPicPr preferRelativeResize="0"/>
          <p:nvPr/>
        </p:nvPicPr>
        <p:blipFill>
          <a:blip r:embed="rId3">
            <a:alphaModFix/>
          </a:blip>
          <a:stretch>
            <a:fillRect/>
          </a:stretch>
        </p:blipFill>
        <p:spPr>
          <a:xfrm>
            <a:off x="1569725" y="3067150"/>
            <a:ext cx="5905500" cy="1924050"/>
          </a:xfrm>
          <a:prstGeom prst="rect">
            <a:avLst/>
          </a:prstGeom>
          <a:noFill/>
          <a:ln>
            <a:noFill/>
          </a:ln>
        </p:spPr>
      </p:pic>
      <p:pic>
        <p:nvPicPr>
          <p:cNvPr id="159" name="Google Shape;159;p24"/>
          <p:cNvPicPr preferRelativeResize="0"/>
          <p:nvPr/>
        </p:nvPicPr>
        <p:blipFill>
          <a:blip r:embed="rId4">
            <a:alphaModFix/>
          </a:blip>
          <a:stretch>
            <a:fillRect/>
          </a:stretch>
        </p:blipFill>
        <p:spPr>
          <a:xfrm>
            <a:off x="5649650" y="1025650"/>
            <a:ext cx="1772120" cy="1736500"/>
          </a:xfrm>
          <a:prstGeom prst="rect">
            <a:avLst/>
          </a:prstGeom>
          <a:noFill/>
          <a:ln>
            <a:noFill/>
          </a:ln>
        </p:spPr>
      </p:pic>
      <p:sp>
        <p:nvSpPr>
          <p:cNvPr id="160" name="Google Shape;160;p24"/>
          <p:cNvSpPr txBox="1"/>
          <p:nvPr/>
        </p:nvSpPr>
        <p:spPr>
          <a:xfrm>
            <a:off x="501400" y="1478250"/>
            <a:ext cx="407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If the UML has changed, the generateCode script will be invoked, using the jar of Acceleo to generate all the files to be used later.</a:t>
            </a:r>
            <a:endParaRPr>
              <a:latin typeface="Source Sans Pro"/>
              <a:ea typeface="Source Sans Pro"/>
              <a:cs typeface="Source Sans Pro"/>
              <a:sym typeface="Source Sans Pro"/>
            </a:endParaRPr>
          </a:p>
        </p:txBody>
      </p:sp>
      <p:sp>
        <p:nvSpPr>
          <p:cNvPr id="161" name="Google Shape;161;p24"/>
          <p:cNvSpPr/>
          <p:nvPr/>
        </p:nvSpPr>
        <p:spPr>
          <a:xfrm>
            <a:off x="4542125" y="1407925"/>
            <a:ext cx="997500" cy="8451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nvSpPr>
        <p:spPr>
          <a:xfrm>
            <a:off x="1635150" y="265022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Sans Pro"/>
                <a:ea typeface="Source Sans Pro"/>
                <a:cs typeface="Source Sans Pro"/>
                <a:sym typeface="Source Sans Pro"/>
              </a:rPr>
              <a:t>Code from generateCode script.</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