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82" r:id="rId3"/>
    <p:sldId id="265" r:id="rId4"/>
    <p:sldId id="272" r:id="rId5"/>
    <p:sldId id="273" r:id="rId6"/>
    <p:sldId id="274" r:id="rId7"/>
    <p:sldId id="275" r:id="rId8"/>
    <p:sldId id="285" r:id="rId9"/>
    <p:sldId id="277" r:id="rId10"/>
    <p:sldId id="276" r:id="rId11"/>
    <p:sldId id="283" r:id="rId12"/>
    <p:sldId id="278" r:id="rId13"/>
    <p:sldId id="279" r:id="rId14"/>
    <p:sldId id="281" r:id="rId15"/>
    <p:sldId id="280" r:id="rId16"/>
    <p:sldId id="284" r:id="rId17"/>
    <p:sldId id="267" r:id="rId18"/>
    <p:sldId id="268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26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41BBD-E911-4AAE-BC15-95339F123CB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20A8A81-5A4B-4EB1-8691-7F153ADD35D4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75000"/>
                </a:schemeClr>
              </a:solidFill>
            </a:rPr>
            <a:t>Protocol Abdominal CT scans using fine-tuned LLM</a:t>
          </a:r>
        </a:p>
      </dgm:t>
    </dgm:pt>
    <dgm:pt modelId="{C1BC60E7-182C-415F-BA64-B95E51178333}" type="parTrans" cxnId="{67EBFB7A-D8B8-473A-A708-D44794E5E9DF}">
      <dgm:prSet/>
      <dgm:spPr/>
      <dgm:t>
        <a:bodyPr/>
        <a:lstStyle/>
        <a:p>
          <a:endParaRPr lang="en-US"/>
        </a:p>
      </dgm:t>
    </dgm:pt>
    <dgm:pt modelId="{7870BE06-9681-4343-B619-C5B7526FDCC6}" type="sibTrans" cxnId="{67EBFB7A-D8B8-473A-A708-D44794E5E9DF}">
      <dgm:prSet/>
      <dgm:spPr/>
      <dgm:t>
        <a:bodyPr/>
        <a:lstStyle/>
        <a:p>
          <a:endParaRPr lang="en-US"/>
        </a:p>
      </dgm:t>
    </dgm:pt>
    <dgm:pt modelId="{3EA90B83-5F31-4DF6-96DA-C2540795EDB7}">
      <dgm:prSet custT="1"/>
      <dgm:spPr/>
      <dgm:t>
        <a:bodyPr/>
        <a:lstStyle/>
        <a:p>
          <a:r>
            <a:rPr lang="en-US" sz="2000" dirty="0"/>
            <a:t>Chatbot for Duke Radiology departmental policies, user manuals for our image viewer and dictation software, and ultrasound physics resources</a:t>
          </a:r>
        </a:p>
      </dgm:t>
    </dgm:pt>
    <dgm:pt modelId="{6646863E-3D60-4FEA-8AD3-04FC3140559A}" type="parTrans" cxnId="{FCDFAF33-B711-4A44-823D-2B7E18B0D70F}">
      <dgm:prSet/>
      <dgm:spPr/>
      <dgm:t>
        <a:bodyPr/>
        <a:lstStyle/>
        <a:p>
          <a:endParaRPr lang="en-US"/>
        </a:p>
      </dgm:t>
    </dgm:pt>
    <dgm:pt modelId="{11C6E89B-EAB1-43D2-A0C7-5D52DF056845}" type="sibTrans" cxnId="{FCDFAF33-B711-4A44-823D-2B7E18B0D70F}">
      <dgm:prSet/>
      <dgm:spPr/>
      <dgm:t>
        <a:bodyPr/>
        <a:lstStyle/>
        <a:p>
          <a:endParaRPr lang="en-US"/>
        </a:p>
      </dgm:t>
    </dgm:pt>
    <dgm:pt modelId="{8892E4C9-232D-455F-9AEF-59630E37B42A}">
      <dgm:prSet custT="1"/>
      <dgm:spPr/>
      <dgm:t>
        <a:bodyPr/>
        <a:lstStyle/>
        <a:p>
          <a:r>
            <a:rPr lang="en-US" sz="2400" dirty="0"/>
            <a:t>Translating Radiology reports into layperson language (5th grade level)</a:t>
          </a:r>
        </a:p>
      </dgm:t>
    </dgm:pt>
    <dgm:pt modelId="{0A7BC980-EDB0-42D4-BE47-909C81357C9A}" type="parTrans" cxnId="{F86B6C38-67D3-481A-9CA6-0D6100F5B223}">
      <dgm:prSet/>
      <dgm:spPr/>
      <dgm:t>
        <a:bodyPr/>
        <a:lstStyle/>
        <a:p>
          <a:endParaRPr lang="en-US"/>
        </a:p>
      </dgm:t>
    </dgm:pt>
    <dgm:pt modelId="{52286E15-5A22-4AFF-84A9-39F5FF428B41}" type="sibTrans" cxnId="{F86B6C38-67D3-481A-9CA6-0D6100F5B223}">
      <dgm:prSet/>
      <dgm:spPr/>
      <dgm:t>
        <a:bodyPr/>
        <a:lstStyle/>
        <a:p>
          <a:endParaRPr lang="en-US"/>
        </a:p>
      </dgm:t>
    </dgm:pt>
    <dgm:pt modelId="{748BA2D5-016F-487C-9D3F-C93AD7C2954C}">
      <dgm:prSet/>
      <dgm:spPr/>
      <dgm:t>
        <a:bodyPr/>
        <a:lstStyle/>
        <a:p>
          <a:r>
            <a:rPr lang="en-US" dirty="0"/>
            <a:t>Error checking dictated reports</a:t>
          </a:r>
        </a:p>
      </dgm:t>
    </dgm:pt>
    <dgm:pt modelId="{25E929DE-1E6B-4E3D-BF34-BFB6D8CFAFF7}" type="parTrans" cxnId="{1A306712-80E4-4B7C-9FD7-B74319E3BAE1}">
      <dgm:prSet/>
      <dgm:spPr/>
      <dgm:t>
        <a:bodyPr/>
        <a:lstStyle/>
        <a:p>
          <a:endParaRPr lang="en-US"/>
        </a:p>
      </dgm:t>
    </dgm:pt>
    <dgm:pt modelId="{020768CF-B27D-40A2-BA44-15E0F1B0F722}" type="sibTrans" cxnId="{1A306712-80E4-4B7C-9FD7-B74319E3BAE1}">
      <dgm:prSet/>
      <dgm:spPr/>
      <dgm:t>
        <a:bodyPr/>
        <a:lstStyle/>
        <a:p>
          <a:endParaRPr lang="en-US"/>
        </a:p>
      </dgm:t>
    </dgm:pt>
    <dgm:pt modelId="{C63B0B64-0B6F-4482-94CB-03661B4179C8}" type="pres">
      <dgm:prSet presAssocID="{8E341BBD-E911-4AAE-BC15-95339F123CB9}" presName="root" presStyleCnt="0">
        <dgm:presLayoutVars>
          <dgm:dir/>
          <dgm:resizeHandles val="exact"/>
        </dgm:presLayoutVars>
      </dgm:prSet>
      <dgm:spPr/>
    </dgm:pt>
    <dgm:pt modelId="{C9979278-C869-4D75-892C-80CD64C4729E}" type="pres">
      <dgm:prSet presAssocID="{8E341BBD-E911-4AAE-BC15-95339F123CB9}" presName="container" presStyleCnt="0">
        <dgm:presLayoutVars>
          <dgm:dir/>
          <dgm:resizeHandles val="exact"/>
        </dgm:presLayoutVars>
      </dgm:prSet>
      <dgm:spPr/>
    </dgm:pt>
    <dgm:pt modelId="{136ED893-0A59-443D-AFB5-986EBC4C5C34}" type="pres">
      <dgm:prSet presAssocID="{020A8A81-5A4B-4EB1-8691-7F153ADD35D4}" presName="compNode" presStyleCnt="0"/>
      <dgm:spPr/>
    </dgm:pt>
    <dgm:pt modelId="{243214ED-704E-45F0-849C-B589EFED145B}" type="pres">
      <dgm:prSet presAssocID="{020A8A81-5A4B-4EB1-8691-7F153ADD35D4}" presName="iconBgRect" presStyleLbl="bgShp" presStyleIdx="0" presStyleCnt="4"/>
      <dgm:spPr>
        <a:solidFill>
          <a:schemeClr val="accent1"/>
        </a:solidFill>
      </dgm:spPr>
    </dgm:pt>
    <dgm:pt modelId="{49938F0D-70BB-4A24-AAE9-7C69F6BDD27E}" type="pres">
      <dgm:prSet presAssocID="{020A8A81-5A4B-4EB1-8691-7F153ADD35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 outline"/>
        </a:ext>
      </dgm:extLst>
    </dgm:pt>
    <dgm:pt modelId="{2D03839C-C315-452D-9E80-4D27109A3EB9}" type="pres">
      <dgm:prSet presAssocID="{020A8A81-5A4B-4EB1-8691-7F153ADD35D4}" presName="spaceRect" presStyleCnt="0"/>
      <dgm:spPr/>
    </dgm:pt>
    <dgm:pt modelId="{849DE051-014E-4117-9CEB-FC57C937CD69}" type="pres">
      <dgm:prSet presAssocID="{020A8A81-5A4B-4EB1-8691-7F153ADD35D4}" presName="textRect" presStyleLbl="revTx" presStyleIdx="0" presStyleCnt="4">
        <dgm:presLayoutVars>
          <dgm:chMax val="1"/>
          <dgm:chPref val="1"/>
        </dgm:presLayoutVars>
      </dgm:prSet>
      <dgm:spPr/>
    </dgm:pt>
    <dgm:pt modelId="{6FCCF66F-60B1-4DEB-907A-253A54400FA1}" type="pres">
      <dgm:prSet presAssocID="{7870BE06-9681-4343-B619-C5B7526FDCC6}" presName="sibTrans" presStyleLbl="sibTrans2D1" presStyleIdx="0" presStyleCnt="0"/>
      <dgm:spPr/>
    </dgm:pt>
    <dgm:pt modelId="{301161B6-326F-4D39-BC99-C909D36679AC}" type="pres">
      <dgm:prSet presAssocID="{3EA90B83-5F31-4DF6-96DA-C2540795EDB7}" presName="compNode" presStyleCnt="0"/>
      <dgm:spPr/>
    </dgm:pt>
    <dgm:pt modelId="{E1AD3185-A039-42B6-96B9-B0570AA5F82B}" type="pres">
      <dgm:prSet presAssocID="{3EA90B83-5F31-4DF6-96DA-C2540795EDB7}" presName="iconBgRect" presStyleLbl="bgShp" presStyleIdx="1" presStyleCnt="4"/>
      <dgm:spPr/>
    </dgm:pt>
    <dgm:pt modelId="{D9F18F40-5C40-407F-B4BD-6AB23248ACC1}" type="pres">
      <dgm:prSet presAssocID="{3EA90B83-5F31-4DF6-96DA-C2540795ED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8F5DD61-1A5F-4615-87FC-0E7547D23A58}" type="pres">
      <dgm:prSet presAssocID="{3EA90B83-5F31-4DF6-96DA-C2540795EDB7}" presName="spaceRect" presStyleCnt="0"/>
      <dgm:spPr/>
    </dgm:pt>
    <dgm:pt modelId="{636EB5C8-ED76-48D8-8F16-1D0D8194FA31}" type="pres">
      <dgm:prSet presAssocID="{3EA90B83-5F31-4DF6-96DA-C2540795EDB7}" presName="textRect" presStyleLbl="revTx" presStyleIdx="1" presStyleCnt="4">
        <dgm:presLayoutVars>
          <dgm:chMax val="1"/>
          <dgm:chPref val="1"/>
        </dgm:presLayoutVars>
      </dgm:prSet>
      <dgm:spPr/>
    </dgm:pt>
    <dgm:pt modelId="{09D74D71-079D-4D4A-A0D5-78CC98F45925}" type="pres">
      <dgm:prSet presAssocID="{11C6E89B-EAB1-43D2-A0C7-5D52DF056845}" presName="sibTrans" presStyleLbl="sibTrans2D1" presStyleIdx="0" presStyleCnt="0"/>
      <dgm:spPr/>
    </dgm:pt>
    <dgm:pt modelId="{F1C17350-5B5C-4D10-8BA7-31B98E25A1A1}" type="pres">
      <dgm:prSet presAssocID="{8892E4C9-232D-455F-9AEF-59630E37B42A}" presName="compNode" presStyleCnt="0"/>
      <dgm:spPr/>
    </dgm:pt>
    <dgm:pt modelId="{3D1FBCB8-130A-45E0-90BA-959E97210C3A}" type="pres">
      <dgm:prSet presAssocID="{8892E4C9-232D-455F-9AEF-59630E37B42A}" presName="iconBgRect" presStyleLbl="bgShp" presStyleIdx="2" presStyleCnt="4"/>
      <dgm:spPr/>
    </dgm:pt>
    <dgm:pt modelId="{1D00BEF3-2BC1-47E5-B2C4-3C5E2F8F90FA}" type="pres">
      <dgm:prSet presAssocID="{8892E4C9-232D-455F-9AEF-59630E37B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 with solid fill"/>
        </a:ext>
      </dgm:extLst>
    </dgm:pt>
    <dgm:pt modelId="{5BD1014A-8E90-437C-81D2-B709FF276142}" type="pres">
      <dgm:prSet presAssocID="{8892E4C9-232D-455F-9AEF-59630E37B42A}" presName="spaceRect" presStyleCnt="0"/>
      <dgm:spPr/>
    </dgm:pt>
    <dgm:pt modelId="{95C67335-9A36-4ABB-B58E-36F21DEE294D}" type="pres">
      <dgm:prSet presAssocID="{8892E4C9-232D-455F-9AEF-59630E37B42A}" presName="textRect" presStyleLbl="revTx" presStyleIdx="2" presStyleCnt="4">
        <dgm:presLayoutVars>
          <dgm:chMax val="1"/>
          <dgm:chPref val="1"/>
        </dgm:presLayoutVars>
      </dgm:prSet>
      <dgm:spPr/>
    </dgm:pt>
    <dgm:pt modelId="{3A50224F-4125-4236-982A-0A95ACE19C87}" type="pres">
      <dgm:prSet presAssocID="{52286E15-5A22-4AFF-84A9-39F5FF428B41}" presName="sibTrans" presStyleLbl="sibTrans2D1" presStyleIdx="0" presStyleCnt="0"/>
      <dgm:spPr/>
    </dgm:pt>
    <dgm:pt modelId="{26335255-54F1-401E-BE20-0F61B9A53BE9}" type="pres">
      <dgm:prSet presAssocID="{748BA2D5-016F-487C-9D3F-C93AD7C2954C}" presName="compNode" presStyleCnt="0"/>
      <dgm:spPr/>
    </dgm:pt>
    <dgm:pt modelId="{9A34D5E2-BC1C-479B-910F-334C49F9A088}" type="pres">
      <dgm:prSet presAssocID="{748BA2D5-016F-487C-9D3F-C93AD7C2954C}" presName="iconBgRect" presStyleLbl="bgShp" presStyleIdx="3" presStyleCnt="4"/>
      <dgm:spPr/>
    </dgm:pt>
    <dgm:pt modelId="{F52C3650-41CF-49B1-B753-A147CB2D4C10}" type="pres">
      <dgm:prSet presAssocID="{748BA2D5-016F-487C-9D3F-C93AD7C295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23918DC-70CD-4037-AA02-A8FD76AACE8C}" type="pres">
      <dgm:prSet presAssocID="{748BA2D5-016F-487C-9D3F-C93AD7C2954C}" presName="spaceRect" presStyleCnt="0"/>
      <dgm:spPr/>
    </dgm:pt>
    <dgm:pt modelId="{86F1BDCC-5C84-49F3-AE9C-9045D03C041C}" type="pres">
      <dgm:prSet presAssocID="{748BA2D5-016F-487C-9D3F-C93AD7C295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306712-80E4-4B7C-9FD7-B74319E3BAE1}" srcId="{8E341BBD-E911-4AAE-BC15-95339F123CB9}" destId="{748BA2D5-016F-487C-9D3F-C93AD7C2954C}" srcOrd="3" destOrd="0" parTransId="{25E929DE-1E6B-4E3D-BF34-BFB6D8CFAFF7}" sibTransId="{020768CF-B27D-40A2-BA44-15E0F1B0F722}"/>
    <dgm:cxn modelId="{2F65231E-B825-4C6D-BE18-E8D5BDE3BF60}" type="presOf" srcId="{8892E4C9-232D-455F-9AEF-59630E37B42A}" destId="{95C67335-9A36-4ABB-B58E-36F21DEE294D}" srcOrd="0" destOrd="0" presId="urn:microsoft.com/office/officeart/2018/2/layout/IconCircleList"/>
    <dgm:cxn modelId="{0BB48B20-B673-489B-96A6-4A48E6A49880}" type="presOf" srcId="{748BA2D5-016F-487C-9D3F-C93AD7C2954C}" destId="{86F1BDCC-5C84-49F3-AE9C-9045D03C041C}" srcOrd="0" destOrd="0" presId="urn:microsoft.com/office/officeart/2018/2/layout/IconCircleList"/>
    <dgm:cxn modelId="{FCDFAF33-B711-4A44-823D-2B7E18B0D70F}" srcId="{8E341BBD-E911-4AAE-BC15-95339F123CB9}" destId="{3EA90B83-5F31-4DF6-96DA-C2540795EDB7}" srcOrd="1" destOrd="0" parTransId="{6646863E-3D60-4FEA-8AD3-04FC3140559A}" sibTransId="{11C6E89B-EAB1-43D2-A0C7-5D52DF056845}"/>
    <dgm:cxn modelId="{F86B6C38-67D3-481A-9CA6-0D6100F5B223}" srcId="{8E341BBD-E911-4AAE-BC15-95339F123CB9}" destId="{8892E4C9-232D-455F-9AEF-59630E37B42A}" srcOrd="2" destOrd="0" parTransId="{0A7BC980-EDB0-42D4-BE47-909C81357C9A}" sibTransId="{52286E15-5A22-4AFF-84A9-39F5FF428B41}"/>
    <dgm:cxn modelId="{4F15DA50-1202-4859-A268-69792C95E4A0}" type="presOf" srcId="{52286E15-5A22-4AFF-84A9-39F5FF428B41}" destId="{3A50224F-4125-4236-982A-0A95ACE19C87}" srcOrd="0" destOrd="0" presId="urn:microsoft.com/office/officeart/2018/2/layout/IconCircleList"/>
    <dgm:cxn modelId="{84A09063-F051-4D88-8625-23D697AD9723}" type="presOf" srcId="{7870BE06-9681-4343-B619-C5B7526FDCC6}" destId="{6FCCF66F-60B1-4DEB-907A-253A54400FA1}" srcOrd="0" destOrd="0" presId="urn:microsoft.com/office/officeart/2018/2/layout/IconCircleList"/>
    <dgm:cxn modelId="{793ADC66-002D-46F6-8891-0B054710644B}" type="presOf" srcId="{020A8A81-5A4B-4EB1-8691-7F153ADD35D4}" destId="{849DE051-014E-4117-9CEB-FC57C937CD69}" srcOrd="0" destOrd="0" presId="urn:microsoft.com/office/officeart/2018/2/layout/IconCircleList"/>
    <dgm:cxn modelId="{67EBFB7A-D8B8-473A-A708-D44794E5E9DF}" srcId="{8E341BBD-E911-4AAE-BC15-95339F123CB9}" destId="{020A8A81-5A4B-4EB1-8691-7F153ADD35D4}" srcOrd="0" destOrd="0" parTransId="{C1BC60E7-182C-415F-BA64-B95E51178333}" sibTransId="{7870BE06-9681-4343-B619-C5B7526FDCC6}"/>
    <dgm:cxn modelId="{B21FF2C1-D39E-499B-B83C-E6AB1586239B}" type="presOf" srcId="{11C6E89B-EAB1-43D2-A0C7-5D52DF056845}" destId="{09D74D71-079D-4D4A-A0D5-78CC98F45925}" srcOrd="0" destOrd="0" presId="urn:microsoft.com/office/officeart/2018/2/layout/IconCircleList"/>
    <dgm:cxn modelId="{B4ABE9CE-4D85-4CDB-9635-74F7D77FD249}" type="presOf" srcId="{3EA90B83-5F31-4DF6-96DA-C2540795EDB7}" destId="{636EB5C8-ED76-48D8-8F16-1D0D8194FA31}" srcOrd="0" destOrd="0" presId="urn:microsoft.com/office/officeart/2018/2/layout/IconCircleList"/>
    <dgm:cxn modelId="{305FC7DA-B582-4032-B197-9D2B681931EE}" type="presOf" srcId="{8E341BBD-E911-4AAE-BC15-95339F123CB9}" destId="{C63B0B64-0B6F-4482-94CB-03661B4179C8}" srcOrd="0" destOrd="0" presId="urn:microsoft.com/office/officeart/2018/2/layout/IconCircleList"/>
    <dgm:cxn modelId="{C48E8397-5022-4FEB-BAAC-D09FF35C466A}" type="presParOf" srcId="{C63B0B64-0B6F-4482-94CB-03661B4179C8}" destId="{C9979278-C869-4D75-892C-80CD64C4729E}" srcOrd="0" destOrd="0" presId="urn:microsoft.com/office/officeart/2018/2/layout/IconCircleList"/>
    <dgm:cxn modelId="{4F47AFB2-D5BF-48A2-9DE7-474675BF6B80}" type="presParOf" srcId="{C9979278-C869-4D75-892C-80CD64C4729E}" destId="{136ED893-0A59-443D-AFB5-986EBC4C5C34}" srcOrd="0" destOrd="0" presId="urn:microsoft.com/office/officeart/2018/2/layout/IconCircleList"/>
    <dgm:cxn modelId="{0E415D42-2DE7-4B00-8A14-58048591A399}" type="presParOf" srcId="{136ED893-0A59-443D-AFB5-986EBC4C5C34}" destId="{243214ED-704E-45F0-849C-B589EFED145B}" srcOrd="0" destOrd="0" presId="urn:microsoft.com/office/officeart/2018/2/layout/IconCircleList"/>
    <dgm:cxn modelId="{92E1DA77-A87F-4200-9135-5CFBF4062E64}" type="presParOf" srcId="{136ED893-0A59-443D-AFB5-986EBC4C5C34}" destId="{49938F0D-70BB-4A24-AAE9-7C69F6BDD27E}" srcOrd="1" destOrd="0" presId="urn:microsoft.com/office/officeart/2018/2/layout/IconCircleList"/>
    <dgm:cxn modelId="{F0A89638-DE1D-4A6E-B667-9421E4E7B2E0}" type="presParOf" srcId="{136ED893-0A59-443D-AFB5-986EBC4C5C34}" destId="{2D03839C-C315-452D-9E80-4D27109A3EB9}" srcOrd="2" destOrd="0" presId="urn:microsoft.com/office/officeart/2018/2/layout/IconCircleList"/>
    <dgm:cxn modelId="{7A832408-8993-43E6-9347-DC482C83E43D}" type="presParOf" srcId="{136ED893-0A59-443D-AFB5-986EBC4C5C34}" destId="{849DE051-014E-4117-9CEB-FC57C937CD69}" srcOrd="3" destOrd="0" presId="urn:microsoft.com/office/officeart/2018/2/layout/IconCircleList"/>
    <dgm:cxn modelId="{8666C5B2-49E1-45AB-83D9-50375C55CE29}" type="presParOf" srcId="{C9979278-C869-4D75-892C-80CD64C4729E}" destId="{6FCCF66F-60B1-4DEB-907A-253A54400FA1}" srcOrd="1" destOrd="0" presId="urn:microsoft.com/office/officeart/2018/2/layout/IconCircleList"/>
    <dgm:cxn modelId="{2E4B1E93-92B3-417C-B738-A4FA33C76D71}" type="presParOf" srcId="{C9979278-C869-4D75-892C-80CD64C4729E}" destId="{301161B6-326F-4D39-BC99-C909D36679AC}" srcOrd="2" destOrd="0" presId="urn:microsoft.com/office/officeart/2018/2/layout/IconCircleList"/>
    <dgm:cxn modelId="{DB7A2DC0-B658-41F3-829C-A5E4B94752A2}" type="presParOf" srcId="{301161B6-326F-4D39-BC99-C909D36679AC}" destId="{E1AD3185-A039-42B6-96B9-B0570AA5F82B}" srcOrd="0" destOrd="0" presId="urn:microsoft.com/office/officeart/2018/2/layout/IconCircleList"/>
    <dgm:cxn modelId="{8E2E58EA-B8A2-4B6F-8CC7-FF7ACC141A83}" type="presParOf" srcId="{301161B6-326F-4D39-BC99-C909D36679AC}" destId="{D9F18F40-5C40-407F-B4BD-6AB23248ACC1}" srcOrd="1" destOrd="0" presId="urn:microsoft.com/office/officeart/2018/2/layout/IconCircleList"/>
    <dgm:cxn modelId="{81762F0B-1FAB-4336-9F6D-C7A626B14431}" type="presParOf" srcId="{301161B6-326F-4D39-BC99-C909D36679AC}" destId="{A8F5DD61-1A5F-4615-87FC-0E7547D23A58}" srcOrd="2" destOrd="0" presId="urn:microsoft.com/office/officeart/2018/2/layout/IconCircleList"/>
    <dgm:cxn modelId="{35BD2D26-2A91-4A67-9EDD-F8E6BBDC192C}" type="presParOf" srcId="{301161B6-326F-4D39-BC99-C909D36679AC}" destId="{636EB5C8-ED76-48D8-8F16-1D0D8194FA31}" srcOrd="3" destOrd="0" presId="urn:microsoft.com/office/officeart/2018/2/layout/IconCircleList"/>
    <dgm:cxn modelId="{183A95B9-D06B-4740-B16C-BBD601FF1C45}" type="presParOf" srcId="{C9979278-C869-4D75-892C-80CD64C4729E}" destId="{09D74D71-079D-4D4A-A0D5-78CC98F45925}" srcOrd="3" destOrd="0" presId="urn:microsoft.com/office/officeart/2018/2/layout/IconCircleList"/>
    <dgm:cxn modelId="{631E5369-1FCE-4878-AB13-ECD77AE1012F}" type="presParOf" srcId="{C9979278-C869-4D75-892C-80CD64C4729E}" destId="{F1C17350-5B5C-4D10-8BA7-31B98E25A1A1}" srcOrd="4" destOrd="0" presId="urn:microsoft.com/office/officeart/2018/2/layout/IconCircleList"/>
    <dgm:cxn modelId="{7E70D260-9365-45DE-88F6-9E4967A427D1}" type="presParOf" srcId="{F1C17350-5B5C-4D10-8BA7-31B98E25A1A1}" destId="{3D1FBCB8-130A-45E0-90BA-959E97210C3A}" srcOrd="0" destOrd="0" presId="urn:microsoft.com/office/officeart/2018/2/layout/IconCircleList"/>
    <dgm:cxn modelId="{5ADFE15B-AC16-4B05-AC4B-38856623C229}" type="presParOf" srcId="{F1C17350-5B5C-4D10-8BA7-31B98E25A1A1}" destId="{1D00BEF3-2BC1-47E5-B2C4-3C5E2F8F90FA}" srcOrd="1" destOrd="0" presId="urn:microsoft.com/office/officeart/2018/2/layout/IconCircleList"/>
    <dgm:cxn modelId="{DFFA1A64-C9E1-4DC3-A9DA-AFD39E9664EB}" type="presParOf" srcId="{F1C17350-5B5C-4D10-8BA7-31B98E25A1A1}" destId="{5BD1014A-8E90-437C-81D2-B709FF276142}" srcOrd="2" destOrd="0" presId="urn:microsoft.com/office/officeart/2018/2/layout/IconCircleList"/>
    <dgm:cxn modelId="{28491CFA-9193-4A44-B307-262B8B76C73B}" type="presParOf" srcId="{F1C17350-5B5C-4D10-8BA7-31B98E25A1A1}" destId="{95C67335-9A36-4ABB-B58E-36F21DEE294D}" srcOrd="3" destOrd="0" presId="urn:microsoft.com/office/officeart/2018/2/layout/IconCircleList"/>
    <dgm:cxn modelId="{2DC6FE4B-CF77-4D51-B30C-DFB7B1C86A26}" type="presParOf" srcId="{C9979278-C869-4D75-892C-80CD64C4729E}" destId="{3A50224F-4125-4236-982A-0A95ACE19C87}" srcOrd="5" destOrd="0" presId="urn:microsoft.com/office/officeart/2018/2/layout/IconCircleList"/>
    <dgm:cxn modelId="{75492FA3-4CAE-45DE-A351-5C0D8F043FB0}" type="presParOf" srcId="{C9979278-C869-4D75-892C-80CD64C4729E}" destId="{26335255-54F1-401E-BE20-0F61B9A53BE9}" srcOrd="6" destOrd="0" presId="urn:microsoft.com/office/officeart/2018/2/layout/IconCircleList"/>
    <dgm:cxn modelId="{C9C47F84-BDF1-464B-8778-521AECBFB790}" type="presParOf" srcId="{26335255-54F1-401E-BE20-0F61B9A53BE9}" destId="{9A34D5E2-BC1C-479B-910F-334C49F9A088}" srcOrd="0" destOrd="0" presId="urn:microsoft.com/office/officeart/2018/2/layout/IconCircleList"/>
    <dgm:cxn modelId="{C3AF7589-4EAF-4AC1-89B2-E799F0D8E66A}" type="presParOf" srcId="{26335255-54F1-401E-BE20-0F61B9A53BE9}" destId="{F52C3650-41CF-49B1-B753-A147CB2D4C10}" srcOrd="1" destOrd="0" presId="urn:microsoft.com/office/officeart/2018/2/layout/IconCircleList"/>
    <dgm:cxn modelId="{4C9AB12A-3476-45A7-8557-198F271FF479}" type="presParOf" srcId="{26335255-54F1-401E-BE20-0F61B9A53BE9}" destId="{D23918DC-70CD-4037-AA02-A8FD76AACE8C}" srcOrd="2" destOrd="0" presId="urn:microsoft.com/office/officeart/2018/2/layout/IconCircleList"/>
    <dgm:cxn modelId="{F83C86FC-EE87-49E8-B635-4FE568E066FE}" type="presParOf" srcId="{26335255-54F1-401E-BE20-0F61B9A53BE9}" destId="{86F1BDCC-5C84-49F3-AE9C-9045D03C04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C1F75-AAA5-405E-9B1F-69731DB735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562CD0-9844-42AE-9862-EC107395931B}">
      <dgm:prSet/>
      <dgm:spPr/>
      <dgm:t>
        <a:bodyPr/>
        <a:lstStyle/>
        <a:p>
          <a:r>
            <a:rPr lang="en-US"/>
            <a:t>Oral contrast? IV contrast?</a:t>
          </a:r>
        </a:p>
      </dgm:t>
    </dgm:pt>
    <dgm:pt modelId="{A7D6B9C9-C5F9-49A9-AFBD-E2F966AB48D7}" type="parTrans" cxnId="{B9AB980C-13F0-475A-840B-E8AC6BDBD5B9}">
      <dgm:prSet/>
      <dgm:spPr/>
      <dgm:t>
        <a:bodyPr/>
        <a:lstStyle/>
        <a:p>
          <a:endParaRPr lang="en-US"/>
        </a:p>
      </dgm:t>
    </dgm:pt>
    <dgm:pt modelId="{C14F409B-1E6F-409A-8138-09D9CCAAED7D}" type="sibTrans" cxnId="{B9AB980C-13F0-475A-840B-E8AC6BDBD5B9}">
      <dgm:prSet/>
      <dgm:spPr/>
      <dgm:t>
        <a:bodyPr/>
        <a:lstStyle/>
        <a:p>
          <a:endParaRPr lang="en-US"/>
        </a:p>
      </dgm:t>
    </dgm:pt>
    <dgm:pt modelId="{15C3F17D-4886-49B4-95DF-6C22116D2A6E}">
      <dgm:prSet/>
      <dgm:spPr/>
      <dgm:t>
        <a:bodyPr/>
        <a:lstStyle/>
        <a:p>
          <a:r>
            <a:rPr lang="en-US"/>
            <a:t>Pre and post IV contrast images?</a:t>
          </a:r>
        </a:p>
      </dgm:t>
    </dgm:pt>
    <dgm:pt modelId="{839DD828-2DC5-457B-9BF3-62E8DA7A4DFE}" type="parTrans" cxnId="{00236F81-D4BB-45DF-A420-89289234420D}">
      <dgm:prSet/>
      <dgm:spPr/>
      <dgm:t>
        <a:bodyPr/>
        <a:lstStyle/>
        <a:p>
          <a:endParaRPr lang="en-US"/>
        </a:p>
      </dgm:t>
    </dgm:pt>
    <dgm:pt modelId="{F6186263-5B5A-40A3-94EF-209CD6E70354}" type="sibTrans" cxnId="{00236F81-D4BB-45DF-A420-89289234420D}">
      <dgm:prSet/>
      <dgm:spPr/>
      <dgm:t>
        <a:bodyPr/>
        <a:lstStyle/>
        <a:p>
          <a:endParaRPr lang="en-US"/>
        </a:p>
      </dgm:t>
    </dgm:pt>
    <dgm:pt modelId="{E437EEA6-92B3-4981-856F-C64DC05E9A68}">
      <dgm:prSet/>
      <dgm:spPr/>
      <dgm:t>
        <a:bodyPr/>
        <a:lstStyle/>
        <a:p>
          <a:r>
            <a:rPr lang="en-US"/>
            <a:t>Timing or “phase” of imaging – arterial, portal venous, delays?</a:t>
          </a:r>
        </a:p>
      </dgm:t>
    </dgm:pt>
    <dgm:pt modelId="{906A06E6-76E7-481D-9CDA-5D3BB763A8A3}" type="parTrans" cxnId="{4B1A69AB-977C-40B2-8A6A-39470057C87B}">
      <dgm:prSet/>
      <dgm:spPr/>
      <dgm:t>
        <a:bodyPr/>
        <a:lstStyle/>
        <a:p>
          <a:endParaRPr lang="en-US"/>
        </a:p>
      </dgm:t>
    </dgm:pt>
    <dgm:pt modelId="{3E64C2CC-5690-4D3F-ABF6-8520BDBFD091}" type="sibTrans" cxnId="{4B1A69AB-977C-40B2-8A6A-39470057C87B}">
      <dgm:prSet/>
      <dgm:spPr/>
      <dgm:t>
        <a:bodyPr/>
        <a:lstStyle/>
        <a:p>
          <a:endParaRPr lang="en-US"/>
        </a:p>
      </dgm:t>
    </dgm:pt>
    <dgm:pt modelId="{12FBD249-CC6D-4EF7-9673-EF03259B0FAD}">
      <dgm:prSet/>
      <dgm:spPr/>
      <dgm:t>
        <a:bodyPr/>
        <a:lstStyle/>
        <a:p>
          <a:r>
            <a:rPr lang="en-US"/>
            <a:t>Special circumstances – rectal contrast? CT cystogram?</a:t>
          </a:r>
        </a:p>
      </dgm:t>
    </dgm:pt>
    <dgm:pt modelId="{DA0E7320-BB33-44AD-BE4F-67E997C08FB1}" type="parTrans" cxnId="{754AC208-80CF-4D9F-A6FA-802887974C17}">
      <dgm:prSet/>
      <dgm:spPr/>
      <dgm:t>
        <a:bodyPr/>
        <a:lstStyle/>
        <a:p>
          <a:endParaRPr lang="en-US"/>
        </a:p>
      </dgm:t>
    </dgm:pt>
    <dgm:pt modelId="{A7DC23BA-5C93-4EEF-9AA6-14D34912702A}" type="sibTrans" cxnId="{754AC208-80CF-4D9F-A6FA-802887974C17}">
      <dgm:prSet/>
      <dgm:spPr/>
      <dgm:t>
        <a:bodyPr/>
        <a:lstStyle/>
        <a:p>
          <a:endParaRPr lang="en-US"/>
        </a:p>
      </dgm:t>
    </dgm:pt>
    <dgm:pt modelId="{0165CBB9-78C0-4F6C-BAF0-2D067FEFD514}">
      <dgm:prSet/>
      <dgm:spPr/>
      <dgm:t>
        <a:bodyPr/>
        <a:lstStyle/>
        <a:p>
          <a:r>
            <a:rPr lang="en-US"/>
            <a:t>Contraindications to IV contrast</a:t>
          </a:r>
        </a:p>
      </dgm:t>
    </dgm:pt>
    <dgm:pt modelId="{A15951B0-3E53-494D-948E-DE0D9C1F0E1F}" type="parTrans" cxnId="{B8EE3420-48AC-4F40-88B7-B3B7F208A430}">
      <dgm:prSet/>
      <dgm:spPr/>
      <dgm:t>
        <a:bodyPr/>
        <a:lstStyle/>
        <a:p>
          <a:endParaRPr lang="en-US"/>
        </a:p>
      </dgm:t>
    </dgm:pt>
    <dgm:pt modelId="{65901864-DF0A-4D07-9334-33C9B872C747}" type="sibTrans" cxnId="{B8EE3420-48AC-4F40-88B7-B3B7F208A430}">
      <dgm:prSet/>
      <dgm:spPr/>
      <dgm:t>
        <a:bodyPr/>
        <a:lstStyle/>
        <a:p>
          <a:endParaRPr lang="en-US"/>
        </a:p>
      </dgm:t>
    </dgm:pt>
    <dgm:pt modelId="{876A1268-6F9D-46C6-BB52-6A35E345E25C}">
      <dgm:prSet/>
      <dgm:spPr/>
      <dgm:t>
        <a:bodyPr/>
        <a:lstStyle/>
        <a:p>
          <a:r>
            <a:rPr lang="en-US"/>
            <a:t>(renal insufficiency = cr&gt;2.0 mg/dL, severe allergy)</a:t>
          </a:r>
        </a:p>
      </dgm:t>
    </dgm:pt>
    <dgm:pt modelId="{908C0704-0494-44D2-A7DC-48D4ED10900C}" type="parTrans" cxnId="{E7AB60EA-31B9-4BFB-B00E-A4D13AFEED34}">
      <dgm:prSet/>
      <dgm:spPr/>
      <dgm:t>
        <a:bodyPr/>
        <a:lstStyle/>
        <a:p>
          <a:endParaRPr lang="en-US"/>
        </a:p>
      </dgm:t>
    </dgm:pt>
    <dgm:pt modelId="{739D32F7-0E55-4358-9E91-B73916E9E58B}" type="sibTrans" cxnId="{E7AB60EA-31B9-4BFB-B00E-A4D13AFEED34}">
      <dgm:prSet/>
      <dgm:spPr/>
      <dgm:t>
        <a:bodyPr/>
        <a:lstStyle/>
        <a:p>
          <a:endParaRPr lang="en-US"/>
        </a:p>
      </dgm:t>
    </dgm:pt>
    <dgm:pt modelId="{C37E0C13-5A67-EA46-BDE2-F5DC76167B6B}" type="pres">
      <dgm:prSet presAssocID="{4AFC1F75-AAA5-405E-9B1F-69731DB73543}" presName="linear" presStyleCnt="0">
        <dgm:presLayoutVars>
          <dgm:animLvl val="lvl"/>
          <dgm:resizeHandles val="exact"/>
        </dgm:presLayoutVars>
      </dgm:prSet>
      <dgm:spPr/>
    </dgm:pt>
    <dgm:pt modelId="{2DE2D130-0D9B-B64D-BDAF-EC3830A89407}" type="pres">
      <dgm:prSet presAssocID="{76562CD0-9844-42AE-9862-EC107395931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24EA87-1DB0-594D-965B-945C211D7E52}" type="pres">
      <dgm:prSet presAssocID="{C14F409B-1E6F-409A-8138-09D9CCAAED7D}" presName="spacer" presStyleCnt="0"/>
      <dgm:spPr/>
    </dgm:pt>
    <dgm:pt modelId="{16FC3459-D71B-AA44-9F78-ACB8C780A482}" type="pres">
      <dgm:prSet presAssocID="{15C3F17D-4886-49B4-95DF-6C22116D2A6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79EDBB-63FF-B443-BADD-722440E86D15}" type="pres">
      <dgm:prSet presAssocID="{F6186263-5B5A-40A3-94EF-209CD6E70354}" presName="spacer" presStyleCnt="0"/>
      <dgm:spPr/>
    </dgm:pt>
    <dgm:pt modelId="{F2EEA80F-CCF8-2942-A66F-59772280266C}" type="pres">
      <dgm:prSet presAssocID="{E437EEA6-92B3-4981-856F-C64DC05E9A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D9A753-3FC6-1C42-8CE7-E94D6074616D}" type="pres">
      <dgm:prSet presAssocID="{3E64C2CC-5690-4D3F-ABF6-8520BDBFD091}" presName="spacer" presStyleCnt="0"/>
      <dgm:spPr/>
    </dgm:pt>
    <dgm:pt modelId="{36553968-7BDB-1F49-9EC6-6CD185EB1E7E}" type="pres">
      <dgm:prSet presAssocID="{12FBD249-CC6D-4EF7-9673-EF03259B0F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A645A5-A65A-104A-ACFF-25F0F78DCBDB}" type="pres">
      <dgm:prSet presAssocID="{A7DC23BA-5C93-4EEF-9AA6-14D34912702A}" presName="spacer" presStyleCnt="0"/>
      <dgm:spPr/>
    </dgm:pt>
    <dgm:pt modelId="{B520BAD5-6321-3241-9F36-3B0BBD0E841A}" type="pres">
      <dgm:prSet presAssocID="{0165CBB9-78C0-4F6C-BAF0-2D067FEFD5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A12CC5E-0C5D-874F-8EF1-8FB10B37D6DA}" type="pres">
      <dgm:prSet presAssocID="{0165CBB9-78C0-4F6C-BAF0-2D067FEFD51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54AC208-80CF-4D9F-A6FA-802887974C17}" srcId="{4AFC1F75-AAA5-405E-9B1F-69731DB73543}" destId="{12FBD249-CC6D-4EF7-9673-EF03259B0FAD}" srcOrd="3" destOrd="0" parTransId="{DA0E7320-BB33-44AD-BE4F-67E997C08FB1}" sibTransId="{A7DC23BA-5C93-4EEF-9AA6-14D34912702A}"/>
    <dgm:cxn modelId="{B9AB980C-13F0-475A-840B-E8AC6BDBD5B9}" srcId="{4AFC1F75-AAA5-405E-9B1F-69731DB73543}" destId="{76562CD0-9844-42AE-9862-EC107395931B}" srcOrd="0" destOrd="0" parTransId="{A7D6B9C9-C5F9-49A9-AFBD-E2F966AB48D7}" sibTransId="{C14F409B-1E6F-409A-8138-09D9CCAAED7D}"/>
    <dgm:cxn modelId="{B8EE3420-48AC-4F40-88B7-B3B7F208A430}" srcId="{4AFC1F75-AAA5-405E-9B1F-69731DB73543}" destId="{0165CBB9-78C0-4F6C-BAF0-2D067FEFD514}" srcOrd="4" destOrd="0" parTransId="{A15951B0-3E53-494D-948E-DE0D9C1F0E1F}" sibTransId="{65901864-DF0A-4D07-9334-33C9B872C747}"/>
    <dgm:cxn modelId="{245E1928-D5FE-F44B-865C-320C344BFB76}" type="presOf" srcId="{76562CD0-9844-42AE-9862-EC107395931B}" destId="{2DE2D130-0D9B-B64D-BDAF-EC3830A89407}" srcOrd="0" destOrd="0" presId="urn:microsoft.com/office/officeart/2005/8/layout/vList2"/>
    <dgm:cxn modelId="{EF3BB12D-ACF7-E545-BAF3-EBAEE1F4EBB6}" type="presOf" srcId="{876A1268-6F9D-46C6-BB52-6A35E345E25C}" destId="{1A12CC5E-0C5D-874F-8EF1-8FB10B37D6DA}" srcOrd="0" destOrd="0" presId="urn:microsoft.com/office/officeart/2005/8/layout/vList2"/>
    <dgm:cxn modelId="{DF8C2834-1671-D94F-9446-4900180B13FE}" type="presOf" srcId="{0165CBB9-78C0-4F6C-BAF0-2D067FEFD514}" destId="{B520BAD5-6321-3241-9F36-3B0BBD0E841A}" srcOrd="0" destOrd="0" presId="urn:microsoft.com/office/officeart/2005/8/layout/vList2"/>
    <dgm:cxn modelId="{0EBF0736-CE54-B24A-92A4-937145731980}" type="presOf" srcId="{12FBD249-CC6D-4EF7-9673-EF03259B0FAD}" destId="{36553968-7BDB-1F49-9EC6-6CD185EB1E7E}" srcOrd="0" destOrd="0" presId="urn:microsoft.com/office/officeart/2005/8/layout/vList2"/>
    <dgm:cxn modelId="{EAD1EE5D-AE9D-784C-9CB4-CACA725C62F3}" type="presOf" srcId="{4AFC1F75-AAA5-405E-9B1F-69731DB73543}" destId="{C37E0C13-5A67-EA46-BDE2-F5DC76167B6B}" srcOrd="0" destOrd="0" presId="urn:microsoft.com/office/officeart/2005/8/layout/vList2"/>
    <dgm:cxn modelId="{00236F81-D4BB-45DF-A420-89289234420D}" srcId="{4AFC1F75-AAA5-405E-9B1F-69731DB73543}" destId="{15C3F17D-4886-49B4-95DF-6C22116D2A6E}" srcOrd="1" destOrd="0" parTransId="{839DD828-2DC5-457B-9BF3-62E8DA7A4DFE}" sibTransId="{F6186263-5B5A-40A3-94EF-209CD6E70354}"/>
    <dgm:cxn modelId="{4B1A69AB-977C-40B2-8A6A-39470057C87B}" srcId="{4AFC1F75-AAA5-405E-9B1F-69731DB73543}" destId="{E437EEA6-92B3-4981-856F-C64DC05E9A68}" srcOrd="2" destOrd="0" parTransId="{906A06E6-76E7-481D-9CDA-5D3BB763A8A3}" sibTransId="{3E64C2CC-5690-4D3F-ABF6-8520BDBFD091}"/>
    <dgm:cxn modelId="{6539AFB6-F57E-9D47-99F7-EF35AF44EC29}" type="presOf" srcId="{E437EEA6-92B3-4981-856F-C64DC05E9A68}" destId="{F2EEA80F-CCF8-2942-A66F-59772280266C}" srcOrd="0" destOrd="0" presId="urn:microsoft.com/office/officeart/2005/8/layout/vList2"/>
    <dgm:cxn modelId="{E7AB60EA-31B9-4BFB-B00E-A4D13AFEED34}" srcId="{0165CBB9-78C0-4F6C-BAF0-2D067FEFD514}" destId="{876A1268-6F9D-46C6-BB52-6A35E345E25C}" srcOrd="0" destOrd="0" parTransId="{908C0704-0494-44D2-A7DC-48D4ED10900C}" sibTransId="{739D32F7-0E55-4358-9E91-B73916E9E58B}"/>
    <dgm:cxn modelId="{3EB4F3F2-24EA-1D45-9A1A-E7D3862FA8F4}" type="presOf" srcId="{15C3F17D-4886-49B4-95DF-6C22116D2A6E}" destId="{16FC3459-D71B-AA44-9F78-ACB8C780A482}" srcOrd="0" destOrd="0" presId="urn:microsoft.com/office/officeart/2005/8/layout/vList2"/>
    <dgm:cxn modelId="{A7826559-046B-024F-8D35-34E0CF0E33D6}" type="presParOf" srcId="{C37E0C13-5A67-EA46-BDE2-F5DC76167B6B}" destId="{2DE2D130-0D9B-B64D-BDAF-EC3830A89407}" srcOrd="0" destOrd="0" presId="urn:microsoft.com/office/officeart/2005/8/layout/vList2"/>
    <dgm:cxn modelId="{60BF1A2A-9ABB-FC44-BBF9-F03C4CDF74AD}" type="presParOf" srcId="{C37E0C13-5A67-EA46-BDE2-F5DC76167B6B}" destId="{8124EA87-1DB0-594D-965B-945C211D7E52}" srcOrd="1" destOrd="0" presId="urn:microsoft.com/office/officeart/2005/8/layout/vList2"/>
    <dgm:cxn modelId="{CF8A5F81-E166-874E-9323-F1DCDA4075E2}" type="presParOf" srcId="{C37E0C13-5A67-EA46-BDE2-F5DC76167B6B}" destId="{16FC3459-D71B-AA44-9F78-ACB8C780A482}" srcOrd="2" destOrd="0" presId="urn:microsoft.com/office/officeart/2005/8/layout/vList2"/>
    <dgm:cxn modelId="{8BE23424-1AC1-2548-A8D4-D071A6091B3C}" type="presParOf" srcId="{C37E0C13-5A67-EA46-BDE2-F5DC76167B6B}" destId="{B479EDBB-63FF-B443-BADD-722440E86D15}" srcOrd="3" destOrd="0" presId="urn:microsoft.com/office/officeart/2005/8/layout/vList2"/>
    <dgm:cxn modelId="{67F36BD6-73BC-0D42-A032-6E94F4E33E03}" type="presParOf" srcId="{C37E0C13-5A67-EA46-BDE2-F5DC76167B6B}" destId="{F2EEA80F-CCF8-2942-A66F-59772280266C}" srcOrd="4" destOrd="0" presId="urn:microsoft.com/office/officeart/2005/8/layout/vList2"/>
    <dgm:cxn modelId="{DE4607EF-05A4-2E43-97C2-DB4936A36907}" type="presParOf" srcId="{C37E0C13-5A67-EA46-BDE2-F5DC76167B6B}" destId="{C9D9A753-3FC6-1C42-8CE7-E94D6074616D}" srcOrd="5" destOrd="0" presId="urn:microsoft.com/office/officeart/2005/8/layout/vList2"/>
    <dgm:cxn modelId="{7BAD3031-2851-1943-B884-BCF75CB53056}" type="presParOf" srcId="{C37E0C13-5A67-EA46-BDE2-F5DC76167B6B}" destId="{36553968-7BDB-1F49-9EC6-6CD185EB1E7E}" srcOrd="6" destOrd="0" presId="urn:microsoft.com/office/officeart/2005/8/layout/vList2"/>
    <dgm:cxn modelId="{E7C912C0-CA90-6C45-B85E-E48E6D6B3C1F}" type="presParOf" srcId="{C37E0C13-5A67-EA46-BDE2-F5DC76167B6B}" destId="{C6A645A5-A65A-104A-ACFF-25F0F78DCBDB}" srcOrd="7" destOrd="0" presId="urn:microsoft.com/office/officeart/2005/8/layout/vList2"/>
    <dgm:cxn modelId="{FA3A782A-EA01-AD4B-9D9F-7134F60E24A8}" type="presParOf" srcId="{C37E0C13-5A67-EA46-BDE2-F5DC76167B6B}" destId="{B520BAD5-6321-3241-9F36-3B0BBD0E841A}" srcOrd="8" destOrd="0" presId="urn:microsoft.com/office/officeart/2005/8/layout/vList2"/>
    <dgm:cxn modelId="{6BA3BF52-0815-F549-9F99-24C89E2BEA28}" type="presParOf" srcId="{C37E0C13-5A67-EA46-BDE2-F5DC76167B6B}" destId="{1A12CC5E-0C5D-874F-8EF1-8FB10B37D6D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C1F75-AAA5-405E-9B1F-69731DB735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562CD0-9844-42AE-9862-EC107395931B}">
      <dgm:prSet/>
      <dgm:spPr/>
      <dgm:t>
        <a:bodyPr/>
        <a:lstStyle/>
        <a:p>
          <a:r>
            <a:rPr lang="en-US"/>
            <a:t>Oral contrast? IV contrast?</a:t>
          </a:r>
        </a:p>
      </dgm:t>
    </dgm:pt>
    <dgm:pt modelId="{A7D6B9C9-C5F9-49A9-AFBD-E2F966AB48D7}" type="parTrans" cxnId="{B9AB980C-13F0-475A-840B-E8AC6BDBD5B9}">
      <dgm:prSet/>
      <dgm:spPr/>
      <dgm:t>
        <a:bodyPr/>
        <a:lstStyle/>
        <a:p>
          <a:endParaRPr lang="en-US"/>
        </a:p>
      </dgm:t>
    </dgm:pt>
    <dgm:pt modelId="{C14F409B-1E6F-409A-8138-09D9CCAAED7D}" type="sibTrans" cxnId="{B9AB980C-13F0-475A-840B-E8AC6BDBD5B9}">
      <dgm:prSet/>
      <dgm:spPr/>
      <dgm:t>
        <a:bodyPr/>
        <a:lstStyle/>
        <a:p>
          <a:endParaRPr lang="en-US"/>
        </a:p>
      </dgm:t>
    </dgm:pt>
    <dgm:pt modelId="{15C3F17D-4886-49B4-95DF-6C22116D2A6E}">
      <dgm:prSet/>
      <dgm:spPr/>
      <dgm:t>
        <a:bodyPr/>
        <a:lstStyle/>
        <a:p>
          <a:r>
            <a:rPr lang="en-US"/>
            <a:t>Pre and post IV contrast images?</a:t>
          </a:r>
        </a:p>
      </dgm:t>
    </dgm:pt>
    <dgm:pt modelId="{839DD828-2DC5-457B-9BF3-62E8DA7A4DFE}" type="parTrans" cxnId="{00236F81-D4BB-45DF-A420-89289234420D}">
      <dgm:prSet/>
      <dgm:spPr/>
      <dgm:t>
        <a:bodyPr/>
        <a:lstStyle/>
        <a:p>
          <a:endParaRPr lang="en-US"/>
        </a:p>
      </dgm:t>
    </dgm:pt>
    <dgm:pt modelId="{F6186263-5B5A-40A3-94EF-209CD6E70354}" type="sibTrans" cxnId="{00236F81-D4BB-45DF-A420-89289234420D}">
      <dgm:prSet/>
      <dgm:spPr/>
      <dgm:t>
        <a:bodyPr/>
        <a:lstStyle/>
        <a:p>
          <a:endParaRPr lang="en-US"/>
        </a:p>
      </dgm:t>
    </dgm:pt>
    <dgm:pt modelId="{E437EEA6-92B3-4981-856F-C64DC05E9A68}">
      <dgm:prSet/>
      <dgm:spPr/>
      <dgm:t>
        <a:bodyPr/>
        <a:lstStyle/>
        <a:p>
          <a:r>
            <a:rPr lang="en-US"/>
            <a:t>Timing or “phase” of imaging – arterial, portal venous, delays?</a:t>
          </a:r>
        </a:p>
      </dgm:t>
    </dgm:pt>
    <dgm:pt modelId="{906A06E6-76E7-481D-9CDA-5D3BB763A8A3}" type="parTrans" cxnId="{4B1A69AB-977C-40B2-8A6A-39470057C87B}">
      <dgm:prSet/>
      <dgm:spPr/>
      <dgm:t>
        <a:bodyPr/>
        <a:lstStyle/>
        <a:p>
          <a:endParaRPr lang="en-US"/>
        </a:p>
      </dgm:t>
    </dgm:pt>
    <dgm:pt modelId="{3E64C2CC-5690-4D3F-ABF6-8520BDBFD091}" type="sibTrans" cxnId="{4B1A69AB-977C-40B2-8A6A-39470057C87B}">
      <dgm:prSet/>
      <dgm:spPr/>
      <dgm:t>
        <a:bodyPr/>
        <a:lstStyle/>
        <a:p>
          <a:endParaRPr lang="en-US"/>
        </a:p>
      </dgm:t>
    </dgm:pt>
    <dgm:pt modelId="{12FBD249-CC6D-4EF7-9673-EF03259B0FAD}">
      <dgm:prSet/>
      <dgm:spPr/>
      <dgm:t>
        <a:bodyPr/>
        <a:lstStyle/>
        <a:p>
          <a:r>
            <a:rPr lang="en-US"/>
            <a:t>Special circumstances – rectal contrast? CT cystogram?</a:t>
          </a:r>
        </a:p>
      </dgm:t>
    </dgm:pt>
    <dgm:pt modelId="{DA0E7320-BB33-44AD-BE4F-67E997C08FB1}" type="parTrans" cxnId="{754AC208-80CF-4D9F-A6FA-802887974C17}">
      <dgm:prSet/>
      <dgm:spPr/>
      <dgm:t>
        <a:bodyPr/>
        <a:lstStyle/>
        <a:p>
          <a:endParaRPr lang="en-US"/>
        </a:p>
      </dgm:t>
    </dgm:pt>
    <dgm:pt modelId="{A7DC23BA-5C93-4EEF-9AA6-14D34912702A}" type="sibTrans" cxnId="{754AC208-80CF-4D9F-A6FA-802887974C17}">
      <dgm:prSet/>
      <dgm:spPr/>
      <dgm:t>
        <a:bodyPr/>
        <a:lstStyle/>
        <a:p>
          <a:endParaRPr lang="en-US"/>
        </a:p>
      </dgm:t>
    </dgm:pt>
    <dgm:pt modelId="{0165CBB9-78C0-4F6C-BAF0-2D067FEFD514}">
      <dgm:prSet/>
      <dgm:spPr/>
      <dgm:t>
        <a:bodyPr/>
        <a:lstStyle/>
        <a:p>
          <a:r>
            <a:rPr lang="en-US"/>
            <a:t>Contraindications to IV contrast</a:t>
          </a:r>
        </a:p>
      </dgm:t>
    </dgm:pt>
    <dgm:pt modelId="{A15951B0-3E53-494D-948E-DE0D9C1F0E1F}" type="parTrans" cxnId="{B8EE3420-48AC-4F40-88B7-B3B7F208A430}">
      <dgm:prSet/>
      <dgm:spPr/>
      <dgm:t>
        <a:bodyPr/>
        <a:lstStyle/>
        <a:p>
          <a:endParaRPr lang="en-US"/>
        </a:p>
      </dgm:t>
    </dgm:pt>
    <dgm:pt modelId="{65901864-DF0A-4D07-9334-33C9B872C747}" type="sibTrans" cxnId="{B8EE3420-48AC-4F40-88B7-B3B7F208A430}">
      <dgm:prSet/>
      <dgm:spPr/>
      <dgm:t>
        <a:bodyPr/>
        <a:lstStyle/>
        <a:p>
          <a:endParaRPr lang="en-US"/>
        </a:p>
      </dgm:t>
    </dgm:pt>
    <dgm:pt modelId="{876A1268-6F9D-46C6-BB52-6A35E345E25C}">
      <dgm:prSet/>
      <dgm:spPr/>
      <dgm:t>
        <a:bodyPr/>
        <a:lstStyle/>
        <a:p>
          <a:r>
            <a:rPr lang="en-US"/>
            <a:t>(renal insufficiency = cr&gt;2.0 mg/dL, severe allergy)</a:t>
          </a:r>
        </a:p>
      </dgm:t>
    </dgm:pt>
    <dgm:pt modelId="{908C0704-0494-44D2-A7DC-48D4ED10900C}" type="parTrans" cxnId="{E7AB60EA-31B9-4BFB-B00E-A4D13AFEED34}">
      <dgm:prSet/>
      <dgm:spPr/>
      <dgm:t>
        <a:bodyPr/>
        <a:lstStyle/>
        <a:p>
          <a:endParaRPr lang="en-US"/>
        </a:p>
      </dgm:t>
    </dgm:pt>
    <dgm:pt modelId="{739D32F7-0E55-4358-9E91-B73916E9E58B}" type="sibTrans" cxnId="{E7AB60EA-31B9-4BFB-B00E-A4D13AFEED34}">
      <dgm:prSet/>
      <dgm:spPr/>
      <dgm:t>
        <a:bodyPr/>
        <a:lstStyle/>
        <a:p>
          <a:endParaRPr lang="en-US"/>
        </a:p>
      </dgm:t>
    </dgm:pt>
    <dgm:pt modelId="{C37E0C13-5A67-EA46-BDE2-F5DC76167B6B}" type="pres">
      <dgm:prSet presAssocID="{4AFC1F75-AAA5-405E-9B1F-69731DB73543}" presName="linear" presStyleCnt="0">
        <dgm:presLayoutVars>
          <dgm:animLvl val="lvl"/>
          <dgm:resizeHandles val="exact"/>
        </dgm:presLayoutVars>
      </dgm:prSet>
      <dgm:spPr/>
    </dgm:pt>
    <dgm:pt modelId="{2DE2D130-0D9B-B64D-BDAF-EC3830A89407}" type="pres">
      <dgm:prSet presAssocID="{76562CD0-9844-42AE-9862-EC107395931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24EA87-1DB0-594D-965B-945C211D7E52}" type="pres">
      <dgm:prSet presAssocID="{C14F409B-1E6F-409A-8138-09D9CCAAED7D}" presName="spacer" presStyleCnt="0"/>
      <dgm:spPr/>
    </dgm:pt>
    <dgm:pt modelId="{16FC3459-D71B-AA44-9F78-ACB8C780A482}" type="pres">
      <dgm:prSet presAssocID="{15C3F17D-4886-49B4-95DF-6C22116D2A6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79EDBB-63FF-B443-BADD-722440E86D15}" type="pres">
      <dgm:prSet presAssocID="{F6186263-5B5A-40A3-94EF-209CD6E70354}" presName="spacer" presStyleCnt="0"/>
      <dgm:spPr/>
    </dgm:pt>
    <dgm:pt modelId="{F2EEA80F-CCF8-2942-A66F-59772280266C}" type="pres">
      <dgm:prSet presAssocID="{E437EEA6-92B3-4981-856F-C64DC05E9A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D9A753-3FC6-1C42-8CE7-E94D6074616D}" type="pres">
      <dgm:prSet presAssocID="{3E64C2CC-5690-4D3F-ABF6-8520BDBFD091}" presName="spacer" presStyleCnt="0"/>
      <dgm:spPr/>
    </dgm:pt>
    <dgm:pt modelId="{36553968-7BDB-1F49-9EC6-6CD185EB1E7E}" type="pres">
      <dgm:prSet presAssocID="{12FBD249-CC6D-4EF7-9673-EF03259B0F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A645A5-A65A-104A-ACFF-25F0F78DCBDB}" type="pres">
      <dgm:prSet presAssocID="{A7DC23BA-5C93-4EEF-9AA6-14D34912702A}" presName="spacer" presStyleCnt="0"/>
      <dgm:spPr/>
    </dgm:pt>
    <dgm:pt modelId="{B520BAD5-6321-3241-9F36-3B0BBD0E841A}" type="pres">
      <dgm:prSet presAssocID="{0165CBB9-78C0-4F6C-BAF0-2D067FEFD5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A12CC5E-0C5D-874F-8EF1-8FB10B37D6DA}" type="pres">
      <dgm:prSet presAssocID="{0165CBB9-78C0-4F6C-BAF0-2D067FEFD51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54AC208-80CF-4D9F-A6FA-802887974C17}" srcId="{4AFC1F75-AAA5-405E-9B1F-69731DB73543}" destId="{12FBD249-CC6D-4EF7-9673-EF03259B0FAD}" srcOrd="3" destOrd="0" parTransId="{DA0E7320-BB33-44AD-BE4F-67E997C08FB1}" sibTransId="{A7DC23BA-5C93-4EEF-9AA6-14D34912702A}"/>
    <dgm:cxn modelId="{B9AB980C-13F0-475A-840B-E8AC6BDBD5B9}" srcId="{4AFC1F75-AAA5-405E-9B1F-69731DB73543}" destId="{76562CD0-9844-42AE-9862-EC107395931B}" srcOrd="0" destOrd="0" parTransId="{A7D6B9C9-C5F9-49A9-AFBD-E2F966AB48D7}" sibTransId="{C14F409B-1E6F-409A-8138-09D9CCAAED7D}"/>
    <dgm:cxn modelId="{B8EE3420-48AC-4F40-88B7-B3B7F208A430}" srcId="{4AFC1F75-AAA5-405E-9B1F-69731DB73543}" destId="{0165CBB9-78C0-4F6C-BAF0-2D067FEFD514}" srcOrd="4" destOrd="0" parTransId="{A15951B0-3E53-494D-948E-DE0D9C1F0E1F}" sibTransId="{65901864-DF0A-4D07-9334-33C9B872C747}"/>
    <dgm:cxn modelId="{245E1928-D5FE-F44B-865C-320C344BFB76}" type="presOf" srcId="{76562CD0-9844-42AE-9862-EC107395931B}" destId="{2DE2D130-0D9B-B64D-BDAF-EC3830A89407}" srcOrd="0" destOrd="0" presId="urn:microsoft.com/office/officeart/2005/8/layout/vList2"/>
    <dgm:cxn modelId="{EF3BB12D-ACF7-E545-BAF3-EBAEE1F4EBB6}" type="presOf" srcId="{876A1268-6F9D-46C6-BB52-6A35E345E25C}" destId="{1A12CC5E-0C5D-874F-8EF1-8FB10B37D6DA}" srcOrd="0" destOrd="0" presId="urn:microsoft.com/office/officeart/2005/8/layout/vList2"/>
    <dgm:cxn modelId="{DF8C2834-1671-D94F-9446-4900180B13FE}" type="presOf" srcId="{0165CBB9-78C0-4F6C-BAF0-2D067FEFD514}" destId="{B520BAD5-6321-3241-9F36-3B0BBD0E841A}" srcOrd="0" destOrd="0" presId="urn:microsoft.com/office/officeart/2005/8/layout/vList2"/>
    <dgm:cxn modelId="{0EBF0736-CE54-B24A-92A4-937145731980}" type="presOf" srcId="{12FBD249-CC6D-4EF7-9673-EF03259B0FAD}" destId="{36553968-7BDB-1F49-9EC6-6CD185EB1E7E}" srcOrd="0" destOrd="0" presId="urn:microsoft.com/office/officeart/2005/8/layout/vList2"/>
    <dgm:cxn modelId="{EAD1EE5D-AE9D-784C-9CB4-CACA725C62F3}" type="presOf" srcId="{4AFC1F75-AAA5-405E-9B1F-69731DB73543}" destId="{C37E0C13-5A67-EA46-BDE2-F5DC76167B6B}" srcOrd="0" destOrd="0" presId="urn:microsoft.com/office/officeart/2005/8/layout/vList2"/>
    <dgm:cxn modelId="{00236F81-D4BB-45DF-A420-89289234420D}" srcId="{4AFC1F75-AAA5-405E-9B1F-69731DB73543}" destId="{15C3F17D-4886-49B4-95DF-6C22116D2A6E}" srcOrd="1" destOrd="0" parTransId="{839DD828-2DC5-457B-9BF3-62E8DA7A4DFE}" sibTransId="{F6186263-5B5A-40A3-94EF-209CD6E70354}"/>
    <dgm:cxn modelId="{4B1A69AB-977C-40B2-8A6A-39470057C87B}" srcId="{4AFC1F75-AAA5-405E-9B1F-69731DB73543}" destId="{E437EEA6-92B3-4981-856F-C64DC05E9A68}" srcOrd="2" destOrd="0" parTransId="{906A06E6-76E7-481D-9CDA-5D3BB763A8A3}" sibTransId="{3E64C2CC-5690-4D3F-ABF6-8520BDBFD091}"/>
    <dgm:cxn modelId="{6539AFB6-F57E-9D47-99F7-EF35AF44EC29}" type="presOf" srcId="{E437EEA6-92B3-4981-856F-C64DC05E9A68}" destId="{F2EEA80F-CCF8-2942-A66F-59772280266C}" srcOrd="0" destOrd="0" presId="urn:microsoft.com/office/officeart/2005/8/layout/vList2"/>
    <dgm:cxn modelId="{E7AB60EA-31B9-4BFB-B00E-A4D13AFEED34}" srcId="{0165CBB9-78C0-4F6C-BAF0-2D067FEFD514}" destId="{876A1268-6F9D-46C6-BB52-6A35E345E25C}" srcOrd="0" destOrd="0" parTransId="{908C0704-0494-44D2-A7DC-48D4ED10900C}" sibTransId="{739D32F7-0E55-4358-9E91-B73916E9E58B}"/>
    <dgm:cxn modelId="{3EB4F3F2-24EA-1D45-9A1A-E7D3862FA8F4}" type="presOf" srcId="{15C3F17D-4886-49B4-95DF-6C22116D2A6E}" destId="{16FC3459-D71B-AA44-9F78-ACB8C780A482}" srcOrd="0" destOrd="0" presId="urn:microsoft.com/office/officeart/2005/8/layout/vList2"/>
    <dgm:cxn modelId="{A7826559-046B-024F-8D35-34E0CF0E33D6}" type="presParOf" srcId="{C37E0C13-5A67-EA46-BDE2-F5DC76167B6B}" destId="{2DE2D130-0D9B-B64D-BDAF-EC3830A89407}" srcOrd="0" destOrd="0" presId="urn:microsoft.com/office/officeart/2005/8/layout/vList2"/>
    <dgm:cxn modelId="{60BF1A2A-9ABB-FC44-BBF9-F03C4CDF74AD}" type="presParOf" srcId="{C37E0C13-5A67-EA46-BDE2-F5DC76167B6B}" destId="{8124EA87-1DB0-594D-965B-945C211D7E52}" srcOrd="1" destOrd="0" presId="urn:microsoft.com/office/officeart/2005/8/layout/vList2"/>
    <dgm:cxn modelId="{CF8A5F81-E166-874E-9323-F1DCDA4075E2}" type="presParOf" srcId="{C37E0C13-5A67-EA46-BDE2-F5DC76167B6B}" destId="{16FC3459-D71B-AA44-9F78-ACB8C780A482}" srcOrd="2" destOrd="0" presId="urn:microsoft.com/office/officeart/2005/8/layout/vList2"/>
    <dgm:cxn modelId="{8BE23424-1AC1-2548-A8D4-D071A6091B3C}" type="presParOf" srcId="{C37E0C13-5A67-EA46-BDE2-F5DC76167B6B}" destId="{B479EDBB-63FF-B443-BADD-722440E86D15}" srcOrd="3" destOrd="0" presId="urn:microsoft.com/office/officeart/2005/8/layout/vList2"/>
    <dgm:cxn modelId="{67F36BD6-73BC-0D42-A032-6E94F4E33E03}" type="presParOf" srcId="{C37E0C13-5A67-EA46-BDE2-F5DC76167B6B}" destId="{F2EEA80F-CCF8-2942-A66F-59772280266C}" srcOrd="4" destOrd="0" presId="urn:microsoft.com/office/officeart/2005/8/layout/vList2"/>
    <dgm:cxn modelId="{DE4607EF-05A4-2E43-97C2-DB4936A36907}" type="presParOf" srcId="{C37E0C13-5A67-EA46-BDE2-F5DC76167B6B}" destId="{C9D9A753-3FC6-1C42-8CE7-E94D6074616D}" srcOrd="5" destOrd="0" presId="urn:microsoft.com/office/officeart/2005/8/layout/vList2"/>
    <dgm:cxn modelId="{7BAD3031-2851-1943-B884-BCF75CB53056}" type="presParOf" srcId="{C37E0C13-5A67-EA46-BDE2-F5DC76167B6B}" destId="{36553968-7BDB-1F49-9EC6-6CD185EB1E7E}" srcOrd="6" destOrd="0" presId="urn:microsoft.com/office/officeart/2005/8/layout/vList2"/>
    <dgm:cxn modelId="{E7C912C0-CA90-6C45-B85E-E48E6D6B3C1F}" type="presParOf" srcId="{C37E0C13-5A67-EA46-BDE2-F5DC76167B6B}" destId="{C6A645A5-A65A-104A-ACFF-25F0F78DCBDB}" srcOrd="7" destOrd="0" presId="urn:microsoft.com/office/officeart/2005/8/layout/vList2"/>
    <dgm:cxn modelId="{FA3A782A-EA01-AD4B-9D9F-7134F60E24A8}" type="presParOf" srcId="{C37E0C13-5A67-EA46-BDE2-F5DC76167B6B}" destId="{B520BAD5-6321-3241-9F36-3B0BBD0E841A}" srcOrd="8" destOrd="0" presId="urn:microsoft.com/office/officeart/2005/8/layout/vList2"/>
    <dgm:cxn modelId="{6BA3BF52-0815-F549-9F99-24C89E2BEA28}" type="presParOf" srcId="{C37E0C13-5A67-EA46-BDE2-F5DC76167B6B}" destId="{1A12CC5E-0C5D-874F-8EF1-8FB10B37D6D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C1F75-AAA5-405E-9B1F-69731DB735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562CD0-9844-42AE-9862-EC107395931B}">
      <dgm:prSet/>
      <dgm:spPr/>
      <dgm:t>
        <a:bodyPr/>
        <a:lstStyle/>
        <a:p>
          <a:r>
            <a:rPr lang="en-US"/>
            <a:t>Oral contrast? IV contrast?</a:t>
          </a:r>
        </a:p>
      </dgm:t>
    </dgm:pt>
    <dgm:pt modelId="{A7D6B9C9-C5F9-49A9-AFBD-E2F966AB48D7}" type="parTrans" cxnId="{B9AB980C-13F0-475A-840B-E8AC6BDBD5B9}">
      <dgm:prSet/>
      <dgm:spPr/>
      <dgm:t>
        <a:bodyPr/>
        <a:lstStyle/>
        <a:p>
          <a:endParaRPr lang="en-US"/>
        </a:p>
      </dgm:t>
    </dgm:pt>
    <dgm:pt modelId="{C14F409B-1E6F-409A-8138-09D9CCAAED7D}" type="sibTrans" cxnId="{B9AB980C-13F0-475A-840B-E8AC6BDBD5B9}">
      <dgm:prSet/>
      <dgm:spPr/>
      <dgm:t>
        <a:bodyPr/>
        <a:lstStyle/>
        <a:p>
          <a:endParaRPr lang="en-US"/>
        </a:p>
      </dgm:t>
    </dgm:pt>
    <dgm:pt modelId="{15C3F17D-4886-49B4-95DF-6C22116D2A6E}">
      <dgm:prSet/>
      <dgm:spPr/>
      <dgm:t>
        <a:bodyPr/>
        <a:lstStyle/>
        <a:p>
          <a:r>
            <a:rPr lang="en-US"/>
            <a:t>Pre and post IV contrast images?</a:t>
          </a:r>
        </a:p>
      </dgm:t>
    </dgm:pt>
    <dgm:pt modelId="{839DD828-2DC5-457B-9BF3-62E8DA7A4DFE}" type="parTrans" cxnId="{00236F81-D4BB-45DF-A420-89289234420D}">
      <dgm:prSet/>
      <dgm:spPr/>
      <dgm:t>
        <a:bodyPr/>
        <a:lstStyle/>
        <a:p>
          <a:endParaRPr lang="en-US"/>
        </a:p>
      </dgm:t>
    </dgm:pt>
    <dgm:pt modelId="{F6186263-5B5A-40A3-94EF-209CD6E70354}" type="sibTrans" cxnId="{00236F81-D4BB-45DF-A420-89289234420D}">
      <dgm:prSet/>
      <dgm:spPr/>
      <dgm:t>
        <a:bodyPr/>
        <a:lstStyle/>
        <a:p>
          <a:endParaRPr lang="en-US"/>
        </a:p>
      </dgm:t>
    </dgm:pt>
    <dgm:pt modelId="{E437EEA6-92B3-4981-856F-C64DC05E9A68}">
      <dgm:prSet/>
      <dgm:spPr/>
      <dgm:t>
        <a:bodyPr/>
        <a:lstStyle/>
        <a:p>
          <a:r>
            <a:rPr lang="en-US"/>
            <a:t>Timing or “phase” of imaging – arterial, portal venous, delays?</a:t>
          </a:r>
        </a:p>
      </dgm:t>
    </dgm:pt>
    <dgm:pt modelId="{906A06E6-76E7-481D-9CDA-5D3BB763A8A3}" type="parTrans" cxnId="{4B1A69AB-977C-40B2-8A6A-39470057C87B}">
      <dgm:prSet/>
      <dgm:spPr/>
      <dgm:t>
        <a:bodyPr/>
        <a:lstStyle/>
        <a:p>
          <a:endParaRPr lang="en-US"/>
        </a:p>
      </dgm:t>
    </dgm:pt>
    <dgm:pt modelId="{3E64C2CC-5690-4D3F-ABF6-8520BDBFD091}" type="sibTrans" cxnId="{4B1A69AB-977C-40B2-8A6A-39470057C87B}">
      <dgm:prSet/>
      <dgm:spPr/>
      <dgm:t>
        <a:bodyPr/>
        <a:lstStyle/>
        <a:p>
          <a:endParaRPr lang="en-US"/>
        </a:p>
      </dgm:t>
    </dgm:pt>
    <dgm:pt modelId="{12FBD249-CC6D-4EF7-9673-EF03259B0FAD}">
      <dgm:prSet/>
      <dgm:spPr/>
      <dgm:t>
        <a:bodyPr/>
        <a:lstStyle/>
        <a:p>
          <a:r>
            <a:rPr lang="en-US"/>
            <a:t>Special circumstances – rectal contrast? CT cystogram?</a:t>
          </a:r>
        </a:p>
      </dgm:t>
    </dgm:pt>
    <dgm:pt modelId="{DA0E7320-BB33-44AD-BE4F-67E997C08FB1}" type="parTrans" cxnId="{754AC208-80CF-4D9F-A6FA-802887974C17}">
      <dgm:prSet/>
      <dgm:spPr/>
      <dgm:t>
        <a:bodyPr/>
        <a:lstStyle/>
        <a:p>
          <a:endParaRPr lang="en-US"/>
        </a:p>
      </dgm:t>
    </dgm:pt>
    <dgm:pt modelId="{A7DC23BA-5C93-4EEF-9AA6-14D34912702A}" type="sibTrans" cxnId="{754AC208-80CF-4D9F-A6FA-802887974C17}">
      <dgm:prSet/>
      <dgm:spPr/>
      <dgm:t>
        <a:bodyPr/>
        <a:lstStyle/>
        <a:p>
          <a:endParaRPr lang="en-US"/>
        </a:p>
      </dgm:t>
    </dgm:pt>
    <dgm:pt modelId="{0165CBB9-78C0-4F6C-BAF0-2D067FEFD514}">
      <dgm:prSet/>
      <dgm:spPr/>
      <dgm:t>
        <a:bodyPr/>
        <a:lstStyle/>
        <a:p>
          <a:r>
            <a:rPr lang="en-US"/>
            <a:t>Contraindications to IV contrast</a:t>
          </a:r>
        </a:p>
      </dgm:t>
    </dgm:pt>
    <dgm:pt modelId="{A15951B0-3E53-494D-948E-DE0D9C1F0E1F}" type="parTrans" cxnId="{B8EE3420-48AC-4F40-88B7-B3B7F208A430}">
      <dgm:prSet/>
      <dgm:spPr/>
      <dgm:t>
        <a:bodyPr/>
        <a:lstStyle/>
        <a:p>
          <a:endParaRPr lang="en-US"/>
        </a:p>
      </dgm:t>
    </dgm:pt>
    <dgm:pt modelId="{65901864-DF0A-4D07-9334-33C9B872C747}" type="sibTrans" cxnId="{B8EE3420-48AC-4F40-88B7-B3B7F208A430}">
      <dgm:prSet/>
      <dgm:spPr/>
      <dgm:t>
        <a:bodyPr/>
        <a:lstStyle/>
        <a:p>
          <a:endParaRPr lang="en-US"/>
        </a:p>
      </dgm:t>
    </dgm:pt>
    <dgm:pt modelId="{876A1268-6F9D-46C6-BB52-6A35E345E25C}">
      <dgm:prSet/>
      <dgm:spPr/>
      <dgm:t>
        <a:bodyPr/>
        <a:lstStyle/>
        <a:p>
          <a:r>
            <a:rPr lang="en-US"/>
            <a:t>(renal insufficiency = cr&gt;2.0 mg/dL, severe allergy)</a:t>
          </a:r>
        </a:p>
      </dgm:t>
    </dgm:pt>
    <dgm:pt modelId="{908C0704-0494-44D2-A7DC-48D4ED10900C}" type="parTrans" cxnId="{E7AB60EA-31B9-4BFB-B00E-A4D13AFEED34}">
      <dgm:prSet/>
      <dgm:spPr/>
      <dgm:t>
        <a:bodyPr/>
        <a:lstStyle/>
        <a:p>
          <a:endParaRPr lang="en-US"/>
        </a:p>
      </dgm:t>
    </dgm:pt>
    <dgm:pt modelId="{739D32F7-0E55-4358-9E91-B73916E9E58B}" type="sibTrans" cxnId="{E7AB60EA-31B9-4BFB-B00E-A4D13AFEED34}">
      <dgm:prSet/>
      <dgm:spPr/>
      <dgm:t>
        <a:bodyPr/>
        <a:lstStyle/>
        <a:p>
          <a:endParaRPr lang="en-US"/>
        </a:p>
      </dgm:t>
    </dgm:pt>
    <dgm:pt modelId="{C37E0C13-5A67-EA46-BDE2-F5DC76167B6B}" type="pres">
      <dgm:prSet presAssocID="{4AFC1F75-AAA5-405E-9B1F-69731DB73543}" presName="linear" presStyleCnt="0">
        <dgm:presLayoutVars>
          <dgm:animLvl val="lvl"/>
          <dgm:resizeHandles val="exact"/>
        </dgm:presLayoutVars>
      </dgm:prSet>
      <dgm:spPr/>
    </dgm:pt>
    <dgm:pt modelId="{2DE2D130-0D9B-B64D-BDAF-EC3830A89407}" type="pres">
      <dgm:prSet presAssocID="{76562CD0-9844-42AE-9862-EC107395931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124EA87-1DB0-594D-965B-945C211D7E52}" type="pres">
      <dgm:prSet presAssocID="{C14F409B-1E6F-409A-8138-09D9CCAAED7D}" presName="spacer" presStyleCnt="0"/>
      <dgm:spPr/>
    </dgm:pt>
    <dgm:pt modelId="{16FC3459-D71B-AA44-9F78-ACB8C780A482}" type="pres">
      <dgm:prSet presAssocID="{15C3F17D-4886-49B4-95DF-6C22116D2A6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479EDBB-63FF-B443-BADD-722440E86D15}" type="pres">
      <dgm:prSet presAssocID="{F6186263-5B5A-40A3-94EF-209CD6E70354}" presName="spacer" presStyleCnt="0"/>
      <dgm:spPr/>
    </dgm:pt>
    <dgm:pt modelId="{F2EEA80F-CCF8-2942-A66F-59772280266C}" type="pres">
      <dgm:prSet presAssocID="{E437EEA6-92B3-4981-856F-C64DC05E9A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D9A753-3FC6-1C42-8CE7-E94D6074616D}" type="pres">
      <dgm:prSet presAssocID="{3E64C2CC-5690-4D3F-ABF6-8520BDBFD091}" presName="spacer" presStyleCnt="0"/>
      <dgm:spPr/>
    </dgm:pt>
    <dgm:pt modelId="{36553968-7BDB-1F49-9EC6-6CD185EB1E7E}" type="pres">
      <dgm:prSet presAssocID="{12FBD249-CC6D-4EF7-9673-EF03259B0F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6A645A5-A65A-104A-ACFF-25F0F78DCBDB}" type="pres">
      <dgm:prSet presAssocID="{A7DC23BA-5C93-4EEF-9AA6-14D34912702A}" presName="spacer" presStyleCnt="0"/>
      <dgm:spPr/>
    </dgm:pt>
    <dgm:pt modelId="{B520BAD5-6321-3241-9F36-3B0BBD0E841A}" type="pres">
      <dgm:prSet presAssocID="{0165CBB9-78C0-4F6C-BAF0-2D067FEFD51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A12CC5E-0C5D-874F-8EF1-8FB10B37D6DA}" type="pres">
      <dgm:prSet presAssocID="{0165CBB9-78C0-4F6C-BAF0-2D067FEFD51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54AC208-80CF-4D9F-A6FA-802887974C17}" srcId="{4AFC1F75-AAA5-405E-9B1F-69731DB73543}" destId="{12FBD249-CC6D-4EF7-9673-EF03259B0FAD}" srcOrd="3" destOrd="0" parTransId="{DA0E7320-BB33-44AD-BE4F-67E997C08FB1}" sibTransId="{A7DC23BA-5C93-4EEF-9AA6-14D34912702A}"/>
    <dgm:cxn modelId="{B9AB980C-13F0-475A-840B-E8AC6BDBD5B9}" srcId="{4AFC1F75-AAA5-405E-9B1F-69731DB73543}" destId="{76562CD0-9844-42AE-9862-EC107395931B}" srcOrd="0" destOrd="0" parTransId="{A7D6B9C9-C5F9-49A9-AFBD-E2F966AB48D7}" sibTransId="{C14F409B-1E6F-409A-8138-09D9CCAAED7D}"/>
    <dgm:cxn modelId="{B8EE3420-48AC-4F40-88B7-B3B7F208A430}" srcId="{4AFC1F75-AAA5-405E-9B1F-69731DB73543}" destId="{0165CBB9-78C0-4F6C-BAF0-2D067FEFD514}" srcOrd="4" destOrd="0" parTransId="{A15951B0-3E53-494D-948E-DE0D9C1F0E1F}" sibTransId="{65901864-DF0A-4D07-9334-33C9B872C747}"/>
    <dgm:cxn modelId="{245E1928-D5FE-F44B-865C-320C344BFB76}" type="presOf" srcId="{76562CD0-9844-42AE-9862-EC107395931B}" destId="{2DE2D130-0D9B-B64D-BDAF-EC3830A89407}" srcOrd="0" destOrd="0" presId="urn:microsoft.com/office/officeart/2005/8/layout/vList2"/>
    <dgm:cxn modelId="{EF3BB12D-ACF7-E545-BAF3-EBAEE1F4EBB6}" type="presOf" srcId="{876A1268-6F9D-46C6-BB52-6A35E345E25C}" destId="{1A12CC5E-0C5D-874F-8EF1-8FB10B37D6DA}" srcOrd="0" destOrd="0" presId="urn:microsoft.com/office/officeart/2005/8/layout/vList2"/>
    <dgm:cxn modelId="{DF8C2834-1671-D94F-9446-4900180B13FE}" type="presOf" srcId="{0165CBB9-78C0-4F6C-BAF0-2D067FEFD514}" destId="{B520BAD5-6321-3241-9F36-3B0BBD0E841A}" srcOrd="0" destOrd="0" presId="urn:microsoft.com/office/officeart/2005/8/layout/vList2"/>
    <dgm:cxn modelId="{0EBF0736-CE54-B24A-92A4-937145731980}" type="presOf" srcId="{12FBD249-CC6D-4EF7-9673-EF03259B0FAD}" destId="{36553968-7BDB-1F49-9EC6-6CD185EB1E7E}" srcOrd="0" destOrd="0" presId="urn:microsoft.com/office/officeart/2005/8/layout/vList2"/>
    <dgm:cxn modelId="{EAD1EE5D-AE9D-784C-9CB4-CACA725C62F3}" type="presOf" srcId="{4AFC1F75-AAA5-405E-9B1F-69731DB73543}" destId="{C37E0C13-5A67-EA46-BDE2-F5DC76167B6B}" srcOrd="0" destOrd="0" presId="urn:microsoft.com/office/officeart/2005/8/layout/vList2"/>
    <dgm:cxn modelId="{00236F81-D4BB-45DF-A420-89289234420D}" srcId="{4AFC1F75-AAA5-405E-9B1F-69731DB73543}" destId="{15C3F17D-4886-49B4-95DF-6C22116D2A6E}" srcOrd="1" destOrd="0" parTransId="{839DD828-2DC5-457B-9BF3-62E8DA7A4DFE}" sibTransId="{F6186263-5B5A-40A3-94EF-209CD6E70354}"/>
    <dgm:cxn modelId="{4B1A69AB-977C-40B2-8A6A-39470057C87B}" srcId="{4AFC1F75-AAA5-405E-9B1F-69731DB73543}" destId="{E437EEA6-92B3-4981-856F-C64DC05E9A68}" srcOrd="2" destOrd="0" parTransId="{906A06E6-76E7-481D-9CDA-5D3BB763A8A3}" sibTransId="{3E64C2CC-5690-4D3F-ABF6-8520BDBFD091}"/>
    <dgm:cxn modelId="{6539AFB6-F57E-9D47-99F7-EF35AF44EC29}" type="presOf" srcId="{E437EEA6-92B3-4981-856F-C64DC05E9A68}" destId="{F2EEA80F-CCF8-2942-A66F-59772280266C}" srcOrd="0" destOrd="0" presId="urn:microsoft.com/office/officeart/2005/8/layout/vList2"/>
    <dgm:cxn modelId="{E7AB60EA-31B9-4BFB-B00E-A4D13AFEED34}" srcId="{0165CBB9-78C0-4F6C-BAF0-2D067FEFD514}" destId="{876A1268-6F9D-46C6-BB52-6A35E345E25C}" srcOrd="0" destOrd="0" parTransId="{908C0704-0494-44D2-A7DC-48D4ED10900C}" sibTransId="{739D32F7-0E55-4358-9E91-B73916E9E58B}"/>
    <dgm:cxn modelId="{3EB4F3F2-24EA-1D45-9A1A-E7D3862FA8F4}" type="presOf" srcId="{15C3F17D-4886-49B4-95DF-6C22116D2A6E}" destId="{16FC3459-D71B-AA44-9F78-ACB8C780A482}" srcOrd="0" destOrd="0" presId="urn:microsoft.com/office/officeart/2005/8/layout/vList2"/>
    <dgm:cxn modelId="{A7826559-046B-024F-8D35-34E0CF0E33D6}" type="presParOf" srcId="{C37E0C13-5A67-EA46-BDE2-F5DC76167B6B}" destId="{2DE2D130-0D9B-B64D-BDAF-EC3830A89407}" srcOrd="0" destOrd="0" presId="urn:microsoft.com/office/officeart/2005/8/layout/vList2"/>
    <dgm:cxn modelId="{60BF1A2A-9ABB-FC44-BBF9-F03C4CDF74AD}" type="presParOf" srcId="{C37E0C13-5A67-EA46-BDE2-F5DC76167B6B}" destId="{8124EA87-1DB0-594D-965B-945C211D7E52}" srcOrd="1" destOrd="0" presId="urn:microsoft.com/office/officeart/2005/8/layout/vList2"/>
    <dgm:cxn modelId="{CF8A5F81-E166-874E-9323-F1DCDA4075E2}" type="presParOf" srcId="{C37E0C13-5A67-EA46-BDE2-F5DC76167B6B}" destId="{16FC3459-D71B-AA44-9F78-ACB8C780A482}" srcOrd="2" destOrd="0" presId="urn:microsoft.com/office/officeart/2005/8/layout/vList2"/>
    <dgm:cxn modelId="{8BE23424-1AC1-2548-A8D4-D071A6091B3C}" type="presParOf" srcId="{C37E0C13-5A67-EA46-BDE2-F5DC76167B6B}" destId="{B479EDBB-63FF-B443-BADD-722440E86D15}" srcOrd="3" destOrd="0" presId="urn:microsoft.com/office/officeart/2005/8/layout/vList2"/>
    <dgm:cxn modelId="{67F36BD6-73BC-0D42-A032-6E94F4E33E03}" type="presParOf" srcId="{C37E0C13-5A67-EA46-BDE2-F5DC76167B6B}" destId="{F2EEA80F-CCF8-2942-A66F-59772280266C}" srcOrd="4" destOrd="0" presId="urn:microsoft.com/office/officeart/2005/8/layout/vList2"/>
    <dgm:cxn modelId="{DE4607EF-05A4-2E43-97C2-DB4936A36907}" type="presParOf" srcId="{C37E0C13-5A67-EA46-BDE2-F5DC76167B6B}" destId="{C9D9A753-3FC6-1C42-8CE7-E94D6074616D}" srcOrd="5" destOrd="0" presId="urn:microsoft.com/office/officeart/2005/8/layout/vList2"/>
    <dgm:cxn modelId="{7BAD3031-2851-1943-B884-BCF75CB53056}" type="presParOf" srcId="{C37E0C13-5A67-EA46-BDE2-F5DC76167B6B}" destId="{36553968-7BDB-1F49-9EC6-6CD185EB1E7E}" srcOrd="6" destOrd="0" presId="urn:microsoft.com/office/officeart/2005/8/layout/vList2"/>
    <dgm:cxn modelId="{E7C912C0-CA90-6C45-B85E-E48E6D6B3C1F}" type="presParOf" srcId="{C37E0C13-5A67-EA46-BDE2-F5DC76167B6B}" destId="{C6A645A5-A65A-104A-ACFF-25F0F78DCBDB}" srcOrd="7" destOrd="0" presId="urn:microsoft.com/office/officeart/2005/8/layout/vList2"/>
    <dgm:cxn modelId="{FA3A782A-EA01-AD4B-9D9F-7134F60E24A8}" type="presParOf" srcId="{C37E0C13-5A67-EA46-BDE2-F5DC76167B6B}" destId="{B520BAD5-6321-3241-9F36-3B0BBD0E841A}" srcOrd="8" destOrd="0" presId="urn:microsoft.com/office/officeart/2005/8/layout/vList2"/>
    <dgm:cxn modelId="{6BA3BF52-0815-F549-9F99-24C89E2BEA28}" type="presParOf" srcId="{C37E0C13-5A67-EA46-BDE2-F5DC76167B6B}" destId="{1A12CC5E-0C5D-874F-8EF1-8FB10B37D6D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C76938-DA95-4F32-9036-935A90D005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5C9E2-57D5-4A10-BF1E-C784430AFF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Resource for our trainees from information from </a:t>
          </a:r>
          <a:r>
            <a:rPr lang="en-US" sz="1800" dirty="0" err="1"/>
            <a:t>Dukerads.com</a:t>
          </a:r>
          <a:r>
            <a:rPr lang="en-US" sz="1800" dirty="0"/>
            <a:t> website (protocols, who to call for procedures, departmental policies) as well as user manuals for our main software (Visage image viewer and </a:t>
          </a:r>
          <a:r>
            <a:rPr lang="en-US" sz="1800" dirty="0" err="1"/>
            <a:t>Powerscribe</a:t>
          </a:r>
          <a:r>
            <a:rPr lang="en-US" sz="1800" dirty="0"/>
            <a:t> dictation system).  </a:t>
          </a:r>
        </a:p>
      </dgm:t>
    </dgm:pt>
    <dgm:pt modelId="{85C3E2CF-839D-4B4A-8D9E-CC45EBCB513E}" type="parTrans" cxnId="{E9F6BC4B-87E3-4BF7-BD43-7C93BBAA6232}">
      <dgm:prSet/>
      <dgm:spPr/>
      <dgm:t>
        <a:bodyPr/>
        <a:lstStyle/>
        <a:p>
          <a:endParaRPr lang="en-US"/>
        </a:p>
      </dgm:t>
    </dgm:pt>
    <dgm:pt modelId="{B18639E5-F7DE-4976-B1E4-52D80E1477AD}" type="sibTrans" cxnId="{E9F6BC4B-87E3-4BF7-BD43-7C93BBAA6232}">
      <dgm:prSet/>
      <dgm:spPr/>
      <dgm:t>
        <a:bodyPr/>
        <a:lstStyle/>
        <a:p>
          <a:endParaRPr lang="en-US"/>
        </a:p>
      </dgm:t>
    </dgm:pt>
    <dgm:pt modelId="{1C42BC47-D50B-489F-AA6D-6B633DFD23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Make use of RAG with LLM (Llama-3 8B Instruct locally)</a:t>
          </a:r>
        </a:p>
      </dgm:t>
    </dgm:pt>
    <dgm:pt modelId="{D34C2619-1791-40A3-AA04-CDD3AF552D9A}" type="parTrans" cxnId="{06DDEB3B-A2A1-4B4D-9D79-AA4C164A7A94}">
      <dgm:prSet/>
      <dgm:spPr/>
      <dgm:t>
        <a:bodyPr/>
        <a:lstStyle/>
        <a:p>
          <a:endParaRPr lang="en-US"/>
        </a:p>
      </dgm:t>
    </dgm:pt>
    <dgm:pt modelId="{2254CB16-C081-424B-BDE2-66956CCCDB3F}" type="sibTrans" cxnId="{06DDEB3B-A2A1-4B4D-9D79-AA4C164A7A94}">
      <dgm:prSet/>
      <dgm:spPr/>
      <dgm:t>
        <a:bodyPr/>
        <a:lstStyle/>
        <a:p>
          <a:endParaRPr lang="en-US"/>
        </a:p>
      </dgm:t>
    </dgm:pt>
    <dgm:pt modelId="{04420E7C-0D25-C541-904D-B0BC49EEC9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User-friendly front end</a:t>
          </a:r>
        </a:p>
      </dgm:t>
    </dgm:pt>
    <dgm:pt modelId="{4CC8A657-34C9-8B4C-BED4-83CCA443C1F0}" type="parTrans" cxnId="{892CD37A-EE4C-EE45-B5D2-F617C8FD547A}">
      <dgm:prSet/>
      <dgm:spPr/>
      <dgm:t>
        <a:bodyPr/>
        <a:lstStyle/>
        <a:p>
          <a:endParaRPr lang="en-US"/>
        </a:p>
      </dgm:t>
    </dgm:pt>
    <dgm:pt modelId="{D779DE39-928D-6542-B82C-5E2622982A69}" type="sibTrans" cxnId="{892CD37A-EE4C-EE45-B5D2-F617C8FD547A}">
      <dgm:prSet/>
      <dgm:spPr/>
      <dgm:t>
        <a:bodyPr/>
        <a:lstStyle/>
        <a:p>
          <a:endParaRPr lang="en-US"/>
        </a:p>
      </dgm:t>
    </dgm:pt>
    <dgm:pt modelId="{2AFC58E0-1E03-4817-9E64-9A075E1F0686}" type="pres">
      <dgm:prSet presAssocID="{03C76938-DA95-4F32-9036-935A90D00569}" presName="root" presStyleCnt="0">
        <dgm:presLayoutVars>
          <dgm:dir/>
          <dgm:resizeHandles val="exact"/>
        </dgm:presLayoutVars>
      </dgm:prSet>
      <dgm:spPr/>
    </dgm:pt>
    <dgm:pt modelId="{533C4145-C9CC-462E-B56C-A81F4502F18E}" type="pres">
      <dgm:prSet presAssocID="{9D95C9E2-57D5-4A10-BF1E-C784430AFF34}" presName="compNode" presStyleCnt="0"/>
      <dgm:spPr/>
    </dgm:pt>
    <dgm:pt modelId="{F473BB79-D733-4659-BC95-17B642BEF879}" type="pres">
      <dgm:prSet presAssocID="{9D95C9E2-57D5-4A10-BF1E-C784430AFF34}" presName="bgRect" presStyleLbl="bgShp" presStyleIdx="0" presStyleCnt="3"/>
      <dgm:spPr/>
    </dgm:pt>
    <dgm:pt modelId="{4255E7FD-88A8-44A1-9B21-1FF7B0007E82}" type="pres">
      <dgm:prSet presAssocID="{9D95C9E2-57D5-4A10-BF1E-C784430AFF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4C00C93-91EA-4E9D-9219-F8FC0F999EDA}" type="pres">
      <dgm:prSet presAssocID="{9D95C9E2-57D5-4A10-BF1E-C784430AFF34}" presName="spaceRect" presStyleCnt="0"/>
      <dgm:spPr/>
    </dgm:pt>
    <dgm:pt modelId="{DFE71ADD-7C73-4229-AFE3-AC90442A0566}" type="pres">
      <dgm:prSet presAssocID="{9D95C9E2-57D5-4A10-BF1E-C784430AFF34}" presName="parTx" presStyleLbl="revTx" presStyleIdx="0" presStyleCnt="3">
        <dgm:presLayoutVars>
          <dgm:chMax val="0"/>
          <dgm:chPref val="0"/>
        </dgm:presLayoutVars>
      </dgm:prSet>
      <dgm:spPr/>
    </dgm:pt>
    <dgm:pt modelId="{8FB81BB0-A4BD-46EE-8576-F77A9DC472B2}" type="pres">
      <dgm:prSet presAssocID="{B18639E5-F7DE-4976-B1E4-52D80E1477AD}" presName="sibTrans" presStyleCnt="0"/>
      <dgm:spPr/>
    </dgm:pt>
    <dgm:pt modelId="{395FE6BD-4879-49F6-8E5F-D169C17DCDE7}" type="pres">
      <dgm:prSet presAssocID="{1C42BC47-D50B-489F-AA6D-6B633DFD23BF}" presName="compNode" presStyleCnt="0"/>
      <dgm:spPr/>
    </dgm:pt>
    <dgm:pt modelId="{5AAA4EC8-1DB7-4A7F-B25C-9AD7E9FC3FDF}" type="pres">
      <dgm:prSet presAssocID="{1C42BC47-D50B-489F-AA6D-6B633DFD23BF}" presName="bgRect" presStyleLbl="bgShp" presStyleIdx="1" presStyleCnt="3"/>
      <dgm:spPr/>
    </dgm:pt>
    <dgm:pt modelId="{443F8358-92BE-4275-BD66-9D2296BC0913}" type="pres">
      <dgm:prSet presAssocID="{1C42BC47-D50B-489F-AA6D-6B633DFD23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6FBA5693-0CEA-4C56-B1B9-C45A3814F3D6}" type="pres">
      <dgm:prSet presAssocID="{1C42BC47-D50B-489F-AA6D-6B633DFD23BF}" presName="spaceRect" presStyleCnt="0"/>
      <dgm:spPr/>
    </dgm:pt>
    <dgm:pt modelId="{CC014478-0D79-4989-B687-3AF93C2708CF}" type="pres">
      <dgm:prSet presAssocID="{1C42BC47-D50B-489F-AA6D-6B633DFD23BF}" presName="parTx" presStyleLbl="revTx" presStyleIdx="1" presStyleCnt="3">
        <dgm:presLayoutVars>
          <dgm:chMax val="0"/>
          <dgm:chPref val="0"/>
        </dgm:presLayoutVars>
      </dgm:prSet>
      <dgm:spPr/>
    </dgm:pt>
    <dgm:pt modelId="{DF2FCB6F-F9AC-DB43-BF52-53A6A65A14BD}" type="pres">
      <dgm:prSet presAssocID="{2254CB16-C081-424B-BDE2-66956CCCDB3F}" presName="sibTrans" presStyleCnt="0"/>
      <dgm:spPr/>
    </dgm:pt>
    <dgm:pt modelId="{0EAC22D3-3313-584D-890F-E596636D4731}" type="pres">
      <dgm:prSet presAssocID="{04420E7C-0D25-C541-904D-B0BC49EEC965}" presName="compNode" presStyleCnt="0"/>
      <dgm:spPr/>
    </dgm:pt>
    <dgm:pt modelId="{EF4E31A5-A24E-D947-B01D-735E7D76D042}" type="pres">
      <dgm:prSet presAssocID="{04420E7C-0D25-C541-904D-B0BC49EEC965}" presName="bgRect" presStyleLbl="bgShp" presStyleIdx="2" presStyleCnt="3"/>
      <dgm:spPr/>
    </dgm:pt>
    <dgm:pt modelId="{70B8FEED-2680-D740-A43E-0AC498F7AEE3}" type="pres">
      <dgm:prSet presAssocID="{04420E7C-0D25-C541-904D-B0BC49EEC9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DED9222C-F45C-EC41-A575-877A6406AF2A}" type="pres">
      <dgm:prSet presAssocID="{04420E7C-0D25-C541-904D-B0BC49EEC965}" presName="spaceRect" presStyleCnt="0"/>
      <dgm:spPr/>
    </dgm:pt>
    <dgm:pt modelId="{8C4E898F-5909-AC47-B4D6-2E5E19B059E6}" type="pres">
      <dgm:prSet presAssocID="{04420E7C-0D25-C541-904D-B0BC49EEC9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DDEB3B-A2A1-4B4D-9D79-AA4C164A7A94}" srcId="{03C76938-DA95-4F32-9036-935A90D00569}" destId="{1C42BC47-D50B-489F-AA6D-6B633DFD23BF}" srcOrd="1" destOrd="0" parTransId="{D34C2619-1791-40A3-AA04-CDD3AF552D9A}" sibTransId="{2254CB16-C081-424B-BDE2-66956CCCDB3F}"/>
    <dgm:cxn modelId="{1EDE243E-F5D0-4000-80CA-DCF445E506A0}" type="presOf" srcId="{9D95C9E2-57D5-4A10-BF1E-C784430AFF34}" destId="{DFE71ADD-7C73-4229-AFE3-AC90442A0566}" srcOrd="0" destOrd="0" presId="urn:microsoft.com/office/officeart/2018/2/layout/IconVerticalSolidList"/>
    <dgm:cxn modelId="{62844C40-8CEB-4B90-8D5C-88EEAF1BBD7C}" type="presOf" srcId="{03C76938-DA95-4F32-9036-935A90D00569}" destId="{2AFC58E0-1E03-4817-9E64-9A075E1F0686}" srcOrd="0" destOrd="0" presId="urn:microsoft.com/office/officeart/2018/2/layout/IconVerticalSolidList"/>
    <dgm:cxn modelId="{E9F6BC4B-87E3-4BF7-BD43-7C93BBAA6232}" srcId="{03C76938-DA95-4F32-9036-935A90D00569}" destId="{9D95C9E2-57D5-4A10-BF1E-C784430AFF34}" srcOrd="0" destOrd="0" parTransId="{85C3E2CF-839D-4B4A-8D9E-CC45EBCB513E}" sibTransId="{B18639E5-F7DE-4976-B1E4-52D80E1477AD}"/>
    <dgm:cxn modelId="{892CD37A-EE4C-EE45-B5D2-F617C8FD547A}" srcId="{03C76938-DA95-4F32-9036-935A90D00569}" destId="{04420E7C-0D25-C541-904D-B0BC49EEC965}" srcOrd="2" destOrd="0" parTransId="{4CC8A657-34C9-8B4C-BED4-83CCA443C1F0}" sibTransId="{D779DE39-928D-6542-B82C-5E2622982A69}"/>
    <dgm:cxn modelId="{F0DBCD7C-7D50-434A-B0DF-B2B9F243C3C7}" type="presOf" srcId="{04420E7C-0D25-C541-904D-B0BC49EEC965}" destId="{8C4E898F-5909-AC47-B4D6-2E5E19B059E6}" srcOrd="0" destOrd="0" presId="urn:microsoft.com/office/officeart/2018/2/layout/IconVerticalSolidList"/>
    <dgm:cxn modelId="{102776FA-8E38-4598-B707-33CDC8D50326}" type="presOf" srcId="{1C42BC47-D50B-489F-AA6D-6B633DFD23BF}" destId="{CC014478-0D79-4989-B687-3AF93C2708CF}" srcOrd="0" destOrd="0" presId="urn:microsoft.com/office/officeart/2018/2/layout/IconVerticalSolidList"/>
    <dgm:cxn modelId="{A6D7AC5A-9F79-4695-90F3-5B81A13C9815}" type="presParOf" srcId="{2AFC58E0-1E03-4817-9E64-9A075E1F0686}" destId="{533C4145-C9CC-462E-B56C-A81F4502F18E}" srcOrd="0" destOrd="0" presId="urn:microsoft.com/office/officeart/2018/2/layout/IconVerticalSolidList"/>
    <dgm:cxn modelId="{259BF272-FAAC-4129-AC66-99C6536CF1CD}" type="presParOf" srcId="{533C4145-C9CC-462E-B56C-A81F4502F18E}" destId="{F473BB79-D733-4659-BC95-17B642BEF879}" srcOrd="0" destOrd="0" presId="urn:microsoft.com/office/officeart/2018/2/layout/IconVerticalSolidList"/>
    <dgm:cxn modelId="{646D928C-8C0F-4F35-9F38-FB4D85A143F6}" type="presParOf" srcId="{533C4145-C9CC-462E-B56C-A81F4502F18E}" destId="{4255E7FD-88A8-44A1-9B21-1FF7B0007E82}" srcOrd="1" destOrd="0" presId="urn:microsoft.com/office/officeart/2018/2/layout/IconVerticalSolidList"/>
    <dgm:cxn modelId="{383D84A6-D373-4A20-BAF9-A922611E6FDF}" type="presParOf" srcId="{533C4145-C9CC-462E-B56C-A81F4502F18E}" destId="{94C00C93-91EA-4E9D-9219-F8FC0F999EDA}" srcOrd="2" destOrd="0" presId="urn:microsoft.com/office/officeart/2018/2/layout/IconVerticalSolidList"/>
    <dgm:cxn modelId="{99979070-4AFE-4F44-AC19-A55F8E4711D0}" type="presParOf" srcId="{533C4145-C9CC-462E-B56C-A81F4502F18E}" destId="{DFE71ADD-7C73-4229-AFE3-AC90442A0566}" srcOrd="3" destOrd="0" presId="urn:microsoft.com/office/officeart/2018/2/layout/IconVerticalSolidList"/>
    <dgm:cxn modelId="{D30D62DD-AA4A-4FC4-B895-8E46F7946361}" type="presParOf" srcId="{2AFC58E0-1E03-4817-9E64-9A075E1F0686}" destId="{8FB81BB0-A4BD-46EE-8576-F77A9DC472B2}" srcOrd="1" destOrd="0" presId="urn:microsoft.com/office/officeart/2018/2/layout/IconVerticalSolidList"/>
    <dgm:cxn modelId="{4905E25D-5B02-4A3A-BA57-39B27C3EBEEC}" type="presParOf" srcId="{2AFC58E0-1E03-4817-9E64-9A075E1F0686}" destId="{395FE6BD-4879-49F6-8E5F-D169C17DCDE7}" srcOrd="2" destOrd="0" presId="urn:microsoft.com/office/officeart/2018/2/layout/IconVerticalSolidList"/>
    <dgm:cxn modelId="{D51A9714-F506-4548-A7CA-04FECAC8083E}" type="presParOf" srcId="{395FE6BD-4879-49F6-8E5F-D169C17DCDE7}" destId="{5AAA4EC8-1DB7-4A7F-B25C-9AD7E9FC3FDF}" srcOrd="0" destOrd="0" presId="urn:microsoft.com/office/officeart/2018/2/layout/IconVerticalSolidList"/>
    <dgm:cxn modelId="{9C4BB378-D785-463F-8123-534FBE36D875}" type="presParOf" srcId="{395FE6BD-4879-49F6-8E5F-D169C17DCDE7}" destId="{443F8358-92BE-4275-BD66-9D2296BC0913}" srcOrd="1" destOrd="0" presId="urn:microsoft.com/office/officeart/2018/2/layout/IconVerticalSolidList"/>
    <dgm:cxn modelId="{8EA20093-2C15-4878-B7A1-7DC08FCDF57A}" type="presParOf" srcId="{395FE6BD-4879-49F6-8E5F-D169C17DCDE7}" destId="{6FBA5693-0CEA-4C56-B1B9-C45A3814F3D6}" srcOrd="2" destOrd="0" presId="urn:microsoft.com/office/officeart/2018/2/layout/IconVerticalSolidList"/>
    <dgm:cxn modelId="{B1734BEE-3012-4A54-89B0-C732D9951B99}" type="presParOf" srcId="{395FE6BD-4879-49F6-8E5F-D169C17DCDE7}" destId="{CC014478-0D79-4989-B687-3AF93C2708CF}" srcOrd="3" destOrd="0" presId="urn:microsoft.com/office/officeart/2018/2/layout/IconVerticalSolidList"/>
    <dgm:cxn modelId="{95294DBD-5AF7-D44B-9039-BA2DB6FF9DC6}" type="presParOf" srcId="{2AFC58E0-1E03-4817-9E64-9A075E1F0686}" destId="{DF2FCB6F-F9AC-DB43-BF52-53A6A65A14BD}" srcOrd="3" destOrd="0" presId="urn:microsoft.com/office/officeart/2018/2/layout/IconVerticalSolidList"/>
    <dgm:cxn modelId="{DDE4AEF5-094D-5748-A8BB-243134BBA7A9}" type="presParOf" srcId="{2AFC58E0-1E03-4817-9E64-9A075E1F0686}" destId="{0EAC22D3-3313-584D-890F-E596636D4731}" srcOrd="4" destOrd="0" presId="urn:microsoft.com/office/officeart/2018/2/layout/IconVerticalSolidList"/>
    <dgm:cxn modelId="{5E4FCF94-CDE2-3545-97CD-E9427D201B7B}" type="presParOf" srcId="{0EAC22D3-3313-584D-890F-E596636D4731}" destId="{EF4E31A5-A24E-D947-B01D-735E7D76D042}" srcOrd="0" destOrd="0" presId="urn:microsoft.com/office/officeart/2018/2/layout/IconVerticalSolidList"/>
    <dgm:cxn modelId="{9C5500BE-B33D-1349-80A0-597F2EB68871}" type="presParOf" srcId="{0EAC22D3-3313-584D-890F-E596636D4731}" destId="{70B8FEED-2680-D740-A43E-0AC498F7AEE3}" srcOrd="1" destOrd="0" presId="urn:microsoft.com/office/officeart/2018/2/layout/IconVerticalSolidList"/>
    <dgm:cxn modelId="{7DB905D8-6BD9-8F45-8399-074D60D4D093}" type="presParOf" srcId="{0EAC22D3-3313-584D-890F-E596636D4731}" destId="{DED9222C-F45C-EC41-A575-877A6406AF2A}" srcOrd="2" destOrd="0" presId="urn:microsoft.com/office/officeart/2018/2/layout/IconVerticalSolidList"/>
    <dgm:cxn modelId="{FD20F964-99B9-2A4B-99AB-6F37EA327FD5}" type="presParOf" srcId="{0EAC22D3-3313-584D-890F-E596636D4731}" destId="{8C4E898F-5909-AC47-B4D6-2E5E19B059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C76938-DA95-4F32-9036-935A90D005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5C9E2-57D5-4A10-BF1E-C784430AF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Checks dictated reports for errors, highlighted for acceptance/rejection of changes by the user</a:t>
          </a:r>
        </a:p>
      </dgm:t>
    </dgm:pt>
    <dgm:pt modelId="{85C3E2CF-839D-4B4A-8D9E-CC45EBCB513E}" type="parTrans" cxnId="{E9F6BC4B-87E3-4BF7-BD43-7C93BBAA6232}">
      <dgm:prSet/>
      <dgm:spPr/>
      <dgm:t>
        <a:bodyPr/>
        <a:lstStyle/>
        <a:p>
          <a:endParaRPr lang="en-US"/>
        </a:p>
      </dgm:t>
    </dgm:pt>
    <dgm:pt modelId="{B18639E5-F7DE-4976-B1E4-52D80E1477AD}" type="sibTrans" cxnId="{E9F6BC4B-87E3-4BF7-BD43-7C93BBAA6232}">
      <dgm:prSet/>
      <dgm:spPr/>
      <dgm:t>
        <a:bodyPr/>
        <a:lstStyle/>
        <a:p>
          <a:endParaRPr lang="en-US"/>
        </a:p>
      </dgm:t>
    </dgm:pt>
    <dgm:pt modelId="{1C42BC47-D50B-489F-AA6D-6B633DFD23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LLM (Llama-3 8B Instruct) to check reports for right/left errors, transcriptions errors leading to nonsense text, omission/addition/substitution of words </a:t>
          </a:r>
        </a:p>
      </dgm:t>
    </dgm:pt>
    <dgm:pt modelId="{D34C2619-1791-40A3-AA04-CDD3AF552D9A}" type="parTrans" cxnId="{06DDEB3B-A2A1-4B4D-9D79-AA4C164A7A94}">
      <dgm:prSet/>
      <dgm:spPr/>
      <dgm:t>
        <a:bodyPr/>
        <a:lstStyle/>
        <a:p>
          <a:endParaRPr lang="en-US"/>
        </a:p>
      </dgm:t>
    </dgm:pt>
    <dgm:pt modelId="{2254CB16-C081-424B-BDE2-66956CCCDB3F}" type="sibTrans" cxnId="{06DDEB3B-A2A1-4B4D-9D79-AA4C164A7A94}">
      <dgm:prSet/>
      <dgm:spPr/>
      <dgm:t>
        <a:bodyPr/>
        <a:lstStyle/>
        <a:p>
          <a:endParaRPr lang="en-US"/>
        </a:p>
      </dgm:t>
    </dgm:pt>
    <dgm:pt modelId="{04420E7C-0D25-C541-904D-B0BC49EEC9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 that can be used by the local version of transcription software</a:t>
          </a:r>
        </a:p>
      </dgm:t>
    </dgm:pt>
    <dgm:pt modelId="{4CC8A657-34C9-8B4C-BED4-83CCA443C1F0}" type="parTrans" cxnId="{892CD37A-EE4C-EE45-B5D2-F617C8FD547A}">
      <dgm:prSet/>
      <dgm:spPr/>
      <dgm:t>
        <a:bodyPr/>
        <a:lstStyle/>
        <a:p>
          <a:endParaRPr lang="en-US"/>
        </a:p>
      </dgm:t>
    </dgm:pt>
    <dgm:pt modelId="{D779DE39-928D-6542-B82C-5E2622982A69}" type="sibTrans" cxnId="{892CD37A-EE4C-EE45-B5D2-F617C8FD547A}">
      <dgm:prSet/>
      <dgm:spPr/>
      <dgm:t>
        <a:bodyPr/>
        <a:lstStyle/>
        <a:p>
          <a:endParaRPr lang="en-US"/>
        </a:p>
      </dgm:t>
    </dgm:pt>
    <dgm:pt modelId="{2AFC58E0-1E03-4817-9E64-9A075E1F0686}" type="pres">
      <dgm:prSet presAssocID="{03C76938-DA95-4F32-9036-935A90D00569}" presName="root" presStyleCnt="0">
        <dgm:presLayoutVars>
          <dgm:dir/>
          <dgm:resizeHandles val="exact"/>
        </dgm:presLayoutVars>
      </dgm:prSet>
      <dgm:spPr/>
    </dgm:pt>
    <dgm:pt modelId="{533C4145-C9CC-462E-B56C-A81F4502F18E}" type="pres">
      <dgm:prSet presAssocID="{9D95C9E2-57D5-4A10-BF1E-C784430AFF34}" presName="compNode" presStyleCnt="0"/>
      <dgm:spPr/>
    </dgm:pt>
    <dgm:pt modelId="{F473BB79-D733-4659-BC95-17B642BEF879}" type="pres">
      <dgm:prSet presAssocID="{9D95C9E2-57D5-4A10-BF1E-C784430AFF34}" presName="bgRect" presStyleLbl="bgShp" presStyleIdx="0" presStyleCnt="3"/>
      <dgm:spPr/>
    </dgm:pt>
    <dgm:pt modelId="{4255E7FD-88A8-44A1-9B21-1FF7B0007E82}" type="pres">
      <dgm:prSet presAssocID="{9D95C9E2-57D5-4A10-BF1E-C784430AFF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94C00C93-91EA-4E9D-9219-F8FC0F999EDA}" type="pres">
      <dgm:prSet presAssocID="{9D95C9E2-57D5-4A10-BF1E-C784430AFF34}" presName="spaceRect" presStyleCnt="0"/>
      <dgm:spPr/>
    </dgm:pt>
    <dgm:pt modelId="{DFE71ADD-7C73-4229-AFE3-AC90442A0566}" type="pres">
      <dgm:prSet presAssocID="{9D95C9E2-57D5-4A10-BF1E-C784430AFF34}" presName="parTx" presStyleLbl="revTx" presStyleIdx="0" presStyleCnt="3">
        <dgm:presLayoutVars>
          <dgm:chMax val="0"/>
          <dgm:chPref val="0"/>
        </dgm:presLayoutVars>
      </dgm:prSet>
      <dgm:spPr/>
    </dgm:pt>
    <dgm:pt modelId="{8FB81BB0-A4BD-46EE-8576-F77A9DC472B2}" type="pres">
      <dgm:prSet presAssocID="{B18639E5-F7DE-4976-B1E4-52D80E1477AD}" presName="sibTrans" presStyleCnt="0"/>
      <dgm:spPr/>
    </dgm:pt>
    <dgm:pt modelId="{395FE6BD-4879-49F6-8E5F-D169C17DCDE7}" type="pres">
      <dgm:prSet presAssocID="{1C42BC47-D50B-489F-AA6D-6B633DFD23BF}" presName="compNode" presStyleCnt="0"/>
      <dgm:spPr/>
    </dgm:pt>
    <dgm:pt modelId="{5AAA4EC8-1DB7-4A7F-B25C-9AD7E9FC3FDF}" type="pres">
      <dgm:prSet presAssocID="{1C42BC47-D50B-489F-AA6D-6B633DFD23BF}" presName="bgRect" presStyleLbl="bgShp" presStyleIdx="1" presStyleCnt="3"/>
      <dgm:spPr/>
    </dgm:pt>
    <dgm:pt modelId="{443F8358-92BE-4275-BD66-9D2296BC0913}" type="pres">
      <dgm:prSet presAssocID="{1C42BC47-D50B-489F-AA6D-6B633DFD23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6FBA5693-0CEA-4C56-B1B9-C45A3814F3D6}" type="pres">
      <dgm:prSet presAssocID="{1C42BC47-D50B-489F-AA6D-6B633DFD23BF}" presName="spaceRect" presStyleCnt="0"/>
      <dgm:spPr/>
    </dgm:pt>
    <dgm:pt modelId="{CC014478-0D79-4989-B687-3AF93C2708CF}" type="pres">
      <dgm:prSet presAssocID="{1C42BC47-D50B-489F-AA6D-6B633DFD23BF}" presName="parTx" presStyleLbl="revTx" presStyleIdx="1" presStyleCnt="3">
        <dgm:presLayoutVars>
          <dgm:chMax val="0"/>
          <dgm:chPref val="0"/>
        </dgm:presLayoutVars>
      </dgm:prSet>
      <dgm:spPr/>
    </dgm:pt>
    <dgm:pt modelId="{DF2FCB6F-F9AC-DB43-BF52-53A6A65A14BD}" type="pres">
      <dgm:prSet presAssocID="{2254CB16-C081-424B-BDE2-66956CCCDB3F}" presName="sibTrans" presStyleCnt="0"/>
      <dgm:spPr/>
    </dgm:pt>
    <dgm:pt modelId="{0EAC22D3-3313-584D-890F-E596636D4731}" type="pres">
      <dgm:prSet presAssocID="{04420E7C-0D25-C541-904D-B0BC49EEC965}" presName="compNode" presStyleCnt="0"/>
      <dgm:spPr/>
    </dgm:pt>
    <dgm:pt modelId="{EF4E31A5-A24E-D947-B01D-735E7D76D042}" type="pres">
      <dgm:prSet presAssocID="{04420E7C-0D25-C541-904D-B0BC49EEC965}" presName="bgRect" presStyleLbl="bgShp" presStyleIdx="2" presStyleCnt="3"/>
      <dgm:spPr/>
    </dgm:pt>
    <dgm:pt modelId="{70B8FEED-2680-D740-A43E-0AC498F7AEE3}" type="pres">
      <dgm:prSet presAssocID="{04420E7C-0D25-C541-904D-B0BC49EEC9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DED9222C-F45C-EC41-A575-877A6406AF2A}" type="pres">
      <dgm:prSet presAssocID="{04420E7C-0D25-C541-904D-B0BC49EEC965}" presName="spaceRect" presStyleCnt="0"/>
      <dgm:spPr/>
    </dgm:pt>
    <dgm:pt modelId="{8C4E898F-5909-AC47-B4D6-2E5E19B059E6}" type="pres">
      <dgm:prSet presAssocID="{04420E7C-0D25-C541-904D-B0BC49EEC9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DDEB3B-A2A1-4B4D-9D79-AA4C164A7A94}" srcId="{03C76938-DA95-4F32-9036-935A90D00569}" destId="{1C42BC47-D50B-489F-AA6D-6B633DFD23BF}" srcOrd="1" destOrd="0" parTransId="{D34C2619-1791-40A3-AA04-CDD3AF552D9A}" sibTransId="{2254CB16-C081-424B-BDE2-66956CCCDB3F}"/>
    <dgm:cxn modelId="{1EDE243E-F5D0-4000-80CA-DCF445E506A0}" type="presOf" srcId="{9D95C9E2-57D5-4A10-BF1E-C784430AFF34}" destId="{DFE71ADD-7C73-4229-AFE3-AC90442A0566}" srcOrd="0" destOrd="0" presId="urn:microsoft.com/office/officeart/2018/2/layout/IconVerticalSolidList"/>
    <dgm:cxn modelId="{62844C40-8CEB-4B90-8D5C-88EEAF1BBD7C}" type="presOf" srcId="{03C76938-DA95-4F32-9036-935A90D00569}" destId="{2AFC58E0-1E03-4817-9E64-9A075E1F0686}" srcOrd="0" destOrd="0" presId="urn:microsoft.com/office/officeart/2018/2/layout/IconVerticalSolidList"/>
    <dgm:cxn modelId="{E9F6BC4B-87E3-4BF7-BD43-7C93BBAA6232}" srcId="{03C76938-DA95-4F32-9036-935A90D00569}" destId="{9D95C9E2-57D5-4A10-BF1E-C784430AFF34}" srcOrd="0" destOrd="0" parTransId="{85C3E2CF-839D-4B4A-8D9E-CC45EBCB513E}" sibTransId="{B18639E5-F7DE-4976-B1E4-52D80E1477AD}"/>
    <dgm:cxn modelId="{892CD37A-EE4C-EE45-B5D2-F617C8FD547A}" srcId="{03C76938-DA95-4F32-9036-935A90D00569}" destId="{04420E7C-0D25-C541-904D-B0BC49EEC965}" srcOrd="2" destOrd="0" parTransId="{4CC8A657-34C9-8B4C-BED4-83CCA443C1F0}" sibTransId="{D779DE39-928D-6542-B82C-5E2622982A69}"/>
    <dgm:cxn modelId="{F0DBCD7C-7D50-434A-B0DF-B2B9F243C3C7}" type="presOf" srcId="{04420E7C-0D25-C541-904D-B0BC49EEC965}" destId="{8C4E898F-5909-AC47-B4D6-2E5E19B059E6}" srcOrd="0" destOrd="0" presId="urn:microsoft.com/office/officeart/2018/2/layout/IconVerticalSolidList"/>
    <dgm:cxn modelId="{102776FA-8E38-4598-B707-33CDC8D50326}" type="presOf" srcId="{1C42BC47-D50B-489F-AA6D-6B633DFD23BF}" destId="{CC014478-0D79-4989-B687-3AF93C2708CF}" srcOrd="0" destOrd="0" presId="urn:microsoft.com/office/officeart/2018/2/layout/IconVerticalSolidList"/>
    <dgm:cxn modelId="{A6D7AC5A-9F79-4695-90F3-5B81A13C9815}" type="presParOf" srcId="{2AFC58E0-1E03-4817-9E64-9A075E1F0686}" destId="{533C4145-C9CC-462E-B56C-A81F4502F18E}" srcOrd="0" destOrd="0" presId="urn:microsoft.com/office/officeart/2018/2/layout/IconVerticalSolidList"/>
    <dgm:cxn modelId="{259BF272-FAAC-4129-AC66-99C6536CF1CD}" type="presParOf" srcId="{533C4145-C9CC-462E-B56C-A81F4502F18E}" destId="{F473BB79-D733-4659-BC95-17B642BEF879}" srcOrd="0" destOrd="0" presId="urn:microsoft.com/office/officeart/2018/2/layout/IconVerticalSolidList"/>
    <dgm:cxn modelId="{646D928C-8C0F-4F35-9F38-FB4D85A143F6}" type="presParOf" srcId="{533C4145-C9CC-462E-B56C-A81F4502F18E}" destId="{4255E7FD-88A8-44A1-9B21-1FF7B0007E82}" srcOrd="1" destOrd="0" presId="urn:microsoft.com/office/officeart/2018/2/layout/IconVerticalSolidList"/>
    <dgm:cxn modelId="{383D84A6-D373-4A20-BAF9-A922611E6FDF}" type="presParOf" srcId="{533C4145-C9CC-462E-B56C-A81F4502F18E}" destId="{94C00C93-91EA-4E9D-9219-F8FC0F999EDA}" srcOrd="2" destOrd="0" presId="urn:microsoft.com/office/officeart/2018/2/layout/IconVerticalSolidList"/>
    <dgm:cxn modelId="{99979070-4AFE-4F44-AC19-A55F8E4711D0}" type="presParOf" srcId="{533C4145-C9CC-462E-B56C-A81F4502F18E}" destId="{DFE71ADD-7C73-4229-AFE3-AC90442A0566}" srcOrd="3" destOrd="0" presId="urn:microsoft.com/office/officeart/2018/2/layout/IconVerticalSolidList"/>
    <dgm:cxn modelId="{D30D62DD-AA4A-4FC4-B895-8E46F7946361}" type="presParOf" srcId="{2AFC58E0-1E03-4817-9E64-9A075E1F0686}" destId="{8FB81BB0-A4BD-46EE-8576-F77A9DC472B2}" srcOrd="1" destOrd="0" presId="urn:microsoft.com/office/officeart/2018/2/layout/IconVerticalSolidList"/>
    <dgm:cxn modelId="{4905E25D-5B02-4A3A-BA57-39B27C3EBEEC}" type="presParOf" srcId="{2AFC58E0-1E03-4817-9E64-9A075E1F0686}" destId="{395FE6BD-4879-49F6-8E5F-D169C17DCDE7}" srcOrd="2" destOrd="0" presId="urn:microsoft.com/office/officeart/2018/2/layout/IconVerticalSolidList"/>
    <dgm:cxn modelId="{D51A9714-F506-4548-A7CA-04FECAC8083E}" type="presParOf" srcId="{395FE6BD-4879-49F6-8E5F-D169C17DCDE7}" destId="{5AAA4EC8-1DB7-4A7F-B25C-9AD7E9FC3FDF}" srcOrd="0" destOrd="0" presId="urn:microsoft.com/office/officeart/2018/2/layout/IconVerticalSolidList"/>
    <dgm:cxn modelId="{9C4BB378-D785-463F-8123-534FBE36D875}" type="presParOf" srcId="{395FE6BD-4879-49F6-8E5F-D169C17DCDE7}" destId="{443F8358-92BE-4275-BD66-9D2296BC0913}" srcOrd="1" destOrd="0" presId="urn:microsoft.com/office/officeart/2018/2/layout/IconVerticalSolidList"/>
    <dgm:cxn modelId="{8EA20093-2C15-4878-B7A1-7DC08FCDF57A}" type="presParOf" srcId="{395FE6BD-4879-49F6-8E5F-D169C17DCDE7}" destId="{6FBA5693-0CEA-4C56-B1B9-C45A3814F3D6}" srcOrd="2" destOrd="0" presId="urn:microsoft.com/office/officeart/2018/2/layout/IconVerticalSolidList"/>
    <dgm:cxn modelId="{B1734BEE-3012-4A54-89B0-C732D9951B99}" type="presParOf" srcId="{395FE6BD-4879-49F6-8E5F-D169C17DCDE7}" destId="{CC014478-0D79-4989-B687-3AF93C2708CF}" srcOrd="3" destOrd="0" presId="urn:microsoft.com/office/officeart/2018/2/layout/IconVerticalSolidList"/>
    <dgm:cxn modelId="{95294DBD-5AF7-D44B-9039-BA2DB6FF9DC6}" type="presParOf" srcId="{2AFC58E0-1E03-4817-9E64-9A075E1F0686}" destId="{DF2FCB6F-F9AC-DB43-BF52-53A6A65A14BD}" srcOrd="3" destOrd="0" presId="urn:microsoft.com/office/officeart/2018/2/layout/IconVerticalSolidList"/>
    <dgm:cxn modelId="{DDE4AEF5-094D-5748-A8BB-243134BBA7A9}" type="presParOf" srcId="{2AFC58E0-1E03-4817-9E64-9A075E1F0686}" destId="{0EAC22D3-3313-584D-890F-E596636D4731}" srcOrd="4" destOrd="0" presId="urn:microsoft.com/office/officeart/2018/2/layout/IconVerticalSolidList"/>
    <dgm:cxn modelId="{5E4FCF94-CDE2-3545-97CD-E9427D201B7B}" type="presParOf" srcId="{0EAC22D3-3313-584D-890F-E596636D4731}" destId="{EF4E31A5-A24E-D947-B01D-735E7D76D042}" srcOrd="0" destOrd="0" presId="urn:microsoft.com/office/officeart/2018/2/layout/IconVerticalSolidList"/>
    <dgm:cxn modelId="{9C5500BE-B33D-1349-80A0-597F2EB68871}" type="presParOf" srcId="{0EAC22D3-3313-584D-890F-E596636D4731}" destId="{70B8FEED-2680-D740-A43E-0AC498F7AEE3}" srcOrd="1" destOrd="0" presId="urn:microsoft.com/office/officeart/2018/2/layout/IconVerticalSolidList"/>
    <dgm:cxn modelId="{7DB905D8-6BD9-8F45-8399-074D60D4D093}" type="presParOf" srcId="{0EAC22D3-3313-584D-890F-E596636D4731}" destId="{DED9222C-F45C-EC41-A575-877A6406AF2A}" srcOrd="2" destOrd="0" presId="urn:microsoft.com/office/officeart/2018/2/layout/IconVerticalSolidList"/>
    <dgm:cxn modelId="{FD20F964-99B9-2A4B-99AB-6F37EA327FD5}" type="presParOf" srcId="{0EAC22D3-3313-584D-890F-E596636D4731}" destId="{8C4E898F-5909-AC47-B4D6-2E5E19B059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C76938-DA95-4F32-9036-935A90D005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5C9E2-57D5-4A10-BF1E-C784430AF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Translates radiology report into terms 5</a:t>
          </a:r>
          <a:r>
            <a:rPr lang="en-US" baseline="30000" dirty="0"/>
            <a:t>th</a:t>
          </a:r>
          <a:r>
            <a:rPr lang="en-US" dirty="0"/>
            <a:t> grader could understand</a:t>
          </a:r>
        </a:p>
      </dgm:t>
    </dgm:pt>
    <dgm:pt modelId="{85C3E2CF-839D-4B4A-8D9E-CC45EBCB513E}" type="parTrans" cxnId="{E9F6BC4B-87E3-4BF7-BD43-7C93BBAA6232}">
      <dgm:prSet/>
      <dgm:spPr/>
      <dgm:t>
        <a:bodyPr/>
        <a:lstStyle/>
        <a:p>
          <a:endParaRPr lang="en-US"/>
        </a:p>
      </dgm:t>
    </dgm:pt>
    <dgm:pt modelId="{B18639E5-F7DE-4976-B1E4-52D80E1477AD}" type="sibTrans" cxnId="{E9F6BC4B-87E3-4BF7-BD43-7C93BBAA6232}">
      <dgm:prSet/>
      <dgm:spPr/>
      <dgm:t>
        <a:bodyPr/>
        <a:lstStyle/>
        <a:p>
          <a:endParaRPr lang="en-US"/>
        </a:p>
      </dgm:t>
    </dgm:pt>
    <dgm:pt modelId="{1C42BC47-D50B-489F-AA6D-6B633DFD23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LLM (Llama-3 8B Instruct) to provide translation</a:t>
          </a:r>
        </a:p>
      </dgm:t>
    </dgm:pt>
    <dgm:pt modelId="{D34C2619-1791-40A3-AA04-CDD3AF552D9A}" type="parTrans" cxnId="{06DDEB3B-A2A1-4B4D-9D79-AA4C164A7A94}">
      <dgm:prSet/>
      <dgm:spPr/>
      <dgm:t>
        <a:bodyPr/>
        <a:lstStyle/>
        <a:p>
          <a:endParaRPr lang="en-US"/>
        </a:p>
      </dgm:t>
    </dgm:pt>
    <dgm:pt modelId="{2254CB16-C081-424B-BDE2-66956CCCDB3F}" type="sibTrans" cxnId="{06DDEB3B-A2A1-4B4D-9D79-AA4C164A7A94}">
      <dgm:prSet/>
      <dgm:spPr/>
      <dgm:t>
        <a:bodyPr/>
        <a:lstStyle/>
        <a:p>
          <a:endParaRPr lang="en-US"/>
        </a:p>
      </dgm:t>
    </dgm:pt>
    <dgm:pt modelId="{04420E7C-0D25-C541-904D-B0BC49EEC9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 that can be used by the MyChart version of EHR</a:t>
          </a:r>
        </a:p>
      </dgm:t>
    </dgm:pt>
    <dgm:pt modelId="{4CC8A657-34C9-8B4C-BED4-83CCA443C1F0}" type="parTrans" cxnId="{892CD37A-EE4C-EE45-B5D2-F617C8FD547A}">
      <dgm:prSet/>
      <dgm:spPr/>
      <dgm:t>
        <a:bodyPr/>
        <a:lstStyle/>
        <a:p>
          <a:endParaRPr lang="en-US"/>
        </a:p>
      </dgm:t>
    </dgm:pt>
    <dgm:pt modelId="{D779DE39-928D-6542-B82C-5E2622982A69}" type="sibTrans" cxnId="{892CD37A-EE4C-EE45-B5D2-F617C8FD547A}">
      <dgm:prSet/>
      <dgm:spPr/>
      <dgm:t>
        <a:bodyPr/>
        <a:lstStyle/>
        <a:p>
          <a:endParaRPr lang="en-US"/>
        </a:p>
      </dgm:t>
    </dgm:pt>
    <dgm:pt modelId="{2AFC58E0-1E03-4817-9E64-9A075E1F0686}" type="pres">
      <dgm:prSet presAssocID="{03C76938-DA95-4F32-9036-935A90D00569}" presName="root" presStyleCnt="0">
        <dgm:presLayoutVars>
          <dgm:dir/>
          <dgm:resizeHandles val="exact"/>
        </dgm:presLayoutVars>
      </dgm:prSet>
      <dgm:spPr/>
    </dgm:pt>
    <dgm:pt modelId="{533C4145-C9CC-462E-B56C-A81F4502F18E}" type="pres">
      <dgm:prSet presAssocID="{9D95C9E2-57D5-4A10-BF1E-C784430AFF34}" presName="compNode" presStyleCnt="0"/>
      <dgm:spPr/>
    </dgm:pt>
    <dgm:pt modelId="{F473BB79-D733-4659-BC95-17B642BEF879}" type="pres">
      <dgm:prSet presAssocID="{9D95C9E2-57D5-4A10-BF1E-C784430AFF34}" presName="bgRect" presStyleLbl="bgShp" presStyleIdx="0" presStyleCnt="3"/>
      <dgm:spPr/>
    </dgm:pt>
    <dgm:pt modelId="{4255E7FD-88A8-44A1-9B21-1FF7B0007E82}" type="pres">
      <dgm:prSet presAssocID="{9D95C9E2-57D5-4A10-BF1E-C784430AFF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94C00C93-91EA-4E9D-9219-F8FC0F999EDA}" type="pres">
      <dgm:prSet presAssocID="{9D95C9E2-57D5-4A10-BF1E-C784430AFF34}" presName="spaceRect" presStyleCnt="0"/>
      <dgm:spPr/>
    </dgm:pt>
    <dgm:pt modelId="{DFE71ADD-7C73-4229-AFE3-AC90442A0566}" type="pres">
      <dgm:prSet presAssocID="{9D95C9E2-57D5-4A10-BF1E-C784430AFF34}" presName="parTx" presStyleLbl="revTx" presStyleIdx="0" presStyleCnt="3">
        <dgm:presLayoutVars>
          <dgm:chMax val="0"/>
          <dgm:chPref val="0"/>
        </dgm:presLayoutVars>
      </dgm:prSet>
      <dgm:spPr/>
    </dgm:pt>
    <dgm:pt modelId="{8FB81BB0-A4BD-46EE-8576-F77A9DC472B2}" type="pres">
      <dgm:prSet presAssocID="{B18639E5-F7DE-4976-B1E4-52D80E1477AD}" presName="sibTrans" presStyleCnt="0"/>
      <dgm:spPr/>
    </dgm:pt>
    <dgm:pt modelId="{395FE6BD-4879-49F6-8E5F-D169C17DCDE7}" type="pres">
      <dgm:prSet presAssocID="{1C42BC47-D50B-489F-AA6D-6B633DFD23BF}" presName="compNode" presStyleCnt="0"/>
      <dgm:spPr/>
    </dgm:pt>
    <dgm:pt modelId="{5AAA4EC8-1DB7-4A7F-B25C-9AD7E9FC3FDF}" type="pres">
      <dgm:prSet presAssocID="{1C42BC47-D50B-489F-AA6D-6B633DFD23BF}" presName="bgRect" presStyleLbl="bgShp" presStyleIdx="1" presStyleCnt="3"/>
      <dgm:spPr/>
    </dgm:pt>
    <dgm:pt modelId="{443F8358-92BE-4275-BD66-9D2296BC0913}" type="pres">
      <dgm:prSet presAssocID="{1C42BC47-D50B-489F-AA6D-6B633DFD23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6FBA5693-0CEA-4C56-B1B9-C45A3814F3D6}" type="pres">
      <dgm:prSet presAssocID="{1C42BC47-D50B-489F-AA6D-6B633DFD23BF}" presName="spaceRect" presStyleCnt="0"/>
      <dgm:spPr/>
    </dgm:pt>
    <dgm:pt modelId="{CC014478-0D79-4989-B687-3AF93C2708CF}" type="pres">
      <dgm:prSet presAssocID="{1C42BC47-D50B-489F-AA6D-6B633DFD23BF}" presName="parTx" presStyleLbl="revTx" presStyleIdx="1" presStyleCnt="3">
        <dgm:presLayoutVars>
          <dgm:chMax val="0"/>
          <dgm:chPref val="0"/>
        </dgm:presLayoutVars>
      </dgm:prSet>
      <dgm:spPr/>
    </dgm:pt>
    <dgm:pt modelId="{DF2FCB6F-F9AC-DB43-BF52-53A6A65A14BD}" type="pres">
      <dgm:prSet presAssocID="{2254CB16-C081-424B-BDE2-66956CCCDB3F}" presName="sibTrans" presStyleCnt="0"/>
      <dgm:spPr/>
    </dgm:pt>
    <dgm:pt modelId="{0EAC22D3-3313-584D-890F-E596636D4731}" type="pres">
      <dgm:prSet presAssocID="{04420E7C-0D25-C541-904D-B0BC49EEC965}" presName="compNode" presStyleCnt="0"/>
      <dgm:spPr/>
    </dgm:pt>
    <dgm:pt modelId="{EF4E31A5-A24E-D947-B01D-735E7D76D042}" type="pres">
      <dgm:prSet presAssocID="{04420E7C-0D25-C541-904D-B0BC49EEC965}" presName="bgRect" presStyleLbl="bgShp" presStyleIdx="2" presStyleCnt="3"/>
      <dgm:spPr/>
    </dgm:pt>
    <dgm:pt modelId="{70B8FEED-2680-D740-A43E-0AC498F7AEE3}" type="pres">
      <dgm:prSet presAssocID="{04420E7C-0D25-C541-904D-B0BC49EEC9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DED9222C-F45C-EC41-A575-877A6406AF2A}" type="pres">
      <dgm:prSet presAssocID="{04420E7C-0D25-C541-904D-B0BC49EEC965}" presName="spaceRect" presStyleCnt="0"/>
      <dgm:spPr/>
    </dgm:pt>
    <dgm:pt modelId="{8C4E898F-5909-AC47-B4D6-2E5E19B059E6}" type="pres">
      <dgm:prSet presAssocID="{04420E7C-0D25-C541-904D-B0BC49EEC9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DDEB3B-A2A1-4B4D-9D79-AA4C164A7A94}" srcId="{03C76938-DA95-4F32-9036-935A90D00569}" destId="{1C42BC47-D50B-489F-AA6D-6B633DFD23BF}" srcOrd="1" destOrd="0" parTransId="{D34C2619-1791-40A3-AA04-CDD3AF552D9A}" sibTransId="{2254CB16-C081-424B-BDE2-66956CCCDB3F}"/>
    <dgm:cxn modelId="{1EDE243E-F5D0-4000-80CA-DCF445E506A0}" type="presOf" srcId="{9D95C9E2-57D5-4A10-BF1E-C784430AFF34}" destId="{DFE71ADD-7C73-4229-AFE3-AC90442A0566}" srcOrd="0" destOrd="0" presId="urn:microsoft.com/office/officeart/2018/2/layout/IconVerticalSolidList"/>
    <dgm:cxn modelId="{62844C40-8CEB-4B90-8D5C-88EEAF1BBD7C}" type="presOf" srcId="{03C76938-DA95-4F32-9036-935A90D00569}" destId="{2AFC58E0-1E03-4817-9E64-9A075E1F0686}" srcOrd="0" destOrd="0" presId="urn:microsoft.com/office/officeart/2018/2/layout/IconVerticalSolidList"/>
    <dgm:cxn modelId="{E9F6BC4B-87E3-4BF7-BD43-7C93BBAA6232}" srcId="{03C76938-DA95-4F32-9036-935A90D00569}" destId="{9D95C9E2-57D5-4A10-BF1E-C784430AFF34}" srcOrd="0" destOrd="0" parTransId="{85C3E2CF-839D-4B4A-8D9E-CC45EBCB513E}" sibTransId="{B18639E5-F7DE-4976-B1E4-52D80E1477AD}"/>
    <dgm:cxn modelId="{892CD37A-EE4C-EE45-B5D2-F617C8FD547A}" srcId="{03C76938-DA95-4F32-9036-935A90D00569}" destId="{04420E7C-0D25-C541-904D-B0BC49EEC965}" srcOrd="2" destOrd="0" parTransId="{4CC8A657-34C9-8B4C-BED4-83CCA443C1F0}" sibTransId="{D779DE39-928D-6542-B82C-5E2622982A69}"/>
    <dgm:cxn modelId="{F0DBCD7C-7D50-434A-B0DF-B2B9F243C3C7}" type="presOf" srcId="{04420E7C-0D25-C541-904D-B0BC49EEC965}" destId="{8C4E898F-5909-AC47-B4D6-2E5E19B059E6}" srcOrd="0" destOrd="0" presId="urn:microsoft.com/office/officeart/2018/2/layout/IconVerticalSolidList"/>
    <dgm:cxn modelId="{102776FA-8E38-4598-B707-33CDC8D50326}" type="presOf" srcId="{1C42BC47-D50B-489F-AA6D-6B633DFD23BF}" destId="{CC014478-0D79-4989-B687-3AF93C2708CF}" srcOrd="0" destOrd="0" presId="urn:microsoft.com/office/officeart/2018/2/layout/IconVerticalSolidList"/>
    <dgm:cxn modelId="{A6D7AC5A-9F79-4695-90F3-5B81A13C9815}" type="presParOf" srcId="{2AFC58E0-1E03-4817-9E64-9A075E1F0686}" destId="{533C4145-C9CC-462E-B56C-A81F4502F18E}" srcOrd="0" destOrd="0" presId="urn:microsoft.com/office/officeart/2018/2/layout/IconVerticalSolidList"/>
    <dgm:cxn modelId="{259BF272-FAAC-4129-AC66-99C6536CF1CD}" type="presParOf" srcId="{533C4145-C9CC-462E-B56C-A81F4502F18E}" destId="{F473BB79-D733-4659-BC95-17B642BEF879}" srcOrd="0" destOrd="0" presId="urn:microsoft.com/office/officeart/2018/2/layout/IconVerticalSolidList"/>
    <dgm:cxn modelId="{646D928C-8C0F-4F35-9F38-FB4D85A143F6}" type="presParOf" srcId="{533C4145-C9CC-462E-B56C-A81F4502F18E}" destId="{4255E7FD-88A8-44A1-9B21-1FF7B0007E82}" srcOrd="1" destOrd="0" presId="urn:microsoft.com/office/officeart/2018/2/layout/IconVerticalSolidList"/>
    <dgm:cxn modelId="{383D84A6-D373-4A20-BAF9-A922611E6FDF}" type="presParOf" srcId="{533C4145-C9CC-462E-B56C-A81F4502F18E}" destId="{94C00C93-91EA-4E9D-9219-F8FC0F999EDA}" srcOrd="2" destOrd="0" presId="urn:microsoft.com/office/officeart/2018/2/layout/IconVerticalSolidList"/>
    <dgm:cxn modelId="{99979070-4AFE-4F44-AC19-A55F8E4711D0}" type="presParOf" srcId="{533C4145-C9CC-462E-B56C-A81F4502F18E}" destId="{DFE71ADD-7C73-4229-AFE3-AC90442A0566}" srcOrd="3" destOrd="0" presId="urn:microsoft.com/office/officeart/2018/2/layout/IconVerticalSolidList"/>
    <dgm:cxn modelId="{D30D62DD-AA4A-4FC4-B895-8E46F7946361}" type="presParOf" srcId="{2AFC58E0-1E03-4817-9E64-9A075E1F0686}" destId="{8FB81BB0-A4BD-46EE-8576-F77A9DC472B2}" srcOrd="1" destOrd="0" presId="urn:microsoft.com/office/officeart/2018/2/layout/IconVerticalSolidList"/>
    <dgm:cxn modelId="{4905E25D-5B02-4A3A-BA57-39B27C3EBEEC}" type="presParOf" srcId="{2AFC58E0-1E03-4817-9E64-9A075E1F0686}" destId="{395FE6BD-4879-49F6-8E5F-D169C17DCDE7}" srcOrd="2" destOrd="0" presId="urn:microsoft.com/office/officeart/2018/2/layout/IconVerticalSolidList"/>
    <dgm:cxn modelId="{D51A9714-F506-4548-A7CA-04FECAC8083E}" type="presParOf" srcId="{395FE6BD-4879-49F6-8E5F-D169C17DCDE7}" destId="{5AAA4EC8-1DB7-4A7F-B25C-9AD7E9FC3FDF}" srcOrd="0" destOrd="0" presId="urn:microsoft.com/office/officeart/2018/2/layout/IconVerticalSolidList"/>
    <dgm:cxn modelId="{9C4BB378-D785-463F-8123-534FBE36D875}" type="presParOf" srcId="{395FE6BD-4879-49F6-8E5F-D169C17DCDE7}" destId="{443F8358-92BE-4275-BD66-9D2296BC0913}" srcOrd="1" destOrd="0" presId="urn:microsoft.com/office/officeart/2018/2/layout/IconVerticalSolidList"/>
    <dgm:cxn modelId="{8EA20093-2C15-4878-B7A1-7DC08FCDF57A}" type="presParOf" srcId="{395FE6BD-4879-49F6-8E5F-D169C17DCDE7}" destId="{6FBA5693-0CEA-4C56-B1B9-C45A3814F3D6}" srcOrd="2" destOrd="0" presId="urn:microsoft.com/office/officeart/2018/2/layout/IconVerticalSolidList"/>
    <dgm:cxn modelId="{B1734BEE-3012-4A54-89B0-C732D9951B99}" type="presParOf" srcId="{395FE6BD-4879-49F6-8E5F-D169C17DCDE7}" destId="{CC014478-0D79-4989-B687-3AF93C2708CF}" srcOrd="3" destOrd="0" presId="urn:microsoft.com/office/officeart/2018/2/layout/IconVerticalSolidList"/>
    <dgm:cxn modelId="{95294DBD-5AF7-D44B-9039-BA2DB6FF9DC6}" type="presParOf" srcId="{2AFC58E0-1E03-4817-9E64-9A075E1F0686}" destId="{DF2FCB6F-F9AC-DB43-BF52-53A6A65A14BD}" srcOrd="3" destOrd="0" presId="urn:microsoft.com/office/officeart/2018/2/layout/IconVerticalSolidList"/>
    <dgm:cxn modelId="{DDE4AEF5-094D-5748-A8BB-243134BBA7A9}" type="presParOf" srcId="{2AFC58E0-1E03-4817-9E64-9A075E1F0686}" destId="{0EAC22D3-3313-584D-890F-E596636D4731}" srcOrd="4" destOrd="0" presId="urn:microsoft.com/office/officeart/2018/2/layout/IconVerticalSolidList"/>
    <dgm:cxn modelId="{5E4FCF94-CDE2-3545-97CD-E9427D201B7B}" type="presParOf" srcId="{0EAC22D3-3313-584D-890F-E596636D4731}" destId="{EF4E31A5-A24E-D947-B01D-735E7D76D042}" srcOrd="0" destOrd="0" presId="urn:microsoft.com/office/officeart/2018/2/layout/IconVerticalSolidList"/>
    <dgm:cxn modelId="{9C5500BE-B33D-1349-80A0-597F2EB68871}" type="presParOf" srcId="{0EAC22D3-3313-584D-890F-E596636D4731}" destId="{70B8FEED-2680-D740-A43E-0AC498F7AEE3}" srcOrd="1" destOrd="0" presId="urn:microsoft.com/office/officeart/2018/2/layout/IconVerticalSolidList"/>
    <dgm:cxn modelId="{7DB905D8-6BD9-8F45-8399-074D60D4D093}" type="presParOf" srcId="{0EAC22D3-3313-584D-890F-E596636D4731}" destId="{DED9222C-F45C-EC41-A575-877A6406AF2A}" srcOrd="2" destOrd="0" presId="urn:microsoft.com/office/officeart/2018/2/layout/IconVerticalSolidList"/>
    <dgm:cxn modelId="{FD20F964-99B9-2A4B-99AB-6F37EA327FD5}" type="presParOf" srcId="{0EAC22D3-3313-584D-890F-E596636D4731}" destId="{8C4E898F-5909-AC47-B4D6-2E5E19B059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214ED-704E-45F0-849C-B589EFED145B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38F0D-70BB-4A24-AAE9-7C69F6BDD27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DE051-014E-4117-9CEB-FC57C937CD6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75000"/>
                </a:schemeClr>
              </a:solidFill>
            </a:rPr>
            <a:t>Protocol Abdominal CT scans using fine-tuned LLM</a:t>
          </a:r>
        </a:p>
      </dsp:txBody>
      <dsp:txXfrm>
        <a:off x="1948202" y="368029"/>
        <a:ext cx="3233964" cy="1371985"/>
      </dsp:txXfrm>
    </dsp:sp>
    <dsp:sp modelId="{E1AD3185-A039-42B6-96B9-B0570AA5F82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18F40-5C40-407F-B4BD-6AB23248ACC1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EB5C8-ED76-48D8-8F16-1D0D8194FA3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Chatbot for Duke Radiology departmental policies, user manuals for our image viewer and dictation software, and ultrasound physics resources</a:t>
          </a:r>
        </a:p>
      </dsp:txBody>
      <dsp:txXfrm>
        <a:off x="7411643" y="368029"/>
        <a:ext cx="3233964" cy="1371985"/>
      </dsp:txXfrm>
    </dsp:sp>
    <dsp:sp modelId="{3D1FBCB8-130A-45E0-90BA-959E97210C3A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0BEF3-2BC1-47E5-B2C4-3C5E2F8F90F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67335-9A36-4ABB-B58E-36F21DEE294D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Translating Radiology reports into layperson language (5th grade level)</a:t>
          </a:r>
        </a:p>
      </dsp:txBody>
      <dsp:txXfrm>
        <a:off x="1948202" y="2452790"/>
        <a:ext cx="3233964" cy="1371985"/>
      </dsp:txXfrm>
    </dsp:sp>
    <dsp:sp modelId="{9A34D5E2-BC1C-479B-910F-334C49F9A088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C3650-41CF-49B1-B753-A147CB2D4C1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1BDCC-5C84-49F3-AE9C-9045D03C041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Error checking dictated reports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2D130-0D9B-B64D-BDAF-EC3830A89407}">
      <dsp:nvSpPr>
        <dsp:cNvPr id="0" name=""/>
        <dsp:cNvSpPr/>
      </dsp:nvSpPr>
      <dsp:spPr>
        <a:xfrm>
          <a:off x="0" y="6836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Oral contrast? IV contrast?</a:t>
          </a:r>
        </a:p>
      </dsp:txBody>
      <dsp:txXfrm>
        <a:off x="19191" y="702792"/>
        <a:ext cx="5724243" cy="354738"/>
      </dsp:txXfrm>
    </dsp:sp>
    <dsp:sp modelId="{16FC3459-D71B-AA44-9F78-ACB8C780A482}">
      <dsp:nvSpPr>
        <dsp:cNvPr id="0" name=""/>
        <dsp:cNvSpPr/>
      </dsp:nvSpPr>
      <dsp:spPr>
        <a:xfrm>
          <a:off x="0" y="11228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 and post IV contrast images?</a:t>
          </a:r>
        </a:p>
      </dsp:txBody>
      <dsp:txXfrm>
        <a:off x="19191" y="1141992"/>
        <a:ext cx="5724243" cy="354738"/>
      </dsp:txXfrm>
    </dsp:sp>
    <dsp:sp modelId="{F2EEA80F-CCF8-2942-A66F-59772280266C}">
      <dsp:nvSpPr>
        <dsp:cNvPr id="0" name=""/>
        <dsp:cNvSpPr/>
      </dsp:nvSpPr>
      <dsp:spPr>
        <a:xfrm>
          <a:off x="0" y="15620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Timing or “phase” of imaging – arterial, portal venous, delays?</a:t>
          </a:r>
        </a:p>
      </dsp:txBody>
      <dsp:txXfrm>
        <a:off x="19191" y="1581192"/>
        <a:ext cx="5724243" cy="354738"/>
      </dsp:txXfrm>
    </dsp:sp>
    <dsp:sp modelId="{36553968-7BDB-1F49-9EC6-6CD185EB1E7E}">
      <dsp:nvSpPr>
        <dsp:cNvPr id="0" name=""/>
        <dsp:cNvSpPr/>
      </dsp:nvSpPr>
      <dsp:spPr>
        <a:xfrm>
          <a:off x="0" y="20012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Special circumstances – rectal contrast? CT cystogram?</a:t>
          </a:r>
        </a:p>
      </dsp:txBody>
      <dsp:txXfrm>
        <a:off x="19191" y="2020392"/>
        <a:ext cx="5724243" cy="354738"/>
      </dsp:txXfrm>
    </dsp:sp>
    <dsp:sp modelId="{B520BAD5-6321-3241-9F36-3B0BBD0E841A}">
      <dsp:nvSpPr>
        <dsp:cNvPr id="0" name=""/>
        <dsp:cNvSpPr/>
      </dsp:nvSpPr>
      <dsp:spPr>
        <a:xfrm>
          <a:off x="0" y="24404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Contraindications to IV contrast</a:t>
          </a:r>
        </a:p>
      </dsp:txBody>
      <dsp:txXfrm>
        <a:off x="19191" y="2459592"/>
        <a:ext cx="5724243" cy="354738"/>
      </dsp:txXfrm>
    </dsp:sp>
    <dsp:sp modelId="{1A12CC5E-0C5D-874F-8EF1-8FB10B37D6DA}">
      <dsp:nvSpPr>
        <dsp:cNvPr id="0" name=""/>
        <dsp:cNvSpPr/>
      </dsp:nvSpPr>
      <dsp:spPr>
        <a:xfrm>
          <a:off x="0" y="2833521"/>
          <a:ext cx="576262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(renal insufficiency = cr&gt;2.0 mg/dL, severe allergy)</a:t>
          </a:r>
        </a:p>
      </dsp:txBody>
      <dsp:txXfrm>
        <a:off x="0" y="2833521"/>
        <a:ext cx="5762625" cy="264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2D130-0D9B-B64D-BDAF-EC3830A89407}">
      <dsp:nvSpPr>
        <dsp:cNvPr id="0" name=""/>
        <dsp:cNvSpPr/>
      </dsp:nvSpPr>
      <dsp:spPr>
        <a:xfrm>
          <a:off x="0" y="6836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Oral contrast? IV contrast?</a:t>
          </a:r>
        </a:p>
      </dsp:txBody>
      <dsp:txXfrm>
        <a:off x="19191" y="702792"/>
        <a:ext cx="5724243" cy="354738"/>
      </dsp:txXfrm>
    </dsp:sp>
    <dsp:sp modelId="{16FC3459-D71B-AA44-9F78-ACB8C780A482}">
      <dsp:nvSpPr>
        <dsp:cNvPr id="0" name=""/>
        <dsp:cNvSpPr/>
      </dsp:nvSpPr>
      <dsp:spPr>
        <a:xfrm>
          <a:off x="0" y="11228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 and post IV contrast images?</a:t>
          </a:r>
        </a:p>
      </dsp:txBody>
      <dsp:txXfrm>
        <a:off x="19191" y="1141992"/>
        <a:ext cx="5724243" cy="354738"/>
      </dsp:txXfrm>
    </dsp:sp>
    <dsp:sp modelId="{F2EEA80F-CCF8-2942-A66F-59772280266C}">
      <dsp:nvSpPr>
        <dsp:cNvPr id="0" name=""/>
        <dsp:cNvSpPr/>
      </dsp:nvSpPr>
      <dsp:spPr>
        <a:xfrm>
          <a:off x="0" y="15620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Timing or “phase” of imaging – arterial, portal venous, delays?</a:t>
          </a:r>
        </a:p>
      </dsp:txBody>
      <dsp:txXfrm>
        <a:off x="19191" y="1581192"/>
        <a:ext cx="5724243" cy="354738"/>
      </dsp:txXfrm>
    </dsp:sp>
    <dsp:sp modelId="{36553968-7BDB-1F49-9EC6-6CD185EB1E7E}">
      <dsp:nvSpPr>
        <dsp:cNvPr id="0" name=""/>
        <dsp:cNvSpPr/>
      </dsp:nvSpPr>
      <dsp:spPr>
        <a:xfrm>
          <a:off x="0" y="20012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Special circumstances – rectal contrast? CT cystogram?</a:t>
          </a:r>
        </a:p>
      </dsp:txBody>
      <dsp:txXfrm>
        <a:off x="19191" y="2020392"/>
        <a:ext cx="5724243" cy="354738"/>
      </dsp:txXfrm>
    </dsp:sp>
    <dsp:sp modelId="{B520BAD5-6321-3241-9F36-3B0BBD0E841A}">
      <dsp:nvSpPr>
        <dsp:cNvPr id="0" name=""/>
        <dsp:cNvSpPr/>
      </dsp:nvSpPr>
      <dsp:spPr>
        <a:xfrm>
          <a:off x="0" y="24404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Contraindications to IV contrast</a:t>
          </a:r>
        </a:p>
      </dsp:txBody>
      <dsp:txXfrm>
        <a:off x="19191" y="2459592"/>
        <a:ext cx="5724243" cy="354738"/>
      </dsp:txXfrm>
    </dsp:sp>
    <dsp:sp modelId="{1A12CC5E-0C5D-874F-8EF1-8FB10B37D6DA}">
      <dsp:nvSpPr>
        <dsp:cNvPr id="0" name=""/>
        <dsp:cNvSpPr/>
      </dsp:nvSpPr>
      <dsp:spPr>
        <a:xfrm>
          <a:off x="0" y="2833521"/>
          <a:ext cx="576262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(renal insufficiency = cr&gt;2.0 mg/dL, severe allergy)</a:t>
          </a:r>
        </a:p>
      </dsp:txBody>
      <dsp:txXfrm>
        <a:off x="0" y="2833521"/>
        <a:ext cx="5762625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2D130-0D9B-B64D-BDAF-EC3830A89407}">
      <dsp:nvSpPr>
        <dsp:cNvPr id="0" name=""/>
        <dsp:cNvSpPr/>
      </dsp:nvSpPr>
      <dsp:spPr>
        <a:xfrm>
          <a:off x="0" y="6836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Oral contrast? IV contrast?</a:t>
          </a:r>
        </a:p>
      </dsp:txBody>
      <dsp:txXfrm>
        <a:off x="19191" y="702792"/>
        <a:ext cx="5724243" cy="354738"/>
      </dsp:txXfrm>
    </dsp:sp>
    <dsp:sp modelId="{16FC3459-D71B-AA44-9F78-ACB8C780A482}">
      <dsp:nvSpPr>
        <dsp:cNvPr id="0" name=""/>
        <dsp:cNvSpPr/>
      </dsp:nvSpPr>
      <dsp:spPr>
        <a:xfrm>
          <a:off x="0" y="11228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 and post IV contrast images?</a:t>
          </a:r>
        </a:p>
      </dsp:txBody>
      <dsp:txXfrm>
        <a:off x="19191" y="1141992"/>
        <a:ext cx="5724243" cy="354738"/>
      </dsp:txXfrm>
    </dsp:sp>
    <dsp:sp modelId="{F2EEA80F-CCF8-2942-A66F-59772280266C}">
      <dsp:nvSpPr>
        <dsp:cNvPr id="0" name=""/>
        <dsp:cNvSpPr/>
      </dsp:nvSpPr>
      <dsp:spPr>
        <a:xfrm>
          <a:off x="0" y="15620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Timing or “phase” of imaging – arterial, portal venous, delays?</a:t>
          </a:r>
        </a:p>
      </dsp:txBody>
      <dsp:txXfrm>
        <a:off x="19191" y="1581192"/>
        <a:ext cx="5724243" cy="354738"/>
      </dsp:txXfrm>
    </dsp:sp>
    <dsp:sp modelId="{36553968-7BDB-1F49-9EC6-6CD185EB1E7E}">
      <dsp:nvSpPr>
        <dsp:cNvPr id="0" name=""/>
        <dsp:cNvSpPr/>
      </dsp:nvSpPr>
      <dsp:spPr>
        <a:xfrm>
          <a:off x="0" y="20012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Special circumstances – rectal contrast? CT cystogram?</a:t>
          </a:r>
        </a:p>
      </dsp:txBody>
      <dsp:txXfrm>
        <a:off x="19191" y="2020392"/>
        <a:ext cx="5724243" cy="354738"/>
      </dsp:txXfrm>
    </dsp:sp>
    <dsp:sp modelId="{B520BAD5-6321-3241-9F36-3B0BBD0E841A}">
      <dsp:nvSpPr>
        <dsp:cNvPr id="0" name=""/>
        <dsp:cNvSpPr/>
      </dsp:nvSpPr>
      <dsp:spPr>
        <a:xfrm>
          <a:off x="0" y="2440401"/>
          <a:ext cx="5762625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Contraindications to IV contrast</a:t>
          </a:r>
        </a:p>
      </dsp:txBody>
      <dsp:txXfrm>
        <a:off x="19191" y="2459592"/>
        <a:ext cx="5724243" cy="354738"/>
      </dsp:txXfrm>
    </dsp:sp>
    <dsp:sp modelId="{1A12CC5E-0C5D-874F-8EF1-8FB10B37D6DA}">
      <dsp:nvSpPr>
        <dsp:cNvPr id="0" name=""/>
        <dsp:cNvSpPr/>
      </dsp:nvSpPr>
      <dsp:spPr>
        <a:xfrm>
          <a:off x="0" y="2833521"/>
          <a:ext cx="576262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3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(renal insufficiency = cr&gt;2.0 mg/dL, severe allergy)</a:t>
          </a:r>
        </a:p>
      </dsp:txBody>
      <dsp:txXfrm>
        <a:off x="0" y="2833521"/>
        <a:ext cx="5762625" cy="264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3BB79-D733-4659-BC95-17B642BEF879}">
      <dsp:nvSpPr>
        <dsp:cNvPr id="0" name=""/>
        <dsp:cNvSpPr/>
      </dsp:nvSpPr>
      <dsp:spPr>
        <a:xfrm>
          <a:off x="0" y="3152"/>
          <a:ext cx="11387552" cy="994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5E7FD-88A8-44A1-9B21-1FF7B0007E82}">
      <dsp:nvSpPr>
        <dsp:cNvPr id="0" name=""/>
        <dsp:cNvSpPr/>
      </dsp:nvSpPr>
      <dsp:spPr>
        <a:xfrm>
          <a:off x="300694" y="226809"/>
          <a:ext cx="547252" cy="5467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71ADD-7C73-4229-AFE3-AC90442A0566}">
      <dsp:nvSpPr>
        <dsp:cNvPr id="0" name=""/>
        <dsp:cNvSpPr/>
      </dsp:nvSpPr>
      <dsp:spPr>
        <a:xfrm>
          <a:off x="1148642" y="3152"/>
          <a:ext cx="10193906" cy="99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05" tIns="105305" rIns="105305" bIns="1053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Resource for our trainees from information from </a:t>
          </a:r>
          <a:r>
            <a:rPr lang="en-US" sz="1800" kern="1200" dirty="0" err="1"/>
            <a:t>Dukerads.com</a:t>
          </a:r>
          <a:r>
            <a:rPr lang="en-US" sz="1800" kern="1200" dirty="0"/>
            <a:t> website (protocols, who to call for procedures, departmental policies) as well as user manuals for our main software (Visage image viewer and </a:t>
          </a:r>
          <a:r>
            <a:rPr lang="en-US" sz="1800" kern="1200" dirty="0" err="1"/>
            <a:t>Powerscribe</a:t>
          </a:r>
          <a:r>
            <a:rPr lang="en-US" sz="1800" kern="1200" dirty="0"/>
            <a:t> dictation system).  </a:t>
          </a:r>
        </a:p>
      </dsp:txBody>
      <dsp:txXfrm>
        <a:off x="1148642" y="3152"/>
        <a:ext cx="10193906" cy="995004"/>
      </dsp:txXfrm>
    </dsp:sp>
    <dsp:sp modelId="{5AAA4EC8-1DB7-4A7F-B25C-9AD7E9FC3FDF}">
      <dsp:nvSpPr>
        <dsp:cNvPr id="0" name=""/>
        <dsp:cNvSpPr/>
      </dsp:nvSpPr>
      <dsp:spPr>
        <a:xfrm>
          <a:off x="0" y="1239369"/>
          <a:ext cx="11387552" cy="994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F8358-92BE-4275-BD66-9D2296BC0913}">
      <dsp:nvSpPr>
        <dsp:cNvPr id="0" name=""/>
        <dsp:cNvSpPr/>
      </dsp:nvSpPr>
      <dsp:spPr>
        <a:xfrm>
          <a:off x="300694" y="1463027"/>
          <a:ext cx="547252" cy="5467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14478-0D79-4989-B687-3AF93C2708CF}">
      <dsp:nvSpPr>
        <dsp:cNvPr id="0" name=""/>
        <dsp:cNvSpPr/>
      </dsp:nvSpPr>
      <dsp:spPr>
        <a:xfrm>
          <a:off x="1148642" y="1239369"/>
          <a:ext cx="10193906" cy="99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05" tIns="105305" rIns="105305" bIns="1053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use of RAG with LLM (Llama-3 8B Instruct locally)</a:t>
          </a:r>
        </a:p>
      </dsp:txBody>
      <dsp:txXfrm>
        <a:off x="1148642" y="1239369"/>
        <a:ext cx="10193906" cy="995004"/>
      </dsp:txXfrm>
    </dsp:sp>
    <dsp:sp modelId="{EF4E31A5-A24E-D947-B01D-735E7D76D042}">
      <dsp:nvSpPr>
        <dsp:cNvPr id="0" name=""/>
        <dsp:cNvSpPr/>
      </dsp:nvSpPr>
      <dsp:spPr>
        <a:xfrm>
          <a:off x="0" y="2475587"/>
          <a:ext cx="11387552" cy="9940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8FEED-2680-D740-A43E-0AC498F7AEE3}">
      <dsp:nvSpPr>
        <dsp:cNvPr id="0" name=""/>
        <dsp:cNvSpPr/>
      </dsp:nvSpPr>
      <dsp:spPr>
        <a:xfrm>
          <a:off x="300694" y="2699244"/>
          <a:ext cx="547252" cy="5467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898F-5909-AC47-B4D6-2E5E19B059E6}">
      <dsp:nvSpPr>
        <dsp:cNvPr id="0" name=""/>
        <dsp:cNvSpPr/>
      </dsp:nvSpPr>
      <dsp:spPr>
        <a:xfrm>
          <a:off x="1148642" y="2475587"/>
          <a:ext cx="10193906" cy="99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305" tIns="105305" rIns="105305" bIns="10530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User-friendly front end</a:t>
          </a:r>
        </a:p>
      </dsp:txBody>
      <dsp:txXfrm>
        <a:off x="1148642" y="2475587"/>
        <a:ext cx="10193906" cy="995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3BB79-D733-4659-BC95-17B642BEF879}">
      <dsp:nvSpPr>
        <dsp:cNvPr id="0" name=""/>
        <dsp:cNvSpPr/>
      </dsp:nvSpPr>
      <dsp:spPr>
        <a:xfrm>
          <a:off x="0" y="424"/>
          <a:ext cx="11387552" cy="992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5E7FD-88A8-44A1-9B21-1FF7B0007E82}">
      <dsp:nvSpPr>
        <dsp:cNvPr id="0" name=""/>
        <dsp:cNvSpPr/>
      </dsp:nvSpPr>
      <dsp:spPr>
        <a:xfrm>
          <a:off x="300157" y="223681"/>
          <a:ext cx="545740" cy="545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71ADD-7C73-4229-AFE3-AC90442A0566}">
      <dsp:nvSpPr>
        <dsp:cNvPr id="0" name=""/>
        <dsp:cNvSpPr/>
      </dsp:nvSpPr>
      <dsp:spPr>
        <a:xfrm>
          <a:off x="1146055" y="424"/>
          <a:ext cx="10241496" cy="99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14" tIns="105014" rIns="105014" bIns="1050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Checks dictated reports for errors, highlighted for acceptance/rejection of changes by the user</a:t>
          </a:r>
        </a:p>
      </dsp:txBody>
      <dsp:txXfrm>
        <a:off x="1146055" y="424"/>
        <a:ext cx="10241496" cy="992255"/>
      </dsp:txXfrm>
    </dsp:sp>
    <dsp:sp modelId="{5AAA4EC8-1DB7-4A7F-B25C-9AD7E9FC3FDF}">
      <dsp:nvSpPr>
        <dsp:cNvPr id="0" name=""/>
        <dsp:cNvSpPr/>
      </dsp:nvSpPr>
      <dsp:spPr>
        <a:xfrm>
          <a:off x="0" y="1240744"/>
          <a:ext cx="11387552" cy="992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F8358-92BE-4275-BD66-9D2296BC0913}">
      <dsp:nvSpPr>
        <dsp:cNvPr id="0" name=""/>
        <dsp:cNvSpPr/>
      </dsp:nvSpPr>
      <dsp:spPr>
        <a:xfrm>
          <a:off x="300157" y="1464001"/>
          <a:ext cx="545740" cy="545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14478-0D79-4989-B687-3AF93C2708CF}">
      <dsp:nvSpPr>
        <dsp:cNvPr id="0" name=""/>
        <dsp:cNvSpPr/>
      </dsp:nvSpPr>
      <dsp:spPr>
        <a:xfrm>
          <a:off x="1146055" y="1240744"/>
          <a:ext cx="10241496" cy="99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14" tIns="105014" rIns="105014" bIns="1050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Local LLM (Llama-3 8B Instruct) to check reports for right/left errors, transcriptions errors leading to nonsense text, omission/addition/substitution of words </a:t>
          </a:r>
        </a:p>
      </dsp:txBody>
      <dsp:txXfrm>
        <a:off x="1146055" y="1240744"/>
        <a:ext cx="10241496" cy="992255"/>
      </dsp:txXfrm>
    </dsp:sp>
    <dsp:sp modelId="{EF4E31A5-A24E-D947-B01D-735E7D76D042}">
      <dsp:nvSpPr>
        <dsp:cNvPr id="0" name=""/>
        <dsp:cNvSpPr/>
      </dsp:nvSpPr>
      <dsp:spPr>
        <a:xfrm>
          <a:off x="0" y="2481063"/>
          <a:ext cx="11387552" cy="992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8FEED-2680-D740-A43E-0AC498F7AEE3}">
      <dsp:nvSpPr>
        <dsp:cNvPr id="0" name=""/>
        <dsp:cNvSpPr/>
      </dsp:nvSpPr>
      <dsp:spPr>
        <a:xfrm>
          <a:off x="300157" y="2704321"/>
          <a:ext cx="545740" cy="545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898F-5909-AC47-B4D6-2E5E19B059E6}">
      <dsp:nvSpPr>
        <dsp:cNvPr id="0" name=""/>
        <dsp:cNvSpPr/>
      </dsp:nvSpPr>
      <dsp:spPr>
        <a:xfrm>
          <a:off x="1146055" y="2481063"/>
          <a:ext cx="10241496" cy="99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14" tIns="105014" rIns="105014" bIns="1050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API that can be used by the local version of transcription software</a:t>
          </a:r>
        </a:p>
      </dsp:txBody>
      <dsp:txXfrm>
        <a:off x="1146055" y="2481063"/>
        <a:ext cx="10241496" cy="9922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3BB79-D733-4659-BC95-17B642BEF879}">
      <dsp:nvSpPr>
        <dsp:cNvPr id="0" name=""/>
        <dsp:cNvSpPr/>
      </dsp:nvSpPr>
      <dsp:spPr>
        <a:xfrm>
          <a:off x="0" y="424"/>
          <a:ext cx="11387552" cy="992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5E7FD-88A8-44A1-9B21-1FF7B0007E82}">
      <dsp:nvSpPr>
        <dsp:cNvPr id="0" name=""/>
        <dsp:cNvSpPr/>
      </dsp:nvSpPr>
      <dsp:spPr>
        <a:xfrm>
          <a:off x="300157" y="223681"/>
          <a:ext cx="545740" cy="545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71ADD-7C73-4229-AFE3-AC90442A0566}">
      <dsp:nvSpPr>
        <dsp:cNvPr id="0" name=""/>
        <dsp:cNvSpPr/>
      </dsp:nvSpPr>
      <dsp:spPr>
        <a:xfrm>
          <a:off x="1146055" y="424"/>
          <a:ext cx="10241496" cy="99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14" tIns="105014" rIns="105014" bIns="1050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Translates radiology report into terms 5</a:t>
          </a:r>
          <a:r>
            <a:rPr lang="en-US" sz="2500" kern="1200" baseline="30000" dirty="0"/>
            <a:t>th</a:t>
          </a:r>
          <a:r>
            <a:rPr lang="en-US" sz="2500" kern="1200" dirty="0"/>
            <a:t> grader could understand</a:t>
          </a:r>
        </a:p>
      </dsp:txBody>
      <dsp:txXfrm>
        <a:off x="1146055" y="424"/>
        <a:ext cx="10241496" cy="992255"/>
      </dsp:txXfrm>
    </dsp:sp>
    <dsp:sp modelId="{5AAA4EC8-1DB7-4A7F-B25C-9AD7E9FC3FDF}">
      <dsp:nvSpPr>
        <dsp:cNvPr id="0" name=""/>
        <dsp:cNvSpPr/>
      </dsp:nvSpPr>
      <dsp:spPr>
        <a:xfrm>
          <a:off x="0" y="1240744"/>
          <a:ext cx="11387552" cy="992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F8358-92BE-4275-BD66-9D2296BC0913}">
      <dsp:nvSpPr>
        <dsp:cNvPr id="0" name=""/>
        <dsp:cNvSpPr/>
      </dsp:nvSpPr>
      <dsp:spPr>
        <a:xfrm>
          <a:off x="300157" y="1464001"/>
          <a:ext cx="545740" cy="545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14478-0D79-4989-B687-3AF93C2708CF}">
      <dsp:nvSpPr>
        <dsp:cNvPr id="0" name=""/>
        <dsp:cNvSpPr/>
      </dsp:nvSpPr>
      <dsp:spPr>
        <a:xfrm>
          <a:off x="1146055" y="1240744"/>
          <a:ext cx="10241496" cy="99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14" tIns="105014" rIns="105014" bIns="1050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Local LLM (Llama-3 8B Instruct) to provide translation</a:t>
          </a:r>
        </a:p>
      </dsp:txBody>
      <dsp:txXfrm>
        <a:off x="1146055" y="1240744"/>
        <a:ext cx="10241496" cy="992255"/>
      </dsp:txXfrm>
    </dsp:sp>
    <dsp:sp modelId="{EF4E31A5-A24E-D947-B01D-735E7D76D042}">
      <dsp:nvSpPr>
        <dsp:cNvPr id="0" name=""/>
        <dsp:cNvSpPr/>
      </dsp:nvSpPr>
      <dsp:spPr>
        <a:xfrm>
          <a:off x="0" y="2481063"/>
          <a:ext cx="11387552" cy="9922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8FEED-2680-D740-A43E-0AC498F7AEE3}">
      <dsp:nvSpPr>
        <dsp:cNvPr id="0" name=""/>
        <dsp:cNvSpPr/>
      </dsp:nvSpPr>
      <dsp:spPr>
        <a:xfrm>
          <a:off x="300157" y="2704321"/>
          <a:ext cx="545740" cy="545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E898F-5909-AC47-B4D6-2E5E19B059E6}">
      <dsp:nvSpPr>
        <dsp:cNvPr id="0" name=""/>
        <dsp:cNvSpPr/>
      </dsp:nvSpPr>
      <dsp:spPr>
        <a:xfrm>
          <a:off x="1146055" y="2481063"/>
          <a:ext cx="10241496" cy="992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014" tIns="105014" rIns="105014" bIns="1050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 that can be used by the MyChart version of EHR</a:t>
          </a:r>
        </a:p>
      </dsp:txBody>
      <dsp:txXfrm>
        <a:off x="1146055" y="2481063"/>
        <a:ext cx="10241496" cy="992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B6E8F-E083-5647-A763-4F8278435F9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DAF4-0016-224D-81C5-5A922960E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renal lesion needing both with and without contrast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9959A-5D94-3840-A5B1-26C5E2BF9F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72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renal lesion needing both with and without contrast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9959A-5D94-3840-A5B1-26C5E2BF9F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59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3CBD-483E-DC7E-E4B4-4C3DEC94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758AB-46C7-3785-B756-AF814D109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FA5AF-D640-4179-CBBF-DEBE6AFA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74CF-5A85-4DCF-6B2C-E94AA135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CDF6-3F79-628B-2B4D-3DF956A6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2713-B7CF-347C-D942-D9D44946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5BDC-9113-FE02-0742-8D985E2D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16F5-B4A6-0690-61AA-3F2662FF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18D9-1819-0B51-774A-48E934CC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685F-F47B-FA36-8012-1F4C5AA7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E0E89-758D-245C-FF5A-2535A795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B879-6EF6-B25F-2C41-50D6CFAA5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39ED-34CC-5ACF-CEBD-8DC3C02C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C45F-4FD4-B353-4645-58361AE1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A2AA-D9F1-6BB1-D5F2-B1EA4AD4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B18-0030-0613-8D9D-D2FDC594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3737-7EFD-7D3D-BA55-FD417F43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8593-9621-0300-6B72-0EAFEEE4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CFFF-9C60-3A12-160A-004DAF3C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B8CA-C0A4-EF5B-AE39-554C0986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10DB-D1C1-DAE8-C031-F1AFD70A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448F-498E-3439-B0C5-BB0A2CE0E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C11E-E5E3-799A-8206-8F711726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5CD9-C04B-B863-974F-4E638695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6161-8FA2-5421-8D8E-BF4D1D7A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8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78B5-5690-1542-2E0E-2608AD53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8AD8-E59A-7C85-61A8-A4C5B6833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887AB-1B11-57B2-6DAD-3695C3DAA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B910-EAB9-EF90-4267-03E08051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CA508-9087-AD49-800B-228EBC7C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FAC0-C9C4-A880-58F4-A3D2FA43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C52-4B18-E411-C1F8-D3930962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9E5B-EAA1-55A4-C39F-3D4AACBE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05EB7-F846-3527-7333-0E364E0F4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4B193-35C0-757F-3458-C22754ADE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589D4-1C5C-177D-B097-3D429D0F6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6C57C-476A-0504-E02A-36639142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04EED-F334-FB20-A64C-27C01DE9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29625-5014-D1F1-132A-CA084863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3993-604A-7C75-744C-F2248941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341E6-2DBA-730A-5C7E-6DA3FCFF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E6B1E-E88D-591D-6D7D-807EDE8D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DFB86-235F-3815-A8BE-B51A22AD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B27F1-06CE-754F-DC9B-AAAB4513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1157C-5165-A99F-6697-F444D321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79948-4466-A480-A0F5-12CCE99F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2FD6-965E-F722-5B0E-3E7DF3AF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6B47-C229-5EB5-2E9B-4C6B0CB2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5694A-E22D-2B2A-8210-C37E75AE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0C4C-83B3-3AD5-246D-FFA1FC80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5005-E55E-B2CA-2266-92A1E293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5D6DA-9DE0-0A2E-DBAD-DD2B6563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21B4-4718-419F-A60F-6790775D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FFE0B-CF81-5FD3-FCC0-AE4374269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657D-F279-E323-B6B5-A9443C653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EC288-93F4-0AE1-FABD-67E8593C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A9CD-BFBE-0C7F-9FB6-51BB3635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73697-20B9-C493-DE5A-B9115C76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9FD9E-B060-C970-C609-3556E020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D848-44AB-3788-6877-D554E562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3E28-6BA8-4975-3146-CEEA4E78D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71B55-8F40-E246-A205-B188609A44D1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FF3C-E376-EC25-48C9-139D94569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F255-F5FB-3E83-91B4-940A1F97F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97A60-BEF7-894B-9CF4-19BF1BDFA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6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79C6F-632B-1511-9522-951054C90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AIPI 561 Operationalizing Large Language Models (LLMOPS)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65497-0448-BC93-9420-633E856DA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Week 0 Demo Video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Chad Miller</a:t>
            </a:r>
          </a:p>
        </p:txBody>
      </p:sp>
    </p:spTree>
    <p:extLst>
      <p:ext uri="{BB962C8B-B14F-4D97-AF65-F5344CB8AC3E}">
        <p14:creationId xmlns:p14="http://schemas.microsoft.com/office/powerpoint/2010/main" val="94659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Chatbot for Radiology Residents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FE5F-B4FE-4A47-1BDE-710642647F27}"/>
              </a:ext>
            </a:extLst>
          </p:cNvPr>
          <p:cNvSpPr txBox="1"/>
          <p:nvPr/>
        </p:nvSpPr>
        <p:spPr>
          <a:xfrm>
            <a:off x="181598" y="1766263"/>
            <a:ext cx="113875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Tasks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Build RAG backend, incorporating open-source model (Llama-3 8B Instruct) as </a:t>
            </a:r>
            <a:r>
              <a:rPr lang="en-US" sz="2400" dirty="0" err="1">
                <a:solidFill>
                  <a:schemeClr val="accent3"/>
                </a:solidFill>
              </a:rPr>
              <a:t>llamafile</a:t>
            </a:r>
            <a:endParaRPr lang="en-US" sz="2400" dirty="0">
              <a:solidFill>
                <a:schemeClr val="accent3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Build front end, learning Flask in the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Create database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Applicability and Impact: 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Specific to Duke Radiologists, geared towards trainees but more generally useful within the Department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Timeline: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Database within next two weeks (Pinecone)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Build RAG using open-source model (weeks 2-4)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Build front-end using Flask (weeks 4-7)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Deployment and method of updating (remainder of time)</a:t>
            </a:r>
          </a:p>
        </p:txBody>
      </p:sp>
    </p:spTree>
    <p:extLst>
      <p:ext uri="{BB962C8B-B14F-4D97-AF65-F5344CB8AC3E}">
        <p14:creationId xmlns:p14="http://schemas.microsoft.com/office/powerpoint/2010/main" val="86362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0" y="319713"/>
            <a:ext cx="9174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Error Checking Radiology Reports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093A466-7F40-150F-78EC-1E8683574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30"/>
          <a:stretch/>
        </p:blipFill>
        <p:spPr>
          <a:xfrm>
            <a:off x="2620390" y="2488143"/>
            <a:ext cx="9399331" cy="3750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18BE8-41E1-374A-344B-8AD45F283DBA}"/>
              </a:ext>
            </a:extLst>
          </p:cNvPr>
          <p:cNvSpPr txBox="1"/>
          <p:nvPr/>
        </p:nvSpPr>
        <p:spPr>
          <a:xfrm>
            <a:off x="4055165" y="6450572"/>
            <a:ext cx="73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 Schmidt, </a:t>
            </a:r>
            <a:r>
              <a:rPr lang="en-US" i="1" dirty="0"/>
              <a:t>et. al., </a:t>
            </a:r>
            <a:r>
              <a:rPr lang="en-US" dirty="0"/>
              <a:t>Radiology: Artificial Intelligence 2024; 6(2):e230205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D8FEC-90FD-EC70-AC72-A2327B0C83BC}"/>
              </a:ext>
            </a:extLst>
          </p:cNvPr>
          <p:cNvSpPr txBox="1"/>
          <p:nvPr/>
        </p:nvSpPr>
        <p:spPr>
          <a:xfrm>
            <a:off x="301260" y="2915479"/>
            <a:ext cx="2084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Up to 20-50% of reports have some sort of speech recognition error, with estimated 2% with clinically significant errors (“new” versus “no”, omit “No”, “left/right”).</a:t>
            </a:r>
          </a:p>
        </p:txBody>
      </p:sp>
    </p:spTree>
    <p:extLst>
      <p:ext uri="{BB962C8B-B14F-4D97-AF65-F5344CB8AC3E}">
        <p14:creationId xmlns:p14="http://schemas.microsoft.com/office/powerpoint/2010/main" val="278285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0" y="319713"/>
            <a:ext cx="9174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Error Checking Radiology Reports</a:t>
            </a:r>
          </a:p>
        </p:txBody>
      </p: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2F72F24F-9D81-79FD-3AD3-78D1BCFEE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763990"/>
              </p:ext>
            </p:extLst>
          </p:nvPr>
        </p:nvGraphicFramePr>
        <p:xfrm>
          <a:off x="141841" y="2025908"/>
          <a:ext cx="11387552" cy="347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65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8FE5F-B4FE-4A47-1BDE-710642647F27}"/>
              </a:ext>
            </a:extLst>
          </p:cNvPr>
          <p:cNvSpPr txBox="1"/>
          <p:nvPr/>
        </p:nvSpPr>
        <p:spPr>
          <a:xfrm>
            <a:off x="181598" y="1766263"/>
            <a:ext cx="11387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Tasks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Open-source model (Llama-3 8B Instruct) as </a:t>
            </a:r>
            <a:r>
              <a:rPr lang="en-US" sz="2400" dirty="0" err="1">
                <a:solidFill>
                  <a:schemeClr val="accent5"/>
                </a:solidFill>
              </a:rPr>
              <a:t>llamafile</a:t>
            </a:r>
            <a:endParaRPr lang="en-US" sz="2400" dirty="0">
              <a:solidFill>
                <a:schemeClr val="accent5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Prompt engineering/COT to learn task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Front end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Applicability and Impact: 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Could be generally useful in the majority of Radiology practices using </a:t>
            </a:r>
            <a:r>
              <a:rPr lang="en-US" sz="2400" dirty="0" err="1">
                <a:solidFill>
                  <a:schemeClr val="accent5"/>
                </a:solidFill>
              </a:rPr>
              <a:t>Powerscribe</a:t>
            </a:r>
            <a:r>
              <a:rPr lang="en-US" sz="2400" dirty="0">
                <a:solidFill>
                  <a:schemeClr val="accent5"/>
                </a:solidFill>
              </a:rPr>
              <a:t> if can incorporate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Timeline: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Model and code to call it (weeks 1-3)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Refine prompts to catch different types of errors, testing (weeks 2-5)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Build front-end (weeks 4-7)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Deployment and interface with </a:t>
            </a:r>
            <a:r>
              <a:rPr lang="en-US" sz="2400" dirty="0" err="1">
                <a:solidFill>
                  <a:schemeClr val="accent5"/>
                </a:solidFill>
              </a:rPr>
              <a:t>Powerscribe</a:t>
            </a:r>
            <a:r>
              <a:rPr lang="en-US" sz="2400" dirty="0">
                <a:solidFill>
                  <a:schemeClr val="accent5"/>
                </a:solidFill>
              </a:rPr>
              <a:t> (remainder of time)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E94BE-70E3-0CA9-2807-E31C9CCD85C1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3E6FC-E5E0-3113-79CE-C6B1453597C4}"/>
              </a:ext>
            </a:extLst>
          </p:cNvPr>
          <p:cNvSpPr txBox="1"/>
          <p:nvPr/>
        </p:nvSpPr>
        <p:spPr>
          <a:xfrm>
            <a:off x="301260" y="319713"/>
            <a:ext cx="9174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Error Checking Radiology Reports</a:t>
            </a:r>
          </a:p>
        </p:txBody>
      </p:sp>
    </p:spTree>
    <p:extLst>
      <p:ext uri="{BB962C8B-B14F-4D97-AF65-F5344CB8AC3E}">
        <p14:creationId xmlns:p14="http://schemas.microsoft.com/office/powerpoint/2010/main" val="315117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2F72F24F-9D81-79FD-3AD3-78D1BCFEE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038613"/>
              </p:ext>
            </p:extLst>
          </p:nvPr>
        </p:nvGraphicFramePr>
        <p:xfrm>
          <a:off x="141841" y="2025908"/>
          <a:ext cx="11387552" cy="347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D189B1B-4948-0D46-7138-1AA74920E561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0F03D-F846-CF2E-2414-7244DF6248D1}"/>
              </a:ext>
            </a:extLst>
          </p:cNvPr>
          <p:cNvSpPr txBox="1"/>
          <p:nvPr/>
        </p:nvSpPr>
        <p:spPr>
          <a:xfrm>
            <a:off x="301260" y="319713"/>
            <a:ext cx="91740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Translating Medical Report for Improved Patient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4393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8FE5F-B4FE-4A47-1BDE-710642647F27}"/>
              </a:ext>
            </a:extLst>
          </p:cNvPr>
          <p:cNvSpPr txBox="1"/>
          <p:nvPr/>
        </p:nvSpPr>
        <p:spPr>
          <a:xfrm>
            <a:off x="181598" y="1766263"/>
            <a:ext cx="11387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Tasks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Open-source model (Llama-3 8B Instruct) as </a:t>
            </a:r>
            <a:r>
              <a:rPr lang="en-US" sz="2400" dirty="0" err="1">
                <a:solidFill>
                  <a:schemeClr val="accent4"/>
                </a:solidFill>
              </a:rPr>
              <a:t>llamafile</a:t>
            </a:r>
            <a:endParaRPr lang="en-US" sz="2400" dirty="0">
              <a:solidFill>
                <a:schemeClr val="accent4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Build front end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Applicability and Impact: 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Could be generally useful to help patients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Crowded space with many other products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Timeline: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Build back end with the </a:t>
            </a:r>
            <a:r>
              <a:rPr lang="en-US" sz="2400" dirty="0" err="1">
                <a:solidFill>
                  <a:schemeClr val="accent4"/>
                </a:solidFill>
              </a:rPr>
              <a:t>llamafile</a:t>
            </a:r>
            <a:r>
              <a:rPr lang="en-US" sz="2400" dirty="0">
                <a:solidFill>
                  <a:schemeClr val="accent4"/>
                </a:solidFill>
              </a:rPr>
              <a:t> (weeks 1-3)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Build front-end (weeks 4-7)</a:t>
            </a:r>
          </a:p>
          <a:p>
            <a:pPr marL="971550" lvl="1" indent="-514350">
              <a:buAutoNum type="arabicPeriod"/>
            </a:pPr>
            <a:r>
              <a:rPr lang="en-US" sz="2400" dirty="0">
                <a:solidFill>
                  <a:schemeClr val="accent4"/>
                </a:solidFill>
              </a:rPr>
              <a:t>Deployment and user-friendly interface (remainder of time)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E94BE-70E3-0CA9-2807-E31C9CCD85C1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3E6FC-E5E0-3113-79CE-C6B1453597C4}"/>
              </a:ext>
            </a:extLst>
          </p:cNvPr>
          <p:cNvSpPr txBox="1"/>
          <p:nvPr/>
        </p:nvSpPr>
        <p:spPr>
          <a:xfrm>
            <a:off x="301260" y="319713"/>
            <a:ext cx="91740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Translating Medical Report for Improved Patient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92348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79C6F-632B-1511-9522-951054C90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65497-0448-BC93-9420-633E856DA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Week 0 Demo Video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Chad Miller</a:t>
            </a:r>
          </a:p>
        </p:txBody>
      </p:sp>
    </p:spTree>
    <p:extLst>
      <p:ext uri="{BB962C8B-B14F-4D97-AF65-F5344CB8AC3E}">
        <p14:creationId xmlns:p14="http://schemas.microsoft.com/office/powerpoint/2010/main" val="78455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B96C56A-EE38-846A-B7C7-B8A46D6D6A1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pic>
        <p:nvPicPr>
          <p:cNvPr id="8" name="image14.jpg">
            <a:extLst>
              <a:ext uri="{FF2B5EF4-FFF2-40B4-BE49-F238E27FC236}">
                <a16:creationId xmlns:a16="http://schemas.microsoft.com/office/drawing/2014/main" id="{BD541F01-9930-BF28-33E3-226110F0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59" b="17120"/>
          <a:stretch>
            <a:fillRect/>
          </a:stretch>
        </p:blipFill>
        <p:spPr>
          <a:xfrm>
            <a:off x="8305795" y="1116242"/>
            <a:ext cx="3681415" cy="2850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6.jpg">
            <a:extLst>
              <a:ext uri="{FF2B5EF4-FFF2-40B4-BE49-F238E27FC236}">
                <a16:creationId xmlns:a16="http://schemas.microsoft.com/office/drawing/2014/main" id="{527E7CCF-897D-4631-85E4-CEBD0644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74"/>
          <a:stretch>
            <a:fillRect/>
          </a:stretch>
        </p:blipFill>
        <p:spPr>
          <a:xfrm>
            <a:off x="8510585" y="3707757"/>
            <a:ext cx="3476625" cy="318199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61D5E3-FCB7-4855-F92C-3974291A1B75}"/>
              </a:ext>
            </a:extLst>
          </p:cNvPr>
          <p:cNvSpPr txBox="1"/>
          <p:nvPr/>
        </p:nvSpPr>
        <p:spPr>
          <a:xfrm>
            <a:off x="9024937" y="1102281"/>
            <a:ext cx="232886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Without IV Contrast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2DE42-6DCE-B5B3-CCF4-E8882DC172DA}"/>
              </a:ext>
            </a:extLst>
          </p:cNvPr>
          <p:cNvSpPr txBox="1"/>
          <p:nvPr/>
        </p:nvSpPr>
        <p:spPr>
          <a:xfrm>
            <a:off x="9024937" y="3680120"/>
            <a:ext cx="232886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 IV Contrast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6D3134-8DF7-00E4-C625-8D45EB0FE57B}"/>
              </a:ext>
            </a:extLst>
          </p:cNvPr>
          <p:cNvSpPr txBox="1">
            <a:spLocks/>
          </p:cNvSpPr>
          <p:nvPr/>
        </p:nvSpPr>
        <p:spPr>
          <a:xfrm>
            <a:off x="919160" y="3075917"/>
            <a:ext cx="5762625" cy="378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Oral contrast? IV contrast?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 and post IV contrast images?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Timing or “phase” of imaging – arterial, portal venous, delays?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Special circumstances – rectal contrast? CT cystogram?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Contraindications to IV contrast</a:t>
            </a:r>
          </a:p>
          <a:p>
            <a:pPr marL="0" indent="0">
              <a:buClr>
                <a:srgbClr val="FFFFFF"/>
              </a:buClr>
              <a:buFont typeface="Arial" panose="020B0604020202020204" pitchFamily="34" charset="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renal insufficiency = cr&gt;2.0 mg/dL, severe allergy)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6BC745-57F4-A80D-0B79-4189E8F1F8F5}"/>
              </a:ext>
            </a:extLst>
          </p:cNvPr>
          <p:cNvSpPr txBox="1">
            <a:spLocks/>
          </p:cNvSpPr>
          <p:nvPr/>
        </p:nvSpPr>
        <p:spPr>
          <a:xfrm>
            <a:off x="301473" y="1752872"/>
            <a:ext cx="69266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Tailoring CT scan to the indication based on provided clinical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5979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DDE767-8BB1-BC92-2747-B75583051436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2C886-4507-26A1-4B13-5D8FF075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73" y="1752872"/>
            <a:ext cx="7111698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Tailoring CT scan to the indication based on provided clinical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6D3134-8DF7-00E4-C625-8D45EB0FE57B}"/>
              </a:ext>
            </a:extLst>
          </p:cNvPr>
          <p:cNvSpPr txBox="1">
            <a:spLocks/>
          </p:cNvSpPr>
          <p:nvPr/>
        </p:nvSpPr>
        <p:spPr>
          <a:xfrm>
            <a:off x="919160" y="3075917"/>
            <a:ext cx="5762625" cy="3782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Oral contrast? IV contrast?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Pre and post IV contrast images?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Timing or “phase” of imaging – arterial, portal venous, delays?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Special circumstances – rectal contrast? CT cystogram?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Contraindications to IV contrast</a:t>
            </a:r>
          </a:p>
          <a:p>
            <a:pPr marL="0" indent="0">
              <a:buClr>
                <a:srgbClr val="FFFFFF"/>
              </a:buClr>
              <a:buFont typeface="Arial" panose="020B0604020202020204" pitchFamily="34" charset="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renal insufficiency = </a:t>
            </a:r>
            <a:r>
              <a:rPr lang="en-US" sz="1200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cr</a:t>
            </a:r>
            <a:r>
              <a:rPr lang="en-US" sz="1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rPr>
              <a:t>&gt;2.0 mg/dL, severe allergy)</a:t>
            </a:r>
          </a:p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pic>
        <p:nvPicPr>
          <p:cNvPr id="3" name="image11.jpg">
            <a:extLst>
              <a:ext uri="{FF2B5EF4-FFF2-40B4-BE49-F238E27FC236}">
                <a16:creationId xmlns:a16="http://schemas.microsoft.com/office/drawing/2014/main" id="{E9945A56-B661-9926-DD2C-2D242B6A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78" b="13596"/>
          <a:stretch>
            <a:fillRect/>
          </a:stretch>
        </p:blipFill>
        <p:spPr>
          <a:xfrm>
            <a:off x="9509145" y="4810325"/>
            <a:ext cx="2682855" cy="204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7.jpg">
            <a:extLst>
              <a:ext uri="{FF2B5EF4-FFF2-40B4-BE49-F238E27FC236}">
                <a16:creationId xmlns:a16="http://schemas.microsoft.com/office/drawing/2014/main" id="{D8EFAAF9-3C72-94A4-3FDE-F50AAFD4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021" b="8510"/>
          <a:stretch>
            <a:fillRect/>
          </a:stretch>
        </p:blipFill>
        <p:spPr>
          <a:xfrm>
            <a:off x="6988895" y="2057399"/>
            <a:ext cx="2762793" cy="2057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8.jpg">
            <a:extLst>
              <a:ext uri="{FF2B5EF4-FFF2-40B4-BE49-F238E27FC236}">
                <a16:creationId xmlns:a16="http://schemas.microsoft.com/office/drawing/2014/main" id="{51969E6A-6F19-16D3-778A-3E00CD3F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391" b="6520"/>
          <a:stretch>
            <a:fillRect/>
          </a:stretch>
        </p:blipFill>
        <p:spPr>
          <a:xfrm>
            <a:off x="9487988" y="2057399"/>
            <a:ext cx="2704011" cy="2057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10.jpg">
            <a:extLst>
              <a:ext uri="{FF2B5EF4-FFF2-40B4-BE49-F238E27FC236}">
                <a16:creationId xmlns:a16="http://schemas.microsoft.com/office/drawing/2014/main" id="{C9FFAB97-979F-C1FC-272F-EAA0378BC4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957" b="17390"/>
          <a:stretch>
            <a:fillRect/>
          </a:stretch>
        </p:blipFill>
        <p:spPr>
          <a:xfrm>
            <a:off x="7068834" y="4791576"/>
            <a:ext cx="2682854" cy="194911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AB0CFB-835D-3CD2-7361-294F718546DC}"/>
              </a:ext>
            </a:extLst>
          </p:cNvPr>
          <p:cNvSpPr txBox="1"/>
          <p:nvPr/>
        </p:nvSpPr>
        <p:spPr>
          <a:xfrm>
            <a:off x="7605597" y="1320906"/>
            <a:ext cx="1434914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Arterial phase (30 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2CA0E-4BDA-B6C6-A158-FC6E6D0FF0EF}"/>
              </a:ext>
            </a:extLst>
          </p:cNvPr>
          <p:cNvSpPr txBox="1"/>
          <p:nvPr/>
        </p:nvSpPr>
        <p:spPr>
          <a:xfrm>
            <a:off x="10042814" y="1320906"/>
            <a:ext cx="1434914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Venous phase (60 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E211E-87E2-2FE7-92E2-9A9D5909D78E}"/>
              </a:ext>
            </a:extLst>
          </p:cNvPr>
          <p:cNvSpPr txBox="1"/>
          <p:nvPr/>
        </p:nvSpPr>
        <p:spPr>
          <a:xfrm>
            <a:off x="7538994" y="4209987"/>
            <a:ext cx="1788237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Nephrographic phase (90 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8731C-2277-6F2D-6923-F8DF166BFA44}"/>
              </a:ext>
            </a:extLst>
          </p:cNvPr>
          <p:cNvSpPr txBox="1"/>
          <p:nvPr/>
        </p:nvSpPr>
        <p:spPr>
          <a:xfrm>
            <a:off x="9994231" y="4209987"/>
            <a:ext cx="1692645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Excretory phase (7 min)</a:t>
            </a:r>
          </a:p>
        </p:txBody>
      </p:sp>
    </p:spTree>
    <p:extLst>
      <p:ext uri="{BB962C8B-B14F-4D97-AF65-F5344CB8AC3E}">
        <p14:creationId xmlns:p14="http://schemas.microsoft.com/office/powerpoint/2010/main" val="256844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A36D71-1CAB-DDFD-ABAB-4E42D449F70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8CE625-1EC0-979B-5ABB-E822F67E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60" y="1766263"/>
            <a:ext cx="10285777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Tailoring CT scan to the indication based on provided clinical information </a:t>
            </a:r>
            <a:r>
              <a:rPr lang="en-US" sz="3600" dirty="0">
                <a:solidFill>
                  <a:srgbClr val="FFC000"/>
                </a:solidFill>
              </a:rPr>
              <a:t>(clinic notes, order information, allergies, renal function)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72B4D-ADE8-F8A1-A49C-00FEF7929948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pic>
        <p:nvPicPr>
          <p:cNvPr id="5" name="Picture 4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F7616049-80A7-E905-466D-B077520B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528" y="2900198"/>
            <a:ext cx="9320211" cy="3909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70E3B-C3C7-EA00-9C60-5E79181739B4}"/>
              </a:ext>
            </a:extLst>
          </p:cNvPr>
          <p:cNvSpPr txBox="1"/>
          <p:nvPr/>
        </p:nvSpPr>
        <p:spPr>
          <a:xfrm>
            <a:off x="155572" y="5091738"/>
            <a:ext cx="241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Subset of 20 protocols</a:t>
            </a:r>
          </a:p>
        </p:txBody>
      </p:sp>
    </p:spTree>
    <p:extLst>
      <p:ext uri="{BB962C8B-B14F-4D97-AF65-F5344CB8AC3E}">
        <p14:creationId xmlns:p14="http://schemas.microsoft.com/office/powerpoint/2010/main" val="170505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2C886-4507-26A1-4B13-5D8FF075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4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F632F9-9953-6E6C-0BF4-DB1D6ED65C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38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950993-763C-DA8D-8D8D-A6EAA251B3B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8CE625-1EC0-979B-5ABB-E822F67E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61" y="1766263"/>
            <a:ext cx="7111698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Tailoring CT scan to the indication based on provided clinical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72B4D-ADE8-F8A1-A49C-00FEF7929948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E3054-EBBB-88A2-4C99-92FC366E8C35}"/>
              </a:ext>
            </a:extLst>
          </p:cNvPr>
          <p:cNvSpPr txBox="1"/>
          <p:nvPr/>
        </p:nvSpPr>
        <p:spPr>
          <a:xfrm>
            <a:off x="128587" y="2887682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Tasks :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1. Convert model to </a:t>
            </a:r>
            <a:r>
              <a:rPr lang="en-US" sz="2800" dirty="0" err="1">
                <a:solidFill>
                  <a:schemeClr val="bg1"/>
                </a:solidFill>
              </a:rPr>
              <a:t>gguf</a:t>
            </a:r>
            <a:r>
              <a:rPr lang="en-US" sz="2800" dirty="0">
                <a:solidFill>
                  <a:schemeClr val="bg1"/>
                </a:solidFill>
              </a:rPr>
              <a:t> and ultimately </a:t>
            </a:r>
            <a:r>
              <a:rPr lang="en-US" sz="2800" dirty="0" err="1">
                <a:solidFill>
                  <a:schemeClr val="bg1"/>
                </a:solidFill>
              </a:rPr>
              <a:t>llamafile</a:t>
            </a:r>
            <a:r>
              <a:rPr lang="en-US" sz="2800" dirty="0">
                <a:solidFill>
                  <a:schemeClr val="bg1"/>
                </a:solidFill>
              </a:rPr>
              <a:t> for local model API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2. Show feasibility of using on our clinical data, interface with EHR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3. Create dataset of difficult/edge cases for future refinement/testing of the model once deployed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Applicability and Impact: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Specific to Duke radiology protocols.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Publishable?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Save ~ 1-2 </a:t>
            </a:r>
            <a:r>
              <a:rPr lang="en-US" sz="2800" dirty="0" err="1">
                <a:solidFill>
                  <a:schemeClr val="bg1"/>
                </a:solidFill>
              </a:rPr>
              <a:t>hr</a:t>
            </a:r>
            <a:r>
              <a:rPr lang="en-US" sz="2800" dirty="0">
                <a:solidFill>
                  <a:schemeClr val="bg1"/>
                </a:solidFill>
              </a:rPr>
              <a:t>/day of  an Abdominal Radiologists time, reduce interruptions </a:t>
            </a:r>
          </a:p>
        </p:txBody>
      </p:sp>
    </p:spTree>
    <p:extLst>
      <p:ext uri="{BB962C8B-B14F-4D97-AF65-F5344CB8AC3E}">
        <p14:creationId xmlns:p14="http://schemas.microsoft.com/office/powerpoint/2010/main" val="26737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3ACA98-ED7F-2333-6C0B-F0EE5D524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9160" y="3075917"/>
          <a:ext cx="5762625" cy="378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2.jpg">
            <a:extLst>
              <a:ext uri="{FF2B5EF4-FFF2-40B4-BE49-F238E27FC236}">
                <a16:creationId xmlns:a16="http://schemas.microsoft.com/office/drawing/2014/main" id="{1EF2B110-8EC3-89F7-E438-2C681A82A0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857" t="16634" r="7553" b="16634"/>
          <a:stretch>
            <a:fillRect/>
          </a:stretch>
        </p:blipFill>
        <p:spPr>
          <a:xfrm>
            <a:off x="8715377" y="1822247"/>
            <a:ext cx="3175150" cy="2565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4.jpg">
            <a:extLst>
              <a:ext uri="{FF2B5EF4-FFF2-40B4-BE49-F238E27FC236}">
                <a16:creationId xmlns:a16="http://schemas.microsoft.com/office/drawing/2014/main" id="{1627E34D-8A1C-8659-DC1C-965B75615DB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418" t="18750" r="10828" b="21877"/>
          <a:stretch>
            <a:fillRect/>
          </a:stretch>
        </p:blipFill>
        <p:spPr>
          <a:xfrm>
            <a:off x="8715377" y="4277856"/>
            <a:ext cx="3175362" cy="241345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1E8524-D6A2-5CF5-95D8-C291AD1D2C59}"/>
              </a:ext>
            </a:extLst>
          </p:cNvPr>
          <p:cNvSpPr txBox="1"/>
          <p:nvPr/>
        </p:nvSpPr>
        <p:spPr>
          <a:xfrm>
            <a:off x="9136139" y="1823415"/>
            <a:ext cx="232886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Positive Oral Contrast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F8DCA-DA93-9EC7-14EE-DE574472B0EE}"/>
              </a:ext>
            </a:extLst>
          </p:cNvPr>
          <p:cNvSpPr txBox="1"/>
          <p:nvPr/>
        </p:nvSpPr>
        <p:spPr>
          <a:xfrm>
            <a:off x="9136139" y="4203036"/>
            <a:ext cx="2333625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Neutral Oral Contrast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CD8022-2368-1042-3D0E-DB16913CC35C}"/>
              </a:ext>
            </a:extLst>
          </p:cNvPr>
          <p:cNvSpPr txBox="1">
            <a:spLocks/>
          </p:cNvSpPr>
          <p:nvPr/>
        </p:nvSpPr>
        <p:spPr>
          <a:xfrm>
            <a:off x="301261" y="2002694"/>
            <a:ext cx="68504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Tailoring CT scan to the indication based on provided clinical information </a:t>
            </a:r>
            <a:r>
              <a:rPr lang="en-US" sz="3200" dirty="0">
                <a:solidFill>
                  <a:schemeClr val="accent2"/>
                </a:solidFill>
              </a:rPr>
              <a:t>(clinic notes, order information, allergies, renal function)</a:t>
            </a:r>
          </a:p>
        </p:txBody>
      </p:sp>
    </p:spTree>
    <p:extLst>
      <p:ext uri="{BB962C8B-B14F-4D97-AF65-F5344CB8AC3E}">
        <p14:creationId xmlns:p14="http://schemas.microsoft.com/office/powerpoint/2010/main" val="123067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3ACA98-ED7F-2333-6C0B-F0EE5D524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9160" y="3075917"/>
          <a:ext cx="5762625" cy="378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E0FE3-3A52-ACCE-2C87-9D6008AD23AC}"/>
              </a:ext>
            </a:extLst>
          </p:cNvPr>
          <p:cNvSpPr txBox="1">
            <a:spLocks/>
          </p:cNvSpPr>
          <p:nvPr/>
        </p:nvSpPr>
        <p:spPr>
          <a:xfrm>
            <a:off x="301261" y="2002694"/>
            <a:ext cx="68504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Tailoring CT scan to the indication based on provided clinical information </a:t>
            </a:r>
            <a:r>
              <a:rPr lang="en-US" sz="3200" dirty="0">
                <a:solidFill>
                  <a:schemeClr val="accent2"/>
                </a:solidFill>
              </a:rPr>
              <a:t>(clinic notes, order information, allergies, renal function)</a:t>
            </a:r>
          </a:p>
        </p:txBody>
      </p:sp>
      <p:pic>
        <p:nvPicPr>
          <p:cNvPr id="3" name="image14.jpg">
            <a:extLst>
              <a:ext uri="{FF2B5EF4-FFF2-40B4-BE49-F238E27FC236}">
                <a16:creationId xmlns:a16="http://schemas.microsoft.com/office/drawing/2014/main" id="{EF408CA8-76A2-9BD7-F9F0-3A54C1D92F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59" b="17120"/>
          <a:stretch>
            <a:fillRect/>
          </a:stretch>
        </p:blipFill>
        <p:spPr>
          <a:xfrm>
            <a:off x="8928735" y="1907283"/>
            <a:ext cx="3058476" cy="2367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image6.jpg">
            <a:extLst>
              <a:ext uri="{FF2B5EF4-FFF2-40B4-BE49-F238E27FC236}">
                <a16:creationId xmlns:a16="http://schemas.microsoft.com/office/drawing/2014/main" id="{F3EE6871-A4E8-86E9-F7C0-1FE27A1A302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8474"/>
          <a:stretch>
            <a:fillRect/>
          </a:stretch>
        </p:blipFill>
        <p:spPr>
          <a:xfrm>
            <a:off x="8928734" y="4090469"/>
            <a:ext cx="3058476" cy="279928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DF3C7A-3914-2C3B-E816-69E2DB5F4E0A}"/>
              </a:ext>
            </a:extLst>
          </p:cNvPr>
          <p:cNvSpPr txBox="1"/>
          <p:nvPr/>
        </p:nvSpPr>
        <p:spPr>
          <a:xfrm>
            <a:off x="9181962" y="1930470"/>
            <a:ext cx="270877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Without IV Contrast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C5478-FD81-67DB-700C-A8A77A6CED84}"/>
              </a:ext>
            </a:extLst>
          </p:cNvPr>
          <p:cNvSpPr txBox="1"/>
          <p:nvPr/>
        </p:nvSpPr>
        <p:spPr>
          <a:xfrm>
            <a:off x="9416224" y="4090469"/>
            <a:ext cx="204876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 IV Contrast</a:t>
            </a:r>
          </a:p>
        </p:txBody>
      </p:sp>
    </p:spTree>
    <p:extLst>
      <p:ext uri="{BB962C8B-B14F-4D97-AF65-F5344CB8AC3E}">
        <p14:creationId xmlns:p14="http://schemas.microsoft.com/office/powerpoint/2010/main" val="102818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3ACA98-ED7F-2333-6C0B-F0EE5D5247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9160" y="3075917"/>
          <a:ext cx="5762625" cy="378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E0FE3-3A52-ACCE-2C87-9D6008AD23AC}"/>
              </a:ext>
            </a:extLst>
          </p:cNvPr>
          <p:cNvSpPr txBox="1">
            <a:spLocks/>
          </p:cNvSpPr>
          <p:nvPr/>
        </p:nvSpPr>
        <p:spPr>
          <a:xfrm>
            <a:off x="301261" y="2002694"/>
            <a:ext cx="68504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Tailoring CT scan to the indication based on provided clinical information </a:t>
            </a:r>
            <a:r>
              <a:rPr lang="en-US" sz="3200" dirty="0">
                <a:solidFill>
                  <a:schemeClr val="accent2"/>
                </a:solidFill>
              </a:rPr>
              <a:t>(clinic notes, order information, allergies, renal function)</a:t>
            </a:r>
          </a:p>
        </p:txBody>
      </p:sp>
      <p:pic>
        <p:nvPicPr>
          <p:cNvPr id="4" name="image11.jpg">
            <a:extLst>
              <a:ext uri="{FF2B5EF4-FFF2-40B4-BE49-F238E27FC236}">
                <a16:creationId xmlns:a16="http://schemas.microsoft.com/office/drawing/2014/main" id="{3B0F5506-0BC4-3BAE-FD28-DE723BBB6B8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078" b="13596"/>
          <a:stretch>
            <a:fillRect/>
          </a:stretch>
        </p:blipFill>
        <p:spPr>
          <a:xfrm>
            <a:off x="9609148" y="4744534"/>
            <a:ext cx="2597995" cy="1982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7.jpg">
            <a:extLst>
              <a:ext uri="{FF2B5EF4-FFF2-40B4-BE49-F238E27FC236}">
                <a16:creationId xmlns:a16="http://schemas.microsoft.com/office/drawing/2014/main" id="{038B6BF1-BF64-B84C-40C7-76F16ECACE9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7021" b="8510"/>
          <a:stretch>
            <a:fillRect/>
          </a:stretch>
        </p:blipFill>
        <p:spPr>
          <a:xfrm>
            <a:off x="6988895" y="2057399"/>
            <a:ext cx="2762793" cy="2057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8.jpg">
            <a:extLst>
              <a:ext uri="{FF2B5EF4-FFF2-40B4-BE49-F238E27FC236}">
                <a16:creationId xmlns:a16="http://schemas.microsoft.com/office/drawing/2014/main" id="{55EBABE3-2072-2BCE-30E6-F3F24BE21C7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7391" b="6520"/>
          <a:stretch>
            <a:fillRect/>
          </a:stretch>
        </p:blipFill>
        <p:spPr>
          <a:xfrm>
            <a:off x="9487988" y="2057399"/>
            <a:ext cx="2704011" cy="2057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10.jpg">
            <a:extLst>
              <a:ext uri="{FF2B5EF4-FFF2-40B4-BE49-F238E27FC236}">
                <a16:creationId xmlns:a16="http://schemas.microsoft.com/office/drawing/2014/main" id="{68FC3CF5-CF44-A194-C175-881ABBCC56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487" b="17390"/>
          <a:stretch/>
        </p:blipFill>
        <p:spPr>
          <a:xfrm>
            <a:off x="6963618" y="4744534"/>
            <a:ext cx="2788070" cy="1982906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67C12F-0952-2AA7-6B79-1E380C65FA11}"/>
              </a:ext>
            </a:extLst>
          </p:cNvPr>
          <p:cNvSpPr txBox="1"/>
          <p:nvPr/>
        </p:nvSpPr>
        <p:spPr>
          <a:xfrm>
            <a:off x="6990277" y="2041337"/>
            <a:ext cx="2634014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Arterial phase (30 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D03AE-AA6C-94E8-4379-057847681732}"/>
              </a:ext>
            </a:extLst>
          </p:cNvPr>
          <p:cNvSpPr txBox="1"/>
          <p:nvPr/>
        </p:nvSpPr>
        <p:spPr>
          <a:xfrm>
            <a:off x="9624292" y="2042222"/>
            <a:ext cx="2567708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Venous phase (60 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3FDEB-B39A-8CC2-9DE5-6EE8BFA1E266}"/>
              </a:ext>
            </a:extLst>
          </p:cNvPr>
          <p:cNvSpPr txBox="1"/>
          <p:nvPr/>
        </p:nvSpPr>
        <p:spPr>
          <a:xfrm>
            <a:off x="6963618" y="4438651"/>
            <a:ext cx="2891551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Nephrographic phase (90 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B76A9-BC5D-9E8B-AE7B-A264075078CD}"/>
              </a:ext>
            </a:extLst>
          </p:cNvPr>
          <p:cNvSpPr txBox="1"/>
          <p:nvPr/>
        </p:nvSpPr>
        <p:spPr>
          <a:xfrm>
            <a:off x="9831221" y="4438651"/>
            <a:ext cx="2375922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Excretory phase (7 min)</a:t>
            </a:r>
          </a:p>
        </p:txBody>
      </p:sp>
    </p:spTree>
    <p:extLst>
      <p:ext uri="{BB962C8B-B14F-4D97-AF65-F5344CB8AC3E}">
        <p14:creationId xmlns:p14="http://schemas.microsoft.com/office/powerpoint/2010/main" val="181957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E0FE3-3A52-ACCE-2C87-9D6008AD23AC}"/>
              </a:ext>
            </a:extLst>
          </p:cNvPr>
          <p:cNvSpPr txBox="1">
            <a:spLocks/>
          </p:cNvSpPr>
          <p:nvPr/>
        </p:nvSpPr>
        <p:spPr>
          <a:xfrm>
            <a:off x="301261" y="1843670"/>
            <a:ext cx="109233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</a:rPr>
              <a:t>Tailoring CT scan to the indication based on provided clinical information </a:t>
            </a:r>
            <a:r>
              <a:rPr lang="en-US" sz="3200" dirty="0">
                <a:solidFill>
                  <a:schemeClr val="accent2"/>
                </a:solidFill>
              </a:rPr>
              <a:t>(clinic notes, order information, allergies, renal function)</a:t>
            </a:r>
          </a:p>
        </p:txBody>
      </p:sp>
      <p:pic>
        <p:nvPicPr>
          <p:cNvPr id="6" name="Picture 5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08DE87D7-0E76-E2EA-0BA7-0EB925E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28" y="2900198"/>
            <a:ext cx="9320211" cy="390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19C88-2C8B-ED8F-21C2-5A476D458636}"/>
              </a:ext>
            </a:extLst>
          </p:cNvPr>
          <p:cNvSpPr txBox="1"/>
          <p:nvPr/>
        </p:nvSpPr>
        <p:spPr>
          <a:xfrm>
            <a:off x="155572" y="3856429"/>
            <a:ext cx="241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Subset of 20 protocols</a:t>
            </a:r>
          </a:p>
        </p:txBody>
      </p:sp>
    </p:spTree>
    <p:extLst>
      <p:ext uri="{BB962C8B-B14F-4D97-AF65-F5344CB8AC3E}">
        <p14:creationId xmlns:p14="http://schemas.microsoft.com/office/powerpoint/2010/main" val="156785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FE5F-B4FE-4A47-1BDE-710642647F27}"/>
              </a:ext>
            </a:extLst>
          </p:cNvPr>
          <p:cNvSpPr txBox="1"/>
          <p:nvPr/>
        </p:nvSpPr>
        <p:spPr>
          <a:xfrm>
            <a:off x="141841" y="2025908"/>
            <a:ext cx="113875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Tasks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Convert fine-tuned Mistral 7B Instruct model on </a:t>
            </a:r>
            <a:r>
              <a:rPr lang="en-US" sz="2800" dirty="0" err="1">
                <a:solidFill>
                  <a:schemeClr val="accent1"/>
                </a:solidFill>
              </a:rPr>
              <a:t>Huggingface</a:t>
            </a:r>
            <a:r>
              <a:rPr lang="en-US" sz="2800" dirty="0">
                <a:solidFill>
                  <a:schemeClr val="accent1"/>
                </a:solidFill>
              </a:rPr>
              <a:t> (&gt;90% acc) to </a:t>
            </a:r>
            <a:r>
              <a:rPr lang="en-US" sz="2800" dirty="0" err="1">
                <a:solidFill>
                  <a:schemeClr val="accent1"/>
                </a:solidFill>
              </a:rPr>
              <a:t>gguf</a:t>
            </a:r>
            <a:r>
              <a:rPr lang="en-US" sz="2800" dirty="0">
                <a:solidFill>
                  <a:schemeClr val="accent1"/>
                </a:solidFill>
              </a:rPr>
              <a:t> and ultimately </a:t>
            </a:r>
            <a:r>
              <a:rPr lang="en-US" sz="2800" dirty="0" err="1">
                <a:solidFill>
                  <a:schemeClr val="accent1"/>
                </a:solidFill>
              </a:rPr>
              <a:t>llamafile</a:t>
            </a:r>
            <a:r>
              <a:rPr lang="en-US" sz="2800" dirty="0">
                <a:solidFill>
                  <a:schemeClr val="accent1"/>
                </a:solidFill>
              </a:rPr>
              <a:t> for local model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Show feasibility of using on our clinical data, interface with EHR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Create dataset of difficult/edge cases for future refinement/testing of the model once deployed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Applicability and Impact: 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Specific to Duke radiology protocols. 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Save ~ 1-2 </a:t>
            </a:r>
            <a:r>
              <a:rPr lang="en-US" sz="2800" dirty="0" err="1">
                <a:solidFill>
                  <a:schemeClr val="accent1"/>
                </a:solidFill>
              </a:rPr>
              <a:t>hr</a:t>
            </a:r>
            <a:r>
              <a:rPr lang="en-US" sz="2800" dirty="0">
                <a:solidFill>
                  <a:schemeClr val="accent1"/>
                </a:solidFill>
              </a:rPr>
              <a:t>/day of an Abdominal Radiologists time, reduce interruptions </a:t>
            </a:r>
          </a:p>
          <a:p>
            <a:pPr marL="971550" lvl="1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Publishable?</a:t>
            </a:r>
          </a:p>
        </p:txBody>
      </p:sp>
    </p:spTree>
    <p:extLst>
      <p:ext uri="{BB962C8B-B14F-4D97-AF65-F5344CB8AC3E}">
        <p14:creationId xmlns:p14="http://schemas.microsoft.com/office/powerpoint/2010/main" val="6321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Protocol Abdominal CT scans using fine-tuned LLM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FE5F-B4FE-4A47-1BDE-710642647F27}"/>
              </a:ext>
            </a:extLst>
          </p:cNvPr>
          <p:cNvSpPr txBox="1"/>
          <p:nvPr/>
        </p:nvSpPr>
        <p:spPr>
          <a:xfrm>
            <a:off x="141841" y="2025908"/>
            <a:ext cx="11387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Timeline: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Convert fine-tuned Mistral 7B Instruct model on </a:t>
            </a:r>
            <a:r>
              <a:rPr lang="en-US" sz="2800" dirty="0" err="1">
                <a:solidFill>
                  <a:schemeClr val="accent1"/>
                </a:solidFill>
              </a:rPr>
              <a:t>Huggingface</a:t>
            </a:r>
            <a:r>
              <a:rPr lang="en-US" sz="2800" dirty="0">
                <a:solidFill>
                  <a:schemeClr val="accent1"/>
                </a:solidFill>
              </a:rPr>
              <a:t> (&gt;90% acc) to </a:t>
            </a:r>
            <a:r>
              <a:rPr lang="en-US" sz="2800" dirty="0" err="1">
                <a:solidFill>
                  <a:schemeClr val="accent1"/>
                </a:solidFill>
              </a:rPr>
              <a:t>gguf</a:t>
            </a:r>
            <a:r>
              <a:rPr lang="en-US" sz="2800" dirty="0">
                <a:solidFill>
                  <a:schemeClr val="accent1"/>
                </a:solidFill>
              </a:rPr>
              <a:t> and ultimately </a:t>
            </a:r>
            <a:r>
              <a:rPr lang="en-US" sz="2800" dirty="0" err="1">
                <a:solidFill>
                  <a:schemeClr val="accent1"/>
                </a:solidFill>
              </a:rPr>
              <a:t>llamafile</a:t>
            </a:r>
            <a:r>
              <a:rPr lang="en-US" sz="2800" dirty="0">
                <a:solidFill>
                  <a:schemeClr val="accent1"/>
                </a:solidFill>
              </a:rPr>
              <a:t> for local model API (weeks 1 – assess feasibility, weeks 1-4 convert and initial testing)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Build backend using the local model AIPI (weeks 4-5)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Build front end (weeks 5-7)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accent1"/>
                </a:solidFill>
              </a:rPr>
              <a:t>Dockerize</a:t>
            </a:r>
            <a:r>
              <a:rPr lang="en-US" sz="2800" dirty="0">
                <a:solidFill>
                  <a:schemeClr val="accent1"/>
                </a:solidFill>
              </a:rPr>
              <a:t> and deploy (weeks 7-8)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Create dataset of difficult/edge cases and testing (remainder)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8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C3F61C-6B8A-D394-7622-FB42F1B34ADB}"/>
              </a:ext>
            </a:extLst>
          </p:cNvPr>
          <p:cNvSpPr/>
          <p:nvPr/>
        </p:nvSpPr>
        <p:spPr>
          <a:xfrm>
            <a:off x="0" y="0"/>
            <a:ext cx="12192000" cy="17662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C4F36-7B42-73A5-6C44-B13FC0940BC1}"/>
              </a:ext>
            </a:extLst>
          </p:cNvPr>
          <p:cNvSpPr txBox="1"/>
          <p:nvPr/>
        </p:nvSpPr>
        <p:spPr>
          <a:xfrm>
            <a:off x="301261" y="319713"/>
            <a:ext cx="84473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FFFF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4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Chatbot for Radiology Residents</a:t>
            </a:r>
          </a:p>
        </p:txBody>
      </p: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2F72F24F-9D81-79FD-3AD3-78D1BCFEE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444181"/>
              </p:ext>
            </p:extLst>
          </p:nvPr>
        </p:nvGraphicFramePr>
        <p:xfrm>
          <a:off x="141841" y="2025908"/>
          <a:ext cx="11387552" cy="347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2872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1341</Words>
  <Application>Microsoft Macintosh PowerPoint</Application>
  <PresentationFormat>Widescreen</PresentationFormat>
  <Paragraphs>151</Paragraphs>
  <Slides>20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Helvetica Neue</vt:lpstr>
      <vt:lpstr>1_Office Theme</vt:lpstr>
      <vt:lpstr>AIPI 561 Operationalizing Large Language Models (LLMOPS) </vt:lpstr>
      <vt:lpstr>Project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Tailoring CT scan to the indication based on provided clinical information</vt:lpstr>
      <vt:lpstr>Tailoring CT scan to the indication based on provided clinical information (clinic notes, order information, allergies, renal function)</vt:lpstr>
      <vt:lpstr>Tailoring CT scan to the indication based on provided clinical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AIPI 561 Operationalizing Large Language Models (LLMOPS) </dc:title>
  <dc:creator>Chad Miller</dc:creator>
  <cp:lastModifiedBy>Chad Miller</cp:lastModifiedBy>
  <cp:revision>28</cp:revision>
  <dcterms:created xsi:type="dcterms:W3CDTF">2024-05-26T11:17:40Z</dcterms:created>
  <dcterms:modified xsi:type="dcterms:W3CDTF">2024-05-26T19:04:06Z</dcterms:modified>
</cp:coreProperties>
</file>