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layfair Displ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Comforta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.fntdata"/><Relationship Id="rId20" Type="http://schemas.openxmlformats.org/officeDocument/2006/relationships/slide" Target="slides/slide15.xml"/><Relationship Id="rId42" Type="http://schemas.openxmlformats.org/officeDocument/2006/relationships/font" Target="fonts/PlayfairDisplay-boldItalic.fntdata"/><Relationship Id="rId41" Type="http://schemas.openxmlformats.org/officeDocument/2006/relationships/font" Target="fonts/PlayfairDisplay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Comfortaa-bold.fntdata"/><Relationship Id="rId25" Type="http://schemas.openxmlformats.org/officeDocument/2006/relationships/slide" Target="slides/slide20.xml"/><Relationship Id="rId47" Type="http://schemas.openxmlformats.org/officeDocument/2006/relationships/font" Target="fonts/Comfortaa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0f4a7410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0f4a7410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0f4a7410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0f4a7410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0f4a7410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0f4a7410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0f4a7410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0f4a7410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0f4a7410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0f4a7410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0f4a7410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0f4a7410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0f4a7410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0f4a7410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0f4a7410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0f4a7410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0f4a7410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0f4a7410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0f4a7410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0f4a7410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0f4a741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0f4a741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0f4a7410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0f4a7410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0f4a7410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0f4a7410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0f4a7410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0f4a7410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0f4a7410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0f4a7410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0f4a7410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0f4a7410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0f4a7410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0f4a7410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0f4a7410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0f4a7410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0f4a7410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0f4a7410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0f4a7410f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0f4a7410f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0f4a7410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70f4a7410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0f4a7410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0f4a7410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0f4a7410f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0f4a7410f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0f4a7410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70f4a7410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0f4a7410f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0f4a7410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0f4a7410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0f4a7410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0f4a7410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0f4a7410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0f4a7410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0f4a7410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0f4a7410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0f4a7410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0f4a7410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0f4a7410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0f4a7410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0f4a7410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0f4a7410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0f4a7410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Relationship Id="rId5" Type="http://schemas.openxmlformats.org/officeDocument/2006/relationships/image" Target="../media/image3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Relationship Id="rId5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Relationship Id="rId5" Type="http://schemas.openxmlformats.org/officeDocument/2006/relationships/hyperlink" Target="https://bellabeat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Relationship Id="rId5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9.png"/><Relationship Id="rId5" Type="http://schemas.openxmlformats.org/officeDocument/2006/relationships/hyperlink" Target="https://bellabeat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Relationship Id="rId5" Type="http://schemas.openxmlformats.org/officeDocument/2006/relationships/hyperlink" Target="https://bellabeat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Relationship Id="rId5" Type="http://schemas.openxmlformats.org/officeDocument/2006/relationships/hyperlink" Target="https://www.kaggle.com/datasets/arashnic/fitbi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kaggle.com/datasets/arashnic/fitbit" TargetMode="External"/><Relationship Id="rId4" Type="http://schemas.openxmlformats.org/officeDocument/2006/relationships/hyperlink" Target="https://docs.google.com/spreadsheets/d/12D2OQXbTraNNL4tMUvyI307KScJJsMr-C9gmKsAEkwo/edit?usp=sharing" TargetMode="External"/><Relationship Id="rId9" Type="http://schemas.openxmlformats.org/officeDocument/2006/relationships/hyperlink" Target="https://bellabeat.com/about-us/" TargetMode="External"/><Relationship Id="rId5" Type="http://schemas.openxmlformats.org/officeDocument/2006/relationships/hyperlink" Target="https://public.tableau.com/views/CapstoneCasestudyBellabeatClientDashboard_17152051751350/Dashboard1?:language=en-US&amp;:sid=&amp;:display_count=n&amp;:origin=viz_share_link" TargetMode="External"/><Relationship Id="rId6" Type="http://schemas.openxmlformats.org/officeDocument/2006/relationships/hyperlink" Target="https://academic.oup.com/eurjpc/article/30/18/1975/7226309" TargetMode="External"/><Relationship Id="rId7" Type="http://schemas.openxmlformats.org/officeDocument/2006/relationships/hyperlink" Target="https://www.cdc.gov/physicalactivity/basics/adults/index.htm" TargetMode="External"/><Relationship Id="rId8" Type="http://schemas.openxmlformats.org/officeDocument/2006/relationships/hyperlink" Target="https://researchblog.duke.edu/2021/03/24/duke-researcher-busts-metabolism-myths-in-new-book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hyperlink" Target="https://bellabeat.com" TargetMode="External"/><Relationship Id="rId6" Type="http://schemas.openxmlformats.org/officeDocument/2006/relationships/hyperlink" Target="https://bellabeat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ellabeat.com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s://bellabeat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bellabea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Bellabeat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Bellabeat Product Marketing Enhancement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64850" y="908175"/>
            <a:ext cx="16893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0" y="124125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41700" y="2213400"/>
            <a:ext cx="1935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IVY+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Healthtracker</a:t>
            </a:r>
            <a:endParaRPr sz="370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  <p:pic>
        <p:nvPicPr>
          <p:cNvPr descr="Bellabeat Ivy Garden Black" id="141" name="Google Shape;141;p22" title="Bellabeat Ivy Garden Black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182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Leaf Urban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125" y="263175"/>
            <a:ext cx="3429000" cy="46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615500" y="606900"/>
            <a:ext cx="4842300" cy="4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44800" y="1629725"/>
            <a:ext cx="4391100" cy="19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Analysis of a 30 day study dataset completed in 2016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from Fitbit Users will be used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 f</a:t>
            </a: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or our presentation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  <p:pic>
        <p:nvPicPr>
          <p:cNvPr id="164" name="Google Shape;164;p25" title="Grand Smart Device Survey Data Fitbi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2075" y="152400"/>
            <a:ext cx="7609524" cy="48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781050" y="1266825"/>
            <a:ext cx="561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r>
              <a:rPr b="1" lang="en" sz="2800">
                <a:latin typeface="Comfortaa"/>
                <a:ea typeface="Comfortaa"/>
                <a:cs typeface="Comfortaa"/>
                <a:sym typeface="Comfortaa"/>
              </a:rPr>
              <a:t>Our Chart Showed Us That…</a:t>
            </a:r>
            <a:endParaRPr b="1"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mfortaa"/>
                <a:ea typeface="Comfortaa"/>
                <a:cs typeface="Comfortaa"/>
                <a:sym typeface="Comfortaa"/>
              </a:rPr>
              <a:t>Steps Tracked Do Not Always Equate To Caloric Burn/Output.</a:t>
            </a:r>
            <a:r>
              <a:rPr b="1" lang="en" sz="22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			</a:t>
            </a:r>
            <a:r>
              <a:rPr lang="en" sz="2200" u="sng">
                <a:solidFill>
                  <a:schemeClr val="hlink"/>
                </a:solidFill>
                <a:hlinkClick r:id="rId5"/>
              </a:rPr>
              <a:t>											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  <p:pic>
        <p:nvPicPr>
          <p:cNvPr id="177" name="Google Shape;177;p27" title="Sleep by Day of Week 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8275" y="152400"/>
            <a:ext cx="7533324" cy="487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600075" y="1081100"/>
            <a:ext cx="7653300" cy="3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</a:t>
            </a:r>
            <a:r>
              <a:rPr lang="en"/>
              <a:t>df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1682125" y="387675"/>
            <a:ext cx="4819800" cy="18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E06666"/>
                </a:solidFill>
                <a:latin typeface="Comfortaa"/>
                <a:ea typeface="Comfortaa"/>
                <a:cs typeface="Comfortaa"/>
                <a:sym typeface="Comfortaa"/>
              </a:rPr>
              <a:t>Our Chart Showed Us That…</a:t>
            </a:r>
            <a:endParaRPr b="1" sz="3900">
              <a:solidFill>
                <a:srgbClr val="E0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E0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E06666"/>
                </a:solidFill>
                <a:latin typeface="Comfortaa"/>
                <a:ea typeface="Comfortaa"/>
                <a:cs typeface="Comfortaa"/>
                <a:sym typeface="Comfortaa"/>
              </a:rPr>
              <a:t>Wednesdays are for more sleep!</a:t>
            </a:r>
            <a:endParaRPr b="1" sz="3900">
              <a:solidFill>
                <a:srgbClr val="E0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942675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419  Average Minutes of Sleep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2043100" y="847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425" y="95250"/>
            <a:ext cx="7154600" cy="496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8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8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solidFill>
                  <a:srgbClr val="990000"/>
                </a:solidFill>
              </a:rPr>
              <a:t>Bellabeat Case Study</a:t>
            </a:r>
            <a:endParaRPr sz="3480">
              <a:solidFill>
                <a:srgbClr val="990000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07250" y="152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Bellabeat Product Marketing Enhancement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and Presented By: Amanda Mann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2024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878725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1658300" y="613375"/>
            <a:ext cx="47205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									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The Chart Showed Us That…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Women’s Lives Can Be Hectic 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Inconsistent Activity Levels Exist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Women Adapt To The Day 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omfortaa"/>
              <a:buChar char="●"/>
            </a:pP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The Day Doesn’t Adapt To Women</a:t>
            </a:r>
            <a:endParaRPr sz="1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1448750" y="3584250"/>
            <a:ext cx="274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9933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/>
        </p:nvSpPr>
        <p:spPr>
          <a:xfrm>
            <a:off x="1371600" y="1347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1214500" y="1917375"/>
            <a:ext cx="6757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THE AVERAGE BMI OF </a:t>
            </a:r>
            <a:r>
              <a:rPr b="1" lang="en" sz="3500">
                <a:solidFill>
                  <a:srgbClr val="741B47"/>
                </a:solidFill>
                <a:latin typeface="Comfortaa"/>
                <a:ea typeface="Comfortaa"/>
                <a:cs typeface="Comfortaa"/>
                <a:sym typeface="Comfortaa"/>
              </a:rPr>
              <a:t>STUDY PARTICIPANTS WAS 25</a:t>
            </a:r>
            <a:endParaRPr b="1" sz="3500">
              <a:solidFill>
                <a:srgbClr val="741B4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87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877250" y="1325875"/>
            <a:ext cx="59940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A64D79"/>
                </a:solidFill>
                <a:latin typeface="Comfortaa"/>
                <a:ea typeface="Comfortaa"/>
                <a:cs typeface="Comfortaa"/>
                <a:sym typeface="Comfortaa"/>
              </a:rPr>
              <a:t>More Steps Tracked On Tuesdays!</a:t>
            </a:r>
            <a:endParaRPr b="1" sz="3800">
              <a:solidFill>
                <a:srgbClr val="A64D7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873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962025" y="1598300"/>
            <a:ext cx="67170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On Average 944 Minutes Are</a:t>
            </a:r>
            <a:endParaRPr b="1" sz="29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Tracked as Sedentary Activity</a:t>
            </a:r>
            <a:endParaRPr b="1" sz="29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Per Day (Study Analysis)</a:t>
            </a:r>
            <a:endParaRPr b="1" sz="29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74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0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  <p:sp>
        <p:nvSpPr>
          <p:cNvPr id="257" name="Google Shape;257;p40"/>
          <p:cNvSpPr txBox="1"/>
          <p:nvPr/>
        </p:nvSpPr>
        <p:spPr>
          <a:xfrm>
            <a:off x="4093850" y="563875"/>
            <a:ext cx="45054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40"/>
          <p:cNvSpPr txBox="1"/>
          <p:nvPr/>
        </p:nvSpPr>
        <p:spPr>
          <a:xfrm>
            <a:off x="1027750" y="1378275"/>
            <a:ext cx="5314800" cy="30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People use less intensity to walk further distances.</a:t>
            </a:r>
            <a:endParaRPr sz="1800">
              <a:solidFill>
                <a:srgbClr val="741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4 miles on average is the distance covered walking</a:t>
            </a:r>
            <a:endParaRPr sz="1800">
              <a:solidFill>
                <a:srgbClr val="741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8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at</a:t>
            </a:r>
            <a:r>
              <a:rPr lang="en" sz="18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 a light and normal pace throughout the day. Most in the study were walking the minimal recommended amount of steps, just slowly.</a:t>
            </a:r>
            <a:endParaRPr sz="1800">
              <a:solidFill>
                <a:srgbClr val="741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F9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rPr>
              <a:t>Less distance in mileage is covered in Moderate Activity tracking; .67 miles on average.</a:t>
            </a:r>
            <a:endParaRPr sz="1800">
              <a:solidFill>
                <a:srgbClr val="BF9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27BA0"/>
                </a:solidFill>
                <a:latin typeface="Lato"/>
                <a:ea typeface="Lato"/>
                <a:cs typeface="Lato"/>
                <a:sym typeface="Lato"/>
              </a:rPr>
              <a:t>2 miles on average is covered in Very Active Activity tracking. </a:t>
            </a:r>
            <a:r>
              <a:rPr i="1" lang="en" sz="1800">
                <a:solidFill>
                  <a:srgbClr val="C27BA0"/>
                </a:solidFill>
                <a:latin typeface="Lato"/>
                <a:ea typeface="Lato"/>
                <a:cs typeface="Lato"/>
                <a:sym typeface="Lato"/>
              </a:rPr>
              <a:t>Runners?</a:t>
            </a:r>
            <a:endParaRPr i="1" sz="1800">
              <a:solidFill>
                <a:srgbClr val="C27BA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1"/>
          <p:cNvSpPr txBox="1"/>
          <p:nvPr/>
        </p:nvSpPr>
        <p:spPr>
          <a:xfrm>
            <a:off x="374350" y="1195375"/>
            <a:ext cx="5587500" cy="3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I will begin to conclude my presentation with my recommendations and answer questions in a brief Q&amp;A.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224800" y="932500"/>
            <a:ext cx="588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36375" y="17766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Our Big Questions 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Our Fact-Finding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Our Deliverables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Our Recommendations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Our Sources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8" name="Google Shape;78;p15" title="Flower 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825" y="608925"/>
            <a:ext cx="3785100" cy="35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															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2"/>
          <p:cNvSpPr txBox="1"/>
          <p:nvPr/>
        </p:nvSpPr>
        <p:spPr>
          <a:xfrm>
            <a:off x="304800" y="304800"/>
            <a:ext cx="57654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RECOMMENDATIONS: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Encourage less sedentary time by 300 minutes less per day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Encourage greater intensity activity levels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Offer Kudos for tracking greater than 5000 steps per day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Incentivize for step increases by blocks (100,500,1000)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Break the walker/jogger by adding unique and fun dynamic challenges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Offer alerts and reminders to move around more once an hour</a:t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  <p:sp>
        <p:nvSpPr>
          <p:cNvPr id="278" name="Google Shape;278;p43"/>
          <p:cNvSpPr txBox="1"/>
          <p:nvPr/>
        </p:nvSpPr>
        <p:spPr>
          <a:xfrm>
            <a:off x="419100" y="1521150"/>
            <a:ext cx="52398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Questions and Answers</a:t>
            </a:r>
            <a:endParaRPr sz="2600" u="sng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fortaa"/>
              <a:buChar char="●"/>
            </a:pPr>
            <a:r>
              <a:rPr i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How long was the study duration?</a:t>
            </a:r>
            <a:r>
              <a:rPr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b="1"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30 Days in 2016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fortaa"/>
              <a:buChar char="●"/>
            </a:pPr>
            <a:r>
              <a:rPr i="1" lang="en" sz="1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How big was the sample population? </a:t>
            </a:r>
            <a:r>
              <a:rPr b="1"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30 Users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fortaa"/>
              <a:buChar char="●"/>
            </a:pPr>
            <a:r>
              <a:rPr i="1"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Who Conducted the study?</a:t>
            </a:r>
            <a:r>
              <a:rPr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Mturk Sample/Public Dataset</a:t>
            </a:r>
            <a:endParaRPr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fortaa"/>
              <a:buChar char="●"/>
            </a:pPr>
            <a:r>
              <a:rPr i="1"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Were there Outliers? </a:t>
            </a:r>
            <a:r>
              <a:rPr b="1"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Yes, there were four outliers.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fortaa"/>
              <a:buChar char="●"/>
            </a:pPr>
            <a:r>
              <a:rPr i="1"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How was Data analyzed?</a:t>
            </a:r>
            <a:r>
              <a:rPr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Sheet-Clean,Sort, and Validate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fortaa"/>
              <a:buChar char="●"/>
            </a:pPr>
            <a:r>
              <a:rPr i="1"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How was Data visualized?</a:t>
            </a:r>
            <a:r>
              <a:rPr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Sheets, Tableau, RStudio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fortaa"/>
              <a:buChar char="●"/>
            </a:pPr>
            <a:r>
              <a:rPr i="1"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Concerns about Data? </a:t>
            </a:r>
            <a:r>
              <a:rPr b="1"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Yes. What would you like to know?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  <p:sp>
        <p:nvSpPr>
          <p:cNvPr id="285" name="Google Shape;285;p44"/>
          <p:cNvSpPr txBox="1"/>
          <p:nvPr/>
        </p:nvSpPr>
        <p:spPr>
          <a:xfrm>
            <a:off x="1033475" y="1327775"/>
            <a:ext cx="54435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solidFill>
                  <a:srgbClr val="E06666"/>
                </a:solidFill>
                <a:latin typeface="Comfortaa"/>
                <a:ea typeface="Comfortaa"/>
                <a:cs typeface="Comfortaa"/>
                <a:sym typeface="Comfortaa"/>
              </a:rPr>
              <a:t>Kiitos!</a:t>
            </a:r>
            <a:endParaRPr b="1" sz="6700">
              <a:solidFill>
                <a:srgbClr val="E0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solidFill>
                  <a:srgbClr val="E06666"/>
                </a:solidFill>
                <a:latin typeface="Comfortaa"/>
                <a:ea typeface="Comfortaa"/>
                <a:cs typeface="Comfortaa"/>
                <a:sym typeface="Comfortaa"/>
              </a:rPr>
              <a:t>Thank You!</a:t>
            </a:r>
            <a:endParaRPr b="1" sz="6700">
              <a:solidFill>
                <a:srgbClr val="E0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700">
              <a:solidFill>
                <a:srgbClr val="E0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/>
        </p:nvSpPr>
        <p:spPr>
          <a:xfrm>
            <a:off x="928700" y="1469700"/>
            <a:ext cx="4633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Sources: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Dataset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Analysis of Dataset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Bellabeat Dashboard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Journal Article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CDC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Caloric Myths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Bellabeat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Our Big Questions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887375"/>
            <a:ext cx="8520600" cy="24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8719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AutoNum type="arabicPeriod"/>
            </a:pPr>
            <a:r>
              <a:rPr lang="en" sz="2700">
                <a:latin typeface="Comfortaa"/>
                <a:ea typeface="Comfortaa"/>
                <a:cs typeface="Comfortaa"/>
                <a:sym typeface="Comfortaa"/>
              </a:rPr>
              <a:t>Who is in our market? </a:t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-38719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AutoNum type="arabicPeriod"/>
            </a:pPr>
            <a:r>
              <a:rPr lang="en" sz="2700">
                <a:latin typeface="Comfortaa"/>
                <a:ea typeface="Comfortaa"/>
                <a:cs typeface="Comfortaa"/>
                <a:sym typeface="Comfortaa"/>
              </a:rPr>
              <a:t>What do we know about them?</a:t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-38719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AutoNum type="arabicPeriod"/>
            </a:pPr>
            <a:r>
              <a:rPr lang="en" sz="2700">
                <a:latin typeface="Comfortaa"/>
                <a:ea typeface="Comfortaa"/>
                <a:cs typeface="Comfortaa"/>
                <a:sym typeface="Comfortaa"/>
              </a:rPr>
              <a:t>Where can we serve our market?</a:t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-38719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AutoNum type="arabicPeriod"/>
            </a:pPr>
            <a:r>
              <a:rPr lang="en" sz="2700">
                <a:latin typeface="Comfortaa"/>
                <a:ea typeface="Comfortaa"/>
                <a:cs typeface="Comfortaa"/>
                <a:sym typeface="Comfortaa"/>
              </a:rPr>
              <a:t>When do they need our products?</a:t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-38719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AutoNum type="arabicPeriod"/>
            </a:pPr>
            <a:r>
              <a:rPr lang="en" sz="2700">
                <a:latin typeface="Comfortaa"/>
                <a:ea typeface="Comfortaa"/>
                <a:cs typeface="Comfortaa"/>
                <a:sym typeface="Comfortaa"/>
              </a:rPr>
              <a:t>Why do they need our products?</a:t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-38719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AutoNum type="arabicPeriod"/>
            </a:pPr>
            <a:r>
              <a:rPr lang="en" sz="2700">
                <a:latin typeface="Comfortaa"/>
                <a:ea typeface="Comfortaa"/>
                <a:cs typeface="Comfortaa"/>
                <a:sym typeface="Comfortaa"/>
              </a:rPr>
              <a:t>How can we increase our product reach?</a:t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 title="Free Images : beach, silhouette, people, sunrise, sunset, morning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75750" y="-81775"/>
            <a:ext cx="10394598" cy="52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650" y="87825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04800" y="87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															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04800" y="251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														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Serving Women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Bellabeat is </a:t>
            </a:r>
            <a:r>
              <a:rPr lang="en" sz="2600"/>
              <a:t>committed</a:t>
            </a:r>
            <a:r>
              <a:rPr lang="en" sz="2600"/>
              <a:t> to the health and wellness of women.</a:t>
            </a:r>
            <a:endParaRPr sz="2600"/>
          </a:p>
        </p:txBody>
      </p:sp>
      <p:sp>
        <p:nvSpPr>
          <p:cNvPr id="103" name="Google Shape;103;p18"/>
          <p:cNvSpPr txBox="1"/>
          <p:nvPr/>
        </p:nvSpPr>
        <p:spPr>
          <a:xfrm>
            <a:off x="304800" y="87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															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														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36375" y="12522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Our Audience is Mostly Women</a:t>
            </a:r>
            <a:endParaRPr>
              <a:solidFill>
                <a:srgbClr val="99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04075" y="21209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77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Comfortaa"/>
              <a:buChar char="●"/>
            </a:pPr>
            <a:r>
              <a:rPr lang="en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They encompass all economic backgrounds</a:t>
            </a:r>
            <a:endParaRPr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577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Comfortaa"/>
              <a:buChar char="●"/>
            </a:pPr>
            <a:r>
              <a:rPr lang="en" sz="15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Have varied careers and commitments</a:t>
            </a:r>
            <a:endParaRPr sz="15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942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mfortaa"/>
              <a:buChar char="●"/>
            </a:pPr>
            <a:r>
              <a:rPr lang="en" sz="14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Want to feel great about life</a:t>
            </a:r>
            <a:endParaRPr sz="14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942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30"/>
              <a:buFont typeface="Comfortaa"/>
              <a:buChar char="●"/>
            </a:pPr>
            <a:r>
              <a:rPr lang="en" sz="143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Are  trying to balance their time</a:t>
            </a:r>
            <a:endParaRPr sz="143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757075" y="2034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&gt; We Can Serve Them All Through Fair Buy-In</a:t>
            </a:r>
            <a:endParaRPr i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&gt; We Can Identify Further Needs to Support Careers and Commitments of Women</a:t>
            </a:r>
            <a:endParaRPr i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&gt; We Can Encourage Health &amp; Wellness</a:t>
            </a:r>
            <a:endParaRPr i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&gt; We Can Help Them Shine and Have More Quality Time in Their Roles</a:t>
            </a:r>
            <a:endParaRPr i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11504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Bellabeat Products Are Intuitive For Women</a:t>
            </a:r>
            <a:endParaRPr>
              <a:solidFill>
                <a:srgbClr val="99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57900" y="1776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Meet &amp; Greet with Bellabeat</a:t>
            </a: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 pioneer in the fem-tech realm, Bellabeat is a women’s wellness company that has helped millions of women track their cycle,pregnancies, and live more in sync with their cycles.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Founded in 2014, Bellabeat is the company that developed one of the first wearables specifically designed for women and has since gone on to create a portfolio of digital products for tracking and improving the health of women.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						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304800" y="304800"/>
            <a:ext cx="3000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83875" y="1069225"/>
            <a:ext cx="85206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r>
              <a:rPr lang="en" sz="3866"/>
              <a:t> </a:t>
            </a:r>
            <a:r>
              <a:rPr lang="en" sz="3311">
                <a:latin typeface="Comfortaa"/>
                <a:ea typeface="Comfortaa"/>
                <a:cs typeface="Comfortaa"/>
                <a:sym typeface="Comfortaa"/>
              </a:rPr>
              <a:t>   OUR NUMBERS</a:t>
            </a:r>
            <a:endParaRPr sz="331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1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															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78775" y="1984225"/>
            <a:ext cx="21090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Million+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Devices Synced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261850" y="2694425"/>
            <a:ext cx="18399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 Million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757550" y="3081800"/>
            <a:ext cx="17325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380 Million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Cycles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Tracked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5748250" y="3458400"/>
            <a:ext cx="22488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 Million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Pregnancies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Tracked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