
<file path=[Content_Types].xml><?xml version="1.0" encoding="utf-8"?>
<Types xmlns="http://schemas.openxmlformats.org/package/2006/content-types"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CF1D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1"/>
    <p:restoredTop sz="94640"/>
  </p:normalViewPr>
  <p:slideViewPr>
    <p:cSldViewPr snapToGrid="0" snapToObjects="1">
      <p:cViewPr>
        <p:scale>
          <a:sx n="69" d="100"/>
          <a:sy n="69" d="100"/>
        </p:scale>
        <p:origin x="-300" y="-138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22000">
              <a:schemeClr val="bg1">
                <a:lumMod val="85000"/>
                <a:alpha val="41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roup"/>
          <p:cNvSpPr/>
          <p:nvPr/>
        </p:nvSpPr>
        <p:spPr>
          <a:xfrm>
            <a:off x="155575" y="1206570"/>
            <a:ext cx="3190854" cy="8605112"/>
          </a:xfrm>
          <a:prstGeom prst="rect">
            <a:avLst/>
          </a:prstGeom>
          <a:solidFill>
            <a:schemeClr val="accent4">
              <a:lumMod val="20000"/>
              <a:lumOff val="80000"/>
              <a:alpha val="24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522" y="1219200"/>
            <a:ext cx="941529" cy="39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r="78"/>
          <a:stretch>
            <a:fillRect/>
          </a:stretch>
        </p:blipFill>
        <p:spPr bwMode="auto">
          <a:xfrm>
            <a:off x="8857534" y="1723316"/>
            <a:ext cx="1647316" cy="760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10935530" y="215545"/>
            <a:ext cx="2618953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FROM PEAKS TO GENES Tutorial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ru-RU" sz="2500" b="0" dirty="0" smtClean="0"/>
              <a:t> </a:t>
            </a:r>
            <a:endParaRPr dirty="0"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37111" y="160338"/>
            <a:ext cx="10898129" cy="560098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pPr algn="ctr"/>
            <a:r>
              <a:rPr lang="en-US" dirty="0" smtClean="0"/>
              <a:t>Introduction to Galaxy tools</a:t>
            </a:r>
            <a:r>
              <a:rPr lang="ru-RU" dirty="0" smtClean="0"/>
              <a:t> </a:t>
            </a:r>
            <a:r>
              <a:rPr lang="ru-RU" dirty="0" smtClean="0"/>
              <a:t>:</a:t>
            </a:r>
            <a:r>
              <a:rPr dirty="0" smtClean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6" name="Cheatsheets make it easy for R users…"/>
          <p:cNvSpPr txBox="1"/>
          <p:nvPr/>
        </p:nvSpPr>
        <p:spPr>
          <a:xfrm>
            <a:off x="322522" y="1618422"/>
            <a:ext cx="2830269" cy="58362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4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Goal</a:t>
            </a:r>
            <a:r>
              <a:rPr lang="ru-RU" sz="14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: </a:t>
            </a:r>
            <a:r>
              <a:rPr lang="en-US" sz="1400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retrieve and export data from </a:t>
            </a:r>
            <a:r>
              <a:rPr lang="en-US" sz="1400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the </a:t>
            </a:r>
            <a:r>
              <a:rPr lang="en-US" sz="1400" b="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Genome Browser annotation track database</a:t>
            </a:r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185" name="Layout Suggestions"/>
          <p:cNvSpPr txBox="1"/>
          <p:nvPr/>
        </p:nvSpPr>
        <p:spPr>
          <a:xfrm>
            <a:off x="3824357" y="826898"/>
            <a:ext cx="2829292" cy="34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Input parameters</a:t>
            </a:r>
            <a:endParaRPr dirty="0"/>
          </a:p>
        </p:txBody>
      </p:sp>
      <p:sp>
        <p:nvSpPr>
          <p:cNvPr id="186" name="Line"/>
          <p:cNvSpPr/>
          <p:nvPr/>
        </p:nvSpPr>
        <p:spPr>
          <a:xfrm flipV="1">
            <a:off x="3551234" y="1217209"/>
            <a:ext cx="3236294" cy="199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9" name="Useful Elements"/>
          <p:cNvSpPr txBox="1"/>
          <p:nvPr/>
        </p:nvSpPr>
        <p:spPr>
          <a:xfrm>
            <a:off x="8229390" y="873145"/>
            <a:ext cx="106599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Output</a:t>
            </a:r>
            <a:endParaRPr dirty="0"/>
          </a:p>
        </p:txBody>
      </p:sp>
      <p:sp>
        <p:nvSpPr>
          <p:cNvPr id="190" name="Line"/>
          <p:cNvSpPr/>
          <p:nvPr/>
        </p:nvSpPr>
        <p:spPr>
          <a:xfrm>
            <a:off x="712437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Logistics"/>
          <p:cNvSpPr txBox="1"/>
          <p:nvPr/>
        </p:nvSpPr>
        <p:spPr>
          <a:xfrm>
            <a:off x="11881933" y="831098"/>
            <a:ext cx="559449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E.g.</a:t>
            </a:r>
            <a:endParaRPr dirty="0"/>
          </a:p>
        </p:txBody>
      </p:sp>
      <p:sp>
        <p:nvSpPr>
          <p:cNvPr id="192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3" name="MOCK TABLES"/>
          <p:cNvSpPr txBox="1"/>
          <p:nvPr/>
        </p:nvSpPr>
        <p:spPr>
          <a:xfrm>
            <a:off x="2275948" y="1408108"/>
            <a:ext cx="87684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 smtClean="0"/>
              <a:t>UCSC Main</a:t>
            </a:r>
            <a:endParaRPr lang="en-US" dirty="0"/>
          </a:p>
        </p:txBody>
      </p:sp>
      <p:sp>
        <p:nvSpPr>
          <p:cNvPr id="221" name="code"/>
          <p:cNvSpPr/>
          <p:nvPr/>
        </p:nvSpPr>
        <p:spPr>
          <a:xfrm flipH="1">
            <a:off x="7842266" y="2062288"/>
            <a:ext cx="898777" cy="279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File formats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2" name="Line"/>
          <p:cNvSpPr/>
          <p:nvPr/>
        </p:nvSpPr>
        <p:spPr>
          <a:xfrm>
            <a:off x="3635278" y="238298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3" name="Line"/>
          <p:cNvSpPr/>
          <p:nvPr/>
        </p:nvSpPr>
        <p:spPr>
          <a:xfrm>
            <a:off x="344039" y="238298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4" name="Line"/>
          <p:cNvSpPr/>
          <p:nvPr/>
        </p:nvSpPr>
        <p:spPr>
          <a:xfrm>
            <a:off x="7148465" y="523496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4" name="Line"/>
          <p:cNvSpPr/>
          <p:nvPr/>
        </p:nvSpPr>
        <p:spPr>
          <a:xfrm>
            <a:off x="10564983" y="524987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>
            <a:off x="10644753" y="250701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4" name="Line"/>
          <p:cNvSpPr/>
          <p:nvPr/>
        </p:nvSpPr>
        <p:spPr>
          <a:xfrm>
            <a:off x="291339" y="160601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8" name="AutoShape 4" descr="https://genome.ucsc.edu/images/ucscHelixLogo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8" name="Layout Suggestions"/>
          <p:cNvSpPr txBox="1"/>
          <p:nvPr/>
        </p:nvSpPr>
        <p:spPr>
          <a:xfrm>
            <a:off x="2241436" y="873145"/>
            <a:ext cx="1160607" cy="34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smtClean="0"/>
              <a:t>Tools 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237111" y="523496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4" name="Cheatsheets make it easy for R users…"/>
          <p:cNvSpPr txBox="1"/>
          <p:nvPr/>
        </p:nvSpPr>
        <p:spPr>
          <a:xfrm>
            <a:off x="3551234" y="1332620"/>
            <a:ext cx="3355965" cy="620871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In a table browser </a:t>
            </a:r>
            <a:r>
              <a:rPr lang="en-US" dirty="0" smtClean="0"/>
              <a:t>select dataset</a:t>
            </a:r>
            <a:r>
              <a:rPr lang="en-US" dirty="0" smtClean="0"/>
              <a:t>, define region of interest </a:t>
            </a:r>
            <a:r>
              <a:rPr lang="en-US" b="0" dirty="0" smtClean="0"/>
              <a:t>(genome | position + </a:t>
            </a:r>
            <a:r>
              <a:rPr lang="en-US" b="0" dirty="0" smtClean="0"/>
              <a:t>identifiers)</a:t>
            </a:r>
            <a:r>
              <a:rPr lang="en-US" b="0" dirty="0" smtClean="0"/>
              <a:t> then </a:t>
            </a:r>
            <a:r>
              <a:rPr lang="en-US" dirty="0" smtClean="0"/>
              <a:t>retrieve or display the data</a:t>
            </a:r>
            <a:endParaRPr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145" name="Cheatsheets make it easy for R users…"/>
          <p:cNvSpPr txBox="1"/>
          <p:nvPr/>
        </p:nvSpPr>
        <p:spPr>
          <a:xfrm>
            <a:off x="7175473" y="1317766"/>
            <a:ext cx="3091601" cy="6357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ot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File type as a </a:t>
            </a:r>
            <a:r>
              <a:rPr lang="en-US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plain text</a:t>
            </a:r>
            <a:r>
              <a:rPr lang="en-US" dirty="0" smtClean="0"/>
              <a:t> - </a:t>
            </a:r>
            <a:r>
              <a:rPr lang="en-US" b="0" dirty="0" smtClean="0"/>
              <a:t>data is in ASCII </a:t>
            </a:r>
            <a:r>
              <a:rPr lang="en-US" b="0" dirty="0" smtClean="0"/>
              <a:t>format, or as </a:t>
            </a:r>
            <a:r>
              <a:rPr lang="en-US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*.</a:t>
            </a:r>
            <a:r>
              <a:rPr lang="en-US" dirty="0" err="1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gzip</a:t>
            </a:r>
            <a:r>
              <a:rPr lang="en-US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n-US" b="0" dirty="0" smtClean="0"/>
              <a:t>compressed </a:t>
            </a:r>
            <a:r>
              <a:rPr lang="en-US" b="0" dirty="0" smtClean="0"/>
              <a:t>archive </a:t>
            </a:r>
            <a:r>
              <a:rPr lang="en-US" b="0" dirty="0" smtClean="0"/>
              <a:t>format for </a:t>
            </a:r>
            <a:r>
              <a:rPr lang="en-US" b="0" dirty="0" smtClean="0"/>
              <a:t>Linux|Unix </a:t>
            </a:r>
          </a:p>
          <a:p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146" name="Cheatsheets make it easy for R users…"/>
          <p:cNvSpPr txBox="1"/>
          <p:nvPr/>
        </p:nvSpPr>
        <p:spPr>
          <a:xfrm>
            <a:off x="10787890" y="1281178"/>
            <a:ext cx="2766593" cy="884276"/>
          </a:xfrm>
          <a:prstGeom prst="rect">
            <a:avLst/>
          </a:prstGeom>
          <a:noFill/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sz="1400" dirty="0" smtClean="0"/>
              <a:t>Retrieve list of genes of an animals, viruses, insects for i.e. mice etc.</a:t>
            </a:r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155" name="Line"/>
          <p:cNvSpPr/>
          <p:nvPr/>
        </p:nvSpPr>
        <p:spPr>
          <a:xfrm>
            <a:off x="7172559" y="250701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0" name="Прямоугольник 169"/>
          <p:cNvSpPr/>
          <p:nvPr/>
        </p:nvSpPr>
        <p:spPr>
          <a:xfrm>
            <a:off x="2275948" y="2382986"/>
            <a:ext cx="1050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Select last </a:t>
            </a:r>
            <a:endParaRPr lang="ru-RU" sz="1400" dirty="0" smtClean="0"/>
          </a:p>
        </p:txBody>
      </p:sp>
      <p:sp>
        <p:nvSpPr>
          <p:cNvPr id="197" name="Cheatsheets make it easy for R users…"/>
          <p:cNvSpPr txBox="1"/>
          <p:nvPr/>
        </p:nvSpPr>
        <p:spPr>
          <a:xfrm>
            <a:off x="344039" y="2719332"/>
            <a:ext cx="2830269" cy="25939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400" b="0" dirty="0" smtClean="0"/>
              <a:t>Keep</a:t>
            </a:r>
            <a:r>
              <a:rPr lang="en-US" sz="1400" b="0" dirty="0" smtClean="0"/>
              <a:t> the last X lines in a </a:t>
            </a:r>
            <a:r>
              <a:rPr lang="en-US" sz="1400" b="0" dirty="0" smtClean="0"/>
              <a:t>dataset. </a:t>
            </a:r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198" name="Cheatsheets make it easy for R users…"/>
          <p:cNvSpPr txBox="1"/>
          <p:nvPr/>
        </p:nvSpPr>
        <p:spPr>
          <a:xfrm>
            <a:off x="3551234" y="2507014"/>
            <a:ext cx="3355965" cy="183749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dirty="0" smtClean="0"/>
              <a:t>Keep last lines| Keep from this line on    </a:t>
            </a:r>
            <a:endParaRPr lang="ru-RU" dirty="0" smtClean="0"/>
          </a:p>
        </p:txBody>
      </p:sp>
      <p:graphicFrame>
        <p:nvGraphicFramePr>
          <p:cNvPr id="199" name="Таблица 198"/>
          <p:cNvGraphicFramePr>
            <a:graphicFrameLocks noGrp="1"/>
          </p:cNvGraphicFramePr>
          <p:nvPr/>
        </p:nvGraphicFramePr>
        <p:xfrm>
          <a:off x="3551234" y="2793754"/>
          <a:ext cx="1694854" cy="668259"/>
        </p:xfrm>
        <a:graphic>
          <a:graphicData uri="http://schemas.openxmlformats.org/drawingml/2006/table">
            <a:tbl>
              <a:tblPr/>
              <a:tblGrid>
                <a:gridCol w="423489"/>
                <a:gridCol w="423489"/>
                <a:gridCol w="423489"/>
                <a:gridCol w="424387"/>
              </a:tblGrid>
              <a:tr h="2227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chr1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ru-RU" sz="105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 err="1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geneA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227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chr1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50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geneB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2227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chr5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40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latin typeface="Times New Roman"/>
                          <a:ea typeface="Calibri"/>
                          <a:cs typeface="Times New Roman"/>
                        </a:rPr>
                        <a:t>geneL</a:t>
                      </a:r>
                      <a:endParaRPr lang="ru-RU" sz="1050" dirty="0"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0" name="Таблица 199"/>
          <p:cNvGraphicFramePr>
            <a:graphicFrameLocks noGrp="1"/>
          </p:cNvGraphicFramePr>
          <p:nvPr/>
        </p:nvGraphicFramePr>
        <p:xfrm>
          <a:off x="5471527" y="2935606"/>
          <a:ext cx="1435672" cy="384556"/>
        </p:xfrm>
        <a:graphic>
          <a:graphicData uri="http://schemas.openxmlformats.org/drawingml/2006/table">
            <a:tbl>
              <a:tblPr/>
              <a:tblGrid>
                <a:gridCol w="358728"/>
                <a:gridCol w="358728"/>
                <a:gridCol w="358728"/>
                <a:gridCol w="359488"/>
              </a:tblGrid>
              <a:tr h="664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chr1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50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80</a:t>
                      </a:r>
                      <a:endParaRPr lang="ru-RU" sz="1050" b="1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geneB</a:t>
                      </a:r>
                      <a:endParaRPr lang="ru-RU" sz="1050" b="1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664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chr5</a:t>
                      </a:r>
                      <a:endParaRPr lang="ru-RU" sz="1050" b="1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10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40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8255" marR="8255" marT="825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b="1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50800" dist="50800" dir="5400000" algn="ctr" rotWithShape="0">
                              <a:schemeClr val="bg1">
                                <a:lumMod val="95000"/>
                              </a:schemeClr>
                            </a:outerShdw>
                          </a:effectLst>
                          <a:uFillTx/>
                          <a:latin typeface="Times New Roman"/>
                          <a:ea typeface="Calibri"/>
                          <a:cs typeface="Times New Roman"/>
                          <a:sym typeface="Helvetica Light"/>
                        </a:rPr>
                        <a:t>geneL</a:t>
                      </a:r>
                      <a:endParaRPr lang="ru-RU" sz="105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50800" dist="50800" dir="5400000" algn="ctr" rotWithShape="0">
                            <a:schemeClr val="bg1">
                              <a:lumMod val="95000"/>
                            </a:schemeClr>
                          </a:outerShdw>
                        </a:effectLst>
                        <a:uFillTx/>
                        <a:latin typeface="Times New Roman"/>
                        <a:ea typeface="Calibri"/>
                        <a:cs typeface="Times New Roman"/>
                        <a:sym typeface="Helvetica Ligh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6C0A"/>
                    </a:solidFill>
                  </a:tcPr>
                </a:tc>
              </a:tr>
            </a:tbl>
          </a:graphicData>
        </a:graphic>
      </p:graphicFrame>
      <p:sp>
        <p:nvSpPr>
          <p:cNvPr id="215" name="Line">
            <a:extLst>
              <a:ext uri="{FF2B5EF4-FFF2-40B4-BE49-F238E27FC236}">
                <a16:creationId xmlns:a16="http://schemas.microsoft.com/office/drawing/2014/main" xmlns="" id="{7668FFBE-924A-3044-A9A0-8EEB7253E34D}"/>
              </a:ext>
            </a:extLst>
          </p:cNvPr>
          <p:cNvSpPr/>
          <p:nvPr/>
        </p:nvSpPr>
        <p:spPr>
          <a:xfrm>
            <a:off x="5331877" y="3127885"/>
            <a:ext cx="139607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6" name="Cheatsheets make it easy for R users…"/>
          <p:cNvSpPr txBox="1"/>
          <p:nvPr/>
        </p:nvSpPr>
        <p:spPr>
          <a:xfrm>
            <a:off x="10787890" y="2685749"/>
            <a:ext cx="2766593" cy="884276"/>
          </a:xfrm>
          <a:prstGeom prst="rect">
            <a:avLst/>
          </a:prstGeom>
          <a:noFill/>
          <a:ln w="63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700" tIns="12700" rIns="12700" bIns="12700"/>
          <a:lstStyle/>
          <a:p>
            <a:r>
              <a:rPr lang="en-US" sz="1400" dirty="0" smtClean="0"/>
              <a:t>Retrieve list of genes of an animals, viruses, insects for i.e. mice etc.</a:t>
            </a:r>
            <a:endParaRPr sz="1400" b="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pic>
        <p:nvPicPr>
          <p:cNvPr id="2055" name="Picture 7" descr="GTN-60p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772" y="148935"/>
            <a:ext cx="571500" cy="571501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5908</TotalTime>
  <Words>132</Words>
  <PresentationFormat>Произвольный</PresentationFormat>
  <Paragraphs>38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White</vt:lpstr>
      <vt:lpstr>Introduction to Galaxy tools : CHEAT SHEET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modified xsi:type="dcterms:W3CDTF">2021-11-18T15:13:20Z</dcterms:modified>
</cp:coreProperties>
</file>