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1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4640"/>
  </p:normalViewPr>
  <p:slideViewPr>
    <p:cSldViewPr snapToGrid="0" snapToObjects="1">
      <p:cViewPr>
        <p:scale>
          <a:sx n="69" d="100"/>
          <a:sy n="69" d="100"/>
        </p:scale>
        <p:origin x="-300" y="-4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2000">
              <a:schemeClr val="bg1">
                <a:lumMod val="85000"/>
                <a:alpha val="41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usegalaxy.eu/root?tool_id=toolshed.g2.bx.psu.edu/repos/devteam/intersect/gops_intersect_1/1.0.0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usegalaxy.eu/root?tool_id=toolshed.g2.bx.psu.edu/repos/bgruening/text_processing/tp_tail_tool/1.1.0" TargetMode="External"/><Relationship Id="rId12" Type="http://schemas.openxmlformats.org/officeDocument/2006/relationships/hyperlink" Target="https://usegalaxy.eu/root?tool_id=CONVERTER_interval_to_bed_0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enome.ucsc.edu/cgi-bin/hgTables?GALAXY_URL=https://usegalaxy.eu/tool_runner&amp;tool_id=ucsc_table_direct1&amp;sendToGalaxy=1&amp;hgta_compressType=none&amp;hgta_outputType=bed" TargetMode="External"/><Relationship Id="rId11" Type="http://schemas.openxmlformats.org/officeDocument/2006/relationships/hyperlink" Target="https://usegalaxy.eu/root?tool_id=toolshed.g2.bx.psu.edu/repos/devteam/get_flanks/get_flanks1/1.0.0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usegalaxy.eu/root?tool_id=toolshed.g2.bx.psu.edu/repos/bgruening/text_processing/tp_awk_tool/1.1.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usegalaxy.eu/root?tool_id=toolshed.g2.bx.psu.edu/repos/bgruening/text_processing/tp_replace_in_column/1.1.3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segalaxy.eu/root?tool_id=CONVERTER_interval_to_bed_0" TargetMode="External"/><Relationship Id="rId3" Type="http://schemas.openxmlformats.org/officeDocument/2006/relationships/hyperlink" Target="https://usegalaxy.eu/root?tool_id=toolshed.g2.bx.psu.edu/repos/bgruening/text_processing/tp_tail_tool/1.1.0" TargetMode="External"/><Relationship Id="rId7" Type="http://schemas.openxmlformats.org/officeDocument/2006/relationships/hyperlink" Target="https://usegalaxy.eu/root?tool_id=join1" TargetMode="External"/><Relationship Id="rId2" Type="http://schemas.openxmlformats.org/officeDocument/2006/relationships/hyperlink" Target="https://usegalaxy.eu/root?tool_id=Grouping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segalaxy.eu/root?tool_id=Cut1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hyperlink" Target="https://usegalaxy.eu/root?tool_id=toolshed.g2.bx.psu.edu/repos/devteam/column_maker/Add_a_column1/1.6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704686" y="6213759"/>
          <a:ext cx="2948963" cy="1641768"/>
        </p:xfrm>
        <a:graphic>
          <a:graphicData uri="http://schemas.openxmlformats.org/presentationml/2006/ole">
            <p:oleObj spid="_x0000_s1026" name="Точечный рисунок" r:id="rId3" imgW="2809524" imgH="1961905" progId="PBrush">
              <p:embed/>
            </p:oleObj>
          </a:graphicData>
        </a:graphic>
      </p:graphicFrame>
      <p:sp>
        <p:nvSpPr>
          <p:cNvPr id="217" name="Group"/>
          <p:cNvSpPr/>
          <p:nvPr/>
        </p:nvSpPr>
        <p:spPr>
          <a:xfrm>
            <a:off x="155575" y="1206570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522" y="1219200"/>
            <a:ext cx="941529" cy="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r="78"/>
          <a:stretch>
            <a:fillRect/>
          </a:stretch>
        </p:blipFill>
        <p:spPr bwMode="auto">
          <a:xfrm>
            <a:off x="8857534" y="1723316"/>
            <a:ext cx="1647316" cy="760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retrieve and export data from  the Genome Browser annotation track database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275948" y="1408108"/>
            <a:ext cx="8768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>
                <a:hlinkClick r:id="rId6" tooltip="go to UCSC Main tool"/>
              </a:rPr>
              <a:t>UCSC Main</a:t>
            </a:r>
            <a:endParaRPr lang="en-US" dirty="0"/>
          </a:p>
        </p:txBody>
      </p:sp>
      <p:sp>
        <p:nvSpPr>
          <p:cNvPr id="221" name="code"/>
          <p:cNvSpPr/>
          <p:nvPr/>
        </p:nvSpPr>
        <p:spPr>
          <a:xfrm flipH="1">
            <a:off x="7842266" y="206228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File formats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622164" y="37535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7341792" y="37535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41300" y="37535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62087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a table browser </a:t>
            </a:r>
            <a:r>
              <a:rPr lang="en-US" dirty="0" smtClean="0"/>
              <a:t>select dataset, define region of interest </a:t>
            </a:r>
            <a:r>
              <a:rPr lang="en-US" b="0" dirty="0" smtClean="0"/>
              <a:t>(genome | position + identifiers) then </a:t>
            </a:r>
            <a:r>
              <a:rPr lang="en-US" dirty="0" smtClean="0"/>
              <a:t>retrieve or display the data</a:t>
            </a:r>
            <a:endParaRPr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6"/>
            <a:ext cx="3091601" cy="635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File type as a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plain text</a:t>
            </a:r>
            <a:r>
              <a:rPr lang="en-US" dirty="0" smtClean="0"/>
              <a:t> - </a:t>
            </a:r>
            <a:r>
              <a:rPr lang="en-US" b="0" dirty="0" smtClean="0"/>
              <a:t>data is in ASCII format, or as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*.</a:t>
            </a:r>
            <a:r>
              <a:rPr lang="en-US" dirty="0" err="1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gzip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b="0" dirty="0" smtClean="0"/>
              <a:t>compressed archive format for Linux|Unix 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Retrieve list of genes of an animals, viruses, insects for i.e. mice etc.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 tooltip="Go to Select tool"/>
              </a:rPr>
              <a:t>Select last </a:t>
            </a:r>
            <a:endParaRPr lang="ru-RU" sz="1400" dirty="0" smtClean="0"/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2"/>
            <a:ext cx="2830269" cy="2593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Keep the last X lines in a dataset. 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Keep last lines| Keep from this line on    </a:t>
            </a:r>
            <a:endParaRPr lang="ru-RU" dirty="0" smtClean="0"/>
          </a:p>
        </p:txBody>
      </p:sp>
      <p:graphicFrame>
        <p:nvGraphicFramePr>
          <p:cNvPr id="199" name="Таблица 198"/>
          <p:cNvGraphicFramePr>
            <a:graphicFrameLocks noGrp="1"/>
          </p:cNvGraphicFramePr>
          <p:nvPr/>
        </p:nvGraphicFramePr>
        <p:xfrm>
          <a:off x="5212345" y="2901766"/>
          <a:ext cx="1694854" cy="668259"/>
        </p:xfrm>
        <a:graphic>
          <a:graphicData uri="http://schemas.openxmlformats.org/drawingml/2006/table">
            <a:tbl>
              <a:tblPr/>
              <a:tblGrid>
                <a:gridCol w="423489"/>
                <a:gridCol w="423489"/>
                <a:gridCol w="423489"/>
                <a:gridCol w="424387"/>
              </a:tblGrid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5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geneA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geneB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chr5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geneL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Таблица 199"/>
          <p:cNvGraphicFramePr>
            <a:graphicFrameLocks noGrp="1"/>
          </p:cNvGraphicFramePr>
          <p:nvPr/>
        </p:nvGraphicFramePr>
        <p:xfrm>
          <a:off x="7511554" y="3077459"/>
          <a:ext cx="1435672" cy="384556"/>
        </p:xfrm>
        <a:graphic>
          <a:graphicData uri="http://schemas.openxmlformats.org/drawingml/2006/table">
            <a:tbl>
              <a:tblPr/>
              <a:tblGrid>
                <a:gridCol w="358728"/>
                <a:gridCol w="358728"/>
                <a:gridCol w="358728"/>
                <a:gridCol w="359488"/>
              </a:tblGrid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sp>
        <p:nvSpPr>
          <p:cNvPr id="215" name="Line">
            <a:extLst>
              <a:ext uri="{FF2B5EF4-FFF2-40B4-BE49-F238E27FC236}">
                <a16:creationId xmlns:a16="http://schemas.microsoft.com/office/drawing/2014/main" xmlns="" id="{7668FFBE-924A-3044-A9A0-8EEB7253E34D}"/>
              </a:ext>
            </a:extLst>
          </p:cNvPr>
          <p:cNvSpPr/>
          <p:nvPr/>
        </p:nvSpPr>
        <p:spPr>
          <a:xfrm>
            <a:off x="7271988" y="3255818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compare the two files, to make sure that the chromosome names follow the same format</a:t>
            </a:r>
            <a:endParaRPr lang="ru-RU" sz="1400" dirty="0"/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  <p:sp>
        <p:nvSpPr>
          <p:cNvPr id="40" name="Cheatsheets make it easy for R users…"/>
          <p:cNvSpPr txBox="1"/>
          <p:nvPr/>
        </p:nvSpPr>
        <p:spPr>
          <a:xfrm>
            <a:off x="7195242" y="2650597"/>
            <a:ext cx="3091601" cy="251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File format is not restricted, dataset table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1" name="Line"/>
          <p:cNvSpPr/>
          <p:nvPr/>
        </p:nvSpPr>
        <p:spPr>
          <a:xfrm flipV="1">
            <a:off x="10787890" y="3753522"/>
            <a:ext cx="2832670" cy="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" name="code"/>
          <p:cNvSpPr/>
          <p:nvPr/>
        </p:nvSpPr>
        <p:spPr>
          <a:xfrm flipH="1">
            <a:off x="4313568" y="318250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Input table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" name="Line"/>
          <p:cNvSpPr/>
          <p:nvPr/>
        </p:nvSpPr>
        <p:spPr>
          <a:xfrm>
            <a:off x="7124372" y="520930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Прямоугольник 43"/>
          <p:cNvSpPr/>
          <p:nvPr/>
        </p:nvSpPr>
        <p:spPr>
          <a:xfrm>
            <a:off x="237111" y="3753526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9" tooltip="Go to Replace Text tool"/>
              </a:rPr>
              <a:t>Replace Text  in a specific column</a:t>
            </a:r>
            <a:endParaRPr lang="ru-RU" sz="1400" dirty="0" smtClean="0"/>
          </a:p>
        </p:txBody>
      </p:sp>
      <p:sp>
        <p:nvSpPr>
          <p:cNvPr id="46" name="Cheatsheets make it easy for R users…"/>
          <p:cNvSpPr txBox="1"/>
          <p:nvPr/>
        </p:nvSpPr>
        <p:spPr>
          <a:xfrm>
            <a:off x="344041" y="4191001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 find &amp; replace operation on a specified column in a given file. 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7" name="code"/>
          <p:cNvSpPr/>
          <p:nvPr/>
        </p:nvSpPr>
        <p:spPr>
          <a:xfrm flipH="1">
            <a:off x="608272" y="4750901"/>
            <a:ext cx="2338129" cy="279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use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hlinkClick r:id="rId10" tooltip="awk tool link"/>
              </a:rPr>
              <a:t>awk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tool for complex patterns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Cheatsheets make it easy for R users…"/>
          <p:cNvSpPr txBox="1"/>
          <p:nvPr/>
        </p:nvSpPr>
        <p:spPr>
          <a:xfrm>
            <a:off x="3622164" y="3880565"/>
            <a:ext cx="3355965" cy="110465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column number to look at, use </a:t>
            </a:r>
            <a:endParaRPr lang="ru-RU" b="0" dirty="0" smtClean="0"/>
          </a:p>
          <a:p>
            <a:r>
              <a:rPr lang="en-US" dirty="0" smtClean="0"/>
              <a:t>“Find pattern</a:t>
            </a:r>
            <a:r>
              <a:rPr lang="de-DE" dirty="0" smtClean="0"/>
              <a:t>“ </a:t>
            </a:r>
            <a:r>
              <a:rPr lang="de-DE" b="0" dirty="0" smtClean="0"/>
              <a:t>and type </a:t>
            </a:r>
            <a:r>
              <a:rPr lang="en-US" b="0" dirty="0" smtClean="0"/>
              <a:t>expression to be replaced. </a:t>
            </a:r>
            <a:r>
              <a:rPr lang="en-US" dirty="0" smtClean="0"/>
              <a:t>Replace with: </a:t>
            </a:r>
            <a:r>
              <a:rPr lang="en-US" b="0" dirty="0" smtClean="0"/>
              <a:t>text, or &amp; (ampersand) and \\1  (\\ is a term to find a digit) </a:t>
            </a:r>
            <a:r>
              <a:rPr lang="en-US" dirty="0" smtClean="0"/>
              <a:t>Insert Replacement – </a:t>
            </a:r>
            <a:r>
              <a:rPr lang="en-US" b="0" dirty="0" smtClean="0"/>
              <a:t>adds a new replacement for a new column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9" name="Cheatsheets make it easy for R users…"/>
          <p:cNvSpPr txBox="1"/>
          <p:nvPr/>
        </p:nvSpPr>
        <p:spPr>
          <a:xfrm>
            <a:off x="10787890" y="3939832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For i.e. to convert the chromosome names, to change 20 and 21 to X and Y</a:t>
            </a:r>
            <a:endParaRPr lang="ru-RU" sz="1400" dirty="0" smtClean="0"/>
          </a:p>
        </p:txBody>
      </p:sp>
      <p:sp>
        <p:nvSpPr>
          <p:cNvPr id="50" name="Cheatsheets make it easy for R users…"/>
          <p:cNvSpPr txBox="1"/>
          <p:nvPr/>
        </p:nvSpPr>
        <p:spPr>
          <a:xfrm>
            <a:off x="7311733" y="3939832"/>
            <a:ext cx="3091601" cy="4797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The same text file in a </a:t>
            </a:r>
            <a:r>
              <a:rPr lang="en-US" dirty="0" smtClean="0"/>
              <a:t>*.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b="0" dirty="0" smtClean="0"/>
              <a:t>with replacement or replacements  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" name="Line"/>
          <p:cNvSpPr/>
          <p:nvPr/>
        </p:nvSpPr>
        <p:spPr>
          <a:xfrm>
            <a:off x="370558" y="520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>
            <a:off x="3635278" y="52093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10787890" y="5209313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3635278" y="803563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>
            <a:off x="241300" y="803563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311733" y="80356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Прямоугольник 58"/>
          <p:cNvSpPr/>
          <p:nvPr/>
        </p:nvSpPr>
        <p:spPr>
          <a:xfrm>
            <a:off x="433813" y="5209313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1" tooltip="Go to Get flanks tool"/>
              </a:rPr>
              <a:t>Get flanks </a:t>
            </a:r>
            <a:endParaRPr lang="ru-RU" sz="1400" dirty="0" smtClean="0"/>
          </a:p>
        </p:txBody>
      </p:sp>
      <p:sp>
        <p:nvSpPr>
          <p:cNvPr id="60" name="Cheatsheets make it easy for R users…"/>
          <p:cNvSpPr txBox="1"/>
          <p:nvPr/>
        </p:nvSpPr>
        <p:spPr>
          <a:xfrm>
            <a:off x="344041" y="5514105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Find the upstream and/or downstream flanking region(s) of all the selected regions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1" name="Cheatsheets make it easy for R users…"/>
          <p:cNvSpPr txBox="1"/>
          <p:nvPr/>
        </p:nvSpPr>
        <p:spPr>
          <a:xfrm>
            <a:off x="3635278" y="5517090"/>
            <a:ext cx="3355965" cy="52349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Every line should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contain at least 3 columns</a:t>
            </a:r>
            <a:r>
              <a:rPr lang="en-US" dirty="0" smtClean="0"/>
              <a:t>: Chromosome number, Start and Stop co-ordinates</a:t>
            </a:r>
            <a:endParaRPr lang="ru-RU" b="0" dirty="0" smtClean="0"/>
          </a:p>
          <a:p>
            <a:endParaRPr lang="ru-RU" dirty="0" smtClean="0"/>
          </a:p>
        </p:txBody>
      </p:sp>
      <p:sp>
        <p:nvSpPr>
          <p:cNvPr id="64" name="Cheatsheets make it easy for R users…"/>
          <p:cNvSpPr txBox="1"/>
          <p:nvPr/>
        </p:nvSpPr>
        <p:spPr>
          <a:xfrm>
            <a:off x="7195242" y="5514104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</a:t>
            </a:r>
            <a:r>
              <a:rPr lang="en-US" b="0" dirty="0" smtClean="0"/>
              <a:t>format file with flanking regions for every gene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6" name="Cheatsheets make it easy for R users…"/>
          <p:cNvSpPr txBox="1"/>
          <p:nvPr/>
        </p:nvSpPr>
        <p:spPr>
          <a:xfrm>
            <a:off x="10798289" y="5329482"/>
            <a:ext cx="2822271" cy="1292991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Adding promoter regions, i.e. to get regions 2kb bases upstream of the start of the gene to 10kb bases downstream of the start (12kb in length)</a:t>
            </a:r>
            <a:endParaRPr lang="ru-RU" sz="1400" dirty="0" smtClean="0"/>
          </a:p>
        </p:txBody>
      </p:sp>
      <p:sp>
        <p:nvSpPr>
          <p:cNvPr id="67" name="Прямоугольник 66"/>
          <p:cNvSpPr/>
          <p:nvPr/>
        </p:nvSpPr>
        <p:spPr>
          <a:xfrm>
            <a:off x="155575" y="8035640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2" tooltip="go to Convert tool"/>
              </a:rPr>
              <a:t>Convert</a:t>
            </a:r>
            <a:endParaRPr lang="ru-RU" sz="1400" dirty="0" smtClean="0"/>
          </a:p>
        </p:txBody>
      </p:sp>
      <p:sp>
        <p:nvSpPr>
          <p:cNvPr id="68" name="Cheatsheets make it easy for R users…"/>
          <p:cNvSpPr txBox="1"/>
          <p:nvPr/>
        </p:nvSpPr>
        <p:spPr>
          <a:xfrm>
            <a:off x="460374" y="8343417"/>
            <a:ext cx="2740451" cy="23988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Converts  Genomic Intervals To BED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9" name="Cheatsheets make it easy for R users…"/>
          <p:cNvSpPr txBox="1"/>
          <p:nvPr/>
        </p:nvSpPr>
        <p:spPr>
          <a:xfrm>
            <a:off x="3622164" y="8159668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Genomic intervals file</a:t>
            </a:r>
            <a:endParaRPr lang="ru-RU" dirty="0" smtClean="0"/>
          </a:p>
        </p:txBody>
      </p:sp>
      <p:sp>
        <p:nvSpPr>
          <p:cNvPr id="70" name="Cheatsheets make it easy for R users…"/>
          <p:cNvSpPr txBox="1"/>
          <p:nvPr/>
        </p:nvSpPr>
        <p:spPr>
          <a:xfrm>
            <a:off x="7271988" y="8223475"/>
            <a:ext cx="3091601" cy="239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file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1" name="Line"/>
          <p:cNvSpPr/>
          <p:nvPr/>
        </p:nvSpPr>
        <p:spPr>
          <a:xfrm>
            <a:off x="237111" y="85833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>
            <a:off x="3551234" y="85833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>
            <a:off x="7311733" y="85833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" name="Прямоугольник 73"/>
          <p:cNvSpPr/>
          <p:nvPr/>
        </p:nvSpPr>
        <p:spPr>
          <a:xfrm>
            <a:off x="131970" y="8737191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13" tooltip="Go to Intersect tool"/>
              </a:rPr>
              <a:t>Intersect</a:t>
            </a:r>
            <a:endParaRPr lang="ru-RU" sz="1400" dirty="0" smtClean="0"/>
          </a:p>
        </p:txBody>
      </p:sp>
      <p:sp>
        <p:nvSpPr>
          <p:cNvPr id="75" name="Cheatsheets make it easy for R users…"/>
          <p:cNvSpPr txBox="1"/>
          <p:nvPr/>
        </p:nvSpPr>
        <p:spPr>
          <a:xfrm>
            <a:off x="3551234" y="8682236"/>
            <a:ext cx="3355965" cy="725464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Choose to return  Overlapping intervals OR Overlapping pieces of intervals  for  </a:t>
            </a:r>
            <a:r>
              <a:rPr lang="en-US" dirty="0" smtClean="0"/>
              <a:t>TWO datasets in BED format.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order of  datasets important!</a:t>
            </a:r>
            <a:endParaRPr lang="ru-RU" b="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 smtClean="0"/>
          </a:p>
        </p:txBody>
      </p:sp>
      <p:pic>
        <p:nvPicPr>
          <p:cNvPr id="1027" name="Picture 3" descr="intersect_meaning"/>
          <p:cNvPicPr>
            <a:picLocks noChangeAspect="1" noChangeArrowheads="1"/>
          </p:cNvPicPr>
          <p:nvPr/>
        </p:nvPicPr>
        <p:blipFill>
          <a:blip r:embed="rId14" cstate="print"/>
          <a:srcRect l="9366" r="6244" b="6273"/>
          <a:stretch>
            <a:fillRect/>
          </a:stretch>
        </p:blipFill>
        <p:spPr bwMode="auto">
          <a:xfrm>
            <a:off x="3551234" y="9462655"/>
            <a:ext cx="3091775" cy="107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Cheatsheets make it easy for R users…"/>
          <p:cNvSpPr txBox="1"/>
          <p:nvPr/>
        </p:nvSpPr>
        <p:spPr>
          <a:xfrm>
            <a:off x="7251617" y="8737191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The intersection of two queries that are found in interval format (BED)</a:t>
            </a:r>
            <a:endParaRPr lang="ru-RU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80" name="Cheatsheets make it easy for R users…"/>
          <p:cNvSpPr txBox="1"/>
          <p:nvPr/>
        </p:nvSpPr>
        <p:spPr>
          <a:xfrm>
            <a:off x="10732212" y="8682236"/>
            <a:ext cx="2822271" cy="165527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 Extracting the genes which overlap/intersect with  peaks regions in a dataset</a:t>
            </a:r>
          </a:p>
          <a:p>
            <a:endParaRPr lang="ru-RU" sz="1400" dirty="0" smtClean="0"/>
          </a:p>
          <a:p>
            <a:r>
              <a:rPr lang="en-US" sz="1400" dirty="0" smtClean="0"/>
              <a:t>Finding all exons containing repeats OR  all regions that are both exonic and repetitive</a:t>
            </a:r>
            <a:endParaRPr lang="ru-RU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roup"/>
          <p:cNvSpPr/>
          <p:nvPr/>
        </p:nvSpPr>
        <p:spPr>
          <a:xfrm>
            <a:off x="190479" y="1164523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/>
              <a:t>group </a:t>
            </a:r>
            <a:r>
              <a:rPr lang="en-US" sz="1400" b="0" dirty="0" smtClean="0"/>
              <a:t>the input dataset by a particular column and perform aggregate functions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503856" y="1377330"/>
            <a:ext cx="670453" cy="24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sz="1400" dirty="0" smtClean="0">
                <a:hlinkClick r:id="rId2" tooltip="Go to Group tool"/>
              </a:rPr>
              <a:t>Group</a:t>
            </a:r>
            <a:endParaRPr lang="en-US" sz="1400" dirty="0">
              <a:hlinkClick r:id="rId3" tooltip="Go to Select tool"/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622164" y="37535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7341792" y="37535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41300" y="375352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100917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de-DE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Dataset is in </a:t>
            </a:r>
            <a:r>
              <a:rPr lang="de-DE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TAB format.</a:t>
            </a:r>
            <a:endParaRPr lang="de-DE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de-DE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Group by column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number</a:t>
            </a:r>
            <a:endParaRPr lang="de-DE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de-DE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Chose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aggregate functions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Mean, Median,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…Randomly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pick on any column(s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). etc  Possible to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ignore lines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with character or by case. </a:t>
            </a:r>
            <a:endParaRPr lang="de-DE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7"/>
            <a:ext cx="3091601" cy="6357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endParaRPr lang="en-US" b="0" dirty="0" smtClean="0"/>
          </a:p>
          <a:p>
            <a:r>
              <a:rPr lang="en-US" b="0" dirty="0" smtClean="0"/>
              <a:t>Result in </a:t>
            </a:r>
            <a:r>
              <a:rPr lang="en-US" dirty="0" smtClean="0"/>
              <a:t>TAB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group </a:t>
            </a:r>
            <a:r>
              <a:rPr lang="en-US" sz="1400" dirty="0" smtClean="0"/>
              <a:t>the table by chromosome and count the number of genes with peaks on each </a:t>
            </a:r>
            <a:r>
              <a:rPr lang="en-US" sz="1400" dirty="0" smtClean="0"/>
              <a:t>chromosome</a:t>
            </a:r>
            <a:endParaRPr lang="en-US" sz="1400" dirty="0"/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9861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4" tooltip="Go to &quot;Compute an expression on every row&quot;  tool"/>
              </a:rPr>
              <a:t>Compute </a:t>
            </a:r>
            <a:endParaRPr lang="ru-RU" sz="1400" dirty="0" smtClean="0">
              <a:hlinkClick r:id="rId3" tooltip="Go to Select tool"/>
            </a:endParaRPr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3"/>
            <a:ext cx="2830269" cy="74268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Compute an expression for every row of a dataset and append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result as a new column (field)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95500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TAB data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</a:p>
          <a:p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Columns are referenced with c and a number.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example, 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c1 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refers to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first column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of a tab-delimited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file.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Add an expression as a new column too a selected file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endParaRPr lang="ru-RU" b="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</a:t>
            </a:r>
            <a:endParaRPr lang="ru-RU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generate a new BED file from the peak file that contains the positions of the peak summits.</a:t>
            </a:r>
            <a:endParaRPr lang="ru-RU" sz="1400" dirty="0"/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  <p:sp>
        <p:nvSpPr>
          <p:cNvPr id="40" name="Cheatsheets make it easy for R users…"/>
          <p:cNvSpPr txBox="1"/>
          <p:nvPr/>
        </p:nvSpPr>
        <p:spPr>
          <a:xfrm>
            <a:off x="7195242" y="2650597"/>
            <a:ext cx="3091601" cy="2511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File format is not restricted, dataset table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1" name="Line"/>
          <p:cNvSpPr/>
          <p:nvPr/>
        </p:nvSpPr>
        <p:spPr>
          <a:xfrm flipV="1">
            <a:off x="10787890" y="3753522"/>
            <a:ext cx="2832670" cy="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Line"/>
          <p:cNvSpPr/>
          <p:nvPr/>
        </p:nvSpPr>
        <p:spPr>
          <a:xfrm>
            <a:off x="7124372" y="520930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Прямоугольник 43"/>
          <p:cNvSpPr/>
          <p:nvPr/>
        </p:nvSpPr>
        <p:spPr>
          <a:xfrm>
            <a:off x="237111" y="3753526"/>
            <a:ext cx="2937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6" tooltip="Go to &quot;Cut columns from a table&quot; tool"/>
              </a:rPr>
              <a:t>Cut</a:t>
            </a:r>
            <a:endParaRPr lang="ru-RU" sz="1400" dirty="0" smtClean="0">
              <a:hlinkClick r:id="rId4" tooltip="Go to Compute tool"/>
            </a:endParaRPr>
          </a:p>
        </p:txBody>
      </p:sp>
      <p:sp>
        <p:nvSpPr>
          <p:cNvPr id="46" name="Cheatsheets make it easy for R users…"/>
          <p:cNvSpPr txBox="1"/>
          <p:nvPr/>
        </p:nvSpPr>
        <p:spPr>
          <a:xfrm>
            <a:off x="344041" y="4191001"/>
            <a:ext cx="2830268" cy="69965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Select (cuts out) specified columns from the dataset.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7" name="code"/>
          <p:cNvSpPr/>
          <p:nvPr/>
        </p:nvSpPr>
        <p:spPr>
          <a:xfrm flipH="1">
            <a:off x="3824356" y="4419599"/>
            <a:ext cx="2507169" cy="646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en-US" b="0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re-establish </a:t>
            </a:r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column </a:t>
            </a:r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assignments</a:t>
            </a:r>
          </a:p>
          <a:p>
            <a:r>
              <a:rPr lang="en-US" b="0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click on pencil icon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in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latest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history item.</a:t>
            </a:r>
            <a:endParaRPr lang="ru-RU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b="0" dirty="0">
              <a:solidFill>
                <a:schemeClr val="tx1"/>
              </a:solidFill>
            </a:endParaRPr>
          </a:p>
        </p:txBody>
      </p:sp>
      <p:sp>
        <p:nvSpPr>
          <p:cNvPr id="48" name="Cheatsheets make it easy for R users…"/>
          <p:cNvSpPr txBox="1"/>
          <p:nvPr/>
        </p:nvSpPr>
        <p:spPr>
          <a:xfrm>
            <a:off x="3622164" y="3880565"/>
            <a:ext cx="3355965" cy="53903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This tool breaks column assignments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Dataset is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csv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format .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Cut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columns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e.g. c1, c2 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Delimited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by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Tab | Whitespace | Dot | Comma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etc. </a:t>
            </a:r>
            <a:endParaRPr lang="ru-RU" b="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ru-RU" dirty="0" smtClean="0">
              <a:solidFill>
                <a:srgbClr val="C00000"/>
              </a:solidFill>
            </a:endParaRPr>
          </a:p>
          <a:p>
            <a:endParaRPr lang="ru-RU" dirty="0" smtClean="0"/>
          </a:p>
        </p:txBody>
      </p:sp>
      <p:sp>
        <p:nvSpPr>
          <p:cNvPr id="50" name="Cheatsheets make it easy for R users…"/>
          <p:cNvSpPr txBox="1"/>
          <p:nvPr/>
        </p:nvSpPr>
        <p:spPr>
          <a:xfrm>
            <a:off x="7311733" y="3821418"/>
            <a:ext cx="3091601" cy="5981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Output is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always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 tabular format (</a:t>
            </a:r>
            <a:r>
              <a:rPr lang="en-US" b="0" dirty="0" smtClean="0"/>
              <a:t>e.g., if your original delimiters are commas, they will be </a:t>
            </a:r>
            <a:r>
              <a:rPr lang="en-US" dirty="0" smtClean="0"/>
              <a:t>replaced with tabs</a:t>
            </a:r>
            <a:r>
              <a:rPr lang="en-US" b="0" dirty="0" smtClean="0"/>
              <a:t>).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3" name="Line"/>
          <p:cNvSpPr/>
          <p:nvPr/>
        </p:nvSpPr>
        <p:spPr>
          <a:xfrm>
            <a:off x="370558" y="520930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Line"/>
          <p:cNvSpPr/>
          <p:nvPr/>
        </p:nvSpPr>
        <p:spPr>
          <a:xfrm>
            <a:off x="3635278" y="52093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" name="Line"/>
          <p:cNvSpPr/>
          <p:nvPr/>
        </p:nvSpPr>
        <p:spPr>
          <a:xfrm flipV="1">
            <a:off x="10857694" y="8035637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Line"/>
          <p:cNvSpPr/>
          <p:nvPr/>
        </p:nvSpPr>
        <p:spPr>
          <a:xfrm>
            <a:off x="3875714" y="858329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Line"/>
          <p:cNvSpPr/>
          <p:nvPr/>
        </p:nvSpPr>
        <p:spPr>
          <a:xfrm>
            <a:off x="241300" y="803563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172559" y="858330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Прямоугольник 58"/>
          <p:cNvSpPr/>
          <p:nvPr/>
        </p:nvSpPr>
        <p:spPr>
          <a:xfrm>
            <a:off x="1652014" y="5209313"/>
            <a:ext cx="1750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7" tooltip="Go to &quot;Joins lines of two datasets on a common field&quot; tool"/>
              </a:rPr>
              <a:t>Join two </a:t>
            </a:r>
            <a:r>
              <a:rPr lang="en-US" sz="1400" dirty="0" smtClean="0">
                <a:hlinkClick r:id="rId7" tooltip="Go to &quot;Joins lines of two datasets on a common field&quot; tool"/>
              </a:rPr>
              <a:t>Datasets</a:t>
            </a:r>
            <a:r>
              <a:rPr lang="en-US" sz="1400" dirty="0" smtClean="0">
                <a:hlinkClick r:id="rId7" tooltip="Go to &quot;Joins lines of two datasets on a common field&quot; tool"/>
              </a:rPr>
              <a:t> </a:t>
            </a:r>
            <a:endParaRPr lang="ru-RU" sz="1400" dirty="0" smtClean="0"/>
          </a:p>
        </p:txBody>
      </p:sp>
      <p:sp>
        <p:nvSpPr>
          <p:cNvPr id="60" name="Cheatsheets make it easy for R users…"/>
          <p:cNvSpPr txBox="1"/>
          <p:nvPr/>
        </p:nvSpPr>
        <p:spPr>
          <a:xfrm>
            <a:off x="370557" y="5690754"/>
            <a:ext cx="2830268" cy="52300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Join 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lines of two datasets on a common field. 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1" name="Cheatsheets make it easy for R users…"/>
          <p:cNvSpPr txBox="1"/>
          <p:nvPr/>
        </p:nvSpPr>
        <p:spPr>
          <a:xfrm>
            <a:off x="3635278" y="5517090"/>
            <a:ext cx="3271921" cy="914883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This tool will force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output data type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to tabular. 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Two Input files </a:t>
            </a:r>
            <a:r>
              <a:rPr lang="en-US" b="0" dirty="0" smtClean="0">
                <a:solidFill>
                  <a:schemeClr val="tx1"/>
                </a:solidFill>
              </a:rPr>
              <a:t>are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TAB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format, to join set  </a:t>
            </a:r>
            <a:r>
              <a:rPr lang="en-US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two column numbers that should be joined e.g. 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using column 4 and 1</a:t>
            </a:r>
            <a:endParaRPr lang="ru-RU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ru-RU" dirty="0" smtClean="0"/>
          </a:p>
        </p:txBody>
      </p:sp>
      <p:sp>
        <p:nvSpPr>
          <p:cNvPr id="64" name="Cheatsheets make it easy for R users…"/>
          <p:cNvSpPr txBox="1"/>
          <p:nvPr/>
        </p:nvSpPr>
        <p:spPr>
          <a:xfrm>
            <a:off x="7195242" y="5514104"/>
            <a:ext cx="3091601" cy="5264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BED </a:t>
            </a:r>
            <a:r>
              <a:rPr lang="en-US" b="0" dirty="0" smtClean="0"/>
              <a:t>format file with flanking regions for every gene</a:t>
            </a:r>
            <a:endParaRPr lang="ru-RU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55575" y="8035640"/>
            <a:ext cx="3190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8" tooltip="go to Convert tool"/>
              </a:rPr>
              <a:t>Sort 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68" name="Cheatsheets make it easy for R users…"/>
          <p:cNvSpPr txBox="1"/>
          <p:nvPr/>
        </p:nvSpPr>
        <p:spPr>
          <a:xfrm>
            <a:off x="460374" y="8343417"/>
            <a:ext cx="2740451" cy="23988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ort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input </a:t>
            </a: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file in a specific order</a:t>
            </a:r>
            <a:endParaRPr lang="ru-RU" sz="1400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0" name="Cheatsheets make it easy for R users…"/>
          <p:cNvSpPr txBox="1"/>
          <p:nvPr/>
        </p:nvSpPr>
        <p:spPr>
          <a:xfrm>
            <a:off x="7124372" y="8736145"/>
            <a:ext cx="3091601" cy="239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Output file format equals input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71" name="Line"/>
          <p:cNvSpPr/>
          <p:nvPr/>
        </p:nvSpPr>
        <p:spPr>
          <a:xfrm>
            <a:off x="237111" y="85833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" name="Cheatsheets make it easy for R users…"/>
          <p:cNvSpPr txBox="1"/>
          <p:nvPr/>
        </p:nvSpPr>
        <p:spPr>
          <a:xfrm>
            <a:off x="3955768" y="8736145"/>
            <a:ext cx="3022361" cy="108740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b="0" dirty="0" smtClean="0"/>
              <a:t>Select a </a:t>
            </a:r>
            <a:r>
              <a:rPr lang="en-US" dirty="0" smtClean="0"/>
              <a:t>column</a:t>
            </a:r>
            <a:r>
              <a:rPr lang="en-US" b="0" dirty="0" smtClean="0"/>
              <a:t> and </a:t>
            </a:r>
            <a:r>
              <a:rPr lang="en-US" dirty="0" smtClean="0"/>
              <a:t>way it should be sorted</a:t>
            </a:r>
            <a:r>
              <a:rPr lang="en-US" b="0" dirty="0" smtClean="0"/>
              <a:t>. </a:t>
            </a:r>
            <a:r>
              <a:rPr lang="en-US" dirty="0" smtClean="0"/>
              <a:t>Initial format </a:t>
            </a:r>
            <a:r>
              <a:rPr lang="en-US" b="0" dirty="0" smtClean="0"/>
              <a:t>can differ. Ways to sort columns</a:t>
            </a:r>
            <a:r>
              <a:rPr lang="ru-RU" b="0" dirty="0" smtClean="0"/>
              <a:t>:</a:t>
            </a:r>
            <a:r>
              <a:rPr lang="en-US" b="0" dirty="0" smtClean="0"/>
              <a:t> in Ascending | Descending order  Flavor Fast numeric sort (-n), General numeric sort ( scientific notation -g),Natural/Version sort (-</a:t>
            </a:r>
            <a:r>
              <a:rPr lang="en-US" b="0" dirty="0" smtClean="0"/>
              <a:t>V) etc. </a:t>
            </a:r>
            <a:endParaRPr lang="ru-RU" b="0" dirty="0" smtClean="0"/>
          </a:p>
        </p:txBody>
      </p:sp>
      <p:sp>
        <p:nvSpPr>
          <p:cNvPr id="80" name="Cheatsheets make it easy for R users…"/>
          <p:cNvSpPr txBox="1"/>
          <p:nvPr/>
        </p:nvSpPr>
        <p:spPr>
          <a:xfrm>
            <a:off x="10935530" y="8223475"/>
            <a:ext cx="2822271" cy="165527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For listing unique genes that was unsorted</a:t>
            </a:r>
            <a:r>
              <a:rPr lang="en-US" sz="1400" dirty="0" smtClean="0"/>
              <a:t>.</a:t>
            </a:r>
          </a:p>
          <a:p>
            <a:r>
              <a:rPr lang="en-US" sz="1400" b="0" dirty="0" smtClean="0"/>
              <a:t>E.g. Sort for </a:t>
            </a:r>
            <a:r>
              <a:rPr lang="de-DE" sz="1400" b="0" dirty="0" smtClean="0"/>
              <a:t>„</a:t>
            </a:r>
            <a:r>
              <a:rPr lang="en-US" sz="1400" b="0" dirty="0" smtClean="0"/>
              <a:t>alphabetic order” </a:t>
            </a:r>
            <a:endParaRPr lang="ru-RU" sz="1400" b="0" dirty="0" smtClean="0"/>
          </a:p>
          <a:p>
            <a:r>
              <a:rPr lang="en-US" sz="1400" dirty="0" smtClean="0"/>
              <a:t> </a:t>
            </a:r>
            <a:endParaRPr lang="ru-RU" sz="1400" dirty="0"/>
          </a:p>
        </p:txBody>
      </p:sp>
      <p:sp>
        <p:nvSpPr>
          <p:cNvPr id="76" name="code"/>
          <p:cNvSpPr/>
          <p:nvPr/>
        </p:nvSpPr>
        <p:spPr>
          <a:xfrm>
            <a:off x="5312305" y="1332620"/>
            <a:ext cx="2199250" cy="285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If not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Text manipulation -&gt;Convert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77344" y="4733454"/>
            <a:ext cx="171507" cy="181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Line">
            <a:extLst>
              <a:ext uri="{FF2B5EF4-FFF2-40B4-BE49-F238E27FC236}">
                <a16:creationId xmlns:a16="http://schemas.microsoft.com/office/drawing/2014/main" xmlns="" id="{7668FFBE-924A-3044-A9A0-8EEB7253E34D}"/>
              </a:ext>
            </a:extLst>
          </p:cNvPr>
          <p:cNvSpPr/>
          <p:nvPr/>
        </p:nvSpPr>
        <p:spPr>
          <a:xfrm>
            <a:off x="11812129" y="468896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85" name="Таблица 84"/>
          <p:cNvGraphicFramePr>
            <a:graphicFrameLocks noGrp="1"/>
          </p:cNvGraphicFramePr>
          <p:nvPr/>
        </p:nvGraphicFramePr>
        <p:xfrm>
          <a:off x="10798289" y="4356990"/>
          <a:ext cx="844080" cy="533666"/>
        </p:xfrm>
        <a:graphic>
          <a:graphicData uri="http://schemas.openxmlformats.org/drawingml/2006/table">
            <a:tbl>
              <a:tblPr/>
              <a:tblGrid>
                <a:gridCol w="140680"/>
                <a:gridCol w="140680"/>
                <a:gridCol w="140680"/>
                <a:gridCol w="140680"/>
                <a:gridCol w="140680"/>
                <a:gridCol w="140680"/>
              </a:tblGrid>
              <a:tr h="26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#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</a:tbl>
          </a:graphicData>
        </a:graphic>
      </p:graphicFrame>
      <p:sp>
        <p:nvSpPr>
          <p:cNvPr id="16389" name="AutoShape 5"/>
          <p:cNvSpPr>
            <a:spLocks noChangeShapeType="1"/>
          </p:cNvSpPr>
          <p:nvPr/>
        </p:nvSpPr>
        <p:spPr bwMode="auto">
          <a:xfrm>
            <a:off x="238125" y="85725"/>
            <a:ext cx="247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6" name="Cheatsheets make it easy for R users…"/>
          <p:cNvSpPr txBox="1"/>
          <p:nvPr/>
        </p:nvSpPr>
        <p:spPr>
          <a:xfrm>
            <a:off x="10819733" y="3880565"/>
            <a:ext cx="2557493" cy="1807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Input dataset </a:t>
            </a:r>
            <a:r>
              <a:rPr lang="en-US" dirty="0" smtClean="0"/>
              <a:t>c1,c2,c3,c4,c5,c6 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E.g. cut</a:t>
            </a:r>
            <a:r>
              <a:rPr lang="en-US" dirty="0" smtClean="0"/>
              <a:t> on </a:t>
            </a:r>
            <a:r>
              <a:rPr lang="en-US" b="0" dirty="0" smtClean="0"/>
              <a:t>columns</a:t>
            </a:r>
            <a:r>
              <a:rPr lang="en-US" dirty="0" smtClean="0"/>
              <a:t> "c6,c5,c4,c1" 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en-US" b="0" dirty="0" smtClean="0"/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/>
        </p:nvGraphicFramePr>
        <p:xfrm>
          <a:off x="12098480" y="4356990"/>
          <a:ext cx="633846" cy="519810"/>
        </p:xfrm>
        <a:graphic>
          <a:graphicData uri="http://schemas.openxmlformats.org/drawingml/2006/table">
            <a:tbl>
              <a:tblPr/>
              <a:tblGrid>
                <a:gridCol w="211282"/>
                <a:gridCol w="211282"/>
                <a:gridCol w="211282"/>
              </a:tblGrid>
              <a:tr h="259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599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05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</a:tbl>
          </a:graphicData>
        </a:graphic>
      </p:graphicFrame>
      <p:sp>
        <p:nvSpPr>
          <p:cNvPr id="89" name="code"/>
          <p:cNvSpPr/>
          <p:nvPr/>
        </p:nvSpPr>
        <p:spPr>
          <a:xfrm flipH="1">
            <a:off x="939026" y="6431973"/>
            <a:ext cx="2696252" cy="782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 </a:t>
            </a:r>
            <a:r>
              <a:rPr lang="en-US" b="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change metadata assignments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click on the "edit attributes" link of the history item generated by this tool. </a:t>
            </a:r>
            <a:r>
              <a:rPr lang="en-US" b="0" dirty="0" smtClean="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endParaRPr lang="ru-RU" b="0" dirty="0" smtClean="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endParaRPr b="0" dirty="0">
              <a:solidFill>
                <a:schemeClr val="tx1"/>
              </a:solidFill>
            </a:endParaRPr>
          </a:p>
        </p:txBody>
      </p:sp>
      <p:graphicFrame>
        <p:nvGraphicFramePr>
          <p:cNvPr id="90" name="Таблица 89"/>
          <p:cNvGraphicFramePr>
            <a:graphicFrameLocks noGrp="1"/>
          </p:cNvGraphicFramePr>
          <p:nvPr/>
        </p:nvGraphicFramePr>
        <p:xfrm>
          <a:off x="10935530" y="8976029"/>
          <a:ext cx="1653492" cy="1026380"/>
        </p:xfrm>
        <a:graphic>
          <a:graphicData uri="http://schemas.openxmlformats.org/drawingml/2006/table">
            <a:tbl>
              <a:tblPr/>
              <a:tblGrid>
                <a:gridCol w="1653492"/>
              </a:tblGrid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chr13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256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chr4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91" name="Line"/>
          <p:cNvSpPr/>
          <p:nvPr/>
        </p:nvSpPr>
        <p:spPr>
          <a:xfrm flipV="1">
            <a:off x="10798289" y="5209313"/>
            <a:ext cx="288834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" name="Cheatsheets make it easy for R users…"/>
          <p:cNvSpPr txBox="1"/>
          <p:nvPr/>
        </p:nvSpPr>
        <p:spPr>
          <a:xfrm>
            <a:off x="10765772" y="5334600"/>
            <a:ext cx="2909730" cy="879159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To add in the end of BED file list of  Gene names to </a:t>
            </a:r>
            <a:r>
              <a:rPr lang="en-US" sz="1400" dirty="0" err="1" smtClean="0"/>
              <a:t>RefSeq</a:t>
            </a:r>
            <a:r>
              <a:rPr lang="en-US" sz="1400" dirty="0" smtClean="0"/>
              <a:t> Gene identifiers in the </a:t>
            </a:r>
            <a:r>
              <a:rPr lang="en-US" sz="1400" dirty="0" smtClean="0"/>
              <a:t>table</a:t>
            </a:r>
          </a:p>
          <a:p>
            <a:r>
              <a:rPr lang="en-US" sz="1400" b="0" dirty="0" smtClean="0"/>
              <a:t>Joining 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en-US" sz="1400" b="0" dirty="0" smtClean="0"/>
              <a:t> column in dataset with 1</a:t>
            </a:r>
            <a:r>
              <a:rPr lang="en-US" sz="1400" b="0" baseline="30000" dirty="0" smtClean="0"/>
              <a:t>st</a:t>
            </a:r>
            <a:r>
              <a:rPr lang="en-US" sz="1400" b="0" dirty="0" smtClean="0"/>
              <a:t> of Dataset</a:t>
            </a:r>
            <a:r>
              <a:rPr lang="en-US" sz="1400" b="0" dirty="0" smtClean="0">
                <a:solidFill>
                  <a:schemeClr val="accent4">
                    <a:lumMod val="75000"/>
                  </a:schemeClr>
                </a:solidFill>
              </a:rPr>
              <a:t> 2 </a:t>
            </a:r>
            <a:r>
              <a:rPr lang="de-DE" sz="14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ru-RU" sz="14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95" name="Таблица 94"/>
          <p:cNvGraphicFramePr>
            <a:graphicFrameLocks noGrp="1"/>
          </p:cNvGraphicFramePr>
          <p:nvPr/>
        </p:nvGraphicFramePr>
        <p:xfrm>
          <a:off x="3824357" y="6431973"/>
          <a:ext cx="1575590" cy="782784"/>
        </p:xfrm>
        <a:graphic>
          <a:graphicData uri="http://schemas.openxmlformats.org/drawingml/2006/table">
            <a:tbl>
              <a:tblPr/>
              <a:tblGrid>
                <a:gridCol w="393689"/>
                <a:gridCol w="393689"/>
                <a:gridCol w="393689"/>
                <a:gridCol w="394523"/>
              </a:tblGrid>
              <a:tr h="260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60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60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97" name="Line">
            <a:extLst>
              <a:ext uri="{FF2B5EF4-FFF2-40B4-BE49-F238E27FC236}">
                <a16:creationId xmlns:a16="http://schemas.microsoft.com/office/drawing/2014/main" xmlns="" id="{7668FFBE-924A-3044-A9A0-8EEB7253E34D}"/>
              </a:ext>
            </a:extLst>
          </p:cNvPr>
          <p:cNvSpPr/>
          <p:nvPr/>
        </p:nvSpPr>
        <p:spPr>
          <a:xfrm>
            <a:off x="7093000" y="7010400"/>
            <a:ext cx="204483" cy="0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98" name="Таблица 97"/>
          <p:cNvGraphicFramePr>
            <a:graphicFrameLocks noGrp="1"/>
          </p:cNvGraphicFramePr>
          <p:nvPr/>
        </p:nvGraphicFramePr>
        <p:xfrm>
          <a:off x="5416997" y="7214758"/>
          <a:ext cx="1758476" cy="736092"/>
        </p:xfrm>
        <a:graphic>
          <a:graphicData uri="http://schemas.openxmlformats.org/drawingml/2006/table">
            <a:tbl>
              <a:tblPr/>
              <a:tblGrid>
                <a:gridCol w="534354"/>
                <a:gridCol w="1224122"/>
              </a:tblGrid>
              <a:tr h="114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tumor suppressor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849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Foxp2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geneC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Gnas1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geneE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INK4a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99" name="Умножение 98"/>
          <p:cNvSpPr/>
          <p:nvPr/>
        </p:nvSpPr>
        <p:spPr>
          <a:xfrm>
            <a:off x="5416997" y="6820314"/>
            <a:ext cx="360347" cy="380173"/>
          </a:xfrm>
          <a:prstGeom prst="mathMultiply">
            <a:avLst/>
          </a:prstGeom>
          <a:blipFill rotWithShape="1">
            <a:blip r:embed="rId10" cstate="print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7297483" y="6040581"/>
            <a:ext cx="268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en-US" dirty="0" smtClean="0"/>
              <a:t>(Keep the header lines –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101" name="Таблица 100"/>
          <p:cNvGraphicFramePr>
            <a:graphicFrameLocks noGrp="1"/>
          </p:cNvGraphicFramePr>
          <p:nvPr/>
        </p:nvGraphicFramePr>
        <p:xfrm>
          <a:off x="7341792" y="6431973"/>
          <a:ext cx="2371997" cy="626540"/>
        </p:xfrm>
        <a:graphic>
          <a:graphicData uri="http://schemas.openxmlformats.org/drawingml/2006/table">
            <a:tbl>
              <a:tblPr/>
              <a:tblGrid>
                <a:gridCol w="336722"/>
                <a:gridCol w="185297"/>
                <a:gridCol w="185297"/>
                <a:gridCol w="445310"/>
                <a:gridCol w="435347"/>
                <a:gridCol w="784024"/>
              </a:tblGrid>
              <a:tr h="434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Tumor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 suppressor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</a:tr>
              <a:tr h="1441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Foxp2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</a:tbl>
          </a:graphicData>
        </a:graphic>
      </p:graphicFrame>
      <p:sp>
        <p:nvSpPr>
          <p:cNvPr id="102" name="Прямоугольник 101"/>
          <p:cNvSpPr/>
          <p:nvPr/>
        </p:nvSpPr>
        <p:spPr>
          <a:xfrm>
            <a:off x="7297483" y="7148899"/>
            <a:ext cx="268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en-US" dirty="0" smtClean="0"/>
              <a:t>(Keep the header lines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Yes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103" name="Таблица 102"/>
          <p:cNvGraphicFramePr>
            <a:graphicFrameLocks noGrp="1"/>
          </p:cNvGraphicFramePr>
          <p:nvPr/>
        </p:nvGraphicFramePr>
        <p:xfrm>
          <a:off x="7297483" y="7523523"/>
          <a:ext cx="2814067" cy="819894"/>
        </p:xfrm>
        <a:graphic>
          <a:graphicData uri="http://schemas.openxmlformats.org/drawingml/2006/table">
            <a:tbl>
              <a:tblPr/>
              <a:tblGrid>
                <a:gridCol w="399478"/>
                <a:gridCol w="219830"/>
                <a:gridCol w="219830"/>
                <a:gridCol w="528303"/>
                <a:gridCol w="516483"/>
                <a:gridCol w="930143"/>
              </a:tblGrid>
              <a:tr h="4003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20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geneA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Tumor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 suppressor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49B"/>
                    </a:solidFill>
                  </a:tcPr>
                </a:tc>
              </a:tr>
              <a:tr h="201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Foxp2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DDC"/>
                    </a:solidFill>
                  </a:tcPr>
                </a:tc>
              </a:tr>
              <a:tr h="2184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Другая 2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53585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6730</TotalTime>
  <Words>821</Words>
  <Application>Microsoft Office PowerPoint</Application>
  <PresentationFormat>Произвольный</PresentationFormat>
  <Paragraphs>190</Paragraphs>
  <Slides>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White</vt:lpstr>
      <vt:lpstr>Точечный рисунок</vt:lpstr>
      <vt:lpstr>Introduction to Galaxy tools : CHEAT SHEET </vt:lpstr>
      <vt:lpstr>Introduction to Galaxy tools : CHEAT SHEET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Galaxy tools : CHEAT SHEET</dc:title>
  <dc:creator>Ludmilla</dc:creator>
  <cp:lastModifiedBy>Ludmilla</cp:lastModifiedBy>
  <cp:revision>45</cp:revision>
  <dcterms:modified xsi:type="dcterms:W3CDTF">2021-11-22T16:56:37Z</dcterms:modified>
</cp:coreProperties>
</file>