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F1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/>
    <p:restoredTop sz="94640"/>
  </p:normalViewPr>
  <p:slideViewPr>
    <p:cSldViewPr snapToGrid="0" snapToObjects="1">
      <p:cViewPr>
        <p:scale>
          <a:sx n="69" d="100"/>
          <a:sy n="69" d="100"/>
        </p:scale>
        <p:origin x="-300" y="1392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22000">
              <a:schemeClr val="bg1">
                <a:lumMod val="85000"/>
                <a:alpha val="41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usegalaxy.eu/root?tool_id=toolshed.g2.bx.psu.edu/repos/devteam/intersect/gops_intersect_1/1.0.0" TargetMode="External"/><Relationship Id="rId3" Type="http://schemas.openxmlformats.org/officeDocument/2006/relationships/oleObject" Target="../embeddings/oleObject1.bin"/><Relationship Id="rId7" Type="http://schemas.openxmlformats.org/officeDocument/2006/relationships/hyperlink" Target="https://usegalaxy.eu/root?tool_id=toolshed.g2.bx.psu.edu/repos/bgruening/text_processing/tp_tail_tool/1.1.0" TargetMode="External"/><Relationship Id="rId12" Type="http://schemas.openxmlformats.org/officeDocument/2006/relationships/hyperlink" Target="https://usegalaxy.eu/root?tool_id=CONVERTER_interval_to_bed_0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enome.ucsc.edu/cgi-bin/hgTables?GALAXY_URL=https%3A//usegalaxy.eu/tool_runner&amp;tool_id=ucsc_table_direct1&amp;sendToGalaxy=1&amp;hgta_compressType=none&amp;hgta_outputType=bed" TargetMode="External"/><Relationship Id="rId11" Type="http://schemas.openxmlformats.org/officeDocument/2006/relationships/hyperlink" Target="https://usegalaxy.eu/root?tool_id=toolshed.g2.bx.psu.edu/repos/devteam/get_flanks/get_flanks1/1.0.0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usegalaxy.eu/root?tool_id=toolshed.g2.bx.psu.edu/repos/bgruening/text_processing/tp_awk_tool/1.1.2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usegalaxy.eu/root?tool_id=toolshed.g2.bx.psu.edu/repos/bgruening/text_processing/tp_replace_in_column/1.1.3" TargetMode="Externa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704686" y="6213759"/>
          <a:ext cx="2948963" cy="1641768"/>
        </p:xfrm>
        <a:graphic>
          <a:graphicData uri="http://schemas.openxmlformats.org/presentationml/2006/ole">
            <p:oleObj spid="_x0000_s1026" name="Точечный рисунок" r:id="rId3" imgW="2809524" imgH="1961905" progId="Paint.Picture">
              <p:embed/>
            </p:oleObj>
          </a:graphicData>
        </a:graphic>
      </p:graphicFrame>
      <p:sp>
        <p:nvSpPr>
          <p:cNvPr id="217" name="Group"/>
          <p:cNvSpPr/>
          <p:nvPr/>
        </p:nvSpPr>
        <p:spPr>
          <a:xfrm>
            <a:off x="155575" y="1206570"/>
            <a:ext cx="3190854" cy="8605112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522" y="1219200"/>
            <a:ext cx="941529" cy="3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r="78"/>
          <a:stretch>
            <a:fillRect/>
          </a:stretch>
        </p:blipFill>
        <p:spPr bwMode="auto">
          <a:xfrm>
            <a:off x="8857534" y="1723316"/>
            <a:ext cx="1647316" cy="760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10935530" y="215545"/>
            <a:ext cx="2618953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FROM PEAKS TO GENES Tutorial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ru-RU" sz="2500" b="0" dirty="0" smtClean="0"/>
              <a:t> 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37111" y="160338"/>
            <a:ext cx="10898129" cy="560098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 algn="ctr"/>
            <a:r>
              <a:rPr lang="en-US" dirty="0" smtClean="0"/>
              <a:t>Introduction to Galaxy tools</a:t>
            </a:r>
            <a:r>
              <a:rPr lang="ru-RU" dirty="0" smtClean="0"/>
              <a:t> :</a:t>
            </a:r>
            <a:r>
              <a:rPr dirty="0" smtClean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322522" y="1618422"/>
            <a:ext cx="2830269" cy="5836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Goal</a:t>
            </a:r>
            <a:r>
              <a:rPr lang="ru-RU" sz="1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: </a:t>
            </a:r>
            <a:r>
              <a:rPr lang="en-US" sz="1400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retrieve and export data from  the Genome Browser annotation track database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85" name="Layout Suggestions"/>
          <p:cNvSpPr txBox="1"/>
          <p:nvPr/>
        </p:nvSpPr>
        <p:spPr>
          <a:xfrm>
            <a:off x="3824357" y="826898"/>
            <a:ext cx="2829292" cy="34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Input parameters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 flipV="1">
            <a:off x="3551234" y="1217209"/>
            <a:ext cx="3236294" cy="199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8229390" y="873145"/>
            <a:ext cx="10659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Output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1881933" y="831098"/>
            <a:ext cx="55944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E.g.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3" name="MOCK TABLES"/>
          <p:cNvSpPr txBox="1"/>
          <p:nvPr/>
        </p:nvSpPr>
        <p:spPr>
          <a:xfrm>
            <a:off x="2275948" y="1408108"/>
            <a:ext cx="87684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>
                <a:hlinkClick r:id="rId6" tooltip="go to UCSC Main tool"/>
              </a:rPr>
              <a:t>UCSC Main</a:t>
            </a:r>
            <a:endParaRPr lang="en-US" dirty="0"/>
          </a:p>
        </p:txBody>
      </p:sp>
      <p:sp>
        <p:nvSpPr>
          <p:cNvPr id="221" name="code"/>
          <p:cNvSpPr/>
          <p:nvPr/>
        </p:nvSpPr>
        <p:spPr>
          <a:xfrm flipH="1">
            <a:off x="7842266" y="2062288"/>
            <a:ext cx="898777" cy="27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File formats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2" name="Line"/>
          <p:cNvSpPr/>
          <p:nvPr/>
        </p:nvSpPr>
        <p:spPr>
          <a:xfrm>
            <a:off x="3635278" y="238298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344039" y="238298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3622164" y="37535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7341792" y="375352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644753" y="25070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>
            <a:off x="291339" y="16060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8" name="AutoShape 4" descr="https://genome.ucsc.edu/images/ucscHelix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8" name="Layout Suggestions"/>
          <p:cNvSpPr txBox="1"/>
          <p:nvPr/>
        </p:nvSpPr>
        <p:spPr>
          <a:xfrm>
            <a:off x="2241436" y="873145"/>
            <a:ext cx="1160607" cy="34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Tools 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241300" y="37535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Cheatsheets make it easy for R users…"/>
          <p:cNvSpPr txBox="1"/>
          <p:nvPr/>
        </p:nvSpPr>
        <p:spPr>
          <a:xfrm>
            <a:off x="3551234" y="1332620"/>
            <a:ext cx="3355965" cy="620871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 a table browser </a:t>
            </a:r>
            <a:r>
              <a:rPr lang="en-US" dirty="0" smtClean="0"/>
              <a:t>select dataset, define region of interest </a:t>
            </a:r>
            <a:r>
              <a:rPr lang="en-US" b="0" dirty="0" smtClean="0"/>
              <a:t>(genome | position + identifiers) then </a:t>
            </a:r>
            <a:r>
              <a:rPr lang="en-US" dirty="0" smtClean="0"/>
              <a:t>retrieve or display the data</a:t>
            </a:r>
            <a:endParaRPr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45" name="Cheatsheets make it easy for R users…"/>
          <p:cNvSpPr txBox="1"/>
          <p:nvPr/>
        </p:nvSpPr>
        <p:spPr>
          <a:xfrm>
            <a:off x="7175473" y="1317766"/>
            <a:ext cx="3091601" cy="635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File type as a </a:t>
            </a:r>
            <a:r>
              <a:rPr lang="en-US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plain text</a:t>
            </a:r>
            <a:r>
              <a:rPr lang="en-US" dirty="0" smtClean="0"/>
              <a:t> - </a:t>
            </a:r>
            <a:r>
              <a:rPr lang="en-US" b="0" dirty="0" smtClean="0"/>
              <a:t>data is in ASCII format, or as </a:t>
            </a:r>
            <a:r>
              <a:rPr lang="en-US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*.</a:t>
            </a:r>
            <a:r>
              <a:rPr lang="en-US" dirty="0" err="1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gzip</a:t>
            </a:r>
            <a:r>
              <a:rPr lang="en-US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US" b="0" dirty="0" smtClean="0"/>
              <a:t>compressed archive format for Linux|Unix </a:t>
            </a:r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46" name="Cheatsheets make it easy for R users…"/>
          <p:cNvSpPr txBox="1"/>
          <p:nvPr/>
        </p:nvSpPr>
        <p:spPr>
          <a:xfrm>
            <a:off x="10787890" y="1281178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Retrieve list of genes of an animals, viruses, insects for i.e. mice etc.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55" name="Line"/>
          <p:cNvSpPr/>
          <p:nvPr/>
        </p:nvSpPr>
        <p:spPr>
          <a:xfrm>
            <a:off x="7172559" y="250701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Прямоугольник 169"/>
          <p:cNvSpPr/>
          <p:nvPr/>
        </p:nvSpPr>
        <p:spPr>
          <a:xfrm>
            <a:off x="2275948" y="2382986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7" tooltip="Go to Select tool"/>
              </a:rPr>
              <a:t>Select last </a:t>
            </a:r>
            <a:endParaRPr lang="ru-RU" sz="1400" dirty="0" smtClean="0"/>
          </a:p>
        </p:txBody>
      </p:sp>
      <p:sp>
        <p:nvSpPr>
          <p:cNvPr id="197" name="Cheatsheets make it easy for R users…"/>
          <p:cNvSpPr txBox="1"/>
          <p:nvPr/>
        </p:nvSpPr>
        <p:spPr>
          <a:xfrm>
            <a:off x="344039" y="2719332"/>
            <a:ext cx="2830269" cy="25939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Keep the last X lines in a dataset. </a:t>
            </a:r>
            <a:endParaRPr lang="en-US" sz="1400" b="0" dirty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98" name="Cheatsheets make it easy for R users…"/>
          <p:cNvSpPr txBox="1"/>
          <p:nvPr/>
        </p:nvSpPr>
        <p:spPr>
          <a:xfrm>
            <a:off x="3551234" y="2507014"/>
            <a:ext cx="3355965" cy="183749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Keep last lines| Keep from this line on    </a:t>
            </a:r>
            <a:endParaRPr lang="ru-RU" dirty="0" smtClean="0"/>
          </a:p>
        </p:txBody>
      </p:sp>
      <p:graphicFrame>
        <p:nvGraphicFramePr>
          <p:cNvPr id="199" name="Таблица 198"/>
          <p:cNvGraphicFramePr>
            <a:graphicFrameLocks noGrp="1"/>
          </p:cNvGraphicFramePr>
          <p:nvPr/>
        </p:nvGraphicFramePr>
        <p:xfrm>
          <a:off x="5212345" y="2901766"/>
          <a:ext cx="1694854" cy="668259"/>
        </p:xfrm>
        <a:graphic>
          <a:graphicData uri="http://schemas.openxmlformats.org/drawingml/2006/table">
            <a:tbl>
              <a:tblPr/>
              <a:tblGrid>
                <a:gridCol w="423489"/>
                <a:gridCol w="423489"/>
                <a:gridCol w="423489"/>
                <a:gridCol w="424387"/>
              </a:tblGrid>
              <a:tr h="22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chr1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105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geneA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2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chr1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geneB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2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chr5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40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geneL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Таблица 199"/>
          <p:cNvGraphicFramePr>
            <a:graphicFrameLocks noGrp="1"/>
          </p:cNvGraphicFramePr>
          <p:nvPr/>
        </p:nvGraphicFramePr>
        <p:xfrm>
          <a:off x="7511554" y="3077459"/>
          <a:ext cx="1435672" cy="355092"/>
        </p:xfrm>
        <a:graphic>
          <a:graphicData uri="http://schemas.openxmlformats.org/drawingml/2006/table">
            <a:tbl>
              <a:tblPr/>
              <a:tblGrid>
                <a:gridCol w="358728"/>
                <a:gridCol w="358728"/>
                <a:gridCol w="358728"/>
                <a:gridCol w="359488"/>
              </a:tblGrid>
              <a:tr h="66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50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80</a:t>
                      </a:r>
                      <a:endParaRPr lang="ru-RU" sz="1050" b="1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66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chr5</a:t>
                      </a:r>
                      <a:endParaRPr lang="ru-RU" sz="1050" b="1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10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40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geneL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</a:tbl>
          </a:graphicData>
        </a:graphic>
      </p:graphicFrame>
      <p:sp>
        <p:nvSpPr>
          <p:cNvPr id="215" name="Line">
            <a:extLst>
              <a:ext uri="{FF2B5EF4-FFF2-40B4-BE49-F238E27FC236}">
                <a16:creationId xmlns="" xmlns:a16="http://schemas.microsoft.com/office/drawing/2014/main" id="{7668FFBE-924A-3044-A9A0-8EEB7253E34D}"/>
              </a:ext>
            </a:extLst>
          </p:cNvPr>
          <p:cNvSpPr/>
          <p:nvPr/>
        </p:nvSpPr>
        <p:spPr>
          <a:xfrm>
            <a:off x="7271988" y="3255818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6" name="Cheatsheets make it easy for R users…"/>
          <p:cNvSpPr txBox="1"/>
          <p:nvPr/>
        </p:nvSpPr>
        <p:spPr>
          <a:xfrm>
            <a:off x="10787890" y="2685749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to compare the two files, to make sure that the chromosome names follow the same format</a:t>
            </a:r>
            <a:endParaRPr lang="ru-RU" sz="1400" dirty="0"/>
          </a:p>
        </p:txBody>
      </p:sp>
      <p:pic>
        <p:nvPicPr>
          <p:cNvPr id="2055" name="Picture 7" descr="GTN-60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772" y="148935"/>
            <a:ext cx="571500" cy="571501"/>
          </a:xfrm>
          <a:prstGeom prst="rect">
            <a:avLst/>
          </a:prstGeom>
          <a:noFill/>
        </p:spPr>
      </p:pic>
      <p:sp>
        <p:nvSpPr>
          <p:cNvPr id="40" name="Cheatsheets make it easy for R users…"/>
          <p:cNvSpPr txBox="1"/>
          <p:nvPr/>
        </p:nvSpPr>
        <p:spPr>
          <a:xfrm>
            <a:off x="7195242" y="2650597"/>
            <a:ext cx="3091601" cy="2511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File format is not restricted, dataset table</a:t>
            </a:r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1" name="Line"/>
          <p:cNvSpPr/>
          <p:nvPr/>
        </p:nvSpPr>
        <p:spPr>
          <a:xfrm flipV="1">
            <a:off x="10787890" y="3753522"/>
            <a:ext cx="2832670" cy="4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" name="code"/>
          <p:cNvSpPr/>
          <p:nvPr/>
        </p:nvSpPr>
        <p:spPr>
          <a:xfrm flipH="1">
            <a:off x="4313568" y="3182508"/>
            <a:ext cx="898777" cy="27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Input table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" name="Line"/>
          <p:cNvSpPr/>
          <p:nvPr/>
        </p:nvSpPr>
        <p:spPr>
          <a:xfrm>
            <a:off x="7124372" y="520930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" name="Прямоугольник 43"/>
          <p:cNvSpPr/>
          <p:nvPr/>
        </p:nvSpPr>
        <p:spPr>
          <a:xfrm>
            <a:off x="237111" y="3753526"/>
            <a:ext cx="2937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9" tooltip="Go to Replace Text tool"/>
              </a:rPr>
              <a:t>Replace Text  in a specific column</a:t>
            </a:r>
            <a:endParaRPr lang="ru-RU" sz="1400" dirty="0" smtClean="0"/>
          </a:p>
        </p:txBody>
      </p:sp>
      <p:sp>
        <p:nvSpPr>
          <p:cNvPr id="46" name="Cheatsheets make it easy for R users…"/>
          <p:cNvSpPr txBox="1"/>
          <p:nvPr/>
        </p:nvSpPr>
        <p:spPr>
          <a:xfrm>
            <a:off x="344041" y="4191001"/>
            <a:ext cx="2830268" cy="69965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Perform </a:t>
            </a: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find &amp; replace operation on a specified column in a given file. 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7" name="code"/>
          <p:cNvSpPr/>
          <p:nvPr/>
        </p:nvSpPr>
        <p:spPr>
          <a:xfrm flipH="1">
            <a:off x="608272" y="4750901"/>
            <a:ext cx="2338129" cy="279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use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hlinkClick r:id="rId10" tooltip="awk tool link"/>
              </a:rPr>
              <a:t>awk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tool for complex patterns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48" name="Cheatsheets make it easy for R users…"/>
          <p:cNvSpPr txBox="1"/>
          <p:nvPr/>
        </p:nvSpPr>
        <p:spPr>
          <a:xfrm>
            <a:off x="3622164" y="3880565"/>
            <a:ext cx="3355965" cy="1104656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Choose column </a:t>
            </a:r>
            <a:r>
              <a:rPr lang="en-US" b="0" dirty="0" smtClean="0"/>
              <a:t>number </a:t>
            </a:r>
            <a:r>
              <a:rPr lang="en-US" b="0" dirty="0" smtClean="0"/>
              <a:t>to look at, use </a:t>
            </a:r>
            <a:endParaRPr lang="ru-RU" b="0" dirty="0" smtClean="0"/>
          </a:p>
          <a:p>
            <a:r>
              <a:rPr lang="en-US" dirty="0" smtClean="0"/>
              <a:t>“Find pattern</a:t>
            </a:r>
            <a:r>
              <a:rPr lang="de-DE" dirty="0" smtClean="0"/>
              <a:t>“ </a:t>
            </a:r>
            <a:r>
              <a:rPr lang="de-DE" b="0" dirty="0" smtClean="0"/>
              <a:t>and type </a:t>
            </a:r>
            <a:r>
              <a:rPr lang="en-US" b="0" dirty="0" smtClean="0"/>
              <a:t>expression to be replaced. </a:t>
            </a:r>
            <a:r>
              <a:rPr lang="en-US" dirty="0" smtClean="0"/>
              <a:t>Replace with: </a:t>
            </a:r>
            <a:r>
              <a:rPr lang="en-US" b="0" dirty="0" smtClean="0"/>
              <a:t>text, or &amp; (ampersand) and \\1 </a:t>
            </a:r>
            <a:r>
              <a:rPr lang="en-US" b="0" dirty="0" smtClean="0"/>
              <a:t> (\\ is a term to find a digit) </a:t>
            </a:r>
            <a:r>
              <a:rPr lang="en-US" dirty="0" smtClean="0"/>
              <a:t>Insert Replacement – </a:t>
            </a:r>
            <a:r>
              <a:rPr lang="en-US" b="0" dirty="0" smtClean="0"/>
              <a:t>adds a new replacement for a new </a:t>
            </a:r>
            <a:r>
              <a:rPr lang="en-US" b="0" dirty="0" smtClean="0"/>
              <a:t>column</a:t>
            </a:r>
            <a:endParaRPr lang="en-US" b="0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9" name="Cheatsheets make it easy for R users…"/>
          <p:cNvSpPr txBox="1"/>
          <p:nvPr/>
        </p:nvSpPr>
        <p:spPr>
          <a:xfrm>
            <a:off x="10787890" y="3939832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For i.e. to convert the chromosome names, to change 20 and 21 to X and </a:t>
            </a:r>
            <a:r>
              <a:rPr lang="en-US" sz="1400" dirty="0" smtClean="0"/>
              <a:t>Y</a:t>
            </a:r>
            <a:endParaRPr lang="ru-RU" sz="1400" dirty="0" smtClean="0"/>
          </a:p>
        </p:txBody>
      </p:sp>
      <p:sp>
        <p:nvSpPr>
          <p:cNvPr id="50" name="Cheatsheets make it easy for R users…"/>
          <p:cNvSpPr txBox="1"/>
          <p:nvPr/>
        </p:nvSpPr>
        <p:spPr>
          <a:xfrm>
            <a:off x="7311733" y="3939832"/>
            <a:ext cx="3091601" cy="479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The same text file in a </a:t>
            </a:r>
            <a:r>
              <a:rPr lang="en-US" dirty="0" smtClean="0"/>
              <a:t>*.</a:t>
            </a:r>
            <a:r>
              <a:rPr lang="en-US" dirty="0" err="1" smtClean="0"/>
              <a:t>gzip</a:t>
            </a:r>
            <a:r>
              <a:rPr lang="en-US" dirty="0" smtClean="0"/>
              <a:t> </a:t>
            </a:r>
            <a:r>
              <a:rPr lang="en-US" b="0" dirty="0" smtClean="0"/>
              <a:t>with replacement or replacements  </a:t>
            </a:r>
            <a:endParaRPr lang="ru-RU" b="0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3" name="Line"/>
          <p:cNvSpPr/>
          <p:nvPr/>
        </p:nvSpPr>
        <p:spPr>
          <a:xfrm>
            <a:off x="370558" y="520930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" name="Line"/>
          <p:cNvSpPr/>
          <p:nvPr/>
        </p:nvSpPr>
        <p:spPr>
          <a:xfrm>
            <a:off x="3635278" y="520930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 flipV="1">
            <a:off x="10787890" y="5209313"/>
            <a:ext cx="2888348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>
            <a:off x="3635278" y="803563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" name="Line"/>
          <p:cNvSpPr/>
          <p:nvPr/>
        </p:nvSpPr>
        <p:spPr>
          <a:xfrm>
            <a:off x="241300" y="803563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7311733" y="803563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Прямоугольник 58"/>
          <p:cNvSpPr/>
          <p:nvPr/>
        </p:nvSpPr>
        <p:spPr>
          <a:xfrm>
            <a:off x="433813" y="5209313"/>
            <a:ext cx="2937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11" tooltip="Go to Get flanks tool"/>
              </a:rPr>
              <a:t>Get flanks </a:t>
            </a:r>
            <a:endParaRPr lang="ru-RU" sz="1400" dirty="0" smtClean="0"/>
          </a:p>
        </p:txBody>
      </p:sp>
      <p:sp>
        <p:nvSpPr>
          <p:cNvPr id="60" name="Cheatsheets make it easy for R users…"/>
          <p:cNvSpPr txBox="1"/>
          <p:nvPr/>
        </p:nvSpPr>
        <p:spPr>
          <a:xfrm>
            <a:off x="344041" y="5514105"/>
            <a:ext cx="2830268" cy="69965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Find </a:t>
            </a: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upstream and/or downstream flanking region(s) of all the selected regions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1" name="Cheatsheets make it easy for R users…"/>
          <p:cNvSpPr txBox="1"/>
          <p:nvPr/>
        </p:nvSpPr>
        <p:spPr>
          <a:xfrm>
            <a:off x="3635278" y="5517090"/>
            <a:ext cx="3355965" cy="523491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Every line should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contain at least 3 columns</a:t>
            </a:r>
            <a:r>
              <a:rPr lang="en-US" dirty="0" smtClean="0"/>
              <a:t>: Chromosome number, Start and Stop co-ordinates</a:t>
            </a:r>
            <a:endParaRPr lang="ru-RU" b="0" dirty="0" smtClean="0"/>
          </a:p>
          <a:p>
            <a:endParaRPr lang="ru-RU" dirty="0" smtClean="0"/>
          </a:p>
        </p:txBody>
      </p:sp>
      <p:sp>
        <p:nvSpPr>
          <p:cNvPr id="64" name="Cheatsheets make it easy for R users…"/>
          <p:cNvSpPr txBox="1"/>
          <p:nvPr/>
        </p:nvSpPr>
        <p:spPr>
          <a:xfrm>
            <a:off x="7195242" y="5514104"/>
            <a:ext cx="3091601" cy="5264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BED </a:t>
            </a:r>
            <a:r>
              <a:rPr lang="en-US" b="0" dirty="0" smtClean="0"/>
              <a:t>format file with flanking regions for every gene</a:t>
            </a:r>
            <a:endParaRPr lang="ru-RU" b="0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6" name="Cheatsheets make it easy for R users…"/>
          <p:cNvSpPr txBox="1"/>
          <p:nvPr/>
        </p:nvSpPr>
        <p:spPr>
          <a:xfrm>
            <a:off x="10798289" y="5329482"/>
            <a:ext cx="2822271" cy="1292991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Adding promoter regions, i.e. to get regions </a:t>
            </a:r>
            <a:r>
              <a:rPr lang="en-US" sz="1400" dirty="0" smtClean="0"/>
              <a:t>2kb bases</a:t>
            </a:r>
            <a:r>
              <a:rPr lang="en-US" sz="1400" dirty="0" smtClean="0"/>
              <a:t> upstream of the start of the gene to 10kb bases downstream of the start (12kb in length)</a:t>
            </a:r>
            <a:endParaRPr lang="ru-RU" sz="1400" dirty="0" smtClean="0"/>
          </a:p>
        </p:txBody>
      </p:sp>
      <p:sp>
        <p:nvSpPr>
          <p:cNvPr id="67" name="Прямоугольник 66"/>
          <p:cNvSpPr/>
          <p:nvPr/>
        </p:nvSpPr>
        <p:spPr>
          <a:xfrm>
            <a:off x="155575" y="8035640"/>
            <a:ext cx="3190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12" tooltip="go to Convert tool"/>
              </a:rPr>
              <a:t>Convert</a:t>
            </a:r>
            <a:endParaRPr lang="ru-RU" sz="1400" dirty="0" smtClean="0"/>
          </a:p>
        </p:txBody>
      </p:sp>
      <p:sp>
        <p:nvSpPr>
          <p:cNvPr id="68" name="Cheatsheets make it easy for R users…"/>
          <p:cNvSpPr txBox="1"/>
          <p:nvPr/>
        </p:nvSpPr>
        <p:spPr>
          <a:xfrm>
            <a:off x="460374" y="8343417"/>
            <a:ext cx="2740451" cy="23988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Converts  Genomic Intervals To BED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9" name="Cheatsheets make it easy for R users…"/>
          <p:cNvSpPr txBox="1"/>
          <p:nvPr/>
        </p:nvSpPr>
        <p:spPr>
          <a:xfrm>
            <a:off x="3622164" y="8159668"/>
            <a:ext cx="3355965" cy="183749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Genomic intervals file</a:t>
            </a:r>
            <a:endParaRPr lang="ru-RU" dirty="0" smtClean="0"/>
          </a:p>
        </p:txBody>
      </p:sp>
      <p:sp>
        <p:nvSpPr>
          <p:cNvPr id="70" name="Cheatsheets make it easy for R users…"/>
          <p:cNvSpPr txBox="1"/>
          <p:nvPr/>
        </p:nvSpPr>
        <p:spPr>
          <a:xfrm>
            <a:off x="7271988" y="8223475"/>
            <a:ext cx="3091601" cy="239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BED file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71" name="Line"/>
          <p:cNvSpPr/>
          <p:nvPr/>
        </p:nvSpPr>
        <p:spPr>
          <a:xfrm>
            <a:off x="237111" y="85833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Line"/>
          <p:cNvSpPr/>
          <p:nvPr/>
        </p:nvSpPr>
        <p:spPr>
          <a:xfrm>
            <a:off x="3551234" y="858330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" name="Line"/>
          <p:cNvSpPr/>
          <p:nvPr/>
        </p:nvSpPr>
        <p:spPr>
          <a:xfrm>
            <a:off x="7311733" y="85833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" name="Прямоугольник 73"/>
          <p:cNvSpPr/>
          <p:nvPr/>
        </p:nvSpPr>
        <p:spPr>
          <a:xfrm>
            <a:off x="131970" y="8737191"/>
            <a:ext cx="3190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13" tooltip="Go to Intersect tool"/>
              </a:rPr>
              <a:t>Intersect</a:t>
            </a:r>
            <a:endParaRPr lang="ru-RU" sz="1400" dirty="0" smtClean="0"/>
          </a:p>
        </p:txBody>
      </p:sp>
      <p:sp>
        <p:nvSpPr>
          <p:cNvPr id="75" name="Cheatsheets make it easy for R users…"/>
          <p:cNvSpPr txBox="1"/>
          <p:nvPr/>
        </p:nvSpPr>
        <p:spPr>
          <a:xfrm>
            <a:off x="3551234" y="8682236"/>
            <a:ext cx="3355965" cy="725464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Choose to return  Overlapping </a:t>
            </a:r>
            <a:r>
              <a:rPr lang="en-US" b="0" dirty="0" smtClean="0"/>
              <a:t>intervals </a:t>
            </a:r>
            <a:r>
              <a:rPr lang="en-US" b="0" dirty="0" smtClean="0"/>
              <a:t>OR </a:t>
            </a:r>
            <a:r>
              <a:rPr lang="en-US" b="0" dirty="0" smtClean="0"/>
              <a:t>Overlapping pieces of intervals </a:t>
            </a:r>
            <a:r>
              <a:rPr lang="en-US" b="0" dirty="0" smtClean="0"/>
              <a:t> for  </a:t>
            </a:r>
            <a:r>
              <a:rPr lang="en-US" dirty="0" smtClean="0"/>
              <a:t>TWO datasets in BED format.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 order of  datasets important!</a:t>
            </a:r>
            <a:endParaRPr lang="ru-RU" b="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dirty="0" smtClean="0"/>
          </a:p>
        </p:txBody>
      </p:sp>
      <p:pic>
        <p:nvPicPr>
          <p:cNvPr id="1027" name="Picture 3" descr="intersect_meaning"/>
          <p:cNvPicPr>
            <a:picLocks noChangeAspect="1" noChangeArrowheads="1"/>
          </p:cNvPicPr>
          <p:nvPr/>
        </p:nvPicPr>
        <p:blipFill>
          <a:blip r:embed="rId14" cstate="print"/>
          <a:srcRect l="9366" r="6244" b="6273"/>
          <a:stretch>
            <a:fillRect/>
          </a:stretch>
        </p:blipFill>
        <p:spPr bwMode="auto">
          <a:xfrm>
            <a:off x="3551234" y="9462655"/>
            <a:ext cx="3091775" cy="107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Cheatsheets make it easy for R users…"/>
          <p:cNvSpPr txBox="1"/>
          <p:nvPr/>
        </p:nvSpPr>
        <p:spPr>
          <a:xfrm>
            <a:off x="7251617" y="8737191"/>
            <a:ext cx="3091601" cy="5264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The intersection of two queries that are </a:t>
            </a:r>
            <a:r>
              <a:rPr lang="en-US" dirty="0" smtClean="0"/>
              <a:t>found in interval format (BED)</a:t>
            </a:r>
            <a:endParaRPr lang="ru-RU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80" name="Cheatsheets make it easy for R users…"/>
          <p:cNvSpPr txBox="1"/>
          <p:nvPr/>
        </p:nvSpPr>
        <p:spPr>
          <a:xfrm>
            <a:off x="10732212" y="8682236"/>
            <a:ext cx="2822271" cy="1655278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 </a:t>
            </a:r>
            <a:r>
              <a:rPr lang="en-US" sz="1400" dirty="0" smtClean="0"/>
              <a:t>Extracting the </a:t>
            </a:r>
            <a:r>
              <a:rPr lang="en-US" sz="1400" dirty="0" smtClean="0"/>
              <a:t>genes which overlap/intersect with  peaks regions in a </a:t>
            </a:r>
            <a:r>
              <a:rPr lang="en-US" sz="1400" dirty="0" smtClean="0"/>
              <a:t>dataset</a:t>
            </a:r>
          </a:p>
          <a:p>
            <a:endParaRPr lang="ru-RU" sz="1400" dirty="0" smtClean="0"/>
          </a:p>
          <a:p>
            <a:r>
              <a:rPr lang="en-US" sz="1400" dirty="0" smtClean="0"/>
              <a:t>Finding all </a:t>
            </a:r>
            <a:r>
              <a:rPr lang="en-US" sz="1400" dirty="0" smtClean="0"/>
              <a:t>exons containing repeats OR  all regions that are both exonic and repetitive</a:t>
            </a:r>
            <a:endParaRPr lang="ru-RU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Другая 2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53585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6511</TotalTime>
  <Words>352</Words>
  <PresentationFormat>Произвольный</PresentationFormat>
  <Paragraphs>64</Paragraphs>
  <Slides>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White</vt:lpstr>
      <vt:lpstr>Изображение Paintbrush</vt:lpstr>
      <vt:lpstr>Introduction to Galaxy tools : CHEAT SHEET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2021-11-19T16:43:06Z</dcterms:modified>
</cp:coreProperties>
</file>