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51" r:id="rId2"/>
    <p:sldId id="599" r:id="rId3"/>
    <p:sldId id="601" r:id="rId4"/>
    <p:sldId id="679" r:id="rId5"/>
    <p:sldId id="615" r:id="rId6"/>
    <p:sldId id="653" r:id="rId7"/>
    <p:sldId id="666" r:id="rId8"/>
    <p:sldId id="667" r:id="rId9"/>
    <p:sldId id="669" r:id="rId10"/>
    <p:sldId id="680" r:id="rId11"/>
    <p:sldId id="681" r:id="rId12"/>
    <p:sldId id="668" r:id="rId13"/>
    <p:sldId id="671" r:id="rId14"/>
    <p:sldId id="672" r:id="rId15"/>
    <p:sldId id="673" r:id="rId16"/>
    <p:sldId id="682" r:id="rId17"/>
    <p:sldId id="683" r:id="rId18"/>
    <p:sldId id="674" r:id="rId19"/>
    <p:sldId id="675" r:id="rId20"/>
    <p:sldId id="676" r:id="rId21"/>
    <p:sldId id="677" r:id="rId22"/>
    <p:sldId id="678" r:id="rId23"/>
    <p:sldId id="684" r:id="rId24"/>
    <p:sldId id="685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5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12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EC5EAC-5E21-43CB-BD62-28C077955A7B}" type="slidenum">
              <a:rPr lang="pt-BR" altLang="pt-BR" sz="1200"/>
              <a:pPr/>
              <a:t>18</a:t>
            </a:fld>
            <a:endParaRPr lang="pt-BR" altLang="pt-B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30/11/2018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 smtClean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Prof. Renato Jardim Parducci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 smtClean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 smtClean="0">
                <a:latin typeface="Calibri" panose="020F0502020204030204" pitchFamily="34" charset="0"/>
              </a:rPr>
              <a:t>1 </a:t>
            </a:r>
            <a:r>
              <a:rPr lang="pt-BR" sz="1800" b="1" dirty="0" smtClean="0">
                <a:latin typeface="Calibri" panose="020F0502020204030204" pitchFamily="34" charset="0"/>
              </a:rPr>
              <a:t>– </a:t>
            </a:r>
            <a:r>
              <a:rPr lang="pt-BR" b="1" dirty="0" smtClean="0">
                <a:latin typeface="Calibri" panose="020F0502020204030204" pitchFamily="34" charset="0"/>
              </a:rPr>
              <a:t>INTRODUÇÃO À GESTÃO DA GOVERNANÇA </a:t>
            </a:r>
            <a:r>
              <a:rPr lang="pt-BR" b="1" dirty="0" smtClean="0">
                <a:latin typeface="Calibri" panose="020F0502020204030204" pitchFamily="34" charset="0"/>
              </a:rPr>
              <a:t>E QUALIDADE EM </a:t>
            </a:r>
            <a:r>
              <a:rPr lang="pt-BR" b="1" dirty="0" smtClean="0">
                <a:latin typeface="Calibri" panose="020F0502020204030204" pitchFamily="34" charset="0"/>
              </a:rPr>
              <a:t>TI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 smtClean="0">
                <a:latin typeface="Calibri" panose="020F0502020204030204" pitchFamily="34" charset="0"/>
              </a:rPr>
              <a:t>RENATO JARDIM PARDUCCI	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 smtClean="0"/>
              <a:t>PROFRENATO.PARDUCCI@FIAP.COM.BR</a:t>
            </a:r>
            <a:endParaRPr lang="pt-BR" sz="14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620439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 smtClean="0">
                <a:latin typeface="Calibri" panose="020F0502020204030204" pitchFamily="34" charset="0"/>
              </a:rPr>
              <a:t>DISCIPLINA:   </a:t>
            </a:r>
            <a:r>
              <a:rPr lang="pt-BR" b="1" dirty="0" smtClean="0"/>
              <a:t>COMPLIANCE &amp; QUALITY ASSURANCE</a:t>
            </a:r>
          </a:p>
          <a:p>
            <a:r>
              <a:rPr lang="it-IT" b="1" dirty="0"/>
              <a:t>PROJETO DE SISTEMAS APLICADO AS MELHORES PRÁTICAS EM </a:t>
            </a:r>
            <a:endParaRPr lang="it-IT" b="1" dirty="0" smtClean="0"/>
          </a:p>
          <a:p>
            <a:r>
              <a:rPr lang="it-IT" b="1" dirty="0" smtClean="0"/>
              <a:t>QUALIDADE </a:t>
            </a:r>
            <a:r>
              <a:rPr lang="it-IT" b="1" dirty="0"/>
              <a:t>DE SOFTWARE E GOVERNANÇA DE </a:t>
            </a:r>
            <a:r>
              <a:rPr lang="it-IT" b="1" dirty="0" smtClean="0"/>
              <a:t>TI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5) Assinale </a:t>
            </a:r>
            <a:r>
              <a:rPr lang="pt-BR" b="1" dirty="0" smtClean="0">
                <a:solidFill>
                  <a:schemeClr val="bg1"/>
                </a:solidFill>
              </a:rPr>
              <a:t>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A qualidade de software impacta a Governança em função de: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</a:t>
            </a:r>
            <a:r>
              <a:rPr lang="pt-BR" dirty="0">
                <a:solidFill>
                  <a:schemeClr val="bg1"/>
                </a:solidFill>
              </a:rPr>
              <a:t>a</a:t>
            </a:r>
            <a:r>
              <a:rPr lang="pt-BR" dirty="0" smtClean="0">
                <a:solidFill>
                  <a:schemeClr val="bg1"/>
                </a:solidFill>
              </a:rPr>
              <a:t> não entrega de um software no prazo poder comprometer metas de negócio com o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lançamento de produtos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a falha em um software poder gerar interrupção de operações e descontinuidade de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negócios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 a percepção de falta de qualidade no software deixar clientes incomodados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 a informação corrompida ou distorcida, armazenada e publicada via um software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 defeituoso, compromete a transparência e qualidade da informação para tomada de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 decisão de negócio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 NA PARTE FINAL  DE TESTE ARQUIVO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6</a:t>
            </a:r>
            <a:r>
              <a:rPr lang="pt-BR" b="1" dirty="0" smtClean="0">
                <a:solidFill>
                  <a:schemeClr val="bg1"/>
                </a:solidFill>
              </a:rPr>
              <a:t>) </a:t>
            </a:r>
            <a:r>
              <a:rPr lang="pt-BR" b="1" dirty="0" smtClean="0">
                <a:solidFill>
                  <a:schemeClr val="bg1"/>
                </a:solidFill>
              </a:rPr>
              <a:t>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A qualidade de software se tornou crítica na atualidade em função de: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no passado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esperado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 NA PARTE FINAL  DE TESTE ARQUIVO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8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 smtClean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 smtClean="0">
                <a:solidFill>
                  <a:schemeClr val="bg1"/>
                </a:solidFill>
              </a:rPr>
              <a:t>Exercícios propostos</a:t>
            </a:r>
            <a:endParaRPr lang="pt-BR" alt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6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</a:t>
            </a:r>
            <a:r>
              <a:rPr lang="pt-BR" b="1" dirty="0" smtClean="0">
                <a:solidFill>
                  <a:schemeClr val="bg1"/>
                </a:solidFill>
              </a:rPr>
              <a:t>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Definir os requisitos de Projetos de TI, Gerenciar projetos, administrar a Configuração de infraestrutura e do software, fazem parte do Domínio do COBIT: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359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Alinhar</a:t>
            </a:r>
            <a:r>
              <a:rPr lang="pt-BR" dirty="0">
                <a:solidFill>
                  <a:schemeClr val="bg1"/>
                </a:solidFill>
              </a:rPr>
              <a:t>, Planejar e Organizar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) Construir</a:t>
            </a:r>
            <a:r>
              <a:rPr lang="pt-BR" dirty="0">
                <a:solidFill>
                  <a:schemeClr val="bg1"/>
                </a:solidFill>
              </a:rPr>
              <a:t>, Adquirir e Implementar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) Entregar</a:t>
            </a:r>
            <a:r>
              <a:rPr lang="pt-BR" dirty="0">
                <a:solidFill>
                  <a:schemeClr val="bg1"/>
                </a:solidFill>
              </a:rPr>
              <a:t>, Servir e Suportar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) Monitorar</a:t>
            </a:r>
            <a:r>
              <a:rPr lang="pt-BR" dirty="0">
                <a:solidFill>
                  <a:schemeClr val="bg1"/>
                </a:solidFill>
              </a:rPr>
              <a:t>, Avaliar e Analisar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RESOLVA CONSULTANDO O SEU MATERIAL DE APOIO E TIRE DÚVIDAS COM O PROFESSOR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4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Avaliar Conformidade de ações com diretrizes da empresa, confirmar o alcance de Resultados compromissados, fazem parte do Domínio do COBIT: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359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Alinhar</a:t>
            </a:r>
            <a:r>
              <a:rPr lang="pt-BR" dirty="0">
                <a:solidFill>
                  <a:schemeClr val="bg1"/>
                </a:solidFill>
              </a:rPr>
              <a:t>, Planejar e Organizar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) Construir</a:t>
            </a:r>
            <a:r>
              <a:rPr lang="pt-BR" dirty="0">
                <a:solidFill>
                  <a:schemeClr val="bg1"/>
                </a:solidFill>
              </a:rPr>
              <a:t>, Adquirir e Implementar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) Entregar</a:t>
            </a:r>
            <a:r>
              <a:rPr lang="pt-BR" dirty="0">
                <a:solidFill>
                  <a:schemeClr val="bg1"/>
                </a:solidFill>
              </a:rPr>
              <a:t>, Servir e Suportar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) Monitorar</a:t>
            </a:r>
            <a:r>
              <a:rPr lang="pt-BR" dirty="0">
                <a:solidFill>
                  <a:schemeClr val="bg1"/>
                </a:solidFill>
              </a:rPr>
              <a:t>, Avaliar e Analisar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RESOLVA CONSULTANDO O SEU MATERIAL DE APOIO E TIRE DÚVIDAS COM O PROFESSOR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Atender o usuário final, Controlar a disponibilidade de equipamentos e sistemas para manter continuidade operacional e aplicar medidas de Segurança da informação, fazem parte do Domínio do COBIT: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359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Alinhar</a:t>
            </a:r>
            <a:r>
              <a:rPr lang="pt-BR" dirty="0">
                <a:solidFill>
                  <a:schemeClr val="bg1"/>
                </a:solidFill>
              </a:rPr>
              <a:t>, Planejar e Organizar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) Construir</a:t>
            </a:r>
            <a:r>
              <a:rPr lang="pt-BR" dirty="0">
                <a:solidFill>
                  <a:schemeClr val="bg1"/>
                </a:solidFill>
              </a:rPr>
              <a:t>, Adquirir e Implementar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) Entregar</a:t>
            </a:r>
            <a:r>
              <a:rPr lang="pt-BR" dirty="0">
                <a:solidFill>
                  <a:schemeClr val="bg1"/>
                </a:solidFill>
              </a:rPr>
              <a:t>, Servir e Suportar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) Monitorar</a:t>
            </a:r>
            <a:r>
              <a:rPr lang="pt-BR" dirty="0">
                <a:solidFill>
                  <a:schemeClr val="bg1"/>
                </a:solidFill>
              </a:rPr>
              <a:t>, Avaliar e Analisar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RESOLVA CONSULTANDO O SEU MATERIAL DE APOIO E TIRE DÚVIDAS COM O PROFESSOR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5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  <a:r>
              <a:rPr lang="pt-BR" b="1" dirty="0" smtClean="0">
                <a:solidFill>
                  <a:schemeClr val="bg1"/>
                </a:solidFill>
              </a:rPr>
              <a:t>) </a:t>
            </a:r>
            <a:r>
              <a:rPr lang="pt-BR" b="1" dirty="0" smtClean="0">
                <a:solidFill>
                  <a:schemeClr val="bg1"/>
                </a:solidFill>
              </a:rPr>
              <a:t>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Considerando que a maioria dos sistemas de informação operam em empresas por mais de 5 anos, são fatores que implicarão em mudança na percepção da qualidade desse sistema ao longo do tempo: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882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</a:t>
            </a:r>
            <a:r>
              <a:rPr lang="pt-BR" dirty="0">
                <a:solidFill>
                  <a:schemeClr val="bg1"/>
                </a:solidFill>
              </a:rPr>
              <a:t>Esgotamento da capacidade da infraestrutura diante do crescimento dos bancos de </a:t>
            </a:r>
            <a:r>
              <a:rPr lang="pt-BR" dirty="0" smtClean="0">
                <a:solidFill>
                  <a:schemeClr val="bg1"/>
                </a:solidFill>
              </a:rPr>
              <a:t>dados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     caso não existe uma política de limpeza e histórico de dados sendo aplicada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(  ) Aumento no número de erros de utilização, em função da falta de treinamento de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usuários, mediante a rotatividade de pessoas nos departamentos da empresa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(  ) Erros de customizações feitas com o intuito de atualizar funcionalidades do software 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(  )  Mudança </a:t>
            </a:r>
            <a:r>
              <a:rPr lang="pt-BR" dirty="0">
                <a:solidFill>
                  <a:schemeClr val="bg1"/>
                </a:solidFill>
              </a:rPr>
              <a:t>da infraestrutura onde o software roda, causando </a:t>
            </a:r>
            <a:r>
              <a:rPr lang="pt-BR" dirty="0" smtClean="0">
                <a:solidFill>
                  <a:schemeClr val="bg1"/>
                </a:solidFill>
              </a:rPr>
              <a:t>incompatibilidades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Surgimento de outros softwares com funções semelhantes e maior atualização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tecnológica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Desinteresse do usuário pelo software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Inutilidade funcional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RESOLVA CONSULTANDO O SEU MATERIAL DE APOIO E TIRE DÚVIDAS COM O PROFESSOR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2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5</a:t>
            </a:r>
            <a:r>
              <a:rPr lang="pt-BR" b="1" dirty="0" smtClean="0">
                <a:solidFill>
                  <a:schemeClr val="bg1"/>
                </a:solidFill>
              </a:rPr>
              <a:t>) </a:t>
            </a:r>
            <a:r>
              <a:rPr lang="pt-BR" b="1" dirty="0" smtClean="0">
                <a:solidFill>
                  <a:schemeClr val="bg1"/>
                </a:solidFill>
              </a:rPr>
              <a:t>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São fatores influenciados pela má qualidade na condução de um projeto de software: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1790814"/>
            <a:ext cx="882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Insegurança do desenvolvedor quanto aos seus trabalhos e conhecimento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Falta de visão clara do desenvolvedor sobre suas tarefas e prioridades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Incerteza quanto aos resultados  do projeto por parte do cliente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Custos crescentes para correção de desvios, conforme o projeto avança com problemas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867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RESOLVA CONSULTANDO O SEU MATERIAL DE APOIO E TIRE DÚVIDAS COM O PROFESSOR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 smtClean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 smtClean="0">
                <a:solidFill>
                  <a:schemeClr val="bg1"/>
                </a:solidFill>
              </a:rPr>
              <a:t>Solução do Exercícios Resolvidos</a:t>
            </a:r>
            <a:endParaRPr lang="pt-BR" alt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7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7070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pt-BR" b="1" dirty="0" smtClean="0">
                <a:solidFill>
                  <a:schemeClr val="bg1"/>
                </a:solidFill>
              </a:rPr>
              <a:t>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São objetivos da Governança: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972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Eliminar a possibilidade de conflito de interesses entre acionistas e executivos da empresa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Facilitar o acesso a informação sobre resultados da empresa por qualquer colaborador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Dar transparência aos acionistas sobre as decisões tomadas na condução dos negócios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Garantir que não ocorram interrupções de operações do negócio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2863" y="241865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9999"/>
                </a:solidFill>
              </a:rPr>
              <a:t>X</a:t>
            </a:r>
            <a:endParaRPr lang="pt-BR" dirty="0">
              <a:solidFill>
                <a:srgbClr val="FF9999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 smtClean="0">
                <a:solidFill>
                  <a:schemeClr val="bg1"/>
                </a:solidFill>
              </a:rPr>
              <a:t>ATIVIDADES COMPLEMENTARES</a:t>
            </a:r>
            <a:endParaRPr lang="pt-BR" alt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66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O conflito da agência é: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7340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Disputa por posições  entre executivos da empresa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Divergência de objetivos pessoais dos executivos e acionistas da empresa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Disputas judiciais entre empresas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Processos trabalhistas movidos por empregados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2863" y="213285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9999"/>
                </a:solidFill>
              </a:rPr>
              <a:t>X</a:t>
            </a:r>
            <a:endParaRPr lang="pt-BR" dirty="0">
              <a:solidFill>
                <a:srgbClr val="FF9999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99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66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O  COBIT é: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5" y="1868631"/>
            <a:ext cx="8856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Uma norma a ser seguida à risca pela área de TI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Um guia de práticas para que a TI alinhe sua conduta com a Governança Corporativa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Organizado em Domínios de assuntos a serem tratados por Processos que usam Recursos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para atender Objetivos de negócio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Um roteiro que explica como realizar cada atividade operacional e estratégica de TI, do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planejamento à execução e controle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2863" y="241865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9999"/>
                </a:solidFill>
              </a:rPr>
              <a:t>X</a:t>
            </a:r>
            <a:endParaRPr lang="pt-BR" dirty="0">
              <a:solidFill>
                <a:srgbClr val="FF9999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213285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9999"/>
                </a:solidFill>
              </a:rPr>
              <a:t>X</a:t>
            </a:r>
            <a:endParaRPr lang="pt-BR" dirty="0">
              <a:solidFill>
                <a:srgbClr val="FF9999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8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Definir os Recursos Humanos e suas competências, planejar e acompanhar o Portfólio de soluções de TI oferecidos pela empresa e seus resultados para os negócios e avaliar os Riscos operacionais e de projetos, fazem parte do Domínio do COBIT: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359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Alinhar</a:t>
            </a:r>
            <a:r>
              <a:rPr lang="pt-BR" dirty="0">
                <a:solidFill>
                  <a:schemeClr val="bg1"/>
                </a:solidFill>
              </a:rPr>
              <a:t>, Planejar e Organizar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) Construir</a:t>
            </a:r>
            <a:r>
              <a:rPr lang="pt-BR" dirty="0">
                <a:solidFill>
                  <a:schemeClr val="bg1"/>
                </a:solidFill>
              </a:rPr>
              <a:t>, Adquirir e Implementar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) Entregar</a:t>
            </a:r>
            <a:r>
              <a:rPr lang="pt-BR" dirty="0">
                <a:solidFill>
                  <a:schemeClr val="bg1"/>
                </a:solidFill>
              </a:rPr>
              <a:t>, Servir e Suportar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) Monitorar</a:t>
            </a:r>
            <a:r>
              <a:rPr lang="pt-BR" dirty="0">
                <a:solidFill>
                  <a:schemeClr val="bg1"/>
                </a:solidFill>
              </a:rPr>
              <a:t>, Avaliar e Analisar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2863" y="252783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9999"/>
                </a:solidFill>
              </a:rPr>
              <a:t>X</a:t>
            </a:r>
            <a:endParaRPr lang="pt-BR" dirty="0">
              <a:solidFill>
                <a:srgbClr val="FF9999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45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5) Assinale </a:t>
            </a:r>
            <a:r>
              <a:rPr lang="pt-BR" b="1" dirty="0" smtClean="0">
                <a:solidFill>
                  <a:schemeClr val="bg1"/>
                </a:solidFill>
              </a:rPr>
              <a:t>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A qualidade de software impacta a Governança em função de: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</a:t>
            </a:r>
            <a:r>
              <a:rPr lang="pt-BR" dirty="0">
                <a:solidFill>
                  <a:schemeClr val="bg1"/>
                </a:solidFill>
              </a:rPr>
              <a:t>a</a:t>
            </a:r>
            <a:r>
              <a:rPr lang="pt-BR" dirty="0" smtClean="0">
                <a:solidFill>
                  <a:schemeClr val="bg1"/>
                </a:solidFill>
              </a:rPr>
              <a:t> não entrega de um software no prazo poder comprometer metas de negócio com o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lançamento de produtos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a falha em um software poder gerar interrupção de operações e descontinuidade de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negócios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 a percepção de falta de qualidade no software deixar clientes incomodados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 a informação corrompida ou distorcida, armazenada e publicada via um software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 defeituoso, compromete a transparência e qualidade da informação para tomada de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 decisão de negócio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3280" y="188061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9999"/>
                </a:solidFill>
              </a:rPr>
              <a:t>X</a:t>
            </a:r>
            <a:endParaRPr lang="pt-BR" dirty="0">
              <a:solidFill>
                <a:srgbClr val="FF9999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2652" y="24115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9999"/>
                </a:solidFill>
              </a:rPr>
              <a:t>X</a:t>
            </a:r>
            <a:endParaRPr lang="pt-BR" dirty="0">
              <a:solidFill>
                <a:srgbClr val="FF9999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9512" y="32756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9999"/>
                </a:solidFill>
              </a:rPr>
              <a:t>X</a:t>
            </a:r>
            <a:endParaRPr lang="pt-BR" dirty="0">
              <a:solidFill>
                <a:srgbClr val="FF9999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5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1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6</a:t>
            </a:r>
            <a:r>
              <a:rPr lang="pt-BR" b="1" dirty="0" smtClean="0">
                <a:solidFill>
                  <a:schemeClr val="bg1"/>
                </a:solidFill>
              </a:rPr>
              <a:t>) </a:t>
            </a:r>
            <a:r>
              <a:rPr lang="pt-BR" b="1" dirty="0" smtClean="0">
                <a:solidFill>
                  <a:schemeClr val="bg1"/>
                </a:solidFill>
              </a:rPr>
              <a:t>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A qualidade de software se tornou crítica na atualidade em função de: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a quantidade de linguagens de programação disponíveis ser muito maior do que foi no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     passado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as pessoas receberem a formação de qualidade nas instituições de ensino superior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o software ter maior número de detalhes e maior complexidade de arquitetura hoje que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no passado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o hardware ser mais potente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as equipes de projetos serem maiores, por vezes geograficamente dispersas e mais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difíceis de serem administradas quanto ao escopo dos seus trabalhos e resultados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esperado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2652" y="26996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9999"/>
                </a:solidFill>
              </a:rPr>
              <a:t>X</a:t>
            </a:r>
            <a:endParaRPr lang="pt-BR" dirty="0">
              <a:solidFill>
                <a:srgbClr val="FF9999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9512" y="350100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9999"/>
                </a:solidFill>
              </a:rPr>
              <a:t>X</a:t>
            </a:r>
            <a:endParaRPr lang="pt-BR" dirty="0">
              <a:solidFill>
                <a:srgbClr val="FF9999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51520" y="6309320"/>
            <a:ext cx="264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 smtClean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 smtClean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 smtClean="0">
                <a:solidFill>
                  <a:schemeClr val="bg1"/>
                </a:solidFill>
              </a:rPr>
              <a:t>-Governança Corporativa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e verifique o alinhamento entre os objetivos da Governança Corporativa e a Governança de TI. Dica: procure por SOX (</a:t>
            </a:r>
            <a:r>
              <a:rPr lang="pt-BR" dirty="0" err="1" smtClean="0">
                <a:solidFill>
                  <a:schemeClr val="bg1"/>
                </a:solidFill>
              </a:rPr>
              <a:t>Sabanes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Oxley</a:t>
            </a:r>
            <a:r>
              <a:rPr lang="pt-BR" dirty="0" smtClean="0">
                <a:solidFill>
                  <a:schemeClr val="bg1"/>
                </a:solidFill>
              </a:rPr>
              <a:t>) e Basiléia II.</a:t>
            </a:r>
          </a:p>
          <a:p>
            <a:pPr eaLnBrk="1" hangingPunct="1">
              <a:defRPr/>
            </a:pPr>
            <a:endParaRPr lang="pt-BR" b="1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 smtClean="0">
                <a:solidFill>
                  <a:schemeClr val="bg1"/>
                </a:solidFill>
              </a:rPr>
              <a:t>-Leia o máximo que puder da cópia do COBIT</a:t>
            </a:r>
            <a:r>
              <a:rPr lang="pt-BR" dirty="0" smtClean="0">
                <a:solidFill>
                  <a:schemeClr val="bg1"/>
                </a:solidFill>
              </a:rPr>
              <a:t>, disponibilizada pelo professor na área de apostilas.</a:t>
            </a:r>
          </a:p>
          <a:p>
            <a:pPr eaLnBrk="1" hangingPunct="1">
              <a:defRPr/>
            </a:pPr>
            <a:endParaRPr lang="pt-BR" sz="1600" b="1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sz="1600" b="1" dirty="0" smtClean="0">
                <a:solidFill>
                  <a:schemeClr val="bg1"/>
                </a:solidFill>
              </a:rPr>
              <a:t>-Avalie se no caso da Petrobrás</a:t>
            </a:r>
            <a:r>
              <a:rPr lang="pt-BR" sz="1600" dirty="0" smtClean="0">
                <a:solidFill>
                  <a:schemeClr val="bg1"/>
                </a:solidFill>
              </a:rPr>
              <a:t>, ocorreram problemas de Governança e quais as consequências para os responsáveis pelas falhas.</a:t>
            </a:r>
          </a:p>
          <a:p>
            <a:pPr eaLnBrk="1" hangingPunct="1">
              <a:defRPr/>
            </a:pPr>
            <a:endParaRPr lang="pt-BR" sz="1600" b="1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sz="1600" b="1" dirty="0" smtClean="0">
                <a:solidFill>
                  <a:schemeClr val="bg1"/>
                </a:solidFill>
              </a:rPr>
              <a:t>-Após os estudos</a:t>
            </a:r>
            <a:r>
              <a:rPr lang="pt-BR" sz="1600" dirty="0" smtClean="0">
                <a:solidFill>
                  <a:schemeClr val="bg1"/>
                </a:solidFill>
              </a:rPr>
              <a:t>, tire as suas dúvidas com o professor...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331633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50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488" y="692696"/>
            <a:ext cx="7443787" cy="588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 smtClean="0">
                <a:solidFill>
                  <a:schemeClr val="bg1"/>
                </a:solidFill>
                <a:latin typeface="Calibri" pitchFamily="34" charset="0"/>
              </a:rPr>
              <a:t>Pesquise sobre:</a:t>
            </a:r>
            <a:endParaRPr lang="pt-BR" sz="2800" b="1" kern="0" dirty="0" smtClean="0">
              <a:solidFill>
                <a:schemeClr val="bg1"/>
              </a:solidFill>
              <a:latin typeface="Calibri" pitchFamily="34" charset="0"/>
            </a:endParaRPr>
          </a:p>
          <a:p>
            <a:pPr>
              <a:buFontTx/>
              <a:buNone/>
              <a:defRPr/>
            </a:pP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" name="CaixaDeTexto 1"/>
          <p:cNvSpPr txBox="1">
            <a:spLocks noChangeArrowheads="1"/>
          </p:cNvSpPr>
          <p:nvPr/>
        </p:nvSpPr>
        <p:spPr bwMode="auto">
          <a:xfrm>
            <a:off x="90488" y="1789113"/>
            <a:ext cx="891857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b="1" dirty="0" smtClean="0">
                <a:solidFill>
                  <a:schemeClr val="bg1"/>
                </a:solidFill>
              </a:rPr>
              <a:t>-Os trabalhos de </a:t>
            </a:r>
            <a:r>
              <a:rPr lang="pt-BR" b="1" dirty="0" err="1" smtClean="0">
                <a:solidFill>
                  <a:schemeClr val="bg1"/>
                </a:solidFill>
              </a:rPr>
              <a:t>Demming</a:t>
            </a:r>
            <a:r>
              <a:rPr lang="pt-BR" b="1" dirty="0" smtClean="0">
                <a:solidFill>
                  <a:schemeClr val="bg1"/>
                </a:solidFill>
              </a:rPr>
              <a:t> e </a:t>
            </a:r>
            <a:r>
              <a:rPr lang="pt-BR" b="1" dirty="0" err="1" smtClean="0">
                <a:solidFill>
                  <a:schemeClr val="bg1"/>
                </a:solidFill>
              </a:rPr>
              <a:t>Juran</a:t>
            </a:r>
            <a:r>
              <a:rPr lang="pt-BR" dirty="0" smtClean="0">
                <a:solidFill>
                  <a:schemeClr val="bg1"/>
                </a:solidFill>
              </a:rPr>
              <a:t> para o gerenciamento da qualidade. Faça um resumo do seu entendimento das propostas dos autores e tire suas dúvidas com o professor...</a:t>
            </a:r>
          </a:p>
          <a:p>
            <a:pPr eaLnBrk="1" hangingPunct="1">
              <a:defRPr/>
            </a:pPr>
            <a:endParaRPr lang="pt-BR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b="1" dirty="0" smtClean="0">
                <a:solidFill>
                  <a:schemeClr val="bg1"/>
                </a:solidFill>
              </a:rPr>
              <a:t>-Leia o material disponibilizado na sua área de apostilas sobre LEAN </a:t>
            </a:r>
            <a:r>
              <a:rPr lang="pt-BR" dirty="0" smtClean="0">
                <a:solidFill>
                  <a:schemeClr val="bg1"/>
                </a:solidFill>
              </a:rPr>
              <a:t>(produção enxuta) pois ele traz fundamentos que são base para os nossos estudos de boas práticas para governança e qualidade em projetos de software.</a:t>
            </a:r>
          </a:p>
        </p:txBody>
      </p:sp>
      <p:pic>
        <p:nvPicPr>
          <p:cNvPr id="18436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5" y="3809465"/>
            <a:ext cx="7239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6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tângulo de cantos arredondados 1"/>
          <p:cNvSpPr>
            <a:spLocks noChangeArrowheads="1"/>
          </p:cNvSpPr>
          <p:nvPr/>
        </p:nvSpPr>
        <p:spPr bwMode="auto">
          <a:xfrm>
            <a:off x="2273612" y="290235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 smtClean="0">
                <a:solidFill>
                  <a:schemeClr val="bg1"/>
                </a:solidFill>
              </a:rPr>
              <a:t>LISTA DE EXERCÍCIOS DE FIXAÇÃO</a:t>
            </a:r>
          </a:p>
          <a:p>
            <a:pPr algn="ctr"/>
            <a:endParaRPr lang="pt-BR" altLang="pt-BR" b="1" dirty="0">
              <a:solidFill>
                <a:schemeClr val="bg1"/>
              </a:solidFill>
            </a:endParaRPr>
          </a:p>
          <a:p>
            <a:pPr algn="ctr"/>
            <a:r>
              <a:rPr lang="pt-BR" altLang="pt-BR" b="1" dirty="0" smtClean="0">
                <a:solidFill>
                  <a:schemeClr val="bg1"/>
                </a:solidFill>
              </a:rPr>
              <a:t>Exercícios resolvidos</a:t>
            </a:r>
            <a:endParaRPr lang="pt-BR" alt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7070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pt-BR" b="1" dirty="0" smtClean="0">
                <a:solidFill>
                  <a:schemeClr val="bg1"/>
                </a:solidFill>
              </a:rPr>
              <a:t>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São objetivos da Governança: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8972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Eliminar a possibilidade de conflito de interesses entre acionistas e executivos da empresa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Facilitar o acesso a informação sobre resultados da empresa por qualquer colaborador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Dar transparência aos acionistas sobre as decisões tomadas na condução dos negócios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Garantir que não ocorram interrupções de operações do negócio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 NA PARTE FINAL  DE TESTE ARQUIVO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0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66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2)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O conflito da agência é: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1868631"/>
            <a:ext cx="7340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Disputa por posições  entre executivos da empresa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Divergência de objetivos pessoais dos executivos e acionistas da empresa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Disputas judiciais entre empresas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Processos trabalhistas movidos por empregados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 NA PARTE FINAL  DE TESTE ARQUIVO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04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926242"/>
            <a:ext cx="6966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3)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O  COBIT é: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5" y="1868631"/>
            <a:ext cx="8856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Uma norma a ser seguida à risca pela área de TI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Um guia de práticas para que a TI alinhe sua conduta com a Governança Corporativa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Organizado em Domínios de assuntos a serem tratados por Processos que usam Recursos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para atender Objetivos de negócio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 ) Um roteiro que explica como realizar cada atividade operacional e estratégica de TI, do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smtClean="0">
                <a:solidFill>
                  <a:schemeClr val="bg1"/>
                </a:solidFill>
              </a:rPr>
              <a:t>     planejamento à execução e controle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 NA PARTE FINAL  DE TESTE ARQUIVO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1" y="926242"/>
            <a:ext cx="882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4) Assinale uma ou mais das alternativas a seguir que estejam corretas.</a:t>
            </a:r>
          </a:p>
          <a:p>
            <a:r>
              <a:rPr lang="pt-BR" b="1" dirty="0" smtClean="0">
                <a:solidFill>
                  <a:schemeClr val="bg1"/>
                </a:solidFill>
              </a:rPr>
              <a:t>Definir os Recursos Humanos e suas competências, planejar e acompanhar o Portfólio de soluções de TI oferecidos pela empresa e seus resultados para os negócios e avaliar os Riscos operacionais e de projetos, fazem parte do Domínio do COBIT: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504" y="2516703"/>
            <a:ext cx="359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(  ) Alinhar</a:t>
            </a:r>
            <a:r>
              <a:rPr lang="pt-BR" dirty="0">
                <a:solidFill>
                  <a:schemeClr val="bg1"/>
                </a:solidFill>
              </a:rPr>
              <a:t>, Planejar e Organizar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) Construir</a:t>
            </a:r>
            <a:r>
              <a:rPr lang="pt-BR" dirty="0">
                <a:solidFill>
                  <a:schemeClr val="bg1"/>
                </a:solidFill>
              </a:rPr>
              <a:t>, Adquirir e Implementar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) Entregar</a:t>
            </a:r>
            <a:r>
              <a:rPr lang="pt-BR" dirty="0">
                <a:solidFill>
                  <a:schemeClr val="bg1"/>
                </a:solidFill>
              </a:rPr>
              <a:t>, Servir e Suportar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( ) Monitorar</a:t>
            </a:r>
            <a:r>
              <a:rPr lang="pt-BR" dirty="0">
                <a:solidFill>
                  <a:schemeClr val="bg1"/>
                </a:solidFill>
              </a:rPr>
              <a:t>, Avaliar e Analisar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6309320"/>
            <a:ext cx="612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* SOLUÇÃO DO EXERCÍCIO NA PARTE FINAL  DE TESTE ARQUIVO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4538</TotalTime>
  <Words>1890</Words>
  <Application>Microsoft Office PowerPoint</Application>
  <PresentationFormat>Apresentação na tela (4:3)</PresentationFormat>
  <Paragraphs>191</Paragraphs>
  <Slides>24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Renato</cp:lastModifiedBy>
  <cp:revision>587</cp:revision>
  <cp:lastPrinted>2014-02-05T13:48:47Z</cp:lastPrinted>
  <dcterms:created xsi:type="dcterms:W3CDTF">2013-08-12T12:40:06Z</dcterms:created>
  <dcterms:modified xsi:type="dcterms:W3CDTF">2018-11-30T10:28:51Z</dcterms:modified>
</cp:coreProperties>
</file>