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674" r:id="rId2"/>
    <p:sldId id="351" r:id="rId3"/>
    <p:sldId id="670" r:id="rId4"/>
    <p:sldId id="615" r:id="rId5"/>
    <p:sldId id="710" r:id="rId6"/>
    <p:sldId id="616" r:id="rId7"/>
    <p:sldId id="666" r:id="rId8"/>
    <p:sldId id="667" r:id="rId9"/>
    <p:sldId id="668" r:id="rId10"/>
    <p:sldId id="669" r:id="rId11"/>
    <p:sldId id="653" r:id="rId12"/>
    <p:sldId id="617" r:id="rId13"/>
    <p:sldId id="618" r:id="rId14"/>
    <p:sldId id="658" r:id="rId15"/>
    <p:sldId id="619" r:id="rId16"/>
    <p:sldId id="654" r:id="rId17"/>
    <p:sldId id="655" r:id="rId18"/>
    <p:sldId id="661" r:id="rId19"/>
    <p:sldId id="687" r:id="rId20"/>
    <p:sldId id="686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59" r:id="rId33"/>
    <p:sldId id="662" r:id="rId34"/>
    <p:sldId id="663" r:id="rId35"/>
    <p:sldId id="688" r:id="rId36"/>
    <p:sldId id="689" r:id="rId37"/>
    <p:sldId id="660" r:id="rId38"/>
    <p:sldId id="665" r:id="rId39"/>
    <p:sldId id="664" r:id="rId40"/>
    <p:sldId id="690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452" r:id="rId61"/>
    <p:sldId id="646" r:id="rId6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2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7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Parte azul escura são os domínios do COBIT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9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41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51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22" y="0"/>
            <a:ext cx="9159821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Aos  JOGADORES: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Foi fácil justificar cada uma das suas jogadas?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 ação fez você se concentrar e ser mais cuidadoso nas suas decisões?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levou mais tempo para jogar?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acredita que a repetição dessa dinâmica pode lhe transformar em um jogador melhor?</a:t>
            </a:r>
          </a:p>
        </p:txBody>
      </p:sp>
    </p:spTree>
    <p:extLst>
      <p:ext uri="{BB962C8B-B14F-4D97-AF65-F5344CB8AC3E}">
        <p14:creationId xmlns:p14="http://schemas.microsoft.com/office/powerpoint/2010/main" val="26649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704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GOVERNANÇA DE TI SURGIU A PARTIR DA GOVERNANÇA CORPORATIVA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9055" y="1772816"/>
            <a:ext cx="85689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>
                <a:solidFill>
                  <a:srgbClr val="FFFF00"/>
                </a:solidFill>
              </a:rPr>
              <a:t>Governança Corporativa é o sistema pelo qual as organizações são dirigidas, monitoradas e incentivadas</a:t>
            </a:r>
            <a:r>
              <a:rPr lang="pt-BR" sz="2400" dirty="0">
                <a:solidFill>
                  <a:schemeClr val="bg1"/>
                </a:solidFill>
              </a:rPr>
              <a:t>, envolvendo as </a:t>
            </a:r>
            <a:r>
              <a:rPr lang="pt-BR" sz="2400" b="1" dirty="0">
                <a:solidFill>
                  <a:srgbClr val="FFFF00"/>
                </a:solidFill>
              </a:rPr>
              <a:t>práticas e os relacionamentos entre proprietários, conselho de administração, diretoria e órgãos de controle</a:t>
            </a:r>
            <a:r>
              <a:rPr lang="pt-BR" sz="2400" dirty="0">
                <a:solidFill>
                  <a:schemeClr val="bg1"/>
                </a:solidFill>
              </a:rPr>
              <a:t>. As boas práticas de Governança Corporativa convertem princípios em recomendações objetivas, alinhando interesses com a finalidade de preservar e otimizar o valor  da organização, facilitando seu acesso ao capital e contribuindo para a sua longevidade.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Fonte: IBGC – Instituto Brasileiro de Governança Corporativa</a:t>
            </a:r>
          </a:p>
        </p:txBody>
      </p:sp>
    </p:spTree>
    <p:extLst>
      <p:ext uri="{BB962C8B-B14F-4D97-AF65-F5344CB8AC3E}">
        <p14:creationId xmlns:p14="http://schemas.microsoft.com/office/powerpoint/2010/main" val="91402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980728"/>
            <a:ext cx="260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Origens da Governança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41277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Ao longo do século 20, a economia dos diferentes países tornou-se cada vez mais marcada pela integração aos dinamismos do comércio internacional, assim como pela expansão das transações financeiras em escala global.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Neste contexto, as companhias foram objeto de sensíveis transformações, uma vez que o acentuado ritmo de crescimento de suas atividades promoveu uma readequação de sua estrutura de controle, decorrente da separação entre a propriedade e a gestão empresarial. </a:t>
            </a:r>
          </a:p>
          <a:p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7" y="3861048"/>
            <a:ext cx="4039164" cy="25911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1520" y="4218338"/>
            <a:ext cx="432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rgbClr val="FFFF00"/>
                </a:solidFill>
              </a:rPr>
              <a:t>A origem dos debates sobre Governança Corporativa remete a conflitos e à divergência entre os interesses dos sócios, executivos e o melhor interesse da empresa.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26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260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Origens da Governança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451660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vertente mais aceita indica que a Governança Corporativa surgiu para superar o </a:t>
            </a:r>
            <a:r>
              <a:rPr lang="pt-BR" sz="2000" b="1" dirty="0">
                <a:solidFill>
                  <a:srgbClr val="FFFF00"/>
                </a:solidFill>
              </a:rPr>
              <a:t>"conflito de agência"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clássico.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Nesta situação, </a:t>
            </a:r>
            <a:r>
              <a:rPr lang="pt-BR" sz="2000" b="1" dirty="0">
                <a:solidFill>
                  <a:srgbClr val="FFFF00"/>
                </a:solidFill>
              </a:rPr>
              <a:t>o proprietário (acionista) delega a um agente especializado (administrador) o poder de decisão sobre a empresa (nos termos da lei), situação em que podem surgir divergências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no entendimento de cada um dos grupos daquilo que consideram ser o melhor para a empresa e que as práticas de Governança Corporativa buscam superar.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Este tipo de conflito é mais comum em sociedades como os Estados Unidos e Inglaterra, onde a propriedade das companhias é mais pulverizada.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12003"/>
            <a:ext cx="3240361" cy="17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4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1" y="764704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Várias </a:t>
            </a:r>
            <a:r>
              <a:rPr lang="pt-BR" sz="2000" b="1" dirty="0">
                <a:solidFill>
                  <a:schemeClr val="bg1"/>
                </a:solidFill>
              </a:rPr>
              <a:t>empresas</a:t>
            </a:r>
            <a:r>
              <a:rPr lang="pt-BR" sz="2000" dirty="0">
                <a:solidFill>
                  <a:schemeClr val="bg1"/>
                </a:solidFill>
              </a:rPr>
              <a:t> no mundo e no Brasil </a:t>
            </a:r>
            <a:r>
              <a:rPr lang="pt-BR" sz="2000" b="1" dirty="0">
                <a:solidFill>
                  <a:schemeClr val="bg1"/>
                </a:solidFill>
              </a:rPr>
              <a:t>deixaram de operar por falta de aplicação de um modelo de Governança q</a:t>
            </a:r>
            <a:r>
              <a:rPr lang="pt-BR" sz="2000" dirty="0">
                <a:solidFill>
                  <a:schemeClr val="bg1"/>
                </a:solidFill>
              </a:rPr>
              <a:t>ue lhes desse visibilidade sobre operações.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772816"/>
            <a:ext cx="3271827" cy="2356927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800664"/>
            <a:ext cx="2237300" cy="2204399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3838169" cy="1470700"/>
          </a:xfrm>
          <a:prstGeom prst="rect">
            <a:avLst/>
          </a:prstGeom>
        </p:spPr>
      </p:pic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12" y="4509120"/>
            <a:ext cx="3568178" cy="1427271"/>
          </a:xfrm>
          <a:prstGeom prst="rect">
            <a:avLst/>
          </a:prstGeom>
        </p:spPr>
      </p:pic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2816"/>
            <a:ext cx="2423816" cy="17281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16224" y="6254728"/>
            <a:ext cx="418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PESQUISE SOBRE A ENRON E WORLDCOM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15 minutos!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291242" y="6104541"/>
            <a:ext cx="2099551" cy="6964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6385579" y="6104541"/>
            <a:ext cx="2099551" cy="6964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2385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Governança do Brasil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34888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No Brasil , em que a propriedade concentrada predomina, os conflitos se intensificam à medida que a empresa cresce e novos sócios, sejam investidores ou herdeiros, passam a fazer parte da sociedade. Neste cenário, a Governança também busca equacionar as questões em benefício da empresa.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 preocupação da </a:t>
            </a:r>
            <a:r>
              <a:rPr lang="pt-BR" sz="2000" b="1" dirty="0">
                <a:solidFill>
                  <a:srgbClr val="FFFF00"/>
                </a:solidFill>
              </a:rPr>
              <a:t>Governança Corporativa </a:t>
            </a:r>
            <a:r>
              <a:rPr lang="pt-BR" sz="2000" dirty="0">
                <a:solidFill>
                  <a:schemeClr val="bg1"/>
                </a:solidFill>
              </a:rPr>
              <a:t>é, portanto, criar um conjunto eficiente de </a:t>
            </a:r>
            <a:r>
              <a:rPr lang="pt-BR" sz="2000" b="1" dirty="0">
                <a:solidFill>
                  <a:srgbClr val="FFFF00"/>
                </a:solidFill>
              </a:rPr>
              <a:t>mecanismos, tanto de incentivos quanto de monitoramento</a:t>
            </a:r>
            <a:r>
              <a:rPr lang="pt-BR" sz="2000" dirty="0">
                <a:solidFill>
                  <a:schemeClr val="bg1"/>
                </a:solidFill>
              </a:rPr>
              <a:t>, a fim de assegurar que o comportamento dos administradores esteja sempre alinhado com o melhor interesse da empresa. </a:t>
            </a:r>
          </a:p>
        </p:txBody>
      </p:sp>
    </p:spTree>
    <p:extLst>
      <p:ext uri="{BB962C8B-B14F-4D97-AF65-F5344CB8AC3E}">
        <p14:creationId xmlns:p14="http://schemas.microsoft.com/office/powerpoint/2010/main" val="382583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3488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Existem Guias e Normas de Governança como SOX, Basiléia II e III e no caso de TI, temos o </a:t>
            </a:r>
            <a:r>
              <a:rPr lang="pt-BR" sz="2000" b="1" dirty="0">
                <a:solidFill>
                  <a:srgbClr val="FFFF00"/>
                </a:solidFill>
              </a:rPr>
              <a:t>COBIT – </a:t>
            </a:r>
            <a:r>
              <a:rPr lang="pt-BR" sz="2000" b="1" dirty="0" err="1">
                <a:solidFill>
                  <a:srgbClr val="FFFF00"/>
                </a:solidFill>
              </a:rPr>
              <a:t>Control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Objectives</a:t>
            </a:r>
            <a:r>
              <a:rPr lang="pt-BR" sz="2000" b="1" dirty="0">
                <a:solidFill>
                  <a:srgbClr val="FFFF00"/>
                </a:solidFill>
              </a:rPr>
              <a:t> for </a:t>
            </a:r>
            <a:r>
              <a:rPr lang="pt-BR" sz="2000" b="1" dirty="0" err="1">
                <a:solidFill>
                  <a:srgbClr val="FFFF00"/>
                </a:solidFill>
              </a:rPr>
              <a:t>Information</a:t>
            </a:r>
            <a:r>
              <a:rPr lang="pt-BR" sz="2000" b="1" dirty="0">
                <a:solidFill>
                  <a:srgbClr val="FFFF00"/>
                </a:solidFill>
              </a:rPr>
              <a:t> Technology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73016"/>
            <a:ext cx="4916503" cy="15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7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7" y="2348880"/>
            <a:ext cx="4248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COBIT define: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Requisitos de negócio a serem atendidos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Processos de TI que sustentam os negócios (esses processos são agrupados por finalidade dentro de uma visão de Domínios no COBIT)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Recursos de TI que são aplicados na realização dos processos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4" y="1794182"/>
            <a:ext cx="4444296" cy="3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042B07-D443-4F41-8094-82946CD6C148}"/>
              </a:ext>
            </a:extLst>
          </p:cNvPr>
          <p:cNvSpPr/>
          <p:nvPr/>
        </p:nvSpPr>
        <p:spPr>
          <a:xfrm>
            <a:off x="189166" y="1196752"/>
            <a:ext cx="2294602" cy="106123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Foco em garantir a qualidade das operações da companhia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435C031-0DF1-4E93-8BF5-70E2CC02BBB5}"/>
              </a:ext>
            </a:extLst>
          </p:cNvPr>
          <p:cNvSpPr/>
          <p:nvPr/>
        </p:nvSpPr>
        <p:spPr>
          <a:xfrm>
            <a:off x="2483768" y="1556792"/>
            <a:ext cx="432048" cy="432048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2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2838" y="1897668"/>
            <a:ext cx="2880320" cy="792087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Processos realizam atividades que atendem os requisitos de negócio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951C847-152B-4D6E-BE3D-D465AF282C3A}"/>
              </a:ext>
            </a:extLst>
          </p:cNvPr>
          <p:cNvSpPr/>
          <p:nvPr/>
        </p:nvSpPr>
        <p:spPr>
          <a:xfrm>
            <a:off x="971600" y="2689756"/>
            <a:ext cx="648072" cy="523220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GESTÃO DA GOVERNANÇA E QUALIDADE EM TI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35997" y="1052736"/>
            <a:ext cx="62043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20842" y="1124744"/>
            <a:ext cx="2880320" cy="648072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Recursos são usados em processos e suas atividades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AB107D0-B62B-4E3F-BB16-7EF8C82CFAE5}"/>
              </a:ext>
            </a:extLst>
          </p:cNvPr>
          <p:cNvSpPr/>
          <p:nvPr/>
        </p:nvSpPr>
        <p:spPr>
          <a:xfrm>
            <a:off x="7136966" y="1757612"/>
            <a:ext cx="648072" cy="523220"/>
          </a:xfrm>
          <a:prstGeom prst="down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9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899592" y="620688"/>
            <a:ext cx="2736304" cy="1080120"/>
          </a:xfrm>
          <a:prstGeom prst="wedgeRoundRectCallout">
            <a:avLst>
              <a:gd name="adj1" fmla="val -5870"/>
              <a:gd name="adj2" fmla="val 109251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Entregar soluções úteis para o negócio</a:t>
            </a:r>
          </a:p>
        </p:txBody>
      </p:sp>
    </p:spTree>
    <p:extLst>
      <p:ext uri="{BB962C8B-B14F-4D97-AF65-F5344CB8AC3E}">
        <p14:creationId xmlns:p14="http://schemas.microsoft.com/office/powerpoint/2010/main" val="336976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8649642" cy="1080120"/>
          </a:xfrm>
          <a:prstGeom prst="wedgeRoundRectCallout">
            <a:avLst>
              <a:gd name="adj1" fmla="val -15021"/>
              <a:gd name="adj2" fmla="val 100406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Entregar soluções gastando o menos possível em termos de tempo e custo de projeto e que tragam redução de custo ou ganho de receitas para a empresa</a:t>
            </a:r>
          </a:p>
        </p:txBody>
      </p:sp>
    </p:spTree>
    <p:extLst>
      <p:ext uri="{BB962C8B-B14F-4D97-AF65-F5344CB8AC3E}">
        <p14:creationId xmlns:p14="http://schemas.microsoft.com/office/powerpoint/2010/main" val="394730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185146" cy="1080120"/>
          </a:xfrm>
          <a:prstGeom prst="wedgeRoundRectCallout">
            <a:avLst>
              <a:gd name="adj1" fmla="val 43435"/>
              <a:gd name="adj2" fmla="val 75135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Garantir o sigilo da informação e a segregação e perfis de acesso a quem é de direito</a:t>
            </a:r>
          </a:p>
        </p:txBody>
      </p:sp>
    </p:spTree>
    <p:extLst>
      <p:ext uri="{BB962C8B-B14F-4D97-AF65-F5344CB8AC3E}">
        <p14:creationId xmlns:p14="http://schemas.microsoft.com/office/powerpoint/2010/main" val="132858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761210" cy="1080120"/>
          </a:xfrm>
          <a:prstGeom prst="wedgeRoundRectCallout">
            <a:avLst>
              <a:gd name="adj1" fmla="val 34696"/>
              <a:gd name="adj2" fmla="val 104197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Garantir que não existam informações conflitantes nos sistemas, que gerem dúvidas na tomada de decisão de negócio</a:t>
            </a:r>
          </a:p>
        </p:txBody>
      </p:sp>
    </p:spTree>
    <p:extLst>
      <p:ext uri="{BB962C8B-B14F-4D97-AF65-F5344CB8AC3E}">
        <p14:creationId xmlns:p14="http://schemas.microsoft.com/office/powerpoint/2010/main" val="188261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761210" cy="1080120"/>
          </a:xfrm>
          <a:prstGeom prst="wedgeRoundRectCallout">
            <a:avLst>
              <a:gd name="adj1" fmla="val 55334"/>
              <a:gd name="adj2" fmla="val 83980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Soluções de TI devem estar disponíveis para uso quando o negócio necessitar</a:t>
            </a:r>
          </a:p>
        </p:txBody>
      </p:sp>
    </p:spTree>
    <p:extLst>
      <p:ext uri="{BB962C8B-B14F-4D97-AF65-F5344CB8AC3E}">
        <p14:creationId xmlns:p14="http://schemas.microsoft.com/office/powerpoint/2010/main" val="4166529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4761210" cy="1080120"/>
          </a:xfrm>
          <a:prstGeom prst="wedgeRoundRectCallout">
            <a:avLst>
              <a:gd name="adj1" fmla="val 61067"/>
              <a:gd name="adj2" fmla="val 106724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As soluções de TI são entregues seguindo os requisitos que foram colocados por patrocinadores e clientes</a:t>
            </a:r>
          </a:p>
        </p:txBody>
      </p:sp>
    </p:spTree>
    <p:extLst>
      <p:ext uri="{BB962C8B-B14F-4D97-AF65-F5344CB8AC3E}">
        <p14:creationId xmlns:p14="http://schemas.microsoft.com/office/powerpoint/2010/main" val="58632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42838" y="486254"/>
            <a:ext cx="5553298" cy="1080120"/>
          </a:xfrm>
          <a:prstGeom prst="wedgeRoundRectCallout">
            <a:avLst>
              <a:gd name="adj1" fmla="val 52627"/>
              <a:gd name="adj2" fmla="val 116832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O sistema mantém o comportamento previsto.  Se forem informados os mesmos inputs, os outputs são conhecidos</a:t>
            </a:r>
          </a:p>
        </p:txBody>
      </p:sp>
    </p:spTree>
    <p:extLst>
      <p:ext uri="{BB962C8B-B14F-4D97-AF65-F5344CB8AC3E}">
        <p14:creationId xmlns:p14="http://schemas.microsoft.com/office/powerpoint/2010/main" val="180128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53856"/>
              <a:gd name="adj2" fmla="val 228024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Software de aplicação desenvolvido ou comprado por TI</a:t>
            </a:r>
          </a:p>
        </p:txBody>
      </p:sp>
    </p:spTree>
    <p:extLst>
      <p:ext uri="{BB962C8B-B14F-4D97-AF65-F5344CB8AC3E}">
        <p14:creationId xmlns:p14="http://schemas.microsoft.com/office/powerpoint/2010/main" val="3330661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80932"/>
              <a:gd name="adj2" fmla="val 14634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Hardware, redes, elétrica, refrigeração, demais itens infraestruturais</a:t>
            </a:r>
          </a:p>
        </p:txBody>
      </p:sp>
    </p:spTree>
    <p:extLst>
      <p:ext uri="{BB962C8B-B14F-4D97-AF65-F5344CB8AC3E}">
        <p14:creationId xmlns:p14="http://schemas.microsoft.com/office/powerpoint/2010/main" val="98218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950" y="715963"/>
            <a:ext cx="8856663" cy="552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3" name="CaixaDeTexto 1"/>
          <p:cNvSpPr txBox="1">
            <a:spLocks noChangeArrowheads="1"/>
          </p:cNvSpPr>
          <p:nvPr/>
        </p:nvSpPr>
        <p:spPr bwMode="auto">
          <a:xfrm>
            <a:off x="3419475" y="715963"/>
            <a:ext cx="192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solidFill>
                  <a:schemeClr val="tx2"/>
                </a:solidFill>
              </a:rPr>
              <a:t>AGENDA DA AULA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358775" y="108585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0825" y="1341438"/>
            <a:ext cx="869193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Introdução a Governança de TI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Objetivos da governança e o COBIT, associação do COBIT com outros modelos de gestão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A qualidade como elemento da Governança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Importância da qualidade. Qualidade de produto e de processo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06380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110174"/>
              <a:gd name="adj2" fmla="val 13255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Dados sob custódia/cuidados de TI</a:t>
            </a:r>
          </a:p>
        </p:txBody>
      </p:sp>
    </p:spTree>
    <p:extLst>
      <p:ext uri="{BB962C8B-B14F-4D97-AF65-F5344CB8AC3E}">
        <p14:creationId xmlns:p14="http://schemas.microsoft.com/office/powerpoint/2010/main" val="2864353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" y="620688"/>
            <a:ext cx="9092230" cy="58886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2838" y="764704"/>
            <a:ext cx="109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COBIT</a:t>
            </a: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3275856" y="486254"/>
            <a:ext cx="2520280" cy="1286562"/>
          </a:xfrm>
          <a:prstGeom prst="wedgeRoundRectCallout">
            <a:avLst>
              <a:gd name="adj1" fmla="val 136167"/>
              <a:gd name="adj2" fmla="val 11770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Profissionais de TI e suas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competêncas</a:t>
            </a:r>
            <a:endParaRPr lang="pt-B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0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988840"/>
            <a:ext cx="8352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COBIT não define COMO gerenciar TI mas sim O QUÊ deve ser feito para gerenciar TI.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Ele define recomendações a serem seguidas pelo CIO na hora de definir suas práticas para gerenciar (processos de TI), a exemplificar: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Gerenciar pessoal e capacitação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Realizar compras e gerenciar ativos sob a responsabilidade de 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Alinhar estratégias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Garantir a segurança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Conduzir de projetos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Manter e suportar tecnicamente as operações</a:t>
            </a:r>
            <a:endParaRPr lang="pt-B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340768"/>
            <a:ext cx="1960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Guias de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988840"/>
            <a:ext cx="8352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Os processos são organizados em Domínios de Gestão (agrupamentos conceituais de assuntos que o CIO deve administrar)</a:t>
            </a:r>
            <a:r>
              <a:rPr lang="pt-BR" sz="2000" b="1" dirty="0">
                <a:solidFill>
                  <a:schemeClr val="bg1"/>
                </a:solidFill>
              </a:rPr>
              <a:t>: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Alinhar, Planejar e Organizar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Construir, Adquirir e Implementar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Entregar, Servir e Suportar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Monitorar, Avaliar e Analisar</a:t>
            </a:r>
            <a:endParaRPr lang="pt-B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0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692696"/>
            <a:ext cx="83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Associação de Domínios e Processos do COBIT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4127"/>
            <a:ext cx="8928992" cy="5488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6256" y="2348880"/>
            <a:ext cx="873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Estrutura d</a:t>
            </a:r>
          </a:p>
          <a:p>
            <a:r>
              <a:rPr lang="pt-BR" sz="1200" dirty="0"/>
              <a:t>e TI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4040" y="2366296"/>
            <a:ext cx="8002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Estratégia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2359913"/>
            <a:ext cx="901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  <a:p>
            <a:r>
              <a:rPr lang="pt-BR" sz="1200" dirty="0"/>
              <a:t>soluções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39277" y="2348880"/>
            <a:ext cx="744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Inovação</a:t>
            </a:r>
          </a:p>
          <a:p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67073" y="2348880"/>
            <a:ext cx="7250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Portfólio</a:t>
            </a:r>
          </a:p>
          <a:p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95259" y="2370941"/>
            <a:ext cx="88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Orçamento</a:t>
            </a:r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50139" y="2370941"/>
            <a:ext cx="8226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RH             </a:t>
            </a:r>
          </a:p>
          <a:p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7635" y="3021450"/>
            <a:ext cx="735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Relações</a:t>
            </a:r>
          </a:p>
          <a:p>
            <a:r>
              <a:rPr lang="pt-BR" sz="1200" dirty="0"/>
              <a:t>negócio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893" y="2980509"/>
            <a:ext cx="83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Acordos e contratos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018659"/>
            <a:ext cx="902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11464" y="3023883"/>
            <a:ext cx="824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Qualidade</a:t>
            </a:r>
          </a:p>
          <a:p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45562" y="3026316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Risco        </a:t>
            </a:r>
          </a:p>
          <a:p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08104" y="2996589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96329" y="1410161"/>
            <a:ext cx="92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Transparên</a:t>
            </a:r>
            <a:r>
              <a:rPr lang="pt-BR" sz="1200" dirty="0"/>
              <a:t>-</a:t>
            </a:r>
          </a:p>
          <a:p>
            <a:r>
              <a:rPr lang="pt-BR" sz="1200" dirty="0"/>
              <a:t>cia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71337" y="1386127"/>
            <a:ext cx="952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Otimização recursos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11512" y="1363994"/>
            <a:ext cx="863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Mitigação de riscos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63040" y="1407019"/>
            <a:ext cx="9071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Entrega de valor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29576" y="5593301"/>
            <a:ext cx="10200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Continuidade</a:t>
            </a:r>
          </a:p>
          <a:p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736738" y="4180424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97368" y="2819196"/>
            <a:ext cx="107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Conformidade</a:t>
            </a:r>
          </a:p>
          <a:p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23090" y="5514617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Contingência</a:t>
            </a:r>
          </a:p>
          <a:p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0871" y="3949592"/>
            <a:ext cx="901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Programa e</a:t>
            </a:r>
          </a:p>
          <a:p>
            <a:r>
              <a:rPr lang="pt-BR" sz="1200" dirty="0"/>
              <a:t>Projetos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72772" y="3979023"/>
            <a:ext cx="8265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Requisitos</a:t>
            </a:r>
          </a:p>
          <a:p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3768" y="3949592"/>
            <a:ext cx="9270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Construcao</a:t>
            </a:r>
            <a:r>
              <a:rPr lang="pt-BR" sz="1200" dirty="0"/>
              <a:t> </a:t>
            </a:r>
          </a:p>
          <a:p>
            <a:r>
              <a:rPr lang="pt-BR" sz="1200" dirty="0"/>
              <a:t>SW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56872" y="3949592"/>
            <a:ext cx="920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Viabilização</a:t>
            </a:r>
          </a:p>
          <a:p>
            <a:r>
              <a:rPr lang="pt-BR" sz="1200" dirty="0"/>
              <a:t>capacitação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15926" y="3949592"/>
            <a:ext cx="889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Preparação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23699" y="3949591"/>
            <a:ext cx="8213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6329" y="3949592"/>
            <a:ext cx="8806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Homologar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9037" y="4570087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conhecim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8001" y="4570086"/>
            <a:ext cx="9786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componente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39897" y="4551511"/>
            <a:ext cx="9875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configuracao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17512" y="5561758"/>
            <a:ext cx="7877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Operação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37340" y="5592422"/>
            <a:ext cx="996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Incidentes demandas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514203" y="5606949"/>
            <a:ext cx="8474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Problemas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588" y="1407019"/>
            <a:ext cx="856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Padrões </a:t>
            </a:r>
            <a:r>
              <a:rPr lang="pt-BR" sz="1200" dirty="0" err="1"/>
              <a:t>Govern</a:t>
            </a:r>
            <a:r>
              <a:rPr lang="pt-BR" sz="1200" dirty="0"/>
              <a:t>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37836" y="5593301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55788" y="5548104"/>
            <a:ext cx="8187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r>
              <a:rPr lang="pt-BR" sz="1200" dirty="0"/>
              <a:t>processos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017825"/>
            <a:ext cx="2248949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Alinhar, Planejar e </a:t>
            </a:r>
            <a:r>
              <a:rPr lang="pt-BR" sz="1400" dirty="0" smtClean="0">
                <a:solidFill>
                  <a:schemeClr val="bg1"/>
                </a:solidFill>
              </a:rPr>
              <a:t>Organi</a:t>
            </a:r>
            <a:r>
              <a:rPr lang="pt-BR" sz="1400" dirty="0">
                <a:solidFill>
                  <a:schemeClr val="bg1"/>
                </a:solidFill>
              </a:rPr>
              <a:t>z</a:t>
            </a:r>
            <a:r>
              <a:rPr lang="pt-BR" sz="1400" dirty="0" smtClean="0">
                <a:solidFill>
                  <a:schemeClr val="bg1"/>
                </a:solidFill>
              </a:rPr>
              <a:t>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3528" y="3553271"/>
            <a:ext cx="2542812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Construir, Adquirir, Implementar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5756" y="5209455"/>
            <a:ext cx="2003754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Entregar, Servir, Suportar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96336" y="2041103"/>
            <a:ext cx="129614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Monitorar, Avaliar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9260" y="1023032"/>
            <a:ext cx="200446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Dirigir, Monitorar</a:t>
            </a:r>
          </a:p>
        </p:txBody>
      </p:sp>
    </p:spTree>
    <p:extLst>
      <p:ext uri="{BB962C8B-B14F-4D97-AF65-F5344CB8AC3E}">
        <p14:creationId xmlns:p14="http://schemas.microsoft.com/office/powerpoint/2010/main" val="853869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692696"/>
            <a:ext cx="83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Associação de Domínios e Processos do COBIT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4127"/>
            <a:ext cx="8928992" cy="5488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6256" y="2348880"/>
            <a:ext cx="873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Estrutura d</a:t>
            </a:r>
          </a:p>
          <a:p>
            <a:r>
              <a:rPr lang="pt-BR" sz="1200" dirty="0"/>
              <a:t>e TI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4040" y="2366296"/>
            <a:ext cx="8002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Estratégia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2359913"/>
            <a:ext cx="901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  <a:p>
            <a:r>
              <a:rPr lang="pt-BR" sz="1200" dirty="0"/>
              <a:t>soluções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39277" y="2348880"/>
            <a:ext cx="744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Inovação</a:t>
            </a:r>
          </a:p>
          <a:p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67073" y="2348880"/>
            <a:ext cx="7250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Portfólio</a:t>
            </a:r>
          </a:p>
          <a:p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95259" y="2370941"/>
            <a:ext cx="88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Orçamento</a:t>
            </a:r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50139" y="2370941"/>
            <a:ext cx="8226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RH             </a:t>
            </a:r>
          </a:p>
          <a:p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7635" y="3021450"/>
            <a:ext cx="735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Relações</a:t>
            </a:r>
          </a:p>
          <a:p>
            <a:r>
              <a:rPr lang="pt-BR" sz="1200" dirty="0"/>
              <a:t>negócio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893" y="2980509"/>
            <a:ext cx="83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Acordos e contratos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018659"/>
            <a:ext cx="902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11464" y="3023883"/>
            <a:ext cx="824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Qualidade</a:t>
            </a:r>
          </a:p>
          <a:p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45562" y="3026316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Risco        </a:t>
            </a:r>
          </a:p>
          <a:p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08104" y="2996589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96329" y="1410161"/>
            <a:ext cx="92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Transparên</a:t>
            </a:r>
            <a:r>
              <a:rPr lang="pt-BR" sz="1200" dirty="0"/>
              <a:t>-</a:t>
            </a:r>
          </a:p>
          <a:p>
            <a:r>
              <a:rPr lang="pt-BR" sz="1200" dirty="0"/>
              <a:t>cia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71337" y="1386127"/>
            <a:ext cx="952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Otimização recursos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11512" y="1363994"/>
            <a:ext cx="863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Mitigação de riscos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63040" y="1407019"/>
            <a:ext cx="9071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Entrega de valor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29576" y="5593301"/>
            <a:ext cx="10200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Continuidade</a:t>
            </a:r>
          </a:p>
          <a:p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736738" y="4180424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97368" y="2819196"/>
            <a:ext cx="107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Conformidade</a:t>
            </a:r>
          </a:p>
          <a:p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23090" y="5514617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Contingência</a:t>
            </a:r>
          </a:p>
          <a:p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0871" y="3949592"/>
            <a:ext cx="901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Programa e</a:t>
            </a:r>
          </a:p>
          <a:p>
            <a:r>
              <a:rPr lang="pt-BR" sz="1200" dirty="0"/>
              <a:t>Projetos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72772" y="3979023"/>
            <a:ext cx="8265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Requisitos</a:t>
            </a:r>
          </a:p>
          <a:p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3768" y="3949592"/>
            <a:ext cx="9270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Construcao</a:t>
            </a:r>
            <a:r>
              <a:rPr lang="pt-BR" sz="1200" dirty="0"/>
              <a:t> </a:t>
            </a:r>
          </a:p>
          <a:p>
            <a:r>
              <a:rPr lang="pt-BR" sz="1200" dirty="0"/>
              <a:t>SW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56872" y="3949592"/>
            <a:ext cx="920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Viabilização</a:t>
            </a:r>
          </a:p>
          <a:p>
            <a:r>
              <a:rPr lang="pt-BR" sz="1200" dirty="0"/>
              <a:t>capacitação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15926" y="3949592"/>
            <a:ext cx="889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Preparação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23699" y="3949591"/>
            <a:ext cx="8213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6329" y="3949592"/>
            <a:ext cx="8806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Homologar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9037" y="4570087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conhecim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8001" y="4570086"/>
            <a:ext cx="9786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componente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39897" y="4551511"/>
            <a:ext cx="9875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configuracao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17512" y="5561758"/>
            <a:ext cx="7877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Operação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37340" y="5592422"/>
            <a:ext cx="996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Incidentes demandas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514203" y="5606949"/>
            <a:ext cx="8474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Problemas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588" y="1407019"/>
            <a:ext cx="856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Padrões </a:t>
            </a:r>
            <a:r>
              <a:rPr lang="pt-BR" sz="1200" dirty="0" err="1"/>
              <a:t>Govern</a:t>
            </a:r>
            <a:r>
              <a:rPr lang="pt-BR" sz="1200" dirty="0"/>
              <a:t>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37836" y="5593301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55788" y="5548104"/>
            <a:ext cx="8187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r>
              <a:rPr lang="pt-BR" sz="1200" dirty="0"/>
              <a:t>processos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017825"/>
            <a:ext cx="2180020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Alinhar, Planejar e </a:t>
            </a:r>
            <a:r>
              <a:rPr lang="pt-BR" sz="1400" dirty="0" err="1">
                <a:solidFill>
                  <a:schemeClr val="bg1"/>
                </a:solidFill>
              </a:rPr>
              <a:t>Organiar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3528" y="3553271"/>
            <a:ext cx="2542812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Construir, Adquirir, Implementar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5756" y="5209455"/>
            <a:ext cx="2003754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Entregar, Servir, Suportar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96336" y="2041103"/>
            <a:ext cx="129614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Monitorar, Avaliar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9260" y="1023032"/>
            <a:ext cx="200446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Dirigir, Monitorar</a:t>
            </a: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07504" y="892751"/>
            <a:ext cx="8928992" cy="1278962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o explicativo retangular 46"/>
          <p:cNvSpPr/>
          <p:nvPr/>
        </p:nvSpPr>
        <p:spPr>
          <a:xfrm>
            <a:off x="5724128" y="3280861"/>
            <a:ext cx="1695531" cy="928994"/>
          </a:xfrm>
          <a:prstGeom prst="wedgeRectCallout">
            <a:avLst>
              <a:gd name="adj1" fmla="val -12658"/>
              <a:gd name="adj2" fmla="val -19899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OBJETIVOS DA GOVERNANÇA</a:t>
            </a:r>
          </a:p>
        </p:txBody>
      </p:sp>
    </p:spTree>
    <p:extLst>
      <p:ext uri="{BB962C8B-B14F-4D97-AF65-F5344CB8AC3E}">
        <p14:creationId xmlns:p14="http://schemas.microsoft.com/office/powerpoint/2010/main" val="100669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7504" y="692696"/>
            <a:ext cx="83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Associação de Domínios e Processos do COBIT</a:t>
            </a:r>
            <a:endParaRPr lang="pt-BR" sz="20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4127"/>
            <a:ext cx="8928992" cy="5488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6256" y="2348880"/>
            <a:ext cx="873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Estrutura d</a:t>
            </a:r>
          </a:p>
          <a:p>
            <a:r>
              <a:rPr lang="pt-BR" sz="1200" dirty="0"/>
              <a:t>e TI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4040" y="2366296"/>
            <a:ext cx="8002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Estratégia</a:t>
            </a:r>
          </a:p>
          <a:p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83768" y="2359913"/>
            <a:ext cx="901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  <a:p>
            <a:r>
              <a:rPr lang="pt-BR" sz="1200" dirty="0"/>
              <a:t>soluções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39277" y="2348880"/>
            <a:ext cx="7446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Inovação</a:t>
            </a:r>
          </a:p>
          <a:p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67073" y="2348880"/>
            <a:ext cx="7250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Portfólio</a:t>
            </a:r>
          </a:p>
          <a:p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95259" y="2370941"/>
            <a:ext cx="88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Orçamento</a:t>
            </a:r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50139" y="2370941"/>
            <a:ext cx="8226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RH             </a:t>
            </a:r>
          </a:p>
          <a:p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17635" y="3021450"/>
            <a:ext cx="735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Relações</a:t>
            </a:r>
          </a:p>
          <a:p>
            <a:r>
              <a:rPr lang="pt-BR" sz="1200" dirty="0"/>
              <a:t>negócio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893" y="2980509"/>
            <a:ext cx="83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Acordos e contratos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83768" y="3018659"/>
            <a:ext cx="902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Fornecedor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11464" y="3023883"/>
            <a:ext cx="824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Qualidade</a:t>
            </a:r>
          </a:p>
          <a:p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545562" y="3026316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Risco        </a:t>
            </a:r>
          </a:p>
          <a:p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08104" y="2996589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96329" y="1410161"/>
            <a:ext cx="92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Transparên</a:t>
            </a:r>
            <a:r>
              <a:rPr lang="pt-BR" sz="1200" dirty="0"/>
              <a:t>-</a:t>
            </a:r>
          </a:p>
          <a:p>
            <a:r>
              <a:rPr lang="pt-BR" sz="1200" dirty="0"/>
              <a:t>cia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71337" y="1386127"/>
            <a:ext cx="952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Otimização recursos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11512" y="1363994"/>
            <a:ext cx="863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Mitigação de riscos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963040" y="1407019"/>
            <a:ext cx="9071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Entrega de valor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429576" y="5593301"/>
            <a:ext cx="10200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Continuidade</a:t>
            </a:r>
          </a:p>
          <a:p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736738" y="4180424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97368" y="2819196"/>
            <a:ext cx="107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Conformidade</a:t>
            </a:r>
          </a:p>
          <a:p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723090" y="5514617"/>
            <a:ext cx="9962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Contingência</a:t>
            </a:r>
          </a:p>
          <a:p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0871" y="3949592"/>
            <a:ext cx="901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Programa e</a:t>
            </a:r>
          </a:p>
          <a:p>
            <a:r>
              <a:rPr lang="pt-BR" sz="1200" dirty="0"/>
              <a:t>Projetos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72772" y="3979023"/>
            <a:ext cx="8265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Requisitos</a:t>
            </a:r>
          </a:p>
          <a:p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3768" y="3949592"/>
            <a:ext cx="9270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err="1"/>
              <a:t>Construcao</a:t>
            </a:r>
            <a:r>
              <a:rPr lang="pt-BR" sz="1200" dirty="0"/>
              <a:t> </a:t>
            </a:r>
          </a:p>
          <a:p>
            <a:r>
              <a:rPr lang="pt-BR" sz="1200" dirty="0"/>
              <a:t>SW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456872" y="3949592"/>
            <a:ext cx="920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Viabilização</a:t>
            </a:r>
          </a:p>
          <a:p>
            <a:r>
              <a:rPr lang="pt-BR" sz="1200" dirty="0"/>
              <a:t>capacitação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15926" y="3949592"/>
            <a:ext cx="8899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Preparação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23699" y="3949591"/>
            <a:ext cx="8213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mudanças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96329" y="3949592"/>
            <a:ext cx="8806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Homologar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9037" y="4570087"/>
            <a:ext cx="79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conhecim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438001" y="4570086"/>
            <a:ext cx="9786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componente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439897" y="4551511"/>
            <a:ext cx="9875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 err="1"/>
              <a:t>configuracao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17512" y="5561758"/>
            <a:ext cx="7877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Operação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37340" y="5592422"/>
            <a:ext cx="9968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Incidentes demandas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514203" y="5606949"/>
            <a:ext cx="8474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Ger.</a:t>
            </a:r>
          </a:p>
          <a:p>
            <a:r>
              <a:rPr lang="pt-BR" sz="1200" dirty="0"/>
              <a:t>Problemas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75588" y="1407019"/>
            <a:ext cx="856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Padrões </a:t>
            </a:r>
            <a:r>
              <a:rPr lang="pt-BR" sz="1200" dirty="0" err="1"/>
              <a:t>Govern</a:t>
            </a:r>
            <a:r>
              <a:rPr lang="pt-BR" sz="1200" dirty="0"/>
              <a:t>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37836" y="5593301"/>
            <a:ext cx="8262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Segurança</a:t>
            </a:r>
          </a:p>
          <a:p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55788" y="5548104"/>
            <a:ext cx="8187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Controles</a:t>
            </a:r>
          </a:p>
          <a:p>
            <a:r>
              <a:rPr lang="pt-BR" sz="1200" dirty="0"/>
              <a:t>processos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017825"/>
            <a:ext cx="2180020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Alinhar, Planejar e </a:t>
            </a:r>
            <a:r>
              <a:rPr lang="pt-BR" sz="1400" dirty="0" err="1">
                <a:solidFill>
                  <a:schemeClr val="bg1"/>
                </a:solidFill>
              </a:rPr>
              <a:t>Organiar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3528" y="3553271"/>
            <a:ext cx="2542812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Construir, Adquirir, Implementar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5756" y="5209455"/>
            <a:ext cx="2003754" cy="307777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Entregar, Servir, Suportar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96336" y="2041103"/>
            <a:ext cx="129614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Monitorar, Avaliar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19260" y="1023032"/>
            <a:ext cx="200446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Dirigir, Monitorar</a:t>
            </a: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91964" y="1940231"/>
            <a:ext cx="8928992" cy="4582146"/>
          </a:xfrm>
          <a:prstGeom prst="roundRect">
            <a:avLst/>
          </a:prstGeom>
          <a:solidFill>
            <a:srgbClr val="C0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o explicativo retangular 46"/>
          <p:cNvSpPr/>
          <p:nvPr/>
        </p:nvSpPr>
        <p:spPr>
          <a:xfrm>
            <a:off x="5237892" y="662761"/>
            <a:ext cx="1695531" cy="928994"/>
          </a:xfrm>
          <a:prstGeom prst="wedgeRectCallout">
            <a:avLst>
              <a:gd name="adj1" fmla="val -22317"/>
              <a:gd name="adj2" fmla="val 1168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DOMÍNIOS COM SEUS PROCESSOS</a:t>
            </a:r>
          </a:p>
        </p:txBody>
      </p:sp>
    </p:spTree>
    <p:extLst>
      <p:ext uri="{BB962C8B-B14F-4D97-AF65-F5344CB8AC3E}">
        <p14:creationId xmlns:p14="http://schemas.microsoft.com/office/powerpoint/2010/main" val="2785968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77281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Para poder implementar aquilo que o  COBIT exige, faz-se necessário estudar e adotar práticas específicas para cada Processo dos Domínios.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Guias de práticas de gerência de projetos, gerência de processos, gerência de operações, arquitetura empresarial e de qualidade são adotados em conjunto com o COBIT para garantir o alcance dos objetivos da Governança.</a:t>
            </a:r>
          </a:p>
        </p:txBody>
      </p:sp>
    </p:spTree>
    <p:extLst>
      <p:ext uri="{BB962C8B-B14F-4D97-AF65-F5344CB8AC3E}">
        <p14:creationId xmlns:p14="http://schemas.microsoft.com/office/powerpoint/2010/main" val="3641780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23527" y="1134177"/>
            <a:ext cx="8568952" cy="64807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Demandas do COBIT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6953" y="712558"/>
            <a:ext cx="884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Modelos de boas práticas que auxiliam na implantação dos processos requeridos pelo COBIT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483768" y="1782248"/>
            <a:ext cx="2124235" cy="1214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gestão de projetos, programas e portfólio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08003" y="1782249"/>
            <a:ext cx="2196245" cy="121470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gestão de operações e continuidade de negócios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04248" y="1782249"/>
            <a:ext cx="2087444" cy="12147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gestão de resultados e </a:t>
            </a:r>
            <a:r>
              <a:rPr lang="pt-BR" dirty="0" err="1">
                <a:solidFill>
                  <a:schemeClr val="tx1"/>
                </a:solidFill>
              </a:rPr>
              <a:t>compliance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23527" y="1782249"/>
            <a:ext cx="2160241" cy="12147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Práticas de desenho de soluções de TI para os negócios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483768" y="4869159"/>
            <a:ext cx="2124235" cy="12147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PMBOK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4608003" y="4869160"/>
            <a:ext cx="2196245" cy="121470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ITIL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04248" y="4869160"/>
            <a:ext cx="2087444" cy="12147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CMMI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SPICE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23527" y="4869160"/>
            <a:ext cx="2160241" cy="12147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TOGAF</a:t>
            </a:r>
          </a:p>
        </p:txBody>
      </p:sp>
      <p:sp>
        <p:nvSpPr>
          <p:cNvPr id="13" name="Seta para baixo 12"/>
          <p:cNvSpPr/>
          <p:nvPr/>
        </p:nvSpPr>
        <p:spPr>
          <a:xfrm>
            <a:off x="1115616" y="2996952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3185845" y="2996952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5436096" y="2996951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7487930" y="3001793"/>
            <a:ext cx="720080" cy="1872208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571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77281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9999"/>
                </a:solidFill>
              </a:rPr>
              <a:t>Não vamos  mergulhar nas páginas do COBIT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Vamos ter a sua proposta em mente como pano de fundo para os estudos que faremos sobre </a:t>
            </a:r>
            <a:r>
              <a:rPr lang="pt-BR" sz="2400" dirty="0">
                <a:solidFill>
                  <a:srgbClr val="FF9999"/>
                </a:solidFill>
              </a:rPr>
              <a:t>como a qualidade na produção e manutenção do software influenciam a Governança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Vamos descobrir e praticar técnicas que desenvolvem qualidade e Governança.</a:t>
            </a:r>
          </a:p>
        </p:txBody>
      </p:sp>
    </p:spTree>
    <p:extLst>
      <p:ext uri="{BB962C8B-B14F-4D97-AF65-F5344CB8AC3E}">
        <p14:creationId xmlns:p14="http://schemas.microsoft.com/office/powerpoint/2010/main" val="136627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GOVERNANÇA EM PROJETOS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95536" y="4511644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REFORÇAR OS CONCEITOS DA GOVERNANÇA  COM UM JOGO!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8" y="5159716"/>
            <a:ext cx="3343742" cy="933580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87" y="1146833"/>
            <a:ext cx="5321584" cy="29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QUALIDADE</a:t>
            </a:r>
          </a:p>
        </p:txBody>
      </p:sp>
    </p:spTree>
    <p:extLst>
      <p:ext uri="{BB962C8B-B14F-4D97-AF65-F5344CB8AC3E}">
        <p14:creationId xmlns:p14="http://schemas.microsoft.com/office/powerpoint/2010/main" val="2425274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0639" y="692697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9" y="692696"/>
            <a:ext cx="2257740" cy="16671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54039" y="2725323"/>
            <a:ext cx="3488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2">
                    <a:lumMod val="50000"/>
                  </a:schemeClr>
                </a:solidFill>
                <a:latin typeface="Adobe Caslon Pro Bold" pitchFamily="18" charset="0"/>
              </a:rPr>
              <a:t>QUALIDADE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5536" y="371703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DE QUALIDADE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5536" y="4310680"/>
            <a:ext cx="8424936" cy="221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EM DUPLAS , dentro de um tempo de 20 minutos: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Descreva em uma frase o que é qualidade de um produto ou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melhor forma de garantir que algo seja feito com qualidade?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Quais as consequências da má qualidade?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qualidade influencia a Governança?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a TI ganhou um guia de Governança próprio?</a:t>
            </a:r>
          </a:p>
        </p:txBody>
      </p:sp>
    </p:spTree>
    <p:extLst>
      <p:ext uri="{BB962C8B-B14F-4D97-AF65-F5344CB8AC3E}">
        <p14:creationId xmlns:p14="http://schemas.microsoft.com/office/powerpoint/2010/main" val="3331715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1268760"/>
            <a:ext cx="4324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QUALIDADE EM SOFTWARE E GOVERNANÇA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8609" y="2348879"/>
            <a:ext cx="875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AS RESPOSTAS VIRÃO A SEGUIR...</a:t>
            </a:r>
            <a:endParaRPr lang="pt-BR" sz="2400" b="1" dirty="0">
              <a:solidFill>
                <a:srgbClr val="FFFF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91" y="3562092"/>
            <a:ext cx="225774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85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0577" y="2348879"/>
            <a:ext cx="8753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100% das empresas  formais no mundo dependem de  sistemas computacionais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r>
              <a:rPr lang="pt-BR" sz="2000" dirty="0">
                <a:solidFill>
                  <a:schemeClr val="bg1"/>
                </a:solidFill>
              </a:rPr>
              <a:t>Se não usam diretamente, o fazem por intermédio de terceiros.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As empresas da atualidade precisam que a informática funcione adequadamente para garantir os princípios da </a:t>
            </a:r>
            <a:r>
              <a:rPr lang="pt-BR" sz="2000" b="1" dirty="0">
                <a:solidFill>
                  <a:schemeClr val="bg1"/>
                </a:solidFill>
              </a:rPr>
              <a:t>GOVERNANÇA CORPORATIVA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Segurança de dados e informações;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Disponibilidade da informação para a tomada de decisão;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Continuidade operacional através da tecnologia aplicada;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Reporte e transparência gerencial para os acionistas e controladores;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Responsabilização por atos administrativos dos agentes executivos;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Auditoria comprobatória das práticas e resultados de trabalho.</a:t>
            </a:r>
          </a:p>
        </p:txBody>
      </p:sp>
    </p:spTree>
    <p:extLst>
      <p:ext uri="{BB962C8B-B14F-4D97-AF65-F5344CB8AC3E}">
        <p14:creationId xmlns:p14="http://schemas.microsoft.com/office/powerpoint/2010/main" val="29217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764704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0577" y="1484784"/>
            <a:ext cx="87539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ALGUNS FATOS DA REALIDADE DOS PROJETOS DE SISTEMAS DE INFORMAÇÃO: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Praticamente 100% dos sistemas de informação nas empresas passam por críticas quando da sua utilização e operação.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</a:rPr>
              <a:t>Segundo relatório do </a:t>
            </a:r>
            <a:r>
              <a:rPr lang="pt-BR" sz="2000" b="1" dirty="0" err="1">
                <a:solidFill>
                  <a:srgbClr val="FFFF00"/>
                </a:solidFill>
              </a:rPr>
              <a:t>Gartner</a:t>
            </a:r>
            <a:r>
              <a:rPr lang="pt-BR" sz="2000" b="1" dirty="0">
                <a:solidFill>
                  <a:srgbClr val="FFFF00"/>
                </a:solidFill>
              </a:rPr>
              <a:t> </a:t>
            </a:r>
            <a:r>
              <a:rPr lang="pt-BR" sz="2000" b="1" dirty="0" err="1">
                <a:solidFill>
                  <a:srgbClr val="FFFF00"/>
                </a:solidFill>
              </a:rPr>
              <a:t>Group</a:t>
            </a:r>
            <a:r>
              <a:rPr lang="pt-BR" sz="2000" b="1" dirty="0">
                <a:solidFill>
                  <a:srgbClr val="FFFF00"/>
                </a:solidFill>
              </a:rPr>
              <a:t>, em média, 75% dos projetos de TI não alcançam seus objetivos</a:t>
            </a:r>
            <a:r>
              <a:rPr lang="pt-BR" sz="2000" dirty="0">
                <a:solidFill>
                  <a:schemeClr val="bg1"/>
                </a:solidFill>
              </a:rPr>
              <a:t>, isso considerando a ótica exclusiva do processo de desenvolvimento e implantação e as primeiras experiências de uso 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</a:rPr>
              <a:t>Em projetos de grande porte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77072"/>
            <a:ext cx="5201475" cy="25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0577" y="1988840"/>
            <a:ext cx="87539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 considerarmos que a </a:t>
            </a:r>
            <a:r>
              <a:rPr lang="pt-BR" sz="2000" b="1" dirty="0">
                <a:solidFill>
                  <a:srgbClr val="FFFF00"/>
                </a:solidFill>
              </a:rPr>
              <a:t>maioria dos sistemas de informação têm um ciclo de vida de 5 a 10 anos</a:t>
            </a:r>
            <a:r>
              <a:rPr lang="pt-BR" sz="2000" dirty="0">
                <a:solidFill>
                  <a:schemeClr val="bg1"/>
                </a:solidFill>
              </a:rPr>
              <a:t>, a quantidade de problemas que surgirão no meio do caminho é grande: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Esgotamento da capacidade da infraestrutura diante do crescimento dos bancos de dados, usuários e conexões do sistema;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Falhas que irão gerar inconsistências não detectadas originalmente;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Falhas decorrentes de ajustes feitos no software após sua primeira implantação;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Mudança da infraestrutura onde o software roda, causando incompatibilidades;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Outras.</a:t>
            </a:r>
          </a:p>
        </p:txBody>
      </p:sp>
    </p:spTree>
    <p:extLst>
      <p:ext uri="{BB962C8B-B14F-4D97-AF65-F5344CB8AC3E}">
        <p14:creationId xmlns:p14="http://schemas.microsoft.com/office/powerpoint/2010/main" val="8765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0577" y="2060848"/>
            <a:ext cx="87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Consequências </a:t>
            </a:r>
            <a:r>
              <a:rPr lang="pt-BR" dirty="0">
                <a:solidFill>
                  <a:schemeClr val="bg1"/>
                </a:solidFill>
              </a:rPr>
              <a:t>da falta de avaliação: </a:t>
            </a:r>
            <a:r>
              <a:rPr lang="pt-BR" dirty="0">
                <a:solidFill>
                  <a:srgbClr val="FFFF00"/>
                </a:solidFill>
              </a:rPr>
              <a:t>PARA EMPRESAS DE SOFTWARE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2924945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Queda de credibilidade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Redução da competitividade </a:t>
            </a:r>
            <a:r>
              <a:rPr lang="pt-BR" dirty="0">
                <a:solidFill>
                  <a:schemeClr val="bg1"/>
                </a:solidFill>
              </a:rPr>
              <a:t>pela perda de referências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Desmotivação e rotatividade da equipe </a:t>
            </a:r>
            <a:r>
              <a:rPr lang="pt-BR" dirty="0">
                <a:solidFill>
                  <a:schemeClr val="bg1"/>
                </a:solidFill>
              </a:rPr>
              <a:t>em função de cargas excessivas de trabalho em função de correções e adaptações em sistemas fornecidos pela empresa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Recorrência de </a:t>
            </a:r>
            <a:r>
              <a:rPr lang="pt-BR" b="1" dirty="0">
                <a:solidFill>
                  <a:schemeClr val="bg1"/>
                </a:solidFill>
              </a:rPr>
              <a:t>esforços extraordinários </a:t>
            </a:r>
            <a:r>
              <a:rPr lang="pt-BR" dirty="0">
                <a:solidFill>
                  <a:schemeClr val="bg1"/>
                </a:solidFill>
              </a:rPr>
              <a:t>para ajustar o curso das coisas, com aumento de </a:t>
            </a:r>
            <a:r>
              <a:rPr lang="pt-BR" b="1" dirty="0">
                <a:solidFill>
                  <a:schemeClr val="bg1"/>
                </a:solidFill>
              </a:rPr>
              <a:t>custos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Estresse no relacionamento com clientes </a:t>
            </a:r>
            <a:r>
              <a:rPr lang="pt-BR" dirty="0">
                <a:solidFill>
                  <a:schemeClr val="bg1"/>
                </a:solidFill>
              </a:rPr>
              <a:t>(litígios, renegociação e quebra de contratos, etc.)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</p:spTree>
    <p:extLst>
      <p:ext uri="{BB962C8B-B14F-4D97-AF65-F5344CB8AC3E}">
        <p14:creationId xmlns:p14="http://schemas.microsoft.com/office/powerpoint/2010/main" val="2511814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0577" y="2132856"/>
            <a:ext cx="87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Consequências</a:t>
            </a:r>
            <a:r>
              <a:rPr lang="pt-BR" dirty="0">
                <a:solidFill>
                  <a:schemeClr val="bg1"/>
                </a:solidFill>
              </a:rPr>
              <a:t> da falta de avaliação: </a:t>
            </a:r>
            <a:r>
              <a:rPr lang="pt-BR" dirty="0">
                <a:solidFill>
                  <a:srgbClr val="FFFF00"/>
                </a:solidFill>
              </a:rPr>
              <a:t>PARA O CLIENTE FINAL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5536" y="2996953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Percepção de falta de transparência </a:t>
            </a:r>
            <a:r>
              <a:rPr lang="pt-BR" dirty="0">
                <a:solidFill>
                  <a:schemeClr val="bg1"/>
                </a:solidFill>
              </a:rPr>
              <a:t>na comunicação por TI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Sensação de </a:t>
            </a:r>
            <a:r>
              <a:rPr lang="pt-BR" b="1" dirty="0">
                <a:solidFill>
                  <a:schemeClr val="bg1"/>
                </a:solidFill>
              </a:rPr>
              <a:t>desamparo </a:t>
            </a:r>
            <a:r>
              <a:rPr lang="pt-BR" dirty="0">
                <a:solidFill>
                  <a:schemeClr val="bg1"/>
                </a:solidFill>
              </a:rPr>
              <a:t>em relação ao apoio que TI poderia fornecer ao negócio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TI vira um centro de custo e não de negócios </a:t>
            </a:r>
            <a:r>
              <a:rPr lang="pt-BR" dirty="0">
                <a:solidFill>
                  <a:schemeClr val="bg1"/>
                </a:solidFill>
              </a:rPr>
              <a:t>e resultados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 insatisfação com TI se torna constante e forma-se o </a:t>
            </a:r>
            <a:r>
              <a:rPr lang="pt-BR" b="1" dirty="0">
                <a:solidFill>
                  <a:schemeClr val="bg1"/>
                </a:solidFill>
              </a:rPr>
              <a:t>estigma da TI que não entrega</a:t>
            </a:r>
            <a:r>
              <a:rPr lang="pt-BR" dirty="0">
                <a:solidFill>
                  <a:schemeClr val="bg1"/>
                </a:solidFill>
              </a:rPr>
              <a:t> (se entrega, não cumpre prazo, ou escopo, ou custo, ou todos, ou ainda entrega algo falho)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Perda de competitividade nos negócios – </a:t>
            </a:r>
            <a:r>
              <a:rPr lang="pt-BR" b="1" dirty="0">
                <a:solidFill>
                  <a:schemeClr val="bg1"/>
                </a:solidFill>
              </a:rPr>
              <a:t>o cliente não recebe o produto funcional quando necessário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1268760"/>
            <a:ext cx="59032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MOTIVAÇÃO PARA OS ESTUDOS DE QUALIDADE DE SISTEMAS</a:t>
            </a:r>
          </a:p>
        </p:txBody>
      </p:sp>
    </p:spTree>
    <p:extLst>
      <p:ext uri="{BB962C8B-B14F-4D97-AF65-F5344CB8AC3E}">
        <p14:creationId xmlns:p14="http://schemas.microsoft.com/office/powerpoint/2010/main" val="203576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12" y="1161953"/>
            <a:ext cx="87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As consequências de avaliarmos tardiamente um sistema: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880593"/>
            <a:ext cx="2592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Desconforto durante o desenvolvimento pela incerteza do que será entregue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tempo para reação nem sempre permite reverter o cenário e evitar a insatisfação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Os custos de corrigir algo pronto são muito superiores aos custos de ajustar </a:t>
            </a:r>
            <a:r>
              <a:rPr lang="pt-BR" dirty="0" err="1">
                <a:solidFill>
                  <a:schemeClr val="bg1"/>
                </a:solidFill>
              </a:rPr>
              <a:t>idéias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74" y="1978108"/>
            <a:ext cx="6187365" cy="43361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43808" y="6464369"/>
            <a:ext cx="320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Bohem</a:t>
            </a:r>
            <a:r>
              <a:rPr lang="pt-BR" sz="1200" dirty="0">
                <a:solidFill>
                  <a:schemeClr val="bg1"/>
                </a:solidFill>
              </a:rPr>
              <a:t> – Software </a:t>
            </a:r>
            <a:r>
              <a:rPr lang="pt-BR" sz="1200" dirty="0" err="1">
                <a:solidFill>
                  <a:schemeClr val="bg1"/>
                </a:solidFill>
              </a:rPr>
              <a:t>Engineering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Economics</a:t>
            </a:r>
            <a:r>
              <a:rPr lang="pt-BR" sz="1200" dirty="0">
                <a:solidFill>
                  <a:schemeClr val="bg1"/>
                </a:solidFill>
              </a:rPr>
              <a:t>, 1995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764704"/>
            <a:ext cx="8256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A qualidade deve ser gerenciada desde o primeiro momento de um projeto!</a:t>
            </a:r>
          </a:p>
        </p:txBody>
      </p:sp>
    </p:spTree>
    <p:extLst>
      <p:ext uri="{BB962C8B-B14F-4D97-AF65-F5344CB8AC3E}">
        <p14:creationId xmlns:p14="http://schemas.microsoft.com/office/powerpoint/2010/main" val="385968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KAHOOT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Governança não diz respeito a evolução dos negócios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Garante transparência dos projetos, resultados de operações e esclarece o que </a:t>
            </a:r>
            <a:r>
              <a:rPr lang="pt-BR" sz="1400" dirty="0" err="1" smtClean="0">
                <a:solidFill>
                  <a:schemeClr val="bg1"/>
                </a:solidFill>
              </a:rPr>
              <a:t>sera</a:t>
            </a:r>
            <a:r>
              <a:rPr lang="pt-BR" sz="1400" dirty="0" smtClean="0">
                <a:solidFill>
                  <a:schemeClr val="bg1"/>
                </a:solidFill>
              </a:rPr>
              <a:t> feito na empresa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Conflito de agencia – divergência de </a:t>
            </a:r>
            <a:r>
              <a:rPr lang="pt-BR" sz="1400" dirty="0" smtClean="0">
                <a:solidFill>
                  <a:schemeClr val="bg1"/>
                </a:solidFill>
              </a:rPr>
              <a:t>interesse </a:t>
            </a:r>
            <a:r>
              <a:rPr lang="pt-BR" sz="1400" dirty="0" smtClean="0">
                <a:solidFill>
                  <a:schemeClr val="bg1"/>
                </a:solidFill>
              </a:rPr>
              <a:t>de acionistas e executivos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SOX- lei | COBIT-guia de praticas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Assuntos do COBIT são domínios que agrupam assuntos e processos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TI segue o COBIT para atender Requisitos de negócios 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Através </a:t>
            </a:r>
            <a:r>
              <a:rPr lang="pt-BR" sz="1400" dirty="0" smtClean="0">
                <a:solidFill>
                  <a:schemeClr val="bg1"/>
                </a:solidFill>
              </a:rPr>
              <a:t>de processos que usam/ consomem recursos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Alinhamento planejamento e organização – estimativa de </a:t>
            </a:r>
            <a:r>
              <a:rPr lang="pt-BR" sz="1400" dirty="0" err="1" smtClean="0">
                <a:solidFill>
                  <a:schemeClr val="bg1"/>
                </a:solidFill>
              </a:rPr>
              <a:t>qntd</a:t>
            </a:r>
            <a:r>
              <a:rPr lang="pt-BR" sz="1400" dirty="0" smtClean="0">
                <a:solidFill>
                  <a:schemeClr val="bg1"/>
                </a:solidFill>
              </a:rPr>
              <a:t> de pessoas por perfil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A qualidade do SW afeta a governança em função de o acionista que e usuário de SW ficar insatisfeito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805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8334" y="926242"/>
            <a:ext cx="90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NOSSO OBJETIVO ENTÃO É AVALIAR A QUALIDADE EM TODO O CICLO DE VIDA DO SOFTWARE</a:t>
            </a:r>
          </a:p>
        </p:txBody>
      </p:sp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040560" cy="470129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005064"/>
            <a:ext cx="1800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de 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737275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HISTÓRICO DA EVOLUÇÃO DA QUALIDADE NA INDÚSTRIA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18335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09791" y="971436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DESAFIOS ATUAIS DA GARANTIA DE QUALIDADE EM SOFTWATE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0" y="3982895"/>
            <a:ext cx="3256635" cy="103028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9" y="2468089"/>
            <a:ext cx="3256635" cy="1505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25393" y="322066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85" y="3963012"/>
            <a:ext cx="3102572" cy="1065904"/>
          </a:xfrm>
          <a:prstGeom prst="rect">
            <a:avLst/>
          </a:prstGeom>
        </p:spPr>
      </p:pic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85" y="2468089"/>
            <a:ext cx="3117131" cy="141942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889610" y="5157192"/>
            <a:ext cx="257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5 games mais esperados de Xbox </a:t>
            </a:r>
            <a:r>
              <a:rPr lang="pt-BR" dirty="0" err="1">
                <a:solidFill>
                  <a:schemeClr val="bg1"/>
                </a:solidFill>
              </a:rPr>
              <a:t>one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5469" y="5157191"/>
            <a:ext cx="262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Top10 Atari - Os Mais Memoráveis Jogos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4" y="5157191"/>
            <a:ext cx="690326" cy="615697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85" y="5160415"/>
            <a:ext cx="690326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4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4" y="755412"/>
            <a:ext cx="621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Histórico da computação e a evolução da avaliação de software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96275" y="1484784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20211" y="2070140"/>
            <a:ext cx="2699661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Os programas compilados e </a:t>
            </a:r>
            <a:r>
              <a:rPr lang="pt-BR" sz="2400" dirty="0" err="1">
                <a:solidFill>
                  <a:schemeClr val="tx1"/>
                </a:solidFill>
              </a:rPr>
              <a:t>linkeditados</a:t>
            </a:r>
            <a:r>
              <a:rPr lang="pt-BR" sz="2400" dirty="0">
                <a:solidFill>
                  <a:schemeClr val="tx1"/>
                </a:solidFill>
              </a:rPr>
              <a:t> consumiam de 2k bytes (cartuchos série prata) a 16 </a:t>
            </a:r>
            <a:r>
              <a:rPr lang="pt-BR" sz="2400" dirty="0" err="1">
                <a:solidFill>
                  <a:schemeClr val="tx1"/>
                </a:solidFill>
              </a:rPr>
              <a:t>kbytes</a:t>
            </a:r>
            <a:r>
              <a:rPr lang="pt-BR" sz="2400" dirty="0">
                <a:solidFill>
                  <a:schemeClr val="tx1"/>
                </a:solidFill>
              </a:rPr>
              <a:t> (cartuchos série diamante)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400731" y="2076803"/>
            <a:ext cx="2699661" cy="4320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Alguns programas chegam a demanda 5G Bytes para instalação</a:t>
            </a:r>
          </a:p>
        </p:txBody>
      </p:sp>
    </p:spTree>
    <p:extLst>
      <p:ext uri="{BB962C8B-B14F-4D97-AF65-F5344CB8AC3E}">
        <p14:creationId xmlns:p14="http://schemas.microsoft.com/office/powerpoint/2010/main" val="33306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4" y="755412"/>
            <a:ext cx="7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DINÂMICA: Histórico da computação e a evolução da avaliação de software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74007" y="1412776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95536" y="1926124"/>
            <a:ext cx="3960440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Características dos jogos: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Roteiros simples e repetitivos – desafio e cenário se repete, aumentado apenas a velocidade dos objetos na tela.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Poucos objetos gerenciados em tela (movimentados).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Pouca presença de música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76056" y="1932786"/>
            <a:ext cx="3744416" cy="4457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Características dos jogos: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Roteiros complexos. Cenários podem ser construídos e desvendados pelo jogador.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Muitos objetos gerenciados em tela (movimentados).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Trilhas sonoras.</a:t>
            </a:r>
          </a:p>
        </p:txBody>
      </p:sp>
    </p:spTree>
    <p:extLst>
      <p:ext uri="{BB962C8B-B14F-4D97-AF65-F5344CB8AC3E}">
        <p14:creationId xmlns:p14="http://schemas.microsoft.com/office/powerpoint/2010/main" val="3149736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5" y="755412"/>
            <a:ext cx="3288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Histórico da computação e a evolução da avaliação de software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323528" y="5013176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835696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508518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40 e 50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08518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60 e 70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445050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3799" y="50851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80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4932040" y="504310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076056" y="50851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90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26211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70227" y="505526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2000 a 2010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501317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956376" y="5085184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Recente</a:t>
            </a:r>
          </a:p>
        </p:txBody>
      </p:sp>
      <p:sp>
        <p:nvSpPr>
          <p:cNvPr id="11" name="CaixaDeTexto 10"/>
          <p:cNvSpPr txBox="1"/>
          <p:nvPr/>
        </p:nvSpPr>
        <p:spPr>
          <a:xfrm rot="18445068">
            <a:off x="-81873" y="2878043"/>
            <a:ext cx="3006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Máquinas limitadas</a:t>
            </a:r>
          </a:p>
          <a:p>
            <a:r>
              <a:rPr lang="pt-BR" dirty="0">
                <a:solidFill>
                  <a:schemeClr val="bg1"/>
                </a:solidFill>
              </a:rPr>
              <a:t>Linguagens de 1ª e 2ª geração</a:t>
            </a:r>
          </a:p>
          <a:p>
            <a:r>
              <a:rPr lang="pt-BR" dirty="0">
                <a:solidFill>
                  <a:schemeClr val="bg1"/>
                </a:solidFill>
              </a:rPr>
              <a:t>Código complexo</a:t>
            </a:r>
          </a:p>
          <a:p>
            <a:r>
              <a:rPr lang="pt-BR" dirty="0">
                <a:solidFill>
                  <a:schemeClr val="bg1"/>
                </a:solidFill>
              </a:rPr>
              <a:t>Software simples e pequeno</a:t>
            </a:r>
          </a:p>
        </p:txBody>
      </p:sp>
      <p:sp>
        <p:nvSpPr>
          <p:cNvPr id="22" name="CaixaDeTexto 21"/>
          <p:cNvSpPr txBox="1"/>
          <p:nvPr/>
        </p:nvSpPr>
        <p:spPr>
          <a:xfrm rot="18445068">
            <a:off x="1245943" y="2255374"/>
            <a:ext cx="4709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Mainframe e médio porte</a:t>
            </a:r>
          </a:p>
          <a:p>
            <a:r>
              <a:rPr lang="pt-BR" dirty="0">
                <a:solidFill>
                  <a:schemeClr val="bg1"/>
                </a:solidFill>
              </a:rPr>
              <a:t>Linguagens de 3ª geração</a:t>
            </a:r>
          </a:p>
          <a:p>
            <a:r>
              <a:rPr lang="pt-BR" dirty="0">
                <a:solidFill>
                  <a:schemeClr val="bg1"/>
                </a:solidFill>
              </a:rPr>
              <a:t>Código menos complexo</a:t>
            </a:r>
          </a:p>
          <a:p>
            <a:r>
              <a:rPr lang="pt-BR" dirty="0">
                <a:solidFill>
                  <a:schemeClr val="bg1"/>
                </a:solidFill>
              </a:rPr>
              <a:t>Software ainda simples , pequeno e proprietário</a:t>
            </a:r>
          </a:p>
        </p:txBody>
      </p:sp>
      <p:sp>
        <p:nvSpPr>
          <p:cNvPr id="23" name="CaixaDeTexto 22"/>
          <p:cNvSpPr txBox="1"/>
          <p:nvPr/>
        </p:nvSpPr>
        <p:spPr>
          <a:xfrm rot="18445068">
            <a:off x="2863897" y="2129386"/>
            <a:ext cx="4936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Plataforma baixa</a:t>
            </a:r>
          </a:p>
          <a:p>
            <a:r>
              <a:rPr lang="pt-BR" dirty="0">
                <a:solidFill>
                  <a:schemeClr val="bg1"/>
                </a:solidFill>
              </a:rPr>
              <a:t>Disseminação dos PCs</a:t>
            </a:r>
          </a:p>
          <a:p>
            <a:r>
              <a:rPr lang="pt-BR" dirty="0">
                <a:solidFill>
                  <a:schemeClr val="bg1"/>
                </a:solidFill>
              </a:rPr>
              <a:t>Abertura das plataformas para os desenvolvedores</a:t>
            </a:r>
          </a:p>
          <a:p>
            <a:r>
              <a:rPr lang="pt-BR" dirty="0">
                <a:solidFill>
                  <a:schemeClr val="bg1"/>
                </a:solidFill>
              </a:rPr>
              <a:t>Software ganha complexidade e tamanho</a:t>
            </a:r>
          </a:p>
        </p:txBody>
      </p:sp>
      <p:sp>
        <p:nvSpPr>
          <p:cNvPr id="24" name="CaixaDeTexto 23"/>
          <p:cNvSpPr txBox="1"/>
          <p:nvPr/>
        </p:nvSpPr>
        <p:spPr>
          <a:xfrm rot="18445068">
            <a:off x="4577346" y="2297088"/>
            <a:ext cx="467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Downsizing generalizado</a:t>
            </a:r>
          </a:p>
          <a:p>
            <a:r>
              <a:rPr lang="pt-BR" dirty="0">
                <a:solidFill>
                  <a:schemeClr val="bg1"/>
                </a:solidFill>
              </a:rPr>
              <a:t>Softwares integrados para atender aos negócios</a:t>
            </a:r>
          </a:p>
          <a:p>
            <a:r>
              <a:rPr lang="pt-BR" dirty="0">
                <a:solidFill>
                  <a:schemeClr val="bg1"/>
                </a:solidFill>
              </a:rPr>
              <a:t>Portabilidade de plataforma</a:t>
            </a:r>
          </a:p>
        </p:txBody>
      </p:sp>
      <p:sp>
        <p:nvSpPr>
          <p:cNvPr id="25" name="CaixaDeTexto 24"/>
          <p:cNvSpPr txBox="1"/>
          <p:nvPr/>
        </p:nvSpPr>
        <p:spPr>
          <a:xfrm rot="18445068">
            <a:off x="5875576" y="2401517"/>
            <a:ext cx="4400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Orientação a Objetos e reuso em larga escala</a:t>
            </a:r>
          </a:p>
          <a:p>
            <a:r>
              <a:rPr lang="pt-BR" dirty="0">
                <a:solidFill>
                  <a:schemeClr val="bg1"/>
                </a:solidFill>
              </a:rPr>
              <a:t>Bibliotecas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WEB/Internet popularizados</a:t>
            </a:r>
          </a:p>
          <a:p>
            <a:r>
              <a:rPr lang="pt-BR" dirty="0" err="1">
                <a:solidFill>
                  <a:schemeClr val="bg1"/>
                </a:solidFill>
              </a:rPr>
              <a:t>Smart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devices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 rot="18445068">
            <a:off x="7780061" y="3625627"/>
            <a:ext cx="1666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Nanotecnologia</a:t>
            </a:r>
          </a:p>
          <a:p>
            <a:r>
              <a:rPr lang="pt-BR" dirty="0">
                <a:solidFill>
                  <a:schemeClr val="bg1"/>
                </a:solidFill>
              </a:rPr>
              <a:t>TI de vestir</a:t>
            </a:r>
          </a:p>
          <a:p>
            <a:r>
              <a:rPr lang="pt-BR" dirty="0">
                <a:solidFill>
                  <a:schemeClr val="bg1"/>
                </a:solidFill>
              </a:rPr>
              <a:t>Mobilidade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23528" y="5589240"/>
            <a:ext cx="84969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0406" y="606765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Crescimento do investimento na pesquisa e desenvolvimento, e no emprego de processos e tecnologia para avaliar a qualidade de sistemas.</a:t>
            </a:r>
          </a:p>
        </p:txBody>
      </p:sp>
    </p:spTree>
    <p:extLst>
      <p:ext uri="{BB962C8B-B14F-4D97-AF65-F5344CB8AC3E}">
        <p14:creationId xmlns:p14="http://schemas.microsoft.com/office/powerpoint/2010/main" val="32529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4" grpId="0"/>
      <p:bldP spid="25" grpId="0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9951" y="1403484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1844824"/>
            <a:ext cx="2699661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QUAIS PRÁTICAS VOCÊ APLICARIA PARA GARANTIR A QUALIDADE DE UM PROGRAMA DO ATARI 2600?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220072" y="1851487"/>
            <a:ext cx="2699661" cy="4320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QUAIS PRÁTICAS VOCÊ APLICARIA PARA GARANTIR A QUALIDADE DE UM PROGRAMA DO XBOX ONE?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6254" y="755412"/>
            <a:ext cx="7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DINÂMICA: Histórico da computação e a evolução da avaliação de software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45175"/>
            <a:ext cx="125747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0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01999" y="1403484"/>
            <a:ext cx="57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ATARI 2600		</a:t>
            </a:r>
            <a:r>
              <a:rPr lang="pt-BR" b="1" dirty="0">
                <a:solidFill>
                  <a:schemeClr val="bg1"/>
                </a:solidFill>
              </a:rPr>
              <a:t>X</a:t>
            </a:r>
            <a:r>
              <a:rPr lang="pt-BR" dirty="0">
                <a:solidFill>
                  <a:schemeClr val="bg1"/>
                </a:solidFill>
              </a:rPr>
              <a:t>		XBOX ONE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2060848"/>
            <a:ext cx="3816424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Testes unitários de programas são suficientes para avaliar a qualidade.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O próprio desenvolvedor com no máximo mais um testador são suficientes.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4788024" y="2067511"/>
            <a:ext cx="4104456" cy="4320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Equipes diferentes testam a qualidade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Roteiro do jogo (história).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Trilha sonora.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Objetos gráficos ativos.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Objetos gráficos passivos (cenário).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Integração do som, vídeo, roteiro.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6254" y="755412"/>
            <a:ext cx="35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DINÂMICA: RESPOSTA DO DESAFIO</a:t>
            </a:r>
          </a:p>
        </p:txBody>
      </p:sp>
    </p:spTree>
    <p:extLst>
      <p:ext uri="{BB962C8B-B14F-4D97-AF65-F5344CB8AC3E}">
        <p14:creationId xmlns:p14="http://schemas.microsoft.com/office/powerpoint/2010/main" val="3858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3528" y="5157192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835696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40 e 50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60 e 70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445050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3799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80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4932040" y="51871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076056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90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26211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70227" y="519927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2000 a 2010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956376" y="5229200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Recente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23528" y="5733256"/>
            <a:ext cx="84969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0406" y="621166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Mudanças nas práticas de Qualidade</a:t>
            </a:r>
          </a:p>
        </p:txBody>
      </p:sp>
      <p:sp>
        <p:nvSpPr>
          <p:cNvPr id="28" name="CaixaDeTexto 27"/>
          <p:cNvSpPr txBox="1"/>
          <p:nvPr/>
        </p:nvSpPr>
        <p:spPr>
          <a:xfrm rot="18445068">
            <a:off x="-359186" y="2349466"/>
            <a:ext cx="414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Foco na validação do hardware</a:t>
            </a:r>
          </a:p>
          <a:p>
            <a:r>
              <a:rPr lang="pt-BR" dirty="0"/>
              <a:t>Testes de eletrônica e de uso de máquinas</a:t>
            </a:r>
          </a:p>
          <a:p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 rot="18445068">
            <a:off x="700967" y="1984905"/>
            <a:ext cx="5279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Testes de programas pelo próprio desenvolvedor ou grupo de testes</a:t>
            </a:r>
          </a:p>
          <a:p>
            <a:r>
              <a:rPr lang="pt-BR" dirty="0"/>
              <a:t>Início das preocupações com o gerenciamento dos projetos</a:t>
            </a:r>
          </a:p>
          <a:p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 rot="18445068">
            <a:off x="2459782" y="1967642"/>
            <a:ext cx="5165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Desenvolvimento de modelos (práticas e ferramentas) de verificação e validação de sistemas</a:t>
            </a:r>
          </a:p>
          <a:p>
            <a:r>
              <a:rPr lang="pt-BR" dirty="0"/>
              <a:t>Evolução dos modelos de gerenciamento do processo de software</a:t>
            </a:r>
          </a:p>
          <a:p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 rot="18445068">
            <a:off x="4134130" y="2323908"/>
            <a:ext cx="520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Automação de testes</a:t>
            </a:r>
          </a:p>
          <a:p>
            <a:r>
              <a:rPr lang="pt-BR" dirty="0"/>
              <a:t>Modelos de avaliação da qualidade total no processo de software</a:t>
            </a:r>
          </a:p>
        </p:txBody>
      </p:sp>
      <p:sp>
        <p:nvSpPr>
          <p:cNvPr id="33" name="CaixaDeTexto 32"/>
          <p:cNvSpPr txBox="1"/>
          <p:nvPr/>
        </p:nvSpPr>
        <p:spPr>
          <a:xfrm rot="18445068">
            <a:off x="6070689" y="2177838"/>
            <a:ext cx="3613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Proliferação dos testes BETA, controle de configuração, mudanças e liberação</a:t>
            </a:r>
          </a:p>
          <a:p>
            <a:r>
              <a:rPr lang="pt-BR" dirty="0"/>
              <a:t>Plena adoção do gerenciamento profissional de projetos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7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6254" y="755412"/>
            <a:ext cx="616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Histórico da computação e a evolução da avaliação de software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323528" y="5157192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835696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40 e 50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2292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60 e 70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3445050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73799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80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4932040" y="51871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076056" y="52292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Anos 90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26211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370227" y="519927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2000 a 2010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884368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956376" y="5229200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Recente</a:t>
            </a:r>
          </a:p>
        </p:txBody>
      </p:sp>
      <p:sp>
        <p:nvSpPr>
          <p:cNvPr id="24" name="CaixaDeTexto 23"/>
          <p:cNvSpPr txBox="1"/>
          <p:nvPr/>
        </p:nvSpPr>
        <p:spPr>
          <a:xfrm rot="21211296">
            <a:off x="4814928" y="3066871"/>
            <a:ext cx="1354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Padrões ISO</a:t>
            </a:r>
          </a:p>
          <a:p>
            <a:r>
              <a:rPr lang="pt-BR" dirty="0">
                <a:solidFill>
                  <a:schemeClr val="bg1"/>
                </a:solidFill>
              </a:rPr>
              <a:t>CMM</a:t>
            </a:r>
          </a:p>
          <a:p>
            <a:r>
              <a:rPr lang="pt-BR" dirty="0">
                <a:solidFill>
                  <a:schemeClr val="bg1"/>
                </a:solidFill>
              </a:rPr>
              <a:t>COBIT</a:t>
            </a:r>
          </a:p>
          <a:p>
            <a:r>
              <a:rPr lang="pt-BR" dirty="0">
                <a:solidFill>
                  <a:schemeClr val="bg1"/>
                </a:solidFill>
              </a:rPr>
              <a:t>ITIL</a:t>
            </a:r>
          </a:p>
          <a:p>
            <a:r>
              <a:rPr lang="pt-BR" dirty="0" err="1">
                <a:solidFill>
                  <a:schemeClr val="bg1"/>
                </a:solidFill>
              </a:rPr>
              <a:t>Unified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</a:rPr>
              <a:t>Process</a:t>
            </a:r>
            <a:r>
              <a:rPr lang="pt-BR" dirty="0">
                <a:solidFill>
                  <a:schemeClr val="bg1"/>
                </a:solidFill>
              </a:rPr>
              <a:t> (UP)</a:t>
            </a:r>
          </a:p>
          <a:p>
            <a:r>
              <a:rPr lang="pt-BR" dirty="0" err="1">
                <a:solidFill>
                  <a:schemeClr val="bg1"/>
                </a:solidFill>
              </a:rPr>
              <a:t>PMBoK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5956548" y="4005064"/>
            <a:ext cx="434021" cy="35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21172522">
            <a:off x="6636272" y="3319606"/>
            <a:ext cx="9268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MPS-BR</a:t>
            </a:r>
          </a:p>
          <a:p>
            <a:r>
              <a:rPr lang="pt-BR" dirty="0" err="1">
                <a:solidFill>
                  <a:schemeClr val="bg1"/>
                </a:solidFill>
              </a:rPr>
              <a:t>CMMi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TOGAF</a:t>
            </a:r>
          </a:p>
          <a:p>
            <a:r>
              <a:rPr lang="pt-BR" dirty="0">
                <a:solidFill>
                  <a:schemeClr val="bg1"/>
                </a:solidFill>
              </a:rPr>
              <a:t>SOA</a:t>
            </a:r>
          </a:p>
          <a:p>
            <a:r>
              <a:rPr lang="pt-BR" dirty="0">
                <a:solidFill>
                  <a:schemeClr val="bg1"/>
                </a:solidFill>
              </a:rPr>
              <a:t>BPM</a:t>
            </a:r>
          </a:p>
          <a:p>
            <a:r>
              <a:rPr lang="pt-BR" dirty="0">
                <a:solidFill>
                  <a:schemeClr val="bg1"/>
                </a:solidFill>
              </a:rPr>
              <a:t>UML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5338" y="1479683"/>
            <a:ext cx="86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EXPLOSÃO DA PREOCUPAÇÃO COM PROCESSOS FORMAIS DE DESENVOLVIMENTO DA QUALIDADE DO SOFTWARE E DE SISTEMAS</a:t>
            </a:r>
          </a:p>
        </p:txBody>
      </p:sp>
    </p:spTree>
    <p:extLst>
      <p:ext uri="{BB962C8B-B14F-4D97-AF65-F5344CB8AC3E}">
        <p14:creationId xmlns:p14="http://schemas.microsoft.com/office/powerpoint/2010/main" val="372993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Times formados por 1 jogador que sabe jogar e 1 investidor que não sabe jogar mas apostou no jogo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Combates dois a dois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jogador, quando fizer a sua jogada, deverá explicar ao seu investidor, o motivo da sua decisão de jogo (explicação sem que o concorrente escute)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observador (terceira pessoa) irá acompanhar o jogo e  registrar o número de jogadas por time , a quantidade de peças removidas do jogo de cada time e anotar a pontuação alcançada após 15 minutos de jogo (pontuação no Slide a seguir).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78683" y="6570556"/>
            <a:ext cx="45062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https://www.chess.com/pt-BR/play/computer</a:t>
            </a:r>
          </a:p>
        </p:txBody>
      </p:sp>
    </p:spTree>
    <p:extLst>
      <p:ext uri="{BB962C8B-B14F-4D97-AF65-F5344CB8AC3E}">
        <p14:creationId xmlns:p14="http://schemas.microsoft.com/office/powerpoint/2010/main" val="2571969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000" y="639763"/>
            <a:ext cx="7443788" cy="587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Referência bibliográficas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43" name="Retângulo 1"/>
          <p:cNvSpPr>
            <a:spLocks noChangeArrowheads="1"/>
          </p:cNvSpPr>
          <p:nvPr/>
        </p:nvSpPr>
        <p:spPr bwMode="auto">
          <a:xfrm>
            <a:off x="123825" y="1508125"/>
            <a:ext cx="8424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800" b="1">
                <a:solidFill>
                  <a:schemeClr val="bg1"/>
                </a:solidFill>
              </a:rPr>
              <a:t>BIBLIOGRAFIA: </a:t>
            </a:r>
            <a:endParaRPr lang="pt-BR" altLang="pt-BR" sz="1800" b="1" dirty="0">
              <a:solidFill>
                <a:schemeClr val="bg1"/>
              </a:solidFill>
            </a:endParaRPr>
          </a:p>
        </p:txBody>
      </p:sp>
      <p:pic>
        <p:nvPicPr>
          <p:cNvPr id="61444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639763"/>
            <a:ext cx="13636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tângulo 4"/>
          <p:cNvSpPr>
            <a:spLocks noChangeArrowheads="1"/>
          </p:cNvSpPr>
          <p:nvPr/>
        </p:nvSpPr>
        <p:spPr bwMode="auto">
          <a:xfrm>
            <a:off x="127000" y="1939925"/>
            <a:ext cx="8696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ISACA</a:t>
            </a:r>
            <a:r>
              <a:rPr lang="pt-BR" sz="1800" dirty="0">
                <a:solidFill>
                  <a:schemeClr val="bg1"/>
                </a:solidFill>
              </a:rPr>
              <a:t>. USA, COBIT 5 . 2014  - Disponível para acesso online </a:t>
            </a:r>
            <a:r>
              <a:rPr lang="pt-BR" sz="1800" dirty="0" err="1">
                <a:solidFill>
                  <a:schemeClr val="bg1"/>
                </a:solidFill>
              </a:rPr>
              <a:t>gratuíto</a:t>
            </a:r>
            <a:r>
              <a:rPr lang="pt-BR" sz="1800" dirty="0">
                <a:solidFill>
                  <a:schemeClr val="bg1"/>
                </a:solidFill>
              </a:rPr>
              <a:t> em ISACA.org.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WEILL</a:t>
            </a:r>
            <a:r>
              <a:rPr lang="pt-BR" sz="1800" dirty="0">
                <a:solidFill>
                  <a:schemeClr val="bg1"/>
                </a:solidFill>
              </a:rPr>
              <a:t>, Peter. ROSS Jeane W. Governança de TI. Makron Books.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PRESSMAN</a:t>
            </a:r>
            <a:r>
              <a:rPr lang="pt-BR" sz="1800" dirty="0">
                <a:solidFill>
                  <a:schemeClr val="bg1"/>
                </a:solidFill>
              </a:rPr>
              <a:t>, Roger S..  Engenharia de software. - Uma abordagem profissional, 7ª edição. </a:t>
            </a:r>
            <a:r>
              <a:rPr lang="en-US" sz="1800" dirty="0">
                <a:solidFill>
                  <a:schemeClr val="bg1"/>
                </a:solidFill>
              </a:rPr>
              <a:t>São Paulo, AMGH.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HIRAMA, </a:t>
            </a:r>
            <a:r>
              <a:rPr lang="pt-BR" sz="1800" b="1" dirty="0" err="1">
                <a:solidFill>
                  <a:schemeClr val="bg1"/>
                </a:solidFill>
              </a:rPr>
              <a:t>Kechi</a:t>
            </a:r>
            <a:r>
              <a:rPr lang="pt-BR" sz="1800" b="1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bg1"/>
                </a:solidFill>
              </a:rPr>
              <a:t> Engenharia de Software: qualidade e produtividade com tecnologia. Editora </a:t>
            </a:r>
            <a:r>
              <a:rPr lang="pt-BR" sz="1800" dirty="0" err="1">
                <a:solidFill>
                  <a:schemeClr val="bg1"/>
                </a:solidFill>
              </a:rPr>
              <a:t>Elsevier</a:t>
            </a:r>
            <a:r>
              <a:rPr lang="pt-BR" sz="1800" dirty="0">
                <a:solidFill>
                  <a:schemeClr val="bg1"/>
                </a:solidFill>
              </a:rPr>
              <a:t>, Rio de Janeiro.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BOEHM, Barry</a:t>
            </a:r>
            <a:r>
              <a:rPr lang="pt-BR" sz="1800" dirty="0">
                <a:solidFill>
                  <a:schemeClr val="bg1"/>
                </a:solidFill>
              </a:rPr>
              <a:t>. Software </a:t>
            </a:r>
            <a:r>
              <a:rPr lang="pt-BR" sz="1800" dirty="0" err="1">
                <a:solidFill>
                  <a:schemeClr val="bg1"/>
                </a:solidFill>
              </a:rPr>
              <a:t>Engineering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Economics</a:t>
            </a:r>
            <a:r>
              <a:rPr lang="pt-BR" sz="1800" dirty="0">
                <a:solidFill>
                  <a:schemeClr val="bg1"/>
                </a:solidFill>
              </a:rPr>
              <a:t>. Prentice Hall, USA.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Regras de pontuação: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PEÃO = 1 ponto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TORRE E BISPO = 3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CAVALO = 5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REINHA = 7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REI = 100 PONTOS (E O JOGO ACABA)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16" y="4279448"/>
            <a:ext cx="336764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Aos OBSERVADORES: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regras foram cumpridas quanto ao tempo de jogo?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Jogadores e Investidores se comunicaram?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Quantas jogadas cada time fez no tempo decorrido?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Quem perdeu a partida? Por pontuação ou perda do Rei?</a:t>
            </a:r>
          </a:p>
        </p:txBody>
      </p:sp>
    </p:spTree>
    <p:extLst>
      <p:ext uri="{BB962C8B-B14F-4D97-AF65-F5344CB8AC3E}">
        <p14:creationId xmlns:p14="http://schemas.microsoft.com/office/powerpoint/2010/main" val="267260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764705"/>
            <a:ext cx="4235577" cy="2938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65212"/>
            <a:ext cx="2191056" cy="1038370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26070"/>
            <a:ext cx="1771897" cy="15242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703582"/>
            <a:ext cx="8424936" cy="518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JOGAR XADREZ!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2257740" cy="166710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024" y="4293096"/>
            <a:ext cx="842493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Aos  INVESTIDORES: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explicações das escolhas de jogadas foram claras?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seria capaz de jogar novamente, com um outro jogador e orientá-lo?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Você seria capaz de jogar sozinho contra um oponente?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477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3023</Words>
  <Application>Microsoft Office PowerPoint</Application>
  <PresentationFormat>Apresentação na tela (4:3)</PresentationFormat>
  <Paragraphs>530</Paragraphs>
  <Slides>61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7" baseType="lpstr">
      <vt:lpstr>Adobe Caslon Pro Bold</vt:lpstr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Windows User</cp:lastModifiedBy>
  <cp:revision>603</cp:revision>
  <cp:lastPrinted>2014-02-05T13:48:47Z</cp:lastPrinted>
  <dcterms:created xsi:type="dcterms:W3CDTF">2013-08-12T12:40:06Z</dcterms:created>
  <dcterms:modified xsi:type="dcterms:W3CDTF">2019-02-27T11:39:10Z</dcterms:modified>
</cp:coreProperties>
</file>