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1" r:id="rId2"/>
    <p:sldId id="599" r:id="rId3"/>
    <p:sldId id="703" r:id="rId4"/>
    <p:sldId id="615" r:id="rId5"/>
    <p:sldId id="653" r:id="rId6"/>
    <p:sldId id="680" r:id="rId7"/>
    <p:sldId id="683" r:id="rId8"/>
    <p:sldId id="686" r:id="rId9"/>
    <p:sldId id="687" r:id="rId10"/>
    <p:sldId id="688" r:id="rId11"/>
    <p:sldId id="690" r:id="rId12"/>
    <p:sldId id="691" r:id="rId13"/>
    <p:sldId id="668" r:id="rId14"/>
    <p:sldId id="671" r:id="rId15"/>
    <p:sldId id="682" r:id="rId16"/>
    <p:sldId id="684" r:id="rId17"/>
    <p:sldId id="685" r:id="rId18"/>
    <p:sldId id="689" r:id="rId19"/>
    <p:sldId id="692" r:id="rId20"/>
    <p:sldId id="693" r:id="rId21"/>
    <p:sldId id="694" r:id="rId22"/>
    <p:sldId id="674" r:id="rId23"/>
    <p:sldId id="695" r:id="rId24"/>
    <p:sldId id="696" r:id="rId25"/>
    <p:sldId id="697" r:id="rId26"/>
    <p:sldId id="698" r:id="rId27"/>
    <p:sldId id="699" r:id="rId28"/>
    <p:sldId id="700" r:id="rId29"/>
    <p:sldId id="701" r:id="rId30"/>
    <p:sldId id="702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13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22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 smtClean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Prof. Renato Jardim Parducci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 smtClean="0">
                <a:latin typeface="Calibri" panose="020F0502020204030204" pitchFamily="34" charset="0"/>
              </a:rPr>
              <a:t>2 </a:t>
            </a:r>
            <a:r>
              <a:rPr lang="pt-BR" b="1" dirty="0">
                <a:latin typeface="Calibri" panose="020F0502020204030204" pitchFamily="34" charset="0"/>
              </a:rPr>
              <a:t>– NORMAS, GUIAS E CERTIFICAÇÃO EM QUALIDADE DE SOFTWARE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62043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  </a:t>
            </a:r>
            <a:r>
              <a:rPr lang="pt-BR" b="1" dirty="0" smtClean="0"/>
              <a:t>COMPLIANCE &amp; QUALITY ASSURANCE</a:t>
            </a:r>
          </a:p>
          <a:p>
            <a:r>
              <a:rPr lang="it-IT" b="1" dirty="0"/>
              <a:t>PROJETO DE SISTEMAS APLICADO AS MELHORES PRÁTICAS EM </a:t>
            </a:r>
            <a:endParaRPr lang="it-IT" b="1" dirty="0" smtClean="0"/>
          </a:p>
          <a:p>
            <a:r>
              <a:rPr lang="it-IT" b="1" dirty="0" smtClean="0"/>
              <a:t>QUALIDADE </a:t>
            </a:r>
            <a:r>
              <a:rPr lang="it-IT" b="1" dirty="0"/>
              <a:t>DE SOFTWARE E GOVERNANÇA DE </a:t>
            </a:r>
            <a:r>
              <a:rPr lang="it-IT" b="1" dirty="0" smtClean="0"/>
              <a:t>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definição do Ciclo de vida de projetos de software,  princípios e regras do Gerenciamento da qualidade e o Gerenciamento dos recursos humanos para desenvolvimento das suas competências, segundo a ISO 12207, pertencem a qual Contexto e Grupo de processos: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Processos de sistema / </a:t>
            </a:r>
            <a:r>
              <a:rPr lang="pt-BR" dirty="0" smtClean="0">
                <a:solidFill>
                  <a:schemeClr val="bg1"/>
                </a:solidFill>
              </a:rPr>
              <a:t>Acordos</a:t>
            </a:r>
          </a:p>
          <a:p>
            <a:r>
              <a:rPr lang="pt-BR" dirty="0">
                <a:solidFill>
                  <a:schemeClr val="bg1"/>
                </a:solidFill>
              </a:rPr>
              <a:t>(  ) Processos de sistema / </a:t>
            </a:r>
            <a:r>
              <a:rPr lang="pt-BR" dirty="0" smtClean="0">
                <a:solidFill>
                  <a:schemeClr val="bg1"/>
                </a:solidFill>
              </a:rPr>
              <a:t>Definições técnicas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sistema / </a:t>
            </a:r>
            <a:r>
              <a:rPr lang="pt-BR" dirty="0" smtClean="0">
                <a:solidFill>
                  <a:schemeClr val="bg1"/>
                </a:solidFill>
              </a:rPr>
              <a:t>Projetos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Processos de sistema / Habilitação do desenvolvimento</a:t>
            </a:r>
          </a:p>
          <a:p>
            <a:r>
              <a:rPr lang="pt-BR" dirty="0">
                <a:solidFill>
                  <a:schemeClr val="bg1"/>
                </a:solidFill>
              </a:rPr>
              <a:t>(  ) Processos de </a:t>
            </a:r>
            <a:r>
              <a:rPr lang="pt-BR" dirty="0" smtClean="0">
                <a:solidFill>
                  <a:schemeClr val="bg1"/>
                </a:solidFill>
              </a:rPr>
              <a:t>software </a:t>
            </a:r>
            <a:r>
              <a:rPr lang="pt-BR" dirty="0">
                <a:solidFill>
                  <a:schemeClr val="bg1"/>
                </a:solidFill>
              </a:rPr>
              <a:t>/ </a:t>
            </a:r>
            <a:r>
              <a:rPr lang="pt-BR" dirty="0" smtClean="0">
                <a:solidFill>
                  <a:schemeClr val="bg1"/>
                </a:solidFill>
              </a:rPr>
              <a:t>Desenvolvimento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software / </a:t>
            </a:r>
            <a:r>
              <a:rPr lang="pt-BR" dirty="0" smtClean="0">
                <a:solidFill>
                  <a:schemeClr val="bg1"/>
                </a:solidFill>
              </a:rPr>
              <a:t>Suporte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software / </a:t>
            </a:r>
            <a:r>
              <a:rPr lang="pt-BR" dirty="0" smtClean="0">
                <a:solidFill>
                  <a:schemeClr val="bg1"/>
                </a:solidFill>
              </a:rPr>
              <a:t>Reuso de software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7)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Uma regra de cálculo de juros de um fundo de investimento de uma Banco  mudou e o software precisa ser alterado. Essa manutenção é, segundo a ISO 14764: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smtClean="0">
                <a:solidFill>
                  <a:schemeClr val="bg1"/>
                </a:solidFill>
              </a:rPr>
              <a:t>Evolutiva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Adaptativa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Corretiva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Perfectiva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8)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equipe de TI está fazendo ajustes em um software para aumentar o desempenho dele, apesar de não existirem reclamações de usuários. Essa manutenção é, segundo a ISO 14764: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smtClean="0">
                <a:solidFill>
                  <a:schemeClr val="bg1"/>
                </a:solidFill>
              </a:rPr>
              <a:t>Evolutiva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Adaptativa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Corretiva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Perfectiva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Exercícios propostos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O TQM (Total </a:t>
            </a:r>
            <a:r>
              <a:rPr lang="pt-BR" b="1" dirty="0" err="1" smtClean="0">
                <a:solidFill>
                  <a:schemeClr val="bg1"/>
                </a:solidFill>
              </a:rPr>
              <a:t>Quality</a:t>
            </a:r>
            <a:r>
              <a:rPr lang="pt-BR" b="1" dirty="0" smtClean="0">
                <a:solidFill>
                  <a:schemeClr val="bg1"/>
                </a:solidFill>
              </a:rPr>
              <a:t> Management ou Gerência da Qualidade Total)  é composto das seguintes camadas de ações gerenciais, aplicadas na sequência: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1º Inspeção; 2º Controle da qualidade; 3º Garantia da qualidade.</a:t>
            </a:r>
          </a:p>
          <a:p>
            <a:r>
              <a:rPr lang="pt-BR" dirty="0">
                <a:solidFill>
                  <a:schemeClr val="bg1"/>
                </a:solidFill>
              </a:rPr>
              <a:t>(  ) 1º Garantia da </a:t>
            </a:r>
            <a:r>
              <a:rPr lang="pt-BR" dirty="0" smtClean="0">
                <a:solidFill>
                  <a:schemeClr val="bg1"/>
                </a:solidFill>
              </a:rPr>
              <a:t>qualidade; 2º Inspeção</a:t>
            </a:r>
            <a:r>
              <a:rPr lang="pt-BR" dirty="0">
                <a:solidFill>
                  <a:schemeClr val="bg1"/>
                </a:solidFill>
              </a:rPr>
              <a:t>; </a:t>
            </a:r>
            <a:r>
              <a:rPr lang="pt-BR" dirty="0" smtClean="0">
                <a:solidFill>
                  <a:schemeClr val="bg1"/>
                </a:solidFill>
              </a:rPr>
              <a:t>3º </a:t>
            </a:r>
            <a:r>
              <a:rPr lang="pt-BR" dirty="0">
                <a:solidFill>
                  <a:schemeClr val="bg1"/>
                </a:solidFill>
              </a:rPr>
              <a:t>Controle da </a:t>
            </a:r>
            <a:r>
              <a:rPr lang="pt-BR" dirty="0" smtClean="0">
                <a:solidFill>
                  <a:schemeClr val="bg1"/>
                </a:solidFill>
              </a:rPr>
              <a:t>qualidade.</a:t>
            </a:r>
          </a:p>
          <a:p>
            <a:r>
              <a:rPr lang="pt-BR" dirty="0">
                <a:solidFill>
                  <a:schemeClr val="bg1"/>
                </a:solidFill>
              </a:rPr>
              <a:t>(  ) 1º Garantia da qualidade; </a:t>
            </a:r>
            <a:r>
              <a:rPr lang="pt-BR" dirty="0" smtClean="0">
                <a:solidFill>
                  <a:schemeClr val="bg1"/>
                </a:solidFill>
              </a:rPr>
              <a:t>2º </a:t>
            </a:r>
            <a:r>
              <a:rPr lang="pt-BR" dirty="0">
                <a:solidFill>
                  <a:schemeClr val="bg1"/>
                </a:solidFill>
              </a:rPr>
              <a:t>Controle da </a:t>
            </a:r>
            <a:r>
              <a:rPr lang="pt-BR" dirty="0" smtClean="0">
                <a:solidFill>
                  <a:schemeClr val="bg1"/>
                </a:solidFill>
              </a:rPr>
              <a:t>qualidade; 3º Inspeção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(  ) </a:t>
            </a:r>
            <a:r>
              <a:rPr lang="pt-BR" dirty="0" smtClean="0">
                <a:solidFill>
                  <a:schemeClr val="bg1"/>
                </a:solidFill>
              </a:rPr>
              <a:t>1º </a:t>
            </a:r>
            <a:r>
              <a:rPr lang="pt-BR" dirty="0">
                <a:solidFill>
                  <a:schemeClr val="bg1"/>
                </a:solidFill>
              </a:rPr>
              <a:t>Inspeção 2</a:t>
            </a:r>
            <a:r>
              <a:rPr lang="pt-BR" dirty="0" smtClean="0">
                <a:solidFill>
                  <a:schemeClr val="bg1"/>
                </a:solidFill>
              </a:rPr>
              <a:t>º </a:t>
            </a:r>
            <a:r>
              <a:rPr lang="pt-BR" dirty="0">
                <a:solidFill>
                  <a:schemeClr val="bg1"/>
                </a:solidFill>
              </a:rPr>
              <a:t>Garantia da qualidade; </a:t>
            </a:r>
            <a:r>
              <a:rPr lang="pt-BR" dirty="0" smtClean="0">
                <a:solidFill>
                  <a:schemeClr val="bg1"/>
                </a:solidFill>
              </a:rPr>
              <a:t>3º </a:t>
            </a:r>
            <a:r>
              <a:rPr lang="pt-BR" dirty="0">
                <a:solidFill>
                  <a:schemeClr val="bg1"/>
                </a:solidFill>
              </a:rPr>
              <a:t>Controle da </a:t>
            </a:r>
            <a:r>
              <a:rPr lang="pt-BR" dirty="0" smtClean="0">
                <a:solidFill>
                  <a:schemeClr val="bg1"/>
                </a:solidFill>
              </a:rPr>
              <a:t>qualidade.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Descreve corretamente o objetivo da norma: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916832"/>
            <a:ext cx="8822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</a:t>
            </a:r>
            <a:r>
              <a:rPr lang="pt-BR" dirty="0">
                <a:solidFill>
                  <a:schemeClr val="bg1"/>
                </a:solidFill>
              </a:rPr>
              <a:t>ISO 9126 – Definição das dimensões avaliativas do software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ISO </a:t>
            </a:r>
            <a:r>
              <a:rPr lang="pt-BR" dirty="0">
                <a:solidFill>
                  <a:schemeClr val="bg1"/>
                </a:solidFill>
              </a:rPr>
              <a:t>12207 – Avaliação da capacidade do processo de </a:t>
            </a:r>
            <a:r>
              <a:rPr lang="pt-BR" dirty="0" smtClean="0">
                <a:solidFill>
                  <a:schemeClr val="bg1"/>
                </a:solidFill>
              </a:rPr>
              <a:t>software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ISO 15504</a:t>
            </a:r>
            <a:r>
              <a:rPr lang="pt-BR" dirty="0">
                <a:solidFill>
                  <a:schemeClr val="bg1"/>
                </a:solidFill>
              </a:rPr>
              <a:t> – Organização dos processos produtivos para software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Uma lista de características e sub características a serem avaliadas quanto a qualidade de um software é escopo da: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167696"/>
            <a:ext cx="8822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</a:t>
            </a:r>
            <a:r>
              <a:rPr lang="pt-BR" dirty="0">
                <a:solidFill>
                  <a:schemeClr val="bg1"/>
                </a:solidFill>
              </a:rPr>
              <a:t>ISO </a:t>
            </a:r>
            <a:r>
              <a:rPr lang="pt-BR" dirty="0" smtClean="0">
                <a:solidFill>
                  <a:schemeClr val="bg1"/>
                </a:solidFill>
              </a:rPr>
              <a:t>9126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ISO 12207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ISO 15504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SPICE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característica de qualidade de Confiabilidade, tem como sub características a serem avaliadas, segundo a ISO: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167696"/>
            <a:ext cx="8972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Facilidade de compreensão, Facilidade de aprendizado e Facilidade de operação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Estabilidade, Tolerância e falhas, Facilidade de recuperação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Facilidade de substituição, Facilidade de adaptação e Facilidade de instalação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Facilidade de Teste, Facilidade de mudança corretiva e Facilidade de análise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Tempo consumido e Recursos consumidos (processador, memória, I/O)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Precisão, Integração, Adequação aos requerimentos, Segurança, Configuração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definição de regras de Gerenciamento de requisitos e Teste de software, segundo a ISO 12207, pertencem a qual Contexto e Grupo de processos: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Processos de sistema / </a:t>
            </a:r>
            <a:r>
              <a:rPr lang="pt-BR" dirty="0" smtClean="0">
                <a:solidFill>
                  <a:schemeClr val="bg1"/>
                </a:solidFill>
              </a:rPr>
              <a:t>Acordos</a:t>
            </a:r>
          </a:p>
          <a:p>
            <a:r>
              <a:rPr lang="pt-BR" dirty="0">
                <a:solidFill>
                  <a:schemeClr val="bg1"/>
                </a:solidFill>
              </a:rPr>
              <a:t>(  ) Processos de sistema / </a:t>
            </a:r>
            <a:r>
              <a:rPr lang="pt-BR" dirty="0" smtClean="0">
                <a:solidFill>
                  <a:schemeClr val="bg1"/>
                </a:solidFill>
              </a:rPr>
              <a:t>Definições técnicas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sistema / </a:t>
            </a:r>
            <a:r>
              <a:rPr lang="pt-BR" dirty="0" smtClean="0">
                <a:solidFill>
                  <a:schemeClr val="bg1"/>
                </a:solidFill>
              </a:rPr>
              <a:t>Projetos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Processos de sistema / Habilitação do desenvolvimento</a:t>
            </a:r>
          </a:p>
          <a:p>
            <a:r>
              <a:rPr lang="pt-BR" dirty="0">
                <a:solidFill>
                  <a:schemeClr val="bg1"/>
                </a:solidFill>
              </a:rPr>
              <a:t>(  ) Processos de </a:t>
            </a:r>
            <a:r>
              <a:rPr lang="pt-BR" dirty="0" smtClean="0">
                <a:solidFill>
                  <a:schemeClr val="bg1"/>
                </a:solidFill>
              </a:rPr>
              <a:t>software </a:t>
            </a:r>
            <a:r>
              <a:rPr lang="pt-BR" dirty="0">
                <a:solidFill>
                  <a:schemeClr val="bg1"/>
                </a:solidFill>
              </a:rPr>
              <a:t>/ </a:t>
            </a:r>
            <a:r>
              <a:rPr lang="pt-BR" dirty="0" smtClean="0">
                <a:solidFill>
                  <a:schemeClr val="bg1"/>
                </a:solidFill>
              </a:rPr>
              <a:t>Desenvolvimento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software / </a:t>
            </a:r>
            <a:r>
              <a:rPr lang="pt-BR" dirty="0" smtClean="0">
                <a:solidFill>
                  <a:schemeClr val="bg1"/>
                </a:solidFill>
              </a:rPr>
              <a:t>Suporte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software / </a:t>
            </a:r>
            <a:r>
              <a:rPr lang="pt-BR" dirty="0" smtClean="0">
                <a:solidFill>
                  <a:schemeClr val="bg1"/>
                </a:solidFill>
              </a:rPr>
              <a:t>Reuso de software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equipe de TI está incorporando novas funcionalidades em um software existente, buscando inovações que surpreendam os usuários. Essa manutenção é, segundo a ISO 14764: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smtClean="0">
                <a:solidFill>
                  <a:schemeClr val="bg1"/>
                </a:solidFill>
              </a:rPr>
              <a:t>Evolutiva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Adaptativa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Corretiva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Perfectiva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ATIVIDADES COMPLEMENTARES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7)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Segundo a ISO 14598, todo processo de avaliação de software deve garantir: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44824"/>
            <a:ext cx="8972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err="1" smtClean="0">
                <a:solidFill>
                  <a:schemeClr val="bg1"/>
                </a:solidFill>
              </a:rPr>
              <a:t>Repetibilidade</a:t>
            </a:r>
            <a:r>
              <a:rPr lang="pt-BR" dirty="0" smtClean="0">
                <a:solidFill>
                  <a:schemeClr val="bg1"/>
                </a:solidFill>
              </a:rPr>
              <a:t> – condição na qual um teste seja repetidas vezes aplicado até que a sua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condição de aceite ocorra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</a:t>
            </a:r>
            <a:r>
              <a:rPr lang="pt-BR" dirty="0" err="1" smtClean="0">
                <a:solidFill>
                  <a:schemeClr val="bg1"/>
                </a:solidFill>
              </a:rPr>
              <a:t>Reproducidade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– condição na qual um teste seja planejado e documentado de forma a </a:t>
            </a:r>
          </a:p>
          <a:p>
            <a:r>
              <a:rPr lang="pt-BR" dirty="0">
                <a:solidFill>
                  <a:schemeClr val="bg1"/>
                </a:solidFill>
              </a:rPr>
              <a:t>      poder ser replicado quantas vezes for necessário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Imparcialidade – condição na qual o teste tenha por objetivo encontrar falhas e não </a:t>
            </a:r>
            <a:r>
              <a:rPr lang="pt-BR" dirty="0" err="1" smtClean="0">
                <a:solidFill>
                  <a:schemeClr val="bg1"/>
                </a:solidFill>
              </a:rPr>
              <a:t>evitá</a:t>
            </a:r>
            <a:r>
              <a:rPr lang="pt-BR" dirty="0" smtClean="0">
                <a:solidFill>
                  <a:schemeClr val="bg1"/>
                </a:solidFill>
              </a:rPr>
              <a:t>-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</a:t>
            </a:r>
            <a:r>
              <a:rPr lang="pt-BR" dirty="0" err="1" smtClean="0">
                <a:solidFill>
                  <a:schemeClr val="bg1"/>
                </a:solidFill>
              </a:rPr>
              <a:t>las</a:t>
            </a:r>
            <a:r>
              <a:rPr lang="pt-BR" dirty="0" smtClean="0">
                <a:solidFill>
                  <a:schemeClr val="bg1"/>
                </a:solidFill>
              </a:rPr>
              <a:t>, sem contaminação pelo o interesse do desenvolvedor não mostrar seus erros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Objetividade –as condições de entradas de dados para os testes e saídas esperadas são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claras e formalizadas e os resultados são objetivamente registrados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8)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área de TI tem praticado a gerência de projetos, alocando sempre um profissional com a função de planejar, acompanhar, controlar e reportar resultados de projetos, seguindo regras claras de condução, devidamente documentadas e formalizadas. As práticas de engenharia, arquitetura, construção e avaliação de software não seguem padrões e cada time desenvolvedor trabalha tecnicamente conforme acordarem por ocasião de cada projeto.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É correto afirmar que, segundo a ISO 15504 (SPICE), essa área de TI se encontra no nível de capacidade: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3596823"/>
            <a:ext cx="8972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smtClean="0">
                <a:solidFill>
                  <a:schemeClr val="bg1"/>
                </a:solidFill>
              </a:rPr>
              <a:t>1-Sem práticas padronizadas de trabalho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2-Práticas  de trabalho estão estabelecidas mas não formalizadas por completo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3 -Práticas de trabalho estão completamente formalizadas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4-Existe gerenciamento estatístico quantitativo da qualidade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5-Os processos formais da empresa, uma vez entendidos e avaliados estatisticamente estão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em constante aprimoramento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Solução do Exercícios Resolvidos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707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diferença entre Norma e Guia de boas práticas é que: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Um guia de boas práticas impõe condutas ao seu praticante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Uma norma orienta mas não impõe conduta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Uma norma pode ser objeto de certificação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 guia não pode ser objeto de certificação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335" y="24414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É correto afirmar sobre Garantia, Inspeção e Controle de qualidade: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Controle se dedica a ajustar formas de trabalho, melhorando continuamente os processos da companhia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 Garantia se dedica a verificar resultados de desempenho e qualidade através de medições e realizar ações que façam com que os processos sigam determinações de conduta e resultados pré-determinados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Inspeção coleta dados a respeito das atividades produtivas da empresa  para formar a base de dados para avaliações pelo Controle da qualidade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desempenho empresarial depende do resultado dos trabalhos da qualidade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335" y="32756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377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É correto afirmar sobre a gerência de qualidade: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916832"/>
            <a:ext cx="8822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O foco está no produto final e suas características que devem seguir um padrão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determinado pela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foco está em desenvolver e praticar processos de trabalho que gerem produtos 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serviços dentro de padrões esperados pela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foco está em agradar o cliente a qualquer preço e encantá-lo pois ele movimenta a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economia empresarial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Resultados na qualidade do produto ou serviço mudam ao longo do tempo, em função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das equipes de trabalho, ferramentas e práticas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Avaliar qualidade requer comparar resultados com metas e portanto, exige métricas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8335" y="24928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8335" y="35637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9512" y="41397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característica de qualidade de </a:t>
            </a:r>
            <a:r>
              <a:rPr lang="pt-BR" b="1" dirty="0" err="1" smtClean="0">
                <a:solidFill>
                  <a:schemeClr val="bg1"/>
                </a:solidFill>
              </a:rPr>
              <a:t>Manutenabilidade</a:t>
            </a:r>
            <a:r>
              <a:rPr lang="pt-BR" b="1" dirty="0" smtClean="0">
                <a:solidFill>
                  <a:schemeClr val="bg1"/>
                </a:solidFill>
              </a:rPr>
              <a:t>, tem como sub características a serem avaliadas, segundo a ISO: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167696"/>
            <a:ext cx="8972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Facilidade de compreensão, Facilidade de aprendizado e Facilidade de operação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Estabilidade, Tolerância e falhas, Facilidade de recuperação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Facilidade de substituição, Facilidade de adaptação e Facilidade de instalação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Facilidade de Teste, Facilidade de mudança e Facilidade de análise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Tempo consumido e Recursos consumidos (processador, memória, I/O)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Precisão, Integração, Adequação aos requerimentos, Segurança, Configuração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8335" y="29969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Quais são os fatores de influência sobre a qualidade?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167696"/>
            <a:ext cx="897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a. </a:t>
            </a:r>
            <a:r>
              <a:rPr lang="pt-BR" dirty="0">
                <a:solidFill>
                  <a:srgbClr val="FF9999"/>
                </a:solidFill>
              </a:rPr>
              <a:t>Competência individuais</a:t>
            </a:r>
          </a:p>
          <a:p>
            <a:r>
              <a:rPr lang="pt-BR" dirty="0" smtClean="0">
                <a:solidFill>
                  <a:srgbClr val="FF9999"/>
                </a:solidFill>
              </a:rPr>
              <a:t>b. </a:t>
            </a:r>
            <a:r>
              <a:rPr lang="pt-BR" dirty="0">
                <a:solidFill>
                  <a:srgbClr val="FF9999"/>
                </a:solidFill>
              </a:rPr>
              <a:t>Processo e controles de trabalho</a:t>
            </a:r>
          </a:p>
          <a:p>
            <a:r>
              <a:rPr lang="pt-BR" dirty="0" smtClean="0">
                <a:solidFill>
                  <a:srgbClr val="FF9999"/>
                </a:solidFill>
              </a:rPr>
              <a:t>c. </a:t>
            </a:r>
            <a:r>
              <a:rPr lang="pt-BR" dirty="0">
                <a:solidFill>
                  <a:srgbClr val="FF9999"/>
                </a:solidFill>
              </a:rPr>
              <a:t>Ferramentas e Materiais</a:t>
            </a:r>
          </a:p>
          <a:p>
            <a:r>
              <a:rPr lang="pt-BR" dirty="0" smtClean="0">
                <a:solidFill>
                  <a:srgbClr val="FF9999"/>
                </a:solidFill>
              </a:rPr>
              <a:t>d. </a:t>
            </a:r>
            <a:r>
              <a:rPr lang="pt-BR" dirty="0">
                <a:solidFill>
                  <a:srgbClr val="FF9999"/>
                </a:solidFill>
              </a:rPr>
              <a:t>Expectativa do cliente / </a:t>
            </a:r>
            <a:r>
              <a:rPr lang="pt-BR" dirty="0" smtClean="0">
                <a:solidFill>
                  <a:srgbClr val="FF9999"/>
                </a:solidFill>
              </a:rPr>
              <a:t>consumidor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definição do Ciclo de vida de projetos de software,  princípios e regras do Gerenciamento da qualidade e o Gerenciamento dos recursos humanos para desenvolvimento das suas competências, segundo a ISO 12207, pertencem a qual Contexto e Grupo de processos: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Processos de sistema / </a:t>
            </a:r>
            <a:r>
              <a:rPr lang="pt-BR" dirty="0" smtClean="0">
                <a:solidFill>
                  <a:schemeClr val="bg1"/>
                </a:solidFill>
              </a:rPr>
              <a:t>Acordos</a:t>
            </a:r>
          </a:p>
          <a:p>
            <a:r>
              <a:rPr lang="pt-BR" dirty="0">
                <a:solidFill>
                  <a:schemeClr val="bg1"/>
                </a:solidFill>
              </a:rPr>
              <a:t>(  ) Processos de sistema / </a:t>
            </a:r>
            <a:r>
              <a:rPr lang="pt-BR" dirty="0" smtClean="0">
                <a:solidFill>
                  <a:schemeClr val="bg1"/>
                </a:solidFill>
              </a:rPr>
              <a:t>Definições técnicas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sistema / </a:t>
            </a:r>
            <a:r>
              <a:rPr lang="pt-BR" dirty="0" smtClean="0">
                <a:solidFill>
                  <a:schemeClr val="bg1"/>
                </a:solidFill>
              </a:rPr>
              <a:t>Projetos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Processos de sistema / Habilitação do desenvolvimento</a:t>
            </a:r>
          </a:p>
          <a:p>
            <a:r>
              <a:rPr lang="pt-BR" dirty="0">
                <a:solidFill>
                  <a:schemeClr val="bg1"/>
                </a:solidFill>
              </a:rPr>
              <a:t>(  ) Processos de </a:t>
            </a:r>
            <a:r>
              <a:rPr lang="pt-BR" dirty="0" smtClean="0">
                <a:solidFill>
                  <a:schemeClr val="bg1"/>
                </a:solidFill>
              </a:rPr>
              <a:t>software </a:t>
            </a:r>
            <a:r>
              <a:rPr lang="pt-BR" dirty="0">
                <a:solidFill>
                  <a:schemeClr val="bg1"/>
                </a:solidFill>
              </a:rPr>
              <a:t>/ </a:t>
            </a:r>
            <a:r>
              <a:rPr lang="pt-BR" dirty="0" smtClean="0">
                <a:solidFill>
                  <a:schemeClr val="bg1"/>
                </a:solidFill>
              </a:rPr>
              <a:t>Desenvolvimento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software / </a:t>
            </a:r>
            <a:r>
              <a:rPr lang="pt-BR" dirty="0" smtClean="0">
                <a:solidFill>
                  <a:schemeClr val="bg1"/>
                </a:solidFill>
              </a:rPr>
              <a:t>Suporte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  ) Processos de software / </a:t>
            </a:r>
            <a:r>
              <a:rPr lang="pt-BR" dirty="0" smtClean="0">
                <a:solidFill>
                  <a:schemeClr val="bg1"/>
                </a:solidFill>
              </a:rPr>
              <a:t>Reuso de software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8335" y="31409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7)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Uma regra de cálculo de juros de um fundo de investimento de uma Banco  mudou e o software precisa ser alterado. Essa manutenção é, segundo a ISO 14764: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smtClean="0">
                <a:solidFill>
                  <a:schemeClr val="bg1"/>
                </a:solidFill>
              </a:rPr>
              <a:t>Evolutiva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Adaptativa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Corretiva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Perfectiva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8335" y="26276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 smtClean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 smtClean="0">
                <a:solidFill>
                  <a:schemeClr val="bg1"/>
                </a:solidFill>
              </a:rPr>
              <a:t>-Leia o máximo que você puder sobre a norma Brasileira </a:t>
            </a:r>
            <a:r>
              <a:rPr lang="pt-BR" b="1" dirty="0">
                <a:solidFill>
                  <a:schemeClr val="bg1"/>
                </a:solidFill>
              </a:rPr>
              <a:t>NBR </a:t>
            </a:r>
            <a:r>
              <a:rPr lang="pt-BR" b="1" dirty="0" smtClean="0">
                <a:solidFill>
                  <a:schemeClr val="bg1"/>
                </a:solidFill>
              </a:rPr>
              <a:t>12119</a:t>
            </a:r>
            <a:r>
              <a:rPr lang="pt-BR" dirty="0" smtClean="0">
                <a:solidFill>
                  <a:schemeClr val="bg1"/>
                </a:solidFill>
              </a:rPr>
              <a:t>, baseada na ISO</a:t>
            </a:r>
            <a:r>
              <a:rPr lang="pt-BR" b="1" dirty="0" smtClean="0">
                <a:solidFill>
                  <a:schemeClr val="bg1"/>
                </a:solidFill>
              </a:rPr>
              <a:t>, que </a:t>
            </a:r>
            <a:r>
              <a:rPr lang="pt-BR" dirty="0" smtClean="0">
                <a:solidFill>
                  <a:schemeClr val="bg1"/>
                </a:solidFill>
              </a:rPr>
              <a:t>disponibilizada na sua área de apostilas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 smtClean="0">
                <a:solidFill>
                  <a:schemeClr val="bg1"/>
                </a:solidFill>
              </a:rPr>
              <a:t>-Faça o mesmo com a cópia da ISO 12207</a:t>
            </a:r>
            <a:r>
              <a:rPr lang="pt-BR" dirty="0" smtClean="0">
                <a:solidFill>
                  <a:schemeClr val="bg1"/>
                </a:solidFill>
              </a:rPr>
              <a:t>, que também está disponível na sua área de apostilas.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524754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8)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equipe de TI está fazendo ajustes em um software para aumentar o desempenho dele, apesar de não existirem reclamações de usuários. Essa manutenção é, segundo a ISO 14764: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322746"/>
            <a:ext cx="897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smtClean="0">
                <a:solidFill>
                  <a:schemeClr val="bg1"/>
                </a:solidFill>
              </a:rPr>
              <a:t>Evolutiva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Adaptativa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Corretiva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Perfectiva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8335" y="32036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Exercícios resolvidos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707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diferença entre Norma e Guia de boas práticas é que: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Um guia de boas práticas impõe condutas ao seu praticante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Uma norma orienta mas não impõe conduta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Uma norma pode ser objeto de certificação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 guia não pode ser objeto de certificação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É correto afirmar sobre Garantia, Inspeção e Controle de qualidade: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Controle se dedica a ajustar formas de trabalho, melhorando continuamente os processos da companhia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 Garantia se dedica a verificar resultados de desempenho e qualidade através de medições e realizar ações que façam com que os processos sigam determinações de conduta e resultados pré-determinados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Inspeção coleta dados a respeito das atividades produtivas da empresa  para formar a base de dados para avaliações pelo Controle da qualidade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desempenho empresarial depende do resultado dos trabalhos da qualidade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É correto afirmar sobre a gerência de qualidade: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916832"/>
            <a:ext cx="8822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O foco está no produto final e suas características que devem seguir um padrão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determinado pela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foco está em desenvolver e praticar processos de trabalho que gerem produtos 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serviços dentro de padrões esperados pela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foco está em agradar o cliente a qualquer preço e encantá-lo pois ele movimenta a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economia empresarial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Resultados na qualidade do produto ou serviço mudam ao longo do tempo, em função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das equipes de trabalho, ferramentas e práticas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Avaliar qualidade requer comparar resultados com metas e portanto, exige métricas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característica de qualidade de </a:t>
            </a:r>
            <a:r>
              <a:rPr lang="pt-BR" b="1" dirty="0" err="1" smtClean="0">
                <a:solidFill>
                  <a:schemeClr val="bg1"/>
                </a:solidFill>
              </a:rPr>
              <a:t>Mantenabilidade</a:t>
            </a:r>
            <a:r>
              <a:rPr lang="pt-BR" b="1" dirty="0" smtClean="0">
                <a:solidFill>
                  <a:schemeClr val="bg1"/>
                </a:solidFill>
              </a:rPr>
              <a:t>, tem como sub características a serem avaliadas, segundo a ISO: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167696"/>
            <a:ext cx="8972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Facilidade de compreensão, Facilidade de aprendizado e Facilidade de operação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Estabilidade, Tolerância e falhas, Facilidade de recuperação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Facilidade de substituição, Facilidade de adaptação e Facilidade de instalação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Facilidade de Teste, Facilidade de mudança e Facilidade de análise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Tempo consumido e Recursos consumidos (processador, memória, I/O)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Precisão, Integração, Adequação aos requerimentos, Segurança, Configuração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Quais são os fatores de influência sobre a qualidade?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167696"/>
            <a:ext cx="8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&lt;Resposta livre&gt;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2480</Words>
  <Application>Microsoft Office PowerPoint</Application>
  <PresentationFormat>Apresentação na tela (4:3)</PresentationFormat>
  <Paragraphs>237</Paragraphs>
  <Slides>30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</cp:lastModifiedBy>
  <cp:revision>611</cp:revision>
  <cp:lastPrinted>2014-02-05T13:48:47Z</cp:lastPrinted>
  <dcterms:created xsi:type="dcterms:W3CDTF">2013-08-12T12:40:06Z</dcterms:created>
  <dcterms:modified xsi:type="dcterms:W3CDTF">2018-11-30T10:44:13Z</dcterms:modified>
</cp:coreProperties>
</file>