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charts/chart1.xml" ContentType="application/vnd.openxmlformats-officedocument.drawingml.chart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4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4"/>
    <p:sldMasterId id="2147483724" r:id="rId5"/>
  </p:sldMasterIdLst>
  <p:notesMasterIdLst>
    <p:notesMasterId r:id="rId18"/>
  </p:notesMasterIdLst>
  <p:sldIdLst>
    <p:sldId id="323" r:id="rId6"/>
    <p:sldId id="324" r:id="rId7"/>
    <p:sldId id="327" r:id="rId8"/>
    <p:sldId id="325" r:id="rId9"/>
    <p:sldId id="326" r:id="rId10"/>
    <p:sldId id="332" r:id="rId11"/>
    <p:sldId id="329" r:id="rId12"/>
    <p:sldId id="330" r:id="rId13"/>
    <p:sldId id="331" r:id="rId14"/>
    <p:sldId id="328" r:id="rId15"/>
    <p:sldId id="334" r:id="rId16"/>
    <p:sldId id="333" r:id="rId17"/>
  </p:sldIdLst>
  <p:sldSz cx="12192000" cy="6858000"/>
  <p:notesSz cx="7010400" cy="92964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3B3"/>
    <a:srgbClr val="F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3" autoAdjust="0"/>
    <p:restoredTop sz="94250" autoAdjust="0"/>
  </p:normalViewPr>
  <p:slideViewPr>
    <p:cSldViewPr snapToGrid="0" snapToObjects="1">
      <p:cViewPr>
        <p:scale>
          <a:sx n="75" d="100"/>
          <a:sy n="75" d="100"/>
        </p:scale>
        <p:origin x="36" y="-2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138" d="100"/>
          <a:sy n="138" d="100"/>
        </p:scale>
        <p:origin x="5288" y="176"/>
      </p:cViewPr>
      <p:guideLst>
        <p:guide orient="horz" pos="2880"/>
        <p:guide pos="2160"/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1901840490797549E-2"/>
          <c:y val="5.3663570691434466E-2"/>
          <c:w val="0.93619631901840494"/>
          <c:h val="0.89267285861713097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val>
            <c:numRef>
              <c:f>Sheet1!$A$1:$D$1</c:f>
              <c:numCache>
                <c:formatCode>General</c:formatCode>
                <c:ptCount val="4"/>
                <c:pt idx="0">
                  <c:v>735224</c:v>
                </c:pt>
                <c:pt idx="1">
                  <c:v>587292</c:v>
                </c:pt>
                <c:pt idx="2">
                  <c:v>535742</c:v>
                </c:pt>
                <c:pt idx="3">
                  <c:v>93673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15-4755-A3CF-6A88E6A268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81220872"/>
        <c:axId val="1"/>
      </c:barChart>
      <c:catAx>
        <c:axId val="481220872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735224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481220872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6E2920D-FEC4-BC49-ACC0-C791258D7044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26CD29C-C66E-5E4E-8BB1-E1C6E59D2C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73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rmationisbeautiful.net/visualizations/the-microbescope-infectious-diseases-in-context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alert.com/experts-are-puzzled-over-why-so-few-children-have-caught-coronavirus-so-far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nature.com/articles/d41586-020-00154-w#ref-CR3" TargetMode="External"/><Relationship Id="rId4" Type="http://schemas.openxmlformats.org/officeDocument/2006/relationships/hyperlink" Target="https://www.nejm.org/doi/full/10.1056/NEJMoa2001316#article_references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bcnews.go.com/Health/risk-severe-covid-19-increases-decade-age/story?id=69914642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ealth.ebsco.com/blog/article/considerations-for-covid-19-in-patients-pre-existing-high-risk-conditions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onomista.com.mx/politica/Saturacion-en-hospitales-que-atienden-a-pacientes-con-coronavirus-en-CDMX-durante-pico-de-contagio-20200509-0021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olitica.expansion.mx/cdmx/2020/05/12/sin-disponibilidad-42-hospitales-del-valle-de-mexico-para-pacientes-covid-19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https://informationisbeautiful.net/visualizations/the-microbescope-infectious-diseases-in-context/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CD29C-C66E-5E4E-8BB1-E1C6E59D2C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15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https://www.sciencealert.com/experts-are-puzzled-over-why-so-few-children-have-caught-coronavirus-so-far</a:t>
            </a: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outbreak was first reported on December 31, but no children younger than 15 years old had been diagnosed as of January 22. 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 study in the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New England Journal of Medicine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said at the time that "children might be less likely to become infected or, if infected, may show milder symptoms" than adults.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then, doctors have recorded a few one-off cases among children: a 9-month-old girl in Beijing, a child in Germany whose father was diagnosed with the virus first, and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child in Shenzhen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China, who was infected but displayed no symptoms.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Wednesday, Chinese authorities confirmed that an infant in Wuhan, China, had tested positive for the virus 30 hours after being born; the baby's mother is a coronavirus patient.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for the most part, kids do not seem very vulnerable to the virus.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CD29C-C66E-5E4E-8BB1-E1C6E59D2C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86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https://abcnews.go.com/Health/risk-severe-covid-19-increases-decade-age/story?id=69914642</a:t>
            </a:r>
            <a:endParaRPr lang="en-US" dirty="0"/>
          </a:p>
          <a:p>
            <a:endParaRPr lang="es-MX" dirty="0"/>
          </a:p>
          <a:p>
            <a:r>
              <a:rPr lang="en-US" dirty="0">
                <a:hlinkClick r:id="rId4"/>
              </a:rPr>
              <a:t>https://health.ebsco.com/blog/article/considerations-for-covid-19-in-patients-pre-existing-high-risk-conditions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CD29C-C66E-5E4E-8BB1-E1C6E59D2C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90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https://www.eleconomista.com.mx/politica/Saturacion-en-hospitales-que-atienden-a-pacientes-con-coronavirus-en-CDMX-durante-pico-de-contagio-20200509-0021.html</a:t>
            </a:r>
            <a:endParaRPr lang="en-US" dirty="0"/>
          </a:p>
          <a:p>
            <a:r>
              <a:rPr lang="en-US" dirty="0">
                <a:hlinkClick r:id="rId4"/>
              </a:rPr>
              <a:t>https://politica.expansion.mx/cdmx/2020/05/12/sin-disponibilidad-42-hospitales-del-valle-de-mexico-para-pacientes-covid-19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CD29C-C66E-5E4E-8BB1-E1C6E59D2C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7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87569" y="3429000"/>
            <a:ext cx="11816862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87569" y="2633734"/>
            <a:ext cx="11816862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" y="6553200"/>
            <a:ext cx="562708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F4C0F441-4C30-4F60-9C64-3C5188B41AF3}" type="slidenum">
              <a:rPr lang="en-US" smtClean="0">
                <a:solidFill>
                  <a:srgbClr val="53565A"/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85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Objeto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015" y="1593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2 Objeto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15" y="1593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03" y="155585"/>
            <a:ext cx="11812954" cy="3778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" y="6553200"/>
            <a:ext cx="562708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F4C0F441-4C30-4F60-9C64-3C5188B41AF3}" type="slidenum">
              <a:rPr lang="en-US" smtClean="0">
                <a:solidFill>
                  <a:srgbClr val="53565A"/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52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boxes / 2 line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4"/>
          <p:cNvSpPr>
            <a:spLocks noChangeArrowheads="1"/>
          </p:cNvSpPr>
          <p:nvPr/>
        </p:nvSpPr>
        <p:spPr bwMode="gray">
          <a:xfrm>
            <a:off x="11977419" y="76200"/>
            <a:ext cx="215900" cy="666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endParaRPr lang="en-US" sz="1800">
              <a:solidFill>
                <a:srgbClr val="53565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37160"/>
            <a:ext cx="10566400" cy="3794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03200" y="484632"/>
            <a:ext cx="10566400" cy="354208"/>
          </a:xfrm>
          <a:noFill/>
          <a:ln w="9525">
            <a:noFill/>
            <a:miter lim="800000"/>
            <a:headEnd/>
            <a:tailEnd/>
          </a:ln>
        </p:spPr>
        <p:txBody>
          <a:bodyPr lIns="17998" tIns="10799" rIns="17998" bIns="10799" anchor="b"/>
          <a:lstStyle>
            <a:lvl1pPr marL="0" indent="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sz="2400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"/>
          </p:nvPr>
        </p:nvSpPr>
        <p:spPr>
          <a:xfrm>
            <a:off x="182880" y="1219199"/>
            <a:ext cx="5852160" cy="139486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defTabSz="965200" rtl="0" eaLnBrk="0" fontAlgn="base" hangingPunct="0">
              <a:spcAft>
                <a:spcPct val="0"/>
              </a:spcAft>
              <a:defRPr kumimoji="1" lang="en-US" sz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65200" rtl="0" eaLnBrk="0" fontAlgn="base" hangingPunct="0">
              <a:spcAft>
                <a:spcPct val="0"/>
              </a:spcAft>
              <a:defRPr kumimoji="1" lang="en-US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65200" rtl="0" eaLnBrk="0" fontAlgn="base" hangingPunct="0">
              <a:spcAft>
                <a:spcPct val="0"/>
              </a:spcAft>
              <a:defRPr kumimoji="1" lang="en-US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65200" rtl="0" eaLnBrk="0" fontAlgn="base" hangingPunct="0">
              <a:spcAft>
                <a:spcPct val="0"/>
              </a:spcAft>
              <a:defRPr kumimoji="1" lang="en-US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65200" rtl="0" eaLnBrk="0" fontAlgn="base" hangingPunct="0">
              <a:spcAft>
                <a:spcPct val="0"/>
              </a:spcAft>
              <a:defRPr kumimoji="1"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6167120" y="1219200"/>
            <a:ext cx="5852160" cy="13948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3"/>
          </p:nvPr>
        </p:nvSpPr>
        <p:spPr>
          <a:xfrm>
            <a:off x="182880" y="4170045"/>
            <a:ext cx="5852160" cy="13948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5"/>
          </p:nvPr>
        </p:nvSpPr>
        <p:spPr>
          <a:xfrm>
            <a:off x="6167120" y="4170045"/>
            <a:ext cx="5852160" cy="13948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" y="6553200"/>
            <a:ext cx="562708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F4C0F441-4C30-4F60-9C64-3C5188B41AF3}" type="slidenum">
              <a:rPr lang="en-US" smtClean="0">
                <a:solidFill>
                  <a:srgbClr val="53565A"/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65552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Texto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4"/>
          <p:cNvSpPr>
            <a:spLocks noGrp="1" noChangeArrowheads="1"/>
          </p:cNvSpPr>
          <p:nvPr>
            <p:ph idx="1" hasCustomPrompt="1"/>
          </p:nvPr>
        </p:nvSpPr>
        <p:spPr bwMode="gray">
          <a:xfrm>
            <a:off x="336003" y="1224000"/>
            <a:ext cx="5567979" cy="48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0"/>
              </a:spcBef>
              <a:defRPr>
                <a:solidFill>
                  <a:srgbClr val="002D72"/>
                </a:solidFill>
              </a:defRPr>
            </a:lvl1pPr>
            <a:lvl2pPr marL="355600" indent="-177800">
              <a:spcBef>
                <a:spcPts val="0"/>
              </a:spcBef>
              <a:defRPr>
                <a:solidFill>
                  <a:srgbClr val="002D72"/>
                </a:solidFill>
              </a:defRPr>
            </a:lvl2pPr>
            <a:lvl3pPr marL="531813" indent="-176213">
              <a:spcBef>
                <a:spcPts val="0"/>
              </a:spcBef>
              <a:defRPr>
                <a:solidFill>
                  <a:srgbClr val="002D72"/>
                </a:solidFill>
              </a:defRPr>
            </a:lvl3pPr>
            <a:lvl4pPr marL="717550" indent="-185738">
              <a:spcBef>
                <a:spcPts val="0"/>
              </a:spcBef>
              <a:defRPr>
                <a:solidFill>
                  <a:srgbClr val="002D7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002D7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002D72"/>
                </a:solidFill>
              </a:defRPr>
            </a:lvl6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Bullet level 2</a:t>
            </a:r>
          </a:p>
          <a:p>
            <a:pPr lvl="2"/>
            <a:r>
              <a:rPr lang="en-US" noProof="0" dirty="0"/>
              <a:t>Bullet level 3</a:t>
            </a:r>
          </a:p>
          <a:p>
            <a:pPr lvl="3"/>
            <a:r>
              <a:rPr lang="en-US" noProof="0" dirty="0"/>
              <a:t>Bullet level 4</a:t>
            </a:r>
          </a:p>
          <a:p>
            <a:pPr lvl="4"/>
            <a:r>
              <a:rPr lang="en-US" noProof="0" dirty="0"/>
              <a:t>Bullet level 5</a:t>
            </a:r>
          </a:p>
          <a:p>
            <a:pPr lvl="5"/>
            <a:r>
              <a:rPr lang="en-US" noProof="0" dirty="0"/>
              <a:t>Bullet level 6</a:t>
            </a:r>
          </a:p>
        </p:txBody>
      </p:sp>
      <p:sp>
        <p:nvSpPr>
          <p:cNvPr id="18" name="19 Marcador de título"/>
          <p:cNvSpPr>
            <a:spLocks noGrp="1"/>
          </p:cNvSpPr>
          <p:nvPr>
            <p:ph type="title"/>
          </p:nvPr>
        </p:nvSpPr>
        <p:spPr>
          <a:xfrm>
            <a:off x="339520" y="72000"/>
            <a:ext cx="11521280" cy="540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>
              <a:defRPr>
                <a:solidFill>
                  <a:srgbClr val="002D72"/>
                </a:solidFill>
              </a:defRPr>
            </a:lvl1pPr>
          </a:lstStyle>
          <a:p>
            <a:r>
              <a:rPr lang="es-ES" noProof="0"/>
              <a:t>Haga clic para modificar el estilo de título del patrón</a:t>
            </a:r>
            <a:endParaRPr lang="en-US" noProof="0" dirty="0"/>
          </a:p>
        </p:txBody>
      </p:sp>
      <p:sp>
        <p:nvSpPr>
          <p:cNvPr id="21" name="Rectangle 84"/>
          <p:cNvSpPr>
            <a:spLocks noGrp="1" noChangeArrowheads="1"/>
          </p:cNvSpPr>
          <p:nvPr>
            <p:ph idx="13" hasCustomPrompt="1"/>
          </p:nvPr>
        </p:nvSpPr>
        <p:spPr bwMode="gray">
          <a:xfrm>
            <a:off x="6292822" y="1224000"/>
            <a:ext cx="5567979" cy="48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7800" indent="-163513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lang="en-US" sz="1400" kern="1200" dirty="0" smtClean="0">
                <a:solidFill>
                  <a:srgbClr val="002D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55600" indent="-1778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‒"/>
              <a:defRPr lang="en-US" sz="1400" kern="1200" dirty="0" smtClean="0">
                <a:solidFill>
                  <a:srgbClr val="002D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0225" indent="-174625" algn="l" defTabSz="914400" rtl="0" eaLnBrk="1" latinLnBrk="0" hangingPunct="1">
              <a:spcBef>
                <a:spcPts val="0"/>
              </a:spcBef>
              <a:buSzPct val="12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rgbClr val="002D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17550" indent="-185738" algn="l" defTabSz="914400" rtl="0" eaLnBrk="1" latinLnBrk="0" hangingPunct="1">
              <a:spcBef>
                <a:spcPts val="0"/>
              </a:spcBef>
              <a:buSzPct val="70000"/>
              <a:buFont typeface="Courier New" panose="02070309020205020404" pitchFamily="49" charset="0"/>
              <a:buChar char="o"/>
              <a:defRPr lang="en-US" sz="1400" kern="1200" dirty="0" smtClean="0">
                <a:solidFill>
                  <a:srgbClr val="002D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98525" indent="-17621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»"/>
              <a:defRPr lang="en-US" sz="1400" kern="1200" dirty="0" smtClean="0">
                <a:solidFill>
                  <a:srgbClr val="002D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77913" indent="-177800" algn="l" defTabSz="914400" rtl="0" eaLnBrk="1" latinLnBrk="0" hangingPunct="1">
              <a:spcBef>
                <a:spcPts val="0"/>
              </a:spcBef>
              <a:buSzPct val="9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rgbClr val="002D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Bullet level 2</a:t>
            </a:r>
          </a:p>
          <a:p>
            <a:pPr lvl="2"/>
            <a:r>
              <a:rPr lang="en-US" noProof="0" dirty="0"/>
              <a:t>Bullet level 3</a:t>
            </a:r>
          </a:p>
          <a:p>
            <a:pPr lvl="3"/>
            <a:r>
              <a:rPr lang="en-US" noProof="0" dirty="0"/>
              <a:t>Bullet level 4</a:t>
            </a:r>
          </a:p>
          <a:p>
            <a:pPr lvl="4"/>
            <a:r>
              <a:rPr lang="en-US" noProof="0" dirty="0"/>
              <a:t>Bullet level 5</a:t>
            </a:r>
          </a:p>
          <a:p>
            <a:pPr lvl="5"/>
            <a:r>
              <a:rPr lang="en-US" noProof="0" dirty="0"/>
              <a:t>Bullet level 6</a:t>
            </a:r>
          </a:p>
        </p:txBody>
      </p:sp>
      <p:sp>
        <p:nvSpPr>
          <p:cNvPr id="26" name="4 Marcador de texto"/>
          <p:cNvSpPr>
            <a:spLocks noGrp="1"/>
          </p:cNvSpPr>
          <p:nvPr>
            <p:ph type="body" sz="quarter" idx="14"/>
          </p:nvPr>
        </p:nvSpPr>
        <p:spPr>
          <a:xfrm>
            <a:off x="336000" y="635050"/>
            <a:ext cx="11520000" cy="396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4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11" name="Line 3"/>
          <p:cNvSpPr>
            <a:spLocks noChangeShapeType="1"/>
          </p:cNvSpPr>
          <p:nvPr/>
        </p:nvSpPr>
        <p:spPr bwMode="gray">
          <a:xfrm>
            <a:off x="331200" y="612008"/>
            <a:ext cx="11529600" cy="0"/>
          </a:xfrm>
          <a:prstGeom prst="line">
            <a:avLst/>
          </a:prstGeom>
          <a:noFill/>
          <a:ln w="12700">
            <a:solidFill>
              <a:srgbClr val="002D72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1" dirty="0">
              <a:solidFill>
                <a:srgbClr val="000000"/>
              </a:solidFill>
              <a:latin typeface="Calibri"/>
              <a:ea typeface="+mn-ea"/>
              <a:cs typeface="Arial" pitchFamily="34" charset="0"/>
            </a:endParaRPr>
          </a:p>
        </p:txBody>
      </p:sp>
      <p:cxnSp>
        <p:nvCxnSpPr>
          <p:cNvPr id="13" name="12 Conector recto"/>
          <p:cNvCxnSpPr/>
          <p:nvPr/>
        </p:nvCxnSpPr>
        <p:spPr bwMode="auto">
          <a:xfrm>
            <a:off x="331200" y="1052736"/>
            <a:ext cx="11529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1568608" y="6678000"/>
            <a:ext cx="528000" cy="180000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E2D84E2-A907-4768-A70E-F937D9B7DD10}" type="slidenum">
              <a:rPr lang="en-US" smtClean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18977" y="6409050"/>
            <a:ext cx="10677557" cy="365125"/>
          </a:xfrm>
          <a:prstGeom prst="rect">
            <a:avLst/>
          </a:prstGeom>
        </p:spPr>
        <p:txBody>
          <a:bodyPr anchor="t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Source: XXXX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69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03" y="155585"/>
            <a:ext cx="11812954" cy="37782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179752" y="609600"/>
            <a:ext cx="11816862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>
              <a:solidFill>
                <a:srgbClr val="53565A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" y="6553200"/>
            <a:ext cx="562708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F4C0F441-4C30-4F60-9C64-3C5188B41AF3}" type="slidenum">
              <a:rPr lang="en-US" smtClean="0">
                <a:solidFill>
                  <a:srgbClr val="53565A"/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36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569" y="1295400"/>
            <a:ext cx="5720862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3569" y="1295400"/>
            <a:ext cx="5720862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179752" y="457200"/>
            <a:ext cx="11816862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>
              <a:solidFill>
                <a:srgbClr val="53565A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" y="6553200"/>
            <a:ext cx="562708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F4C0F441-4C30-4F60-9C64-3C5188B41AF3}" type="slidenum">
              <a:rPr lang="en-US" smtClean="0">
                <a:solidFill>
                  <a:srgbClr val="53565A"/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34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Objeto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015" y="1593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2 Objeto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15" y="1593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03" y="155585"/>
            <a:ext cx="11812954" cy="3778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" y="6553200"/>
            <a:ext cx="562708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F4C0F441-4C30-4F60-9C64-3C5188B41AF3}" type="slidenum">
              <a:rPr lang="en-US" smtClean="0">
                <a:solidFill>
                  <a:srgbClr val="53565A"/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87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boxes / 2 line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4"/>
          <p:cNvSpPr>
            <a:spLocks noChangeArrowheads="1"/>
          </p:cNvSpPr>
          <p:nvPr/>
        </p:nvSpPr>
        <p:spPr bwMode="gray">
          <a:xfrm>
            <a:off x="11977419" y="76200"/>
            <a:ext cx="215900" cy="666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endParaRPr lang="en-US" sz="1800">
              <a:solidFill>
                <a:srgbClr val="53565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37160"/>
            <a:ext cx="10566400" cy="3794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03200" y="484632"/>
            <a:ext cx="10566400" cy="354208"/>
          </a:xfrm>
          <a:noFill/>
          <a:ln w="9525">
            <a:noFill/>
            <a:miter lim="800000"/>
            <a:headEnd/>
            <a:tailEnd/>
          </a:ln>
        </p:spPr>
        <p:txBody>
          <a:bodyPr lIns="17998" tIns="10799" rIns="17998" bIns="10799" anchor="b"/>
          <a:lstStyle>
            <a:lvl1pPr marL="0" indent="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sz="2400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"/>
          </p:nvPr>
        </p:nvSpPr>
        <p:spPr>
          <a:xfrm>
            <a:off x="182880" y="1219199"/>
            <a:ext cx="5852160" cy="139486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defTabSz="965200" rtl="0" eaLnBrk="0" fontAlgn="base" hangingPunct="0">
              <a:spcAft>
                <a:spcPct val="0"/>
              </a:spcAft>
              <a:defRPr kumimoji="1" lang="en-US" sz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65200" rtl="0" eaLnBrk="0" fontAlgn="base" hangingPunct="0">
              <a:spcAft>
                <a:spcPct val="0"/>
              </a:spcAft>
              <a:defRPr kumimoji="1" lang="en-US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65200" rtl="0" eaLnBrk="0" fontAlgn="base" hangingPunct="0">
              <a:spcAft>
                <a:spcPct val="0"/>
              </a:spcAft>
              <a:defRPr kumimoji="1" lang="en-US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65200" rtl="0" eaLnBrk="0" fontAlgn="base" hangingPunct="0">
              <a:spcAft>
                <a:spcPct val="0"/>
              </a:spcAft>
              <a:defRPr kumimoji="1" lang="en-US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65200" rtl="0" eaLnBrk="0" fontAlgn="base" hangingPunct="0">
              <a:spcAft>
                <a:spcPct val="0"/>
              </a:spcAft>
              <a:defRPr kumimoji="1"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6167120" y="1219200"/>
            <a:ext cx="5852160" cy="13948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3"/>
          </p:nvPr>
        </p:nvSpPr>
        <p:spPr>
          <a:xfrm>
            <a:off x="182880" y="4170045"/>
            <a:ext cx="5852160" cy="13948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5"/>
          </p:nvPr>
        </p:nvSpPr>
        <p:spPr>
          <a:xfrm>
            <a:off x="6167120" y="4170045"/>
            <a:ext cx="5852160" cy="139486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" y="6553200"/>
            <a:ext cx="562708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F4C0F441-4C30-4F60-9C64-3C5188B41AF3}" type="slidenum">
              <a:rPr lang="en-US" smtClean="0">
                <a:solidFill>
                  <a:srgbClr val="53565A"/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4580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Texto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4"/>
          <p:cNvSpPr>
            <a:spLocks noGrp="1" noChangeArrowheads="1"/>
          </p:cNvSpPr>
          <p:nvPr>
            <p:ph idx="1" hasCustomPrompt="1"/>
          </p:nvPr>
        </p:nvSpPr>
        <p:spPr bwMode="gray">
          <a:xfrm>
            <a:off x="336003" y="1224000"/>
            <a:ext cx="5567979" cy="48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0"/>
              </a:spcBef>
              <a:defRPr>
                <a:solidFill>
                  <a:srgbClr val="002D72"/>
                </a:solidFill>
              </a:defRPr>
            </a:lvl1pPr>
            <a:lvl2pPr marL="355600" indent="-177800">
              <a:spcBef>
                <a:spcPts val="0"/>
              </a:spcBef>
              <a:defRPr>
                <a:solidFill>
                  <a:srgbClr val="002D72"/>
                </a:solidFill>
              </a:defRPr>
            </a:lvl2pPr>
            <a:lvl3pPr marL="531813" indent="-176213">
              <a:spcBef>
                <a:spcPts val="0"/>
              </a:spcBef>
              <a:defRPr>
                <a:solidFill>
                  <a:srgbClr val="002D72"/>
                </a:solidFill>
              </a:defRPr>
            </a:lvl3pPr>
            <a:lvl4pPr marL="717550" indent="-185738">
              <a:spcBef>
                <a:spcPts val="0"/>
              </a:spcBef>
              <a:defRPr>
                <a:solidFill>
                  <a:srgbClr val="002D7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002D7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002D72"/>
                </a:solidFill>
              </a:defRPr>
            </a:lvl6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Bullet level 2</a:t>
            </a:r>
          </a:p>
          <a:p>
            <a:pPr lvl="2"/>
            <a:r>
              <a:rPr lang="en-US" noProof="0" dirty="0"/>
              <a:t>Bullet level 3</a:t>
            </a:r>
          </a:p>
          <a:p>
            <a:pPr lvl="3"/>
            <a:r>
              <a:rPr lang="en-US" noProof="0" dirty="0"/>
              <a:t>Bullet level 4</a:t>
            </a:r>
          </a:p>
          <a:p>
            <a:pPr lvl="4"/>
            <a:r>
              <a:rPr lang="en-US" noProof="0" dirty="0"/>
              <a:t>Bullet level 5</a:t>
            </a:r>
          </a:p>
          <a:p>
            <a:pPr lvl="5"/>
            <a:r>
              <a:rPr lang="en-US" noProof="0" dirty="0"/>
              <a:t>Bullet level 6</a:t>
            </a:r>
          </a:p>
        </p:txBody>
      </p:sp>
      <p:sp>
        <p:nvSpPr>
          <p:cNvPr id="18" name="19 Marcador de título"/>
          <p:cNvSpPr>
            <a:spLocks noGrp="1"/>
          </p:cNvSpPr>
          <p:nvPr>
            <p:ph type="title"/>
          </p:nvPr>
        </p:nvSpPr>
        <p:spPr>
          <a:xfrm>
            <a:off x="339520" y="72000"/>
            <a:ext cx="11521280" cy="540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>
              <a:defRPr>
                <a:solidFill>
                  <a:srgbClr val="002D72"/>
                </a:solidFill>
              </a:defRPr>
            </a:lvl1pPr>
          </a:lstStyle>
          <a:p>
            <a:r>
              <a:rPr lang="es-ES" noProof="0"/>
              <a:t>Haga clic para modificar el estilo de título del patrón</a:t>
            </a:r>
            <a:endParaRPr lang="en-US" noProof="0" dirty="0"/>
          </a:p>
        </p:txBody>
      </p:sp>
      <p:sp>
        <p:nvSpPr>
          <p:cNvPr id="21" name="Rectangle 84"/>
          <p:cNvSpPr>
            <a:spLocks noGrp="1" noChangeArrowheads="1"/>
          </p:cNvSpPr>
          <p:nvPr>
            <p:ph idx="13" hasCustomPrompt="1"/>
          </p:nvPr>
        </p:nvSpPr>
        <p:spPr bwMode="gray">
          <a:xfrm>
            <a:off x="6292822" y="1224000"/>
            <a:ext cx="5567979" cy="48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7800" indent="-163513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lang="en-US" sz="1400" kern="1200" dirty="0" smtClean="0">
                <a:solidFill>
                  <a:srgbClr val="002D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55600" indent="-1778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‒"/>
              <a:defRPr lang="en-US" sz="1400" kern="1200" dirty="0" smtClean="0">
                <a:solidFill>
                  <a:srgbClr val="002D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0225" indent="-174625" algn="l" defTabSz="914400" rtl="0" eaLnBrk="1" latinLnBrk="0" hangingPunct="1">
              <a:spcBef>
                <a:spcPts val="0"/>
              </a:spcBef>
              <a:buSzPct val="12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rgbClr val="002D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17550" indent="-185738" algn="l" defTabSz="914400" rtl="0" eaLnBrk="1" latinLnBrk="0" hangingPunct="1">
              <a:spcBef>
                <a:spcPts val="0"/>
              </a:spcBef>
              <a:buSzPct val="70000"/>
              <a:buFont typeface="Courier New" panose="02070309020205020404" pitchFamily="49" charset="0"/>
              <a:buChar char="o"/>
              <a:defRPr lang="en-US" sz="1400" kern="1200" dirty="0" smtClean="0">
                <a:solidFill>
                  <a:srgbClr val="002D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98525" indent="-17621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»"/>
              <a:defRPr lang="en-US" sz="1400" kern="1200" dirty="0" smtClean="0">
                <a:solidFill>
                  <a:srgbClr val="002D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77913" indent="-177800" algn="l" defTabSz="914400" rtl="0" eaLnBrk="1" latinLnBrk="0" hangingPunct="1">
              <a:spcBef>
                <a:spcPts val="0"/>
              </a:spcBef>
              <a:buSzPct val="9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rgbClr val="002D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Bullet level 2</a:t>
            </a:r>
          </a:p>
          <a:p>
            <a:pPr lvl="2"/>
            <a:r>
              <a:rPr lang="en-US" noProof="0" dirty="0"/>
              <a:t>Bullet level 3</a:t>
            </a:r>
          </a:p>
          <a:p>
            <a:pPr lvl="3"/>
            <a:r>
              <a:rPr lang="en-US" noProof="0" dirty="0"/>
              <a:t>Bullet level 4</a:t>
            </a:r>
          </a:p>
          <a:p>
            <a:pPr lvl="4"/>
            <a:r>
              <a:rPr lang="en-US" noProof="0" dirty="0"/>
              <a:t>Bullet level 5</a:t>
            </a:r>
          </a:p>
          <a:p>
            <a:pPr lvl="5"/>
            <a:r>
              <a:rPr lang="en-US" noProof="0" dirty="0"/>
              <a:t>Bullet level 6</a:t>
            </a:r>
          </a:p>
        </p:txBody>
      </p:sp>
      <p:sp>
        <p:nvSpPr>
          <p:cNvPr id="26" name="4 Marcador de texto"/>
          <p:cNvSpPr>
            <a:spLocks noGrp="1"/>
          </p:cNvSpPr>
          <p:nvPr>
            <p:ph type="body" sz="quarter" idx="14"/>
          </p:nvPr>
        </p:nvSpPr>
        <p:spPr>
          <a:xfrm>
            <a:off x="336000" y="635050"/>
            <a:ext cx="11520000" cy="396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4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11" name="Line 3"/>
          <p:cNvSpPr>
            <a:spLocks noChangeShapeType="1"/>
          </p:cNvSpPr>
          <p:nvPr/>
        </p:nvSpPr>
        <p:spPr bwMode="gray">
          <a:xfrm>
            <a:off x="331200" y="612008"/>
            <a:ext cx="11529600" cy="0"/>
          </a:xfrm>
          <a:prstGeom prst="line">
            <a:avLst/>
          </a:prstGeom>
          <a:noFill/>
          <a:ln w="12700">
            <a:solidFill>
              <a:srgbClr val="002D72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1" dirty="0">
              <a:solidFill>
                <a:srgbClr val="000000"/>
              </a:solidFill>
              <a:latin typeface="Calibri"/>
              <a:ea typeface="+mn-ea"/>
              <a:cs typeface="Arial" pitchFamily="34" charset="0"/>
            </a:endParaRPr>
          </a:p>
        </p:txBody>
      </p:sp>
      <p:cxnSp>
        <p:nvCxnSpPr>
          <p:cNvPr id="13" name="12 Conector recto"/>
          <p:cNvCxnSpPr/>
          <p:nvPr/>
        </p:nvCxnSpPr>
        <p:spPr bwMode="auto">
          <a:xfrm>
            <a:off x="331200" y="1052736"/>
            <a:ext cx="11529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1568608" y="6678000"/>
            <a:ext cx="528000" cy="180000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E2D84E2-A907-4768-A70E-F937D9B7DD10}" type="slidenum">
              <a:rPr lang="en-US" smtClean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18977" y="6409050"/>
            <a:ext cx="10677557" cy="365125"/>
          </a:xfrm>
          <a:prstGeom prst="rect">
            <a:avLst/>
          </a:prstGeom>
        </p:spPr>
        <p:txBody>
          <a:bodyPr anchor="t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Source: XXXX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74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87569" y="3429000"/>
            <a:ext cx="11816862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87569" y="2633734"/>
            <a:ext cx="11816862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" y="6553200"/>
            <a:ext cx="562708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F4C0F441-4C30-4F60-9C64-3C5188B41AF3}" type="slidenum">
              <a:rPr lang="en-US" smtClean="0">
                <a:solidFill>
                  <a:srgbClr val="53565A"/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72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03" y="155585"/>
            <a:ext cx="11812954" cy="37782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179752" y="609600"/>
            <a:ext cx="11816862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>
              <a:solidFill>
                <a:srgbClr val="53565A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" y="6553200"/>
            <a:ext cx="562708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F4C0F441-4C30-4F60-9C64-3C5188B41AF3}" type="slidenum">
              <a:rPr lang="en-US" smtClean="0">
                <a:solidFill>
                  <a:srgbClr val="53565A"/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569" y="1295400"/>
            <a:ext cx="5720862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3569" y="1295400"/>
            <a:ext cx="5720862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179752" y="457200"/>
            <a:ext cx="11816862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>
              <a:solidFill>
                <a:srgbClr val="53565A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" y="6553200"/>
            <a:ext cx="562708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F4C0F441-4C30-4F60-9C64-3C5188B41AF3}" type="slidenum">
              <a:rPr lang="en-US" smtClean="0">
                <a:solidFill>
                  <a:srgbClr val="53565A"/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37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oleObject" Target="../embeddings/oleObject3.bin"/><Relationship Id="rId5" Type="http://schemas.openxmlformats.org/officeDocument/2006/relationships/slideLayout" Target="../slideLayouts/slideLayout11.xml"/><Relationship Id="rId10" Type="http://schemas.openxmlformats.org/officeDocument/2006/relationships/tags" Target="../tags/tag6.xml"/><Relationship Id="rId4" Type="http://schemas.openxmlformats.org/officeDocument/2006/relationships/slideLayout" Target="../slideLayouts/slideLayout10.xml"/><Relationship Id="rId9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Objeto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145964481"/>
              </p:ext>
            </p:extLst>
          </p:nvPr>
        </p:nvGraphicFramePr>
        <p:xfrm>
          <a:off x="2015" y="1593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2" name="1 Objeto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15" y="1593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B99B5D0F-FAEA-F54D-9982-AC696E0C286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87569" y="1295400"/>
            <a:ext cx="11816862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87603" y="60326"/>
            <a:ext cx="11812954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BB1AB644-104C-2545-8E96-9401E366696D}"/>
              </a:ext>
            </a:extLst>
          </p:cNvPr>
          <p:cNvCxnSpPr>
            <a:cxnSpLocks/>
          </p:cNvCxnSpPr>
          <p:nvPr userDrawn="1"/>
        </p:nvCxnSpPr>
        <p:spPr>
          <a:xfrm>
            <a:off x="835819" y="764378"/>
            <a:ext cx="1052274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94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Objeto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2015" y="1593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8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2" name="1 Objeto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15" y="1593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B99B5D0F-FAEA-F54D-9982-AC696E0C286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87569" y="1295400"/>
            <a:ext cx="11816862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87603" y="60326"/>
            <a:ext cx="11812954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BB1AB644-104C-2545-8E96-9401E366696D}"/>
              </a:ext>
            </a:extLst>
          </p:cNvPr>
          <p:cNvCxnSpPr>
            <a:cxnSpLocks/>
          </p:cNvCxnSpPr>
          <p:nvPr userDrawn="1"/>
        </p:nvCxnSpPr>
        <p:spPr>
          <a:xfrm>
            <a:off x="835819" y="764378"/>
            <a:ext cx="1052274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7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6.xml"/><Relationship Id="rId7" Type="http://schemas.openxmlformats.org/officeDocument/2006/relationships/image" Target="../media/image3.emf"/><Relationship Id="rId12" Type="http://schemas.openxmlformats.org/officeDocument/2006/relationships/image" Target="../media/image24.png"/><Relationship Id="rId2" Type="http://schemas.openxmlformats.org/officeDocument/2006/relationships/tags" Target="../tags/tag35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3.png"/><Relationship Id="rId5" Type="http://schemas.openxmlformats.org/officeDocument/2006/relationships/notesSlide" Target="../notesSlides/notesSlide4.xml"/><Relationship Id="rId10" Type="http://schemas.openxmlformats.org/officeDocument/2006/relationships/image" Target="../media/image22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5.png"/><Relationship Id="rId2" Type="http://schemas.openxmlformats.org/officeDocument/2006/relationships/tags" Target="../tags/tag3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5.bin"/><Relationship Id="rId4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6.bin"/><Relationship Id="rId4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slideLayout" Target="../slideLayouts/slideLayout10.xml"/><Relationship Id="rId18" Type="http://schemas.openxmlformats.org/officeDocument/2006/relationships/image" Target="../media/image5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chart" Target="../charts/chart1.xml"/><Relationship Id="rId2" Type="http://schemas.openxmlformats.org/officeDocument/2006/relationships/tags" Target="../tags/tag10.xml"/><Relationship Id="rId16" Type="http://schemas.openxmlformats.org/officeDocument/2006/relationships/image" Target="../media/image3.emf"/><Relationship Id="rId1" Type="http://schemas.openxmlformats.org/officeDocument/2006/relationships/vmlDrawing" Target="../drawings/vmlDrawing6.v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oleObject" Target="../embeddings/oleObject6.bin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2.xml"/><Relationship Id="rId7" Type="http://schemas.openxmlformats.org/officeDocument/2006/relationships/image" Target="../media/image3.emf"/><Relationship Id="rId12" Type="http://schemas.openxmlformats.org/officeDocument/2006/relationships/hyperlink" Target="https://informationisbeautiful.net/visualizations/the-microbescope-infectious-diseases-in-context/" TargetMode="External"/><Relationship Id="rId2" Type="http://schemas.openxmlformats.org/officeDocument/2006/relationships/tags" Target="../tags/tag2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8.png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4.xml"/><Relationship Id="rId7" Type="http://schemas.openxmlformats.org/officeDocument/2006/relationships/image" Target="../media/image3.emf"/><Relationship Id="rId2" Type="http://schemas.openxmlformats.org/officeDocument/2006/relationships/tags" Target="../tags/tag2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26.xml"/><Relationship Id="rId7" Type="http://schemas.openxmlformats.org/officeDocument/2006/relationships/oleObject" Target="../embeddings/oleObject9.bin"/><Relationship Id="rId2" Type="http://schemas.openxmlformats.org/officeDocument/2006/relationships/tags" Target="../tags/tag2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8.xml"/><Relationship Id="rId7" Type="http://schemas.openxmlformats.org/officeDocument/2006/relationships/image" Target="../media/image14.png"/><Relationship Id="rId2" Type="http://schemas.openxmlformats.org/officeDocument/2006/relationships/tags" Target="../tags/tag2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0.xml"/><Relationship Id="rId7" Type="http://schemas.openxmlformats.org/officeDocument/2006/relationships/image" Target="../media/image3.emf"/><Relationship Id="rId2" Type="http://schemas.openxmlformats.org/officeDocument/2006/relationships/tags" Target="../tags/tag29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notesSlide" Target="../notesSlides/notesSlide3.xml"/><Relationship Id="rId10" Type="http://schemas.openxmlformats.org/officeDocument/2006/relationships/image" Target="../media/image17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32.xml"/><Relationship Id="rId7" Type="http://schemas.openxmlformats.org/officeDocument/2006/relationships/image" Target="../media/image5.png"/><Relationship Id="rId2" Type="http://schemas.openxmlformats.org/officeDocument/2006/relationships/tags" Target="../tags/tag3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4.xml"/><Relationship Id="rId7" Type="http://schemas.openxmlformats.org/officeDocument/2006/relationships/image" Target="../media/image20.png"/><Relationship Id="rId2" Type="http://schemas.openxmlformats.org/officeDocument/2006/relationships/tags" Target="../tags/tag3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061200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8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32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+mj-cs"/>
              <a:sym typeface="Arial" panose="020B0604020202020204" pitchFamily="34" charset="0"/>
            </a:endParaRPr>
          </a:p>
        </p:txBody>
      </p:sp>
      <p:sp>
        <p:nvSpPr>
          <p:cNvPr id="21" name="Subtitle 20"/>
          <p:cNvSpPr>
            <a:spLocks noGrp="1"/>
          </p:cNvSpPr>
          <p:nvPr>
            <p:ph type="subTitle" idx="1"/>
          </p:nvPr>
        </p:nvSpPr>
        <p:spPr>
          <a:xfrm>
            <a:off x="987256" y="4135109"/>
            <a:ext cx="11816862" cy="990600"/>
          </a:xfrm>
        </p:spPr>
        <p:txBody>
          <a:bodyPr/>
          <a:lstStyle/>
          <a:p>
            <a:r>
              <a:rPr lang="en-US" dirty="0"/>
              <a:t>Members:</a:t>
            </a:r>
          </a:p>
          <a:p>
            <a:pPr marL="687388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/>
              <a:t>Odin Del Toro</a:t>
            </a:r>
          </a:p>
          <a:p>
            <a:pPr marL="687388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/>
              <a:t>Bernardo </a:t>
            </a:r>
            <a:r>
              <a:rPr lang="en-US" dirty="0" err="1"/>
              <a:t>Jardon</a:t>
            </a:r>
            <a:endParaRPr lang="en-US" dirty="0"/>
          </a:p>
          <a:p>
            <a:pPr marL="687388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/>
              <a:t>Miguel </a:t>
            </a:r>
            <a:r>
              <a:rPr lang="en-US" dirty="0" err="1"/>
              <a:t>Bonachea</a:t>
            </a:r>
            <a:endParaRPr lang="en-US" dirty="0"/>
          </a:p>
          <a:p>
            <a:pPr marL="687388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/>
              <a:t>Pablo Arroyo</a:t>
            </a:r>
          </a:p>
        </p:txBody>
      </p:sp>
      <p:sp>
        <p:nvSpPr>
          <p:cNvPr id="20" name="Title 19"/>
          <p:cNvSpPr>
            <a:spLocks noGrp="1"/>
          </p:cNvSpPr>
          <p:nvPr>
            <p:ph type="ctrTitle"/>
          </p:nvPr>
        </p:nvSpPr>
        <p:spPr>
          <a:xfrm>
            <a:off x="850096" y="2877574"/>
            <a:ext cx="10061744" cy="492443"/>
          </a:xfrm>
        </p:spPr>
        <p:txBody>
          <a:bodyPr/>
          <a:lstStyle/>
          <a:p>
            <a:r>
              <a:rPr lang="en-US" dirty="0"/>
              <a:t>Covid-19: A Quick Overview to The Current Pandemic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0237573" y="6283411"/>
            <a:ext cx="1736124" cy="37541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90019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106949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9" name="think-cell Slide" r:id="rId6" imgW="473" imgH="473" progId="TCLayout.ActiveDocument.1">
                  <p:embed/>
                </p:oleObj>
              </mc:Choice>
              <mc:Fallback>
                <p:oleObj name="think-cell Slide" r:id="rId6" imgW="473" imgH="473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28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549" y="106436"/>
            <a:ext cx="10739872" cy="430887"/>
          </a:xfrm>
          <a:noFill/>
        </p:spPr>
        <p:txBody>
          <a:bodyPr/>
          <a:lstStyle/>
          <a:p>
            <a:r>
              <a:rPr lang="en-US" sz="2800" dirty="0" err="1"/>
              <a:t>Covid</a:t>
            </a:r>
            <a:r>
              <a:rPr lang="en-US" sz="2800" dirty="0"/>
              <a:t> – 19: How Is The Disease Spread Across Mexico</a:t>
            </a: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gray">
          <a:xfrm>
            <a:off x="801549" y="872302"/>
            <a:ext cx="5129303" cy="391859"/>
          </a:xfrm>
          <a:prstGeom prst="roundRect">
            <a:avLst/>
          </a:prstGeom>
          <a:solidFill>
            <a:srgbClr val="002060"/>
          </a:solidFill>
          <a:ln w="9525" algn="ctr">
            <a:solidFill>
              <a:srgbClr val="002D72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CDMX Has The Highest Number of Infections and Deaths</a:t>
            </a:r>
          </a:p>
        </p:txBody>
      </p:sp>
      <p:sp>
        <p:nvSpPr>
          <p:cNvPr id="60" name="Rectangle 2"/>
          <p:cNvSpPr>
            <a:spLocks noChangeArrowheads="1"/>
          </p:cNvSpPr>
          <p:nvPr/>
        </p:nvSpPr>
        <p:spPr bwMode="gray">
          <a:xfrm>
            <a:off x="6254094" y="869212"/>
            <a:ext cx="5129303" cy="391859"/>
          </a:xfrm>
          <a:prstGeom prst="roundRect">
            <a:avLst/>
          </a:prstGeom>
          <a:solidFill>
            <a:srgbClr val="002060"/>
          </a:solidFill>
          <a:ln w="9525" algn="ctr">
            <a:solidFill>
              <a:srgbClr val="002D72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Demand For Medical Health Care is Surpassing the System Capacity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6" y="6459653"/>
            <a:ext cx="435767" cy="398347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 bwMode="auto">
          <a:xfrm>
            <a:off x="70600" y="6546991"/>
            <a:ext cx="286819" cy="223669"/>
          </a:xfrm>
          <a:prstGeom prst="ellipse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itchFamily="34" charset="0"/>
                <a:ea typeface="+mj-ea"/>
              </a:rPr>
              <a:t>9</a:t>
            </a:r>
          </a:p>
        </p:txBody>
      </p:sp>
      <p:pic>
        <p:nvPicPr>
          <p:cNvPr id="51217" name="Picture 17" descr="COVID19_heatmap_top_states_mortality_rates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238" y="1463216"/>
            <a:ext cx="4398613" cy="2404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8" name="Picture 18" descr="COVID19_heatmap_top_states_positive_cases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238" y="4147110"/>
            <a:ext cx="4398613" cy="2404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4" name="Picture 24" descr="COVID19_heatmap_top_states_mortality_rates_with_hospitals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365" y="1463216"/>
            <a:ext cx="4448282" cy="2404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/>
          <p:cNvSpPr>
            <a:spLocks noChangeArrowheads="1"/>
          </p:cNvSpPr>
          <p:nvPr/>
        </p:nvSpPr>
        <p:spPr bwMode="gray">
          <a:xfrm>
            <a:off x="797653" y="1463215"/>
            <a:ext cx="536876" cy="2404450"/>
          </a:xfrm>
          <a:prstGeom prst="roundRect">
            <a:avLst/>
          </a:prstGeom>
          <a:solidFill>
            <a:srgbClr val="00B0F0"/>
          </a:solidFill>
          <a:ln w="9525" algn="ctr">
            <a:noFill/>
            <a:miter lim="800000"/>
            <a:headEnd/>
            <a:tailEnd/>
          </a:ln>
        </p:spPr>
        <p:txBody>
          <a:bodyPr vert="vert270"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bg1"/>
                </a:solidFill>
              </a:rPr>
              <a:t>Covid-19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bg1"/>
                </a:solidFill>
              </a:rPr>
              <a:t>Infections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gray">
          <a:xfrm>
            <a:off x="801549" y="4147109"/>
            <a:ext cx="536876" cy="2404450"/>
          </a:xfrm>
          <a:prstGeom prst="roundRect">
            <a:avLst/>
          </a:prstGeom>
          <a:solidFill>
            <a:srgbClr val="00B0F0"/>
          </a:solidFill>
          <a:ln w="9525" algn="ctr">
            <a:noFill/>
            <a:miter lim="800000"/>
            <a:headEnd/>
            <a:tailEnd/>
          </a:ln>
        </p:spPr>
        <p:txBody>
          <a:bodyPr vert="vert270"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bg1"/>
                </a:solidFill>
              </a:rPr>
              <a:t>Deaths Due To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bg1"/>
                </a:solidFill>
              </a:rPr>
              <a:t> Covid-19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0237573" y="6283411"/>
            <a:ext cx="1736124" cy="37541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gray">
          <a:xfrm>
            <a:off x="6254094" y="1463216"/>
            <a:ext cx="536876" cy="2404450"/>
          </a:xfrm>
          <a:prstGeom prst="roundRect">
            <a:avLst/>
          </a:prstGeom>
          <a:solidFill>
            <a:srgbClr val="00B0F0"/>
          </a:solidFill>
          <a:ln w="9525" algn="ctr">
            <a:noFill/>
            <a:miter lim="800000"/>
            <a:headEnd/>
            <a:tailEnd/>
          </a:ln>
        </p:spPr>
        <p:txBody>
          <a:bodyPr vert="vert270"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bg1"/>
                </a:solidFill>
              </a:rPr>
              <a:t>Hospital Locations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gray">
          <a:xfrm>
            <a:off x="4061765" y="3369380"/>
            <a:ext cx="3916682" cy="1798294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B0F0"/>
              </a:solidFill>
            </a:endParaRPr>
          </a:p>
        </p:txBody>
      </p:sp>
      <p:pic>
        <p:nvPicPr>
          <p:cNvPr id="19" name="Picture 7"/>
          <p:cNvPicPr>
            <a:picLocks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93489" y="4093128"/>
            <a:ext cx="3009057" cy="129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2"/>
          <p:cNvSpPr>
            <a:spLocks noChangeArrowheads="1"/>
          </p:cNvSpPr>
          <p:nvPr/>
        </p:nvSpPr>
        <p:spPr bwMode="gray">
          <a:xfrm>
            <a:off x="6840782" y="4474334"/>
            <a:ext cx="2710849" cy="493038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B0F0"/>
                </a:solidFill>
              </a:rPr>
              <a:t>Saturation in hospitals serving patients with coronavirus in CDMX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gray">
          <a:xfrm>
            <a:off x="8251199" y="4931214"/>
            <a:ext cx="1307347" cy="353586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0" rIns="0" bIns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accent1"/>
                </a:solidFill>
              </a:rPr>
              <a:t>El </a:t>
            </a:r>
            <a:r>
              <a:rPr lang="en-US" sz="900" dirty="0" err="1">
                <a:solidFill>
                  <a:schemeClr val="accent1"/>
                </a:solidFill>
              </a:rPr>
              <a:t>Economista</a:t>
            </a:r>
            <a:endParaRPr lang="en-US" sz="900" b="1" dirty="0">
              <a:solidFill>
                <a:schemeClr val="accent1"/>
              </a:solidFill>
            </a:endParaRPr>
          </a:p>
        </p:txBody>
      </p:sp>
      <p:pic>
        <p:nvPicPr>
          <p:cNvPr id="25" name="Picture 7"/>
          <p:cNvPicPr>
            <a:picLocks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51520" y="5349334"/>
            <a:ext cx="3009057" cy="129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ctangle 2"/>
          <p:cNvSpPr>
            <a:spLocks noChangeArrowheads="1"/>
          </p:cNvSpPr>
          <p:nvPr/>
        </p:nvSpPr>
        <p:spPr bwMode="gray">
          <a:xfrm>
            <a:off x="8882148" y="5697939"/>
            <a:ext cx="2710849" cy="493038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B0F0"/>
                </a:solidFill>
              </a:rPr>
              <a:t>42 Hospital in Valle has no availability for patients with Covid-19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gray">
          <a:xfrm>
            <a:off x="10164154" y="6185996"/>
            <a:ext cx="1307347" cy="353586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0" rIns="0" bIns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solidFill>
                  <a:schemeClr val="accent1"/>
                </a:solidFill>
              </a:rPr>
              <a:t>Expansión</a:t>
            </a:r>
            <a:endParaRPr lang="en-US" sz="900" b="1" dirty="0">
              <a:solidFill>
                <a:schemeClr val="accent1"/>
              </a:solidFill>
            </a:endParaRP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E3B1F0D0-9946-483E-84C8-4C5F59B0DD9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09951" y="6579565"/>
            <a:ext cx="4899321" cy="278435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</a:rPr>
              <a:t>Maps created with Google API</a:t>
            </a:r>
          </a:p>
        </p:txBody>
      </p:sp>
    </p:spTree>
    <p:extLst>
      <p:ext uri="{BB962C8B-B14F-4D97-AF65-F5344CB8AC3E}">
        <p14:creationId xmlns:p14="http://schemas.microsoft.com/office/powerpoint/2010/main" val="3906075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314033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5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28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549" y="106436"/>
            <a:ext cx="10739872" cy="430887"/>
          </a:xfrm>
          <a:noFill/>
        </p:spPr>
        <p:txBody>
          <a:bodyPr/>
          <a:lstStyle/>
          <a:p>
            <a:r>
              <a:rPr lang="en-US" sz="2800" dirty="0"/>
              <a:t>Conclusions: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6" y="6459653"/>
            <a:ext cx="435767" cy="398347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 bwMode="auto">
          <a:xfrm>
            <a:off x="70600" y="6546991"/>
            <a:ext cx="286819" cy="223669"/>
          </a:xfrm>
          <a:prstGeom prst="ellipse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itchFamily="34" charset="0"/>
                <a:ea typeface="+mj-ea"/>
              </a:rPr>
              <a:t>10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0237573" y="6283411"/>
            <a:ext cx="1736124" cy="37541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082040" y="1150620"/>
            <a:ext cx="990000" cy="990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1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1082040" y="2510792"/>
            <a:ext cx="990000" cy="990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2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1082040" y="5253698"/>
            <a:ext cx="990000" cy="990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4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1082040" y="3844293"/>
            <a:ext cx="990000" cy="990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3</a:t>
            </a: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gray">
          <a:xfrm>
            <a:off x="2522220" y="1150620"/>
            <a:ext cx="8823960" cy="990000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Covid-19 is a virus that has a high rate of transmission</a:t>
            </a: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gray">
          <a:xfrm>
            <a:off x="2522220" y="2511092"/>
            <a:ext cx="8823960" cy="990000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Younger population tend to have lower rate of infections</a:t>
            </a: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gray">
          <a:xfrm>
            <a:off x="2522220" y="3844593"/>
            <a:ext cx="8823960" cy="990000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Age and Respiratory pre-conditions increases the probability of death</a:t>
            </a: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gray">
          <a:xfrm>
            <a:off x="2522220" y="5253998"/>
            <a:ext cx="8823960" cy="990000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The health system could reach a point of oversaturation, which could cause an increase in the mortality rate</a:t>
            </a:r>
          </a:p>
        </p:txBody>
      </p:sp>
    </p:spTree>
    <p:extLst>
      <p:ext uri="{BB962C8B-B14F-4D97-AF65-F5344CB8AC3E}">
        <p14:creationId xmlns:p14="http://schemas.microsoft.com/office/powerpoint/2010/main" val="2776405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533847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6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28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Title 19"/>
          <p:cNvSpPr txBox="1">
            <a:spLocks/>
          </p:cNvSpPr>
          <p:nvPr/>
        </p:nvSpPr>
        <p:spPr bwMode="gray">
          <a:xfrm>
            <a:off x="187569" y="2633734"/>
            <a:ext cx="11816862" cy="11079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ctr"/>
            <a:r>
              <a:rPr lang="en-US" sz="4800" kern="0" dirty="0"/>
              <a:t>Thanks! </a:t>
            </a:r>
          </a:p>
          <a:p>
            <a:pPr algn="ctr"/>
            <a:r>
              <a:rPr lang="en-US" kern="0" dirty="0"/>
              <a:t>&amp; Stay At 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BF1088-8D02-45B9-847A-B68437F48D2E}"/>
              </a:ext>
            </a:extLst>
          </p:cNvPr>
          <p:cNvSpPr/>
          <p:nvPr/>
        </p:nvSpPr>
        <p:spPr bwMode="auto">
          <a:xfrm>
            <a:off x="10237573" y="6283411"/>
            <a:ext cx="1736124" cy="37541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9051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85EC58A8-DB96-4871-8FCA-221B20D49CA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26980" y="1439567"/>
            <a:ext cx="5021148" cy="3279600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001413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9" name="think-cell Slide" r:id="rId15" imgW="473" imgH="473" progId="TCLayout.ActiveDocument.1">
                  <p:embed/>
                </p:oleObj>
              </mc:Choice>
              <mc:Fallback>
                <p:oleObj name="think-cell Slide" r:id="rId15" imgW="473" imgH="473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800" b="1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0237573" y="6283325"/>
            <a:ext cx="1736124" cy="37623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549" y="125486"/>
            <a:ext cx="10739872" cy="553998"/>
          </a:xfrm>
          <a:noFill/>
        </p:spPr>
        <p:txBody>
          <a:bodyPr/>
          <a:lstStyle/>
          <a:p>
            <a:r>
              <a:rPr lang="en-US" sz="3600" dirty="0" err="1"/>
              <a:t>Covid</a:t>
            </a:r>
            <a:r>
              <a:rPr lang="en-US" sz="3600" dirty="0"/>
              <a:t> – 19: Disease 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C0F441-4C30-4F60-9C64-3C5188B41AF3}" type="slidenum">
              <a:rPr lang="en-US" smtClean="0">
                <a:solidFill>
                  <a:srgbClr val="53565A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801549" y="1371715"/>
            <a:ext cx="1248925" cy="1000944"/>
          </a:xfrm>
          <a:prstGeom prst="roundRect">
            <a:avLst/>
          </a:prstGeom>
          <a:solidFill>
            <a:srgbClr val="00B0F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+mj-ea"/>
              </a:rPr>
              <a:t>Name</a:t>
            </a:r>
          </a:p>
        </p:txBody>
      </p:sp>
      <p:sp>
        <p:nvSpPr>
          <p:cNvPr id="68" name="Rectangle 2"/>
          <p:cNvSpPr>
            <a:spLocks noChangeArrowheads="1"/>
          </p:cNvSpPr>
          <p:nvPr/>
        </p:nvSpPr>
        <p:spPr bwMode="gray">
          <a:xfrm>
            <a:off x="801549" y="872302"/>
            <a:ext cx="5129303" cy="391859"/>
          </a:xfrm>
          <a:prstGeom prst="roundRect">
            <a:avLst/>
          </a:prstGeom>
          <a:solidFill>
            <a:srgbClr val="002060"/>
          </a:solidFill>
          <a:ln w="9525" algn="ctr">
            <a:solidFill>
              <a:srgbClr val="002D72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Background Information</a:t>
            </a:r>
          </a:p>
        </p:txBody>
      </p:sp>
      <p:sp>
        <p:nvSpPr>
          <p:cNvPr id="82" name="Isosceles Triangle 81"/>
          <p:cNvSpPr/>
          <p:nvPr/>
        </p:nvSpPr>
        <p:spPr bwMode="auto">
          <a:xfrm rot="5400000">
            <a:off x="4202713" y="3361143"/>
            <a:ext cx="3779520" cy="28689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3885" y="1388004"/>
            <a:ext cx="3424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ea typeface="+mj-ea"/>
              </a:rPr>
              <a:t>Virus:		SARS-COV-19</a:t>
            </a:r>
          </a:p>
          <a:p>
            <a:pPr marL="171450" indent="-1714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1200" baseline="0" dirty="0">
              <a:ea typeface="+mj-ea"/>
            </a:endParaRPr>
          </a:p>
          <a:p>
            <a:pPr marL="171450" indent="-1714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ea typeface="+mj-ea"/>
              </a:rPr>
              <a:t>Disease:		</a:t>
            </a:r>
            <a:r>
              <a:rPr lang="en-US" sz="1200" dirty="0">
                <a:solidFill>
                  <a:srgbClr val="FF0000"/>
                </a:solidFill>
                <a:ea typeface="+mj-ea"/>
              </a:rPr>
              <a:t>CO        VID         19</a:t>
            </a:r>
            <a:endParaRPr lang="en-US" sz="1200" baseline="0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11886" y="2048793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baseline="0" dirty="0">
                <a:solidFill>
                  <a:srgbClr val="00B0F0"/>
                </a:solidFill>
                <a:ea typeface="+mj-ea"/>
              </a:rPr>
              <a:t>Corona</a:t>
            </a:r>
          </a:p>
          <a:p>
            <a:pPr algn="ctr"/>
            <a:r>
              <a:rPr lang="en-US" sz="1000" b="1" dirty="0">
                <a:solidFill>
                  <a:srgbClr val="00B0F0"/>
                </a:solidFill>
                <a:ea typeface="+mj-ea"/>
              </a:rPr>
              <a:t>Virus</a:t>
            </a:r>
            <a:endParaRPr lang="en-US" sz="1000" b="1" baseline="0" dirty="0">
              <a:solidFill>
                <a:srgbClr val="00B0F0"/>
              </a:solidFill>
              <a:ea typeface="+mj-ea"/>
            </a:endParaRPr>
          </a:p>
        </p:txBody>
      </p:sp>
      <p:sp>
        <p:nvSpPr>
          <p:cNvPr id="7" name="Right Brace 6"/>
          <p:cNvSpPr/>
          <p:nvPr/>
        </p:nvSpPr>
        <p:spPr bwMode="auto">
          <a:xfrm rot="16200000">
            <a:off x="4030984" y="1801133"/>
            <a:ext cx="195312" cy="519226"/>
          </a:xfrm>
          <a:prstGeom prst="rightBrace">
            <a:avLst/>
          </a:prstGeom>
          <a:noFill/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41432" y="2048793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000" b="1" baseline="0">
                <a:ea typeface="+mj-ea"/>
              </a:defRPr>
            </a:lvl1pPr>
          </a:lstStyle>
          <a:p>
            <a:r>
              <a:rPr lang="en-US" dirty="0">
                <a:solidFill>
                  <a:srgbClr val="00B0F0"/>
                </a:solidFill>
              </a:rPr>
              <a:t>Disease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27536" y="2048793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000" b="1" baseline="0">
                <a:ea typeface="+mj-ea"/>
              </a:defRPr>
            </a:lvl1pPr>
          </a:lstStyle>
          <a:p>
            <a:r>
              <a:rPr lang="en-US" dirty="0">
                <a:solidFill>
                  <a:srgbClr val="00B0F0"/>
                </a:solidFill>
              </a:rPr>
              <a:t>2019</a:t>
            </a:r>
          </a:p>
        </p:txBody>
      </p:sp>
      <p:sp>
        <p:nvSpPr>
          <p:cNvPr id="47" name="Right Brace 46"/>
          <p:cNvSpPr/>
          <p:nvPr/>
        </p:nvSpPr>
        <p:spPr bwMode="auto">
          <a:xfrm rot="16200000">
            <a:off x="4685528" y="1752250"/>
            <a:ext cx="195312" cy="616990"/>
          </a:xfrm>
          <a:prstGeom prst="rightBrace">
            <a:avLst/>
          </a:prstGeom>
          <a:noFill/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48" name="Right Brace 47"/>
          <p:cNvSpPr/>
          <p:nvPr/>
        </p:nvSpPr>
        <p:spPr bwMode="auto">
          <a:xfrm rot="16200000">
            <a:off x="5251221" y="1851149"/>
            <a:ext cx="195312" cy="419192"/>
          </a:xfrm>
          <a:prstGeom prst="rightBrace">
            <a:avLst/>
          </a:prstGeom>
          <a:noFill/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801548" y="2437758"/>
            <a:ext cx="1248925" cy="2109214"/>
          </a:xfrm>
          <a:prstGeom prst="roundRect">
            <a:avLst/>
          </a:prstGeom>
          <a:solidFill>
            <a:srgbClr val="00B0F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+mj-ea"/>
              </a:rPr>
              <a:t>Transmission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69995" y="2465984"/>
            <a:ext cx="342433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ea typeface="+mj-ea"/>
              </a:rPr>
              <a:t>Spreads through droplets when we sneeze, cough or speak</a:t>
            </a:r>
          </a:p>
          <a:p>
            <a:pPr marL="171450" indent="-171450"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ea typeface="+mj-ea"/>
              </a:rPr>
              <a:t>Can enter us directly through our eyes nose or mouth</a:t>
            </a:r>
          </a:p>
          <a:p>
            <a:pPr marL="171450" indent="-171450"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ea typeface="+mj-ea"/>
              </a:rPr>
              <a:t>The virus can also life on a lot of surfaces for hours so anyone can pick it up on their hands and infect themselves when touching their face (~500 times a day)</a:t>
            </a:r>
          </a:p>
          <a:p>
            <a:pPr marL="171450" indent="-171450"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ea typeface="+mj-ea"/>
              </a:rPr>
              <a:t>You can be infected and not have any symptoms</a:t>
            </a: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gray">
          <a:xfrm>
            <a:off x="801549" y="4676512"/>
            <a:ext cx="4617152" cy="391859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91440" bIns="9144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B0F0"/>
                </a:solidFill>
              </a:rPr>
              <a:t>Disease Timeline Summary: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896471" y="5813247"/>
            <a:ext cx="4690118" cy="0"/>
          </a:xfrm>
          <a:prstGeom prst="line">
            <a:avLst/>
          </a:prstGeom>
          <a:solidFill>
            <a:schemeClr val="folHlink"/>
          </a:solidFill>
          <a:ln w="12700" cap="flat" cmpd="sng" algn="ctr">
            <a:solidFill>
              <a:schemeClr val="tx2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Rectangle 2"/>
          <p:cNvSpPr>
            <a:spLocks noChangeArrowheads="1"/>
          </p:cNvSpPr>
          <p:nvPr/>
        </p:nvSpPr>
        <p:spPr bwMode="gray">
          <a:xfrm>
            <a:off x="6254094" y="869212"/>
            <a:ext cx="5129303" cy="391859"/>
          </a:xfrm>
          <a:prstGeom prst="roundRect">
            <a:avLst/>
          </a:prstGeom>
          <a:solidFill>
            <a:srgbClr val="002060"/>
          </a:solidFill>
          <a:ln w="9525" algn="ctr">
            <a:solidFill>
              <a:srgbClr val="002D72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Covid-19 </a:t>
            </a:r>
            <a:r>
              <a:rPr lang="en-US" sz="1400" b="1" dirty="0" err="1">
                <a:solidFill>
                  <a:schemeClr val="bg1"/>
                </a:solidFill>
              </a:rPr>
              <a:t>Curent</a:t>
            </a:r>
            <a:r>
              <a:rPr lang="en-US" sz="1400" b="1" dirty="0">
                <a:solidFill>
                  <a:schemeClr val="bg1"/>
                </a:solidFill>
              </a:rPr>
              <a:t> Rate of Transmission of 4%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22035" y="5071127"/>
            <a:ext cx="1082735" cy="36933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C00000"/>
              </a:buClr>
            </a:pPr>
            <a:r>
              <a:rPr lang="en-US" sz="800" dirty="0">
                <a:ea typeface="+mj-ea"/>
              </a:rPr>
              <a:t>Jan 1: China reporter a cluster of cases of pneumonia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1187795" y="6197989"/>
            <a:ext cx="1082735" cy="36933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C00000"/>
              </a:buClr>
            </a:pPr>
            <a:r>
              <a:rPr lang="en-US" sz="800" dirty="0">
                <a:ea typeface="+mj-ea"/>
              </a:rPr>
              <a:t>Jan 5: WHO published the first disease outbreak news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268311" y="5071127"/>
            <a:ext cx="1082735" cy="24622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C00000"/>
              </a:buClr>
            </a:pPr>
            <a:r>
              <a:rPr lang="en-US" sz="800" dirty="0">
                <a:ea typeface="+mj-ea"/>
              </a:rPr>
              <a:t>Jan 27: First Covid-19 case in Mexico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2795603" y="6197989"/>
            <a:ext cx="1082735" cy="24622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C00000"/>
              </a:buClr>
            </a:pPr>
            <a:r>
              <a:rPr lang="en-US" sz="800" dirty="0">
                <a:ea typeface="+mj-ea"/>
              </a:rPr>
              <a:t>Mar 18: First death due to Covid-19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3977530" y="5071127"/>
            <a:ext cx="1082735" cy="36933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C00000"/>
              </a:buClr>
            </a:pPr>
            <a:r>
              <a:rPr lang="en-US" sz="800" dirty="0">
                <a:ea typeface="+mj-ea"/>
              </a:rPr>
              <a:t>Mar 24: Stage 2 Starts: Local disease transmission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4430791" y="6197989"/>
            <a:ext cx="1082735" cy="49244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C00000"/>
              </a:buClr>
            </a:pPr>
            <a:r>
              <a:rPr lang="en-US" sz="800" dirty="0"/>
              <a:t>April 21: Stage 3 Starts: Thousands of cases in different regions across the country</a:t>
            </a:r>
            <a:endParaRPr lang="en-US" sz="800" dirty="0">
              <a:ea typeface="+mj-ea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 flipH="1">
            <a:off x="1363402" y="5440459"/>
            <a:ext cx="1" cy="384741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/>
          <p:nvPr/>
        </p:nvCxnSpPr>
        <p:spPr bwMode="auto">
          <a:xfrm flipH="1">
            <a:off x="1720862" y="5819598"/>
            <a:ext cx="1" cy="384741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/>
          <p:nvPr/>
        </p:nvCxnSpPr>
        <p:spPr bwMode="auto">
          <a:xfrm flipH="1">
            <a:off x="2795602" y="5326158"/>
            <a:ext cx="1" cy="468000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/>
          <p:nvPr/>
        </p:nvCxnSpPr>
        <p:spPr bwMode="auto">
          <a:xfrm flipH="1">
            <a:off x="4518896" y="5440459"/>
            <a:ext cx="1" cy="384741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/>
          <p:nvPr/>
        </p:nvCxnSpPr>
        <p:spPr bwMode="auto">
          <a:xfrm flipH="1">
            <a:off x="4952440" y="5819598"/>
            <a:ext cx="1" cy="384741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/>
          <p:nvPr/>
        </p:nvCxnSpPr>
        <p:spPr bwMode="auto">
          <a:xfrm flipH="1">
            <a:off x="3317251" y="5819598"/>
            <a:ext cx="1" cy="384741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tangle 7"/>
          <p:cNvSpPr/>
          <p:nvPr/>
        </p:nvSpPr>
        <p:spPr bwMode="auto">
          <a:xfrm>
            <a:off x="6964288" y="3924292"/>
            <a:ext cx="1225448" cy="153480"/>
          </a:xfrm>
          <a:prstGeom prst="rect">
            <a:avLst/>
          </a:prstGeom>
          <a:noFill/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Data as</a:t>
            </a:r>
            <a:r>
              <a:rPr kumimoji="0" lang="es-MX" sz="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 </a:t>
            </a:r>
            <a:r>
              <a:rPr kumimoji="0" lang="es-MX" sz="800" b="1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of</a:t>
            </a:r>
            <a:r>
              <a:rPr kumimoji="0" lang="es-MX" sz="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 M</a:t>
            </a:r>
            <a:r>
              <a:rPr lang="es-MX" sz="800" b="1" dirty="0">
                <a:latin typeface="Arial" pitchFamily="34" charset="0"/>
                <a:ea typeface="+mj-ea"/>
              </a:rPr>
              <a:t>ay 5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graphicFrame>
        <p:nvGraphicFramePr>
          <p:cNvPr id="76" name="Chart 75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166857680"/>
              </p:ext>
            </p:extLst>
          </p:nvPr>
        </p:nvGraphicFramePr>
        <p:xfrm>
          <a:off x="6927850" y="5173663"/>
          <a:ext cx="2587625" cy="1538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112" name="Rectangle 111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gray">
          <a:xfrm>
            <a:off x="9458326" y="5367338"/>
            <a:ext cx="20002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marL="171450" indent="-171450" algn="l" defTabSz="1838325" rtl="0" eaLnBrk="0" fontAlgn="base" hangingPunct="0">
              <a:spcBef>
                <a:spcPct val="7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1pPr>
            <a:lvl2pPr marL="344488" indent="-17145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2pPr>
            <a:lvl3pPr marL="517525" indent="-17145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3pPr>
            <a:lvl4pPr marL="685800" indent="-166688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4pPr>
            <a:lvl5pPr marL="8524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5pPr>
            <a:lvl6pPr marL="13096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7668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22240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6812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fld id="{86AC3EE2-96E6-41AD-9AAD-388AE1919A57}" type="datetime'''''''7''''''''''3''''''''''5'''''''''''''''''''''''''">
              <a:rPr lang="en-US" altLang="en-US" sz="800" b="1" smtClean="0">
                <a:sym typeface="+mn-lt"/>
              </a:rPr>
              <a:pPr marL="0" indent="0">
                <a:spcBef>
                  <a:spcPct val="0"/>
                </a:spcBef>
                <a:buNone/>
              </a:pPr>
              <a:t>735</a:t>
            </a:fld>
            <a:endParaRPr lang="en-US" sz="800" b="1" dirty="0">
              <a:sym typeface="+mn-lt"/>
            </a:endParaRPr>
          </a:p>
        </p:txBody>
      </p:sp>
      <p:sp>
        <p:nvSpPr>
          <p:cNvPr id="53" name="Rectangle 52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6665913" y="5367338"/>
            <a:ext cx="277813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171450" indent="-171450" algn="l" defTabSz="1838325" rtl="0" eaLnBrk="0" fontAlgn="base" hangingPunct="0">
              <a:spcBef>
                <a:spcPct val="7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1pPr>
            <a:lvl2pPr marL="344488" indent="-17145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2pPr>
            <a:lvl3pPr marL="517525" indent="-17145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3pPr>
            <a:lvl4pPr marL="685800" indent="-166688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4pPr>
            <a:lvl5pPr marL="8524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5pPr>
            <a:lvl6pPr marL="13096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7668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22240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6812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532DC2AD-F029-40E9-B68C-0CEF5D2A5F3A}" type="datetime'B''''''''''''''''r''''''azi''''''''l'''''">
              <a:rPr lang="en-US" altLang="en-US" sz="800" b="1" smtClean="0">
                <a:sym typeface="+mn-lt"/>
              </a:rPr>
              <a:pPr marL="0" indent="0" algn="r">
                <a:spcBef>
                  <a:spcPct val="0"/>
                </a:spcBef>
                <a:buNone/>
              </a:pPr>
              <a:t>Brazil</a:t>
            </a:fld>
            <a:endParaRPr lang="en-US" sz="800" b="1" dirty="0">
              <a:sym typeface="+mn-lt"/>
            </a:endParaRPr>
          </a:p>
        </p:txBody>
      </p:sp>
      <p:sp>
        <p:nvSpPr>
          <p:cNvPr id="66" name="Rectangle 65"/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auto">
          <a:xfrm>
            <a:off x="6716713" y="5710238"/>
            <a:ext cx="227013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171450" indent="-171450" algn="l" defTabSz="1838325" rtl="0" eaLnBrk="0" fontAlgn="base" hangingPunct="0">
              <a:spcBef>
                <a:spcPct val="7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1pPr>
            <a:lvl2pPr marL="344488" indent="-17145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2pPr>
            <a:lvl3pPr marL="517525" indent="-17145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3pPr>
            <a:lvl4pPr marL="685800" indent="-166688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4pPr>
            <a:lvl5pPr marL="8524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5pPr>
            <a:lvl6pPr marL="13096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7668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22240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6812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C7D8FB00-938F-4FEA-8690-D100A297368F}" type="datetime'P''''''''''''e''''''''''''r''''''''u'''''''''''''''''''''''">
              <a:rPr lang="en-US" altLang="en-US" sz="800" b="1" smtClean="0">
                <a:sym typeface="+mn-lt"/>
              </a:rPr>
              <a:pPr marL="0" indent="0" algn="r">
                <a:spcBef>
                  <a:spcPct val="0"/>
                </a:spcBef>
                <a:buNone/>
              </a:pPr>
              <a:t>Peru</a:t>
            </a:fld>
            <a:endParaRPr lang="en-US" sz="800" b="1" dirty="0">
              <a:sym typeface="+mn-lt"/>
            </a:endParaRPr>
          </a:p>
        </p:txBody>
      </p:sp>
      <p:sp>
        <p:nvSpPr>
          <p:cNvPr id="69" name="Rectangle 68"/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auto">
          <a:xfrm>
            <a:off x="6597650" y="6054725"/>
            <a:ext cx="34607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171450" indent="-171450" algn="l" defTabSz="1838325" rtl="0" eaLnBrk="0" fontAlgn="base" hangingPunct="0">
              <a:spcBef>
                <a:spcPct val="7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1pPr>
            <a:lvl2pPr marL="344488" indent="-17145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2pPr>
            <a:lvl3pPr marL="517525" indent="-17145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3pPr>
            <a:lvl4pPr marL="685800" indent="-166688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4pPr>
            <a:lvl5pPr marL="8524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5pPr>
            <a:lvl6pPr marL="13096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7668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22240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6812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7E12276A-9ABC-4D26-9F1C-D27BDCEECF96}" type="datetime'M''e''x''''''''''''''''i''''''''''''''''''c''''''''''o'">
              <a:rPr lang="en-US" altLang="en-US" sz="800" b="1" smtClean="0">
                <a:sym typeface="+mn-lt"/>
              </a:rPr>
              <a:pPr marL="0" indent="0" algn="r">
                <a:spcBef>
                  <a:spcPct val="0"/>
                </a:spcBef>
                <a:buNone/>
              </a:pPr>
              <a:t>Mexico</a:t>
            </a:fld>
            <a:endParaRPr lang="en-US" sz="800" b="1" dirty="0">
              <a:sym typeface="+mn-lt"/>
            </a:endParaRPr>
          </a:p>
        </p:txBody>
      </p:sp>
      <p:sp>
        <p:nvSpPr>
          <p:cNvPr id="95" name="Rectangle 94"/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auto">
          <a:xfrm>
            <a:off x="6469063" y="6397625"/>
            <a:ext cx="474663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171450" indent="-171450" algn="l" defTabSz="1838325" rtl="0" eaLnBrk="0" fontAlgn="base" hangingPunct="0">
              <a:spcBef>
                <a:spcPct val="7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1pPr>
            <a:lvl2pPr marL="344488" indent="-17145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2pPr>
            <a:lvl3pPr marL="517525" indent="-17145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3pPr>
            <a:lvl4pPr marL="685800" indent="-166688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4pPr>
            <a:lvl5pPr marL="8524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5pPr>
            <a:lvl6pPr marL="13096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7668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22240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6812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340BFE06-0B15-48B6-920A-D967AE417628}" type="datetime'''''''''Ar''''''''g''e''''n''''ti''''''''n''a'''''''''">
              <a:rPr lang="en-US" altLang="en-US" sz="800" b="1" smtClean="0">
                <a:sym typeface="+mn-lt"/>
              </a:rPr>
              <a:pPr marL="0" indent="0" algn="r">
                <a:spcBef>
                  <a:spcPct val="0"/>
                </a:spcBef>
                <a:buNone/>
              </a:pPr>
              <a:t>Argentina</a:t>
            </a:fld>
            <a:endParaRPr lang="en-US" sz="800" b="1" dirty="0">
              <a:sym typeface="+mn-lt"/>
            </a:endParaRPr>
          </a:p>
        </p:txBody>
      </p:sp>
      <p:sp>
        <p:nvSpPr>
          <p:cNvPr id="113" name="Rectangle 112"/>
          <p:cNvSpPr>
            <a:spLocks noGrp="1" noChangeArrowheads="1"/>
          </p:cNvSpPr>
          <p:nvPr>
            <p:custDataLst>
              <p:tags r:id="rId10"/>
            </p:custDataLst>
          </p:nvPr>
        </p:nvSpPr>
        <p:spPr bwMode="gray">
          <a:xfrm>
            <a:off x="8970963" y="5710238"/>
            <a:ext cx="20002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marL="171450" indent="-171450" algn="l" defTabSz="1838325" rtl="0" eaLnBrk="0" fontAlgn="base" hangingPunct="0">
              <a:spcBef>
                <a:spcPct val="7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1pPr>
            <a:lvl2pPr marL="344488" indent="-17145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2pPr>
            <a:lvl3pPr marL="517525" indent="-17145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3pPr>
            <a:lvl4pPr marL="685800" indent="-166688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4pPr>
            <a:lvl5pPr marL="8524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5pPr>
            <a:lvl6pPr marL="13096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7668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22240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6812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fld id="{5F2FF87D-927D-489D-93E0-FA4A9B228D8B}" type="datetime'58''''''''''''''7'''''''''''''''''''''''''''''">
              <a:rPr lang="en-US" altLang="en-US" sz="800" b="1" smtClean="0">
                <a:sym typeface="+mn-lt"/>
              </a:rPr>
              <a:pPr marL="0" indent="0">
                <a:spcBef>
                  <a:spcPct val="0"/>
                </a:spcBef>
                <a:buNone/>
              </a:pPr>
              <a:t>587</a:t>
            </a:fld>
            <a:endParaRPr lang="en-US" sz="800" b="1" dirty="0">
              <a:sym typeface="+mn-lt"/>
            </a:endParaRPr>
          </a:p>
        </p:txBody>
      </p:sp>
      <p:sp>
        <p:nvSpPr>
          <p:cNvPr id="114" name="Rectangle 113"/>
          <p:cNvSpPr>
            <a:spLocks noGrp="1" noChangeArrowheads="1"/>
          </p:cNvSpPr>
          <p:nvPr>
            <p:custDataLst>
              <p:tags r:id="rId11"/>
            </p:custDataLst>
          </p:nvPr>
        </p:nvSpPr>
        <p:spPr bwMode="gray">
          <a:xfrm>
            <a:off x="8801100" y="6054725"/>
            <a:ext cx="20002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marL="171450" indent="-171450" algn="l" defTabSz="1838325" rtl="0" eaLnBrk="0" fontAlgn="base" hangingPunct="0">
              <a:spcBef>
                <a:spcPct val="7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1pPr>
            <a:lvl2pPr marL="344488" indent="-17145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2pPr>
            <a:lvl3pPr marL="517525" indent="-17145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3pPr>
            <a:lvl4pPr marL="685800" indent="-166688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4pPr>
            <a:lvl5pPr marL="8524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5pPr>
            <a:lvl6pPr marL="13096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7668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22240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6812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fld id="{7DBF4CCC-0C21-4BA2-A400-58CF87D924A8}" type="datetime'''''''5''''''''''''''''''''3''''''''''6'''''''''''">
              <a:rPr lang="en-US" altLang="en-US" sz="800" b="1" smtClean="0">
                <a:sym typeface="+mn-lt"/>
              </a:rPr>
              <a:pPr marL="0" indent="0">
                <a:spcBef>
                  <a:spcPct val="0"/>
                </a:spcBef>
                <a:buNone/>
              </a:pPr>
              <a:t>536</a:t>
            </a:fld>
            <a:endParaRPr lang="en-US" sz="800" b="1" dirty="0">
              <a:sym typeface="+mn-lt"/>
            </a:endParaRPr>
          </a:p>
        </p:txBody>
      </p:sp>
      <p:sp>
        <p:nvSpPr>
          <p:cNvPr id="115" name="Rectangle 114"/>
          <p:cNvSpPr>
            <a:spLocks noGrp="1" noChangeArrowheads="1"/>
          </p:cNvSpPr>
          <p:nvPr>
            <p:custDataLst>
              <p:tags r:id="rId12"/>
            </p:custDataLst>
          </p:nvPr>
        </p:nvSpPr>
        <p:spPr bwMode="gray">
          <a:xfrm>
            <a:off x="7343775" y="6397625"/>
            <a:ext cx="14287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marL="171450" indent="-171450" algn="l" defTabSz="1838325" rtl="0" eaLnBrk="0" fontAlgn="base" hangingPunct="0">
              <a:spcBef>
                <a:spcPct val="7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1pPr>
            <a:lvl2pPr marL="344488" indent="-17145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2pPr>
            <a:lvl3pPr marL="517525" indent="-17145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3pPr>
            <a:lvl4pPr marL="685800" indent="-166688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4pPr>
            <a:lvl5pPr marL="8524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5pPr>
            <a:lvl6pPr marL="13096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7668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22240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681288" indent="-165100" algn="l" defTabSz="1838325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fld id="{1E6CBF62-AAD5-49DB-84E6-5455229C9FE3}" type="datetime'''''''''''''''''''''''''''''''''''9''''''4'''">
              <a:rPr lang="en-US" altLang="en-US" sz="800" b="1" smtClean="0">
                <a:sym typeface="+mn-lt"/>
              </a:rPr>
              <a:pPr marL="0" indent="0">
                <a:spcBef>
                  <a:spcPct val="0"/>
                </a:spcBef>
                <a:buNone/>
              </a:pPr>
              <a:t>94</a:t>
            </a:fld>
            <a:endParaRPr lang="en-US" sz="800" b="1" dirty="0">
              <a:sym typeface="+mn-lt"/>
            </a:endParaRPr>
          </a:p>
        </p:txBody>
      </p:sp>
      <p:cxnSp>
        <p:nvCxnSpPr>
          <p:cNvPr id="120" name="Straight Connector 119"/>
          <p:cNvCxnSpPr/>
          <p:nvPr/>
        </p:nvCxnSpPr>
        <p:spPr bwMode="auto">
          <a:xfrm flipV="1">
            <a:off x="7035751" y="5086350"/>
            <a:ext cx="2340000" cy="0"/>
          </a:xfrm>
          <a:prstGeom prst="line">
            <a:avLst/>
          </a:prstGeom>
          <a:solidFill>
            <a:schemeClr val="folHlink"/>
          </a:solidFill>
          <a:ln w="12700" cap="flat" cmpd="sng" algn="ctr">
            <a:solidFill>
              <a:schemeClr val="tx2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" name="Rectangle 2"/>
          <p:cNvSpPr>
            <a:spLocks noChangeArrowheads="1"/>
          </p:cNvSpPr>
          <p:nvPr/>
        </p:nvSpPr>
        <p:spPr bwMode="gray">
          <a:xfrm>
            <a:off x="7437401" y="4889500"/>
            <a:ext cx="1536701" cy="392113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B0F0"/>
                </a:solidFill>
              </a:rPr>
              <a:t>Total Test Preformed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800" b="1" dirty="0">
                <a:solidFill>
                  <a:srgbClr val="00B0F0"/>
                </a:solidFill>
              </a:rPr>
              <a:t>(#,K)</a:t>
            </a:r>
            <a:endParaRPr lang="en-US" sz="800" b="1" dirty="0">
              <a:solidFill>
                <a:srgbClr val="00B0F0"/>
              </a:solidFill>
            </a:endParaRPr>
          </a:p>
        </p:txBody>
      </p:sp>
      <p:cxnSp>
        <p:nvCxnSpPr>
          <p:cNvPr id="122" name="Straight Connector 121"/>
          <p:cNvCxnSpPr/>
          <p:nvPr/>
        </p:nvCxnSpPr>
        <p:spPr bwMode="auto">
          <a:xfrm flipV="1">
            <a:off x="9718764" y="5086350"/>
            <a:ext cx="648000" cy="0"/>
          </a:xfrm>
          <a:prstGeom prst="line">
            <a:avLst/>
          </a:prstGeom>
          <a:solidFill>
            <a:schemeClr val="folHlink"/>
          </a:solidFill>
          <a:ln w="12700" cap="flat" cmpd="sng" algn="ctr">
            <a:solidFill>
              <a:schemeClr val="tx2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Rectangle 2"/>
          <p:cNvSpPr>
            <a:spLocks noChangeArrowheads="1"/>
          </p:cNvSpPr>
          <p:nvPr/>
        </p:nvSpPr>
        <p:spPr bwMode="gray">
          <a:xfrm>
            <a:off x="9591673" y="4873625"/>
            <a:ext cx="902183" cy="392113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B0F0"/>
                </a:solidFill>
              </a:rPr>
              <a:t>Population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800" b="1" dirty="0">
                <a:solidFill>
                  <a:srgbClr val="00B0F0"/>
                </a:solidFill>
              </a:rPr>
              <a:t>(MM)</a:t>
            </a:r>
            <a:endParaRPr lang="en-US" sz="800" b="1" dirty="0">
              <a:solidFill>
                <a:srgbClr val="00B0F0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 bwMode="auto">
          <a:xfrm flipV="1">
            <a:off x="10620947" y="5092700"/>
            <a:ext cx="648000" cy="0"/>
          </a:xfrm>
          <a:prstGeom prst="line">
            <a:avLst/>
          </a:prstGeom>
          <a:solidFill>
            <a:schemeClr val="folHlink"/>
          </a:solidFill>
          <a:ln w="12700" cap="flat" cmpd="sng" algn="ctr">
            <a:solidFill>
              <a:schemeClr val="tx2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Rectangle 2"/>
          <p:cNvSpPr>
            <a:spLocks noChangeArrowheads="1"/>
          </p:cNvSpPr>
          <p:nvPr/>
        </p:nvSpPr>
        <p:spPr bwMode="gray">
          <a:xfrm>
            <a:off x="10493856" y="4813300"/>
            <a:ext cx="902183" cy="392113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B0F0"/>
                </a:solidFill>
              </a:rPr>
              <a:t>Per 1MM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9762312" y="5297488"/>
            <a:ext cx="560905" cy="233363"/>
          </a:xfrm>
          <a:prstGeom prst="ellipse">
            <a:avLst/>
          </a:prstGeom>
          <a:noFill/>
          <a:ln w="635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210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9762312" y="5648325"/>
            <a:ext cx="560905" cy="234950"/>
          </a:xfrm>
          <a:prstGeom prst="ellipse">
            <a:avLst/>
          </a:prstGeom>
          <a:noFill/>
          <a:ln w="635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32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9762312" y="6000750"/>
            <a:ext cx="560905" cy="234950"/>
          </a:xfrm>
          <a:prstGeom prst="ellipse">
            <a:avLst/>
          </a:prstGeom>
          <a:noFill/>
          <a:ln w="635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127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9762312" y="6353175"/>
            <a:ext cx="560905" cy="234950"/>
          </a:xfrm>
          <a:prstGeom prst="ellipse">
            <a:avLst/>
          </a:prstGeom>
          <a:noFill/>
          <a:ln w="635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45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10664495" y="5297488"/>
            <a:ext cx="560905" cy="233363"/>
          </a:xfrm>
          <a:prstGeom prst="ellipse">
            <a:avLst/>
          </a:prstGeom>
          <a:noFill/>
          <a:ln w="635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3.5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10664495" y="5648325"/>
            <a:ext cx="560905" cy="234950"/>
          </a:xfrm>
          <a:prstGeom prst="ellipse">
            <a:avLst/>
          </a:prstGeom>
          <a:noFill/>
          <a:ln w="635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19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31" name="Oval 130"/>
          <p:cNvSpPr/>
          <p:nvPr/>
        </p:nvSpPr>
        <p:spPr bwMode="auto">
          <a:xfrm>
            <a:off x="10664495" y="6000750"/>
            <a:ext cx="560905" cy="234950"/>
          </a:xfrm>
          <a:prstGeom prst="ellipse">
            <a:avLst/>
          </a:prstGeom>
          <a:noFill/>
          <a:ln w="63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+mj-ea"/>
              </a:rPr>
              <a:t>4.2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32" name="Oval 131"/>
          <p:cNvSpPr/>
          <p:nvPr/>
        </p:nvSpPr>
        <p:spPr bwMode="auto">
          <a:xfrm>
            <a:off x="10664495" y="6353175"/>
            <a:ext cx="560905" cy="234950"/>
          </a:xfrm>
          <a:prstGeom prst="ellipse">
            <a:avLst/>
          </a:prstGeom>
          <a:noFill/>
          <a:ln w="635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2.1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32401" y="5929313"/>
            <a:ext cx="4950995" cy="344488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ea typeface="+mj-ea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176" y="6459653"/>
            <a:ext cx="435767" cy="398347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 bwMode="auto">
          <a:xfrm>
            <a:off x="70600" y="6546991"/>
            <a:ext cx="286819" cy="223669"/>
          </a:xfrm>
          <a:prstGeom prst="ellipse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itchFamily="34" charset="0"/>
                <a:ea typeface="+mj-ea"/>
              </a:rPr>
              <a:t>1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9860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95613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5" name="think-cell Slide" r:id="rId6" imgW="473" imgH="473" progId="TCLayout.ActiveDocument.1">
                  <p:embed/>
                </p:oleObj>
              </mc:Choice>
              <mc:Fallback>
                <p:oleObj name="think-cell Slide" r:id="rId6" imgW="473" imgH="473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28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549" y="106436"/>
            <a:ext cx="10739872" cy="430887"/>
          </a:xfrm>
          <a:noFill/>
        </p:spPr>
        <p:txBody>
          <a:bodyPr/>
          <a:lstStyle/>
          <a:p>
            <a:r>
              <a:rPr lang="en-US" sz="2800" dirty="0" err="1"/>
              <a:t>Covid</a:t>
            </a:r>
            <a:r>
              <a:rPr lang="en-US" sz="2800" dirty="0"/>
              <a:t> – 19: How Contagious It Can Be?</a:t>
            </a: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gray">
          <a:xfrm>
            <a:off x="801549" y="872302"/>
            <a:ext cx="5129303" cy="391859"/>
          </a:xfrm>
          <a:prstGeom prst="roundRect">
            <a:avLst/>
          </a:prstGeom>
          <a:solidFill>
            <a:srgbClr val="002060"/>
          </a:solidFill>
          <a:ln w="9525" algn="ctr">
            <a:solidFill>
              <a:srgbClr val="002D72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Covid-19 Cases Distribution</a:t>
            </a:r>
          </a:p>
        </p:txBody>
      </p:sp>
      <p:sp>
        <p:nvSpPr>
          <p:cNvPr id="60" name="Rectangle 2"/>
          <p:cNvSpPr>
            <a:spLocks noChangeArrowheads="1"/>
          </p:cNvSpPr>
          <p:nvPr/>
        </p:nvSpPr>
        <p:spPr bwMode="gray">
          <a:xfrm>
            <a:off x="6299689" y="869212"/>
            <a:ext cx="5129303" cy="391859"/>
          </a:xfrm>
          <a:prstGeom prst="roundRect">
            <a:avLst/>
          </a:prstGeom>
          <a:solidFill>
            <a:srgbClr val="002060"/>
          </a:solidFill>
          <a:ln w="9525" algn="ctr">
            <a:solidFill>
              <a:srgbClr val="002D72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Is it More Contagious than Other Pandemics?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6" y="6459653"/>
            <a:ext cx="435767" cy="39834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70600" y="6546991"/>
            <a:ext cx="286819" cy="223669"/>
          </a:xfrm>
          <a:prstGeom prst="ellipse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itchFamily="34" charset="0"/>
                <a:ea typeface="+mj-ea"/>
              </a:rPr>
              <a:t>2</a:t>
            </a:r>
          </a:p>
        </p:txBody>
      </p:sp>
      <p:pic>
        <p:nvPicPr>
          <p:cNvPr id="50185" name="Picture 9" descr="COVID-19_cases_distribution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0" r="23675" b="14664"/>
          <a:stretch/>
        </p:blipFill>
        <p:spPr bwMode="auto">
          <a:xfrm>
            <a:off x="1508760" y="1411311"/>
            <a:ext cx="4000500" cy="4738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1310640" y="1584960"/>
            <a:ext cx="4259580" cy="54864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+mj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6068" y="1411311"/>
            <a:ext cx="1695450" cy="904875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 bwMode="auto">
          <a:xfrm>
            <a:off x="4890867" y="1850885"/>
            <a:ext cx="844062" cy="447609"/>
          </a:xfrm>
          <a:prstGeom prst="wedgeRoundRectCallout">
            <a:avLst>
              <a:gd name="adj1" fmla="val -73983"/>
              <a:gd name="adj2" fmla="val 170417"/>
              <a:gd name="adj3" fmla="val 16667"/>
            </a:avLst>
          </a:prstGeom>
          <a:solidFill>
            <a:srgbClr val="FFFFAB"/>
          </a:solidFill>
          <a:ln w="63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1" dirty="0">
                <a:latin typeface="Arial" pitchFamily="34" charset="0"/>
                <a:ea typeface="+mj-ea"/>
              </a:rPr>
              <a:t>25% of tested cases are positive</a:t>
            </a:r>
            <a:endParaRPr kumimoji="0" lang="en-US" sz="8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03555" y="2238685"/>
            <a:ext cx="5012757" cy="4220968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 bwMode="auto">
          <a:xfrm>
            <a:off x="7369276" y="5271229"/>
            <a:ext cx="662940" cy="525780"/>
          </a:xfrm>
          <a:prstGeom prst="ellipse">
            <a:avLst/>
          </a:prstGeom>
          <a:solidFill>
            <a:srgbClr val="FFB3B3">
              <a:alpha val="29000"/>
            </a:srgbClr>
          </a:solidFill>
          <a:ln w="63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gray">
          <a:xfrm>
            <a:off x="6312367" y="1143026"/>
            <a:ext cx="5103946" cy="1213704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F0"/>
                </a:solidFill>
              </a:rPr>
              <a:t>As of today it is not clear yet, it is deadlier than </a:t>
            </a:r>
            <a:r>
              <a:rPr lang="en-US" sz="1600" b="1" dirty="0">
                <a:solidFill>
                  <a:schemeClr val="accent1"/>
                </a:solidFill>
              </a:rPr>
              <a:t>Measles</a:t>
            </a:r>
            <a:r>
              <a:rPr lang="en-US" sz="1600" dirty="0">
                <a:solidFill>
                  <a:srgbClr val="00B0F0"/>
                </a:solidFill>
              </a:rPr>
              <a:t> but less contagious. Far less deadly than </a:t>
            </a:r>
            <a:r>
              <a:rPr lang="en-US" sz="1600" b="1" dirty="0">
                <a:solidFill>
                  <a:schemeClr val="accent1"/>
                </a:solidFill>
              </a:rPr>
              <a:t>Ebola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rgbClr val="00B0F0"/>
                </a:solidFill>
              </a:rPr>
              <a:t>but no were near </a:t>
            </a:r>
            <a:r>
              <a:rPr lang="en-US" sz="1600" b="1" dirty="0">
                <a:solidFill>
                  <a:schemeClr val="accent1"/>
                </a:solidFill>
              </a:rPr>
              <a:t>Smallpox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0237573" y="6283411"/>
            <a:ext cx="1736124" cy="37541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gray">
          <a:xfrm>
            <a:off x="6532028" y="6473128"/>
            <a:ext cx="4899321" cy="278435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u="sng" dirty="0">
                <a:solidFill>
                  <a:schemeClr val="tx1">
                    <a:lumMod val="50000"/>
                  </a:schemeClr>
                </a:solidFill>
              </a:rPr>
              <a:t>Source</a:t>
            </a:r>
            <a:r>
              <a:rPr lang="en-US" sz="800" dirty="0">
                <a:solidFill>
                  <a:schemeClr val="tx1">
                    <a:lumMod val="50000"/>
                  </a:schemeClr>
                </a:solidFill>
              </a:rPr>
              <a:t>: information is beautiful. (2020). </a:t>
            </a:r>
            <a:r>
              <a:rPr lang="en-US" sz="800" i="1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800" i="1" dirty="0" err="1">
                <a:solidFill>
                  <a:schemeClr val="tx1">
                    <a:lumMod val="50000"/>
                  </a:schemeClr>
                </a:solidFill>
              </a:rPr>
              <a:t>MicrobeScope</a:t>
            </a:r>
            <a:r>
              <a:rPr lang="en-US" sz="800" i="1" dirty="0">
                <a:solidFill>
                  <a:schemeClr val="tx1">
                    <a:lumMod val="50000"/>
                  </a:schemeClr>
                </a:solidFill>
              </a:rPr>
              <a:t> – Infectious Diseases in Context</a:t>
            </a:r>
            <a:r>
              <a:rPr lang="en-US" sz="800" dirty="0">
                <a:solidFill>
                  <a:schemeClr val="tx1">
                    <a:lumMod val="50000"/>
                  </a:schemeClr>
                </a:solidFill>
              </a:rPr>
              <a:t>. [Scatter Plot Visualization]. informationisbeautiful.net.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800" dirty="0">
                <a:hlinkClick r:id="rId12"/>
              </a:rPr>
              <a:t>https://informationisbeautiful.net/visualizations/the-microbescope-infectious-diseases-in-context/</a:t>
            </a:r>
            <a:endParaRPr lang="en-US" sz="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24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774295A-5516-4B53-AF7C-503E6D1B5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40" y="1968950"/>
            <a:ext cx="5076000" cy="4305994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3360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2" name="think-cell Slide" r:id="rId6" imgW="473" imgH="473" progId="TCLayout.ActiveDocument.1">
                  <p:embed/>
                </p:oleObj>
              </mc:Choice>
              <mc:Fallback>
                <p:oleObj name="think-cell Slide" r:id="rId6" imgW="473" imgH="473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28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549" y="106436"/>
            <a:ext cx="11172148" cy="861774"/>
          </a:xfrm>
          <a:noFill/>
        </p:spPr>
        <p:txBody>
          <a:bodyPr/>
          <a:lstStyle/>
          <a:p>
            <a:r>
              <a:rPr lang="en-US" sz="2800" dirty="0" err="1"/>
              <a:t>Covid</a:t>
            </a:r>
            <a:r>
              <a:rPr lang="en-US" sz="2800" dirty="0"/>
              <a:t> – 19: No Clear Answer as to Who is More Prune to Get Infected  </a:t>
            </a: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gray">
          <a:xfrm>
            <a:off x="801549" y="872302"/>
            <a:ext cx="5129303" cy="391859"/>
          </a:xfrm>
          <a:prstGeom prst="roundRect">
            <a:avLst/>
          </a:prstGeom>
          <a:solidFill>
            <a:srgbClr val="002060"/>
          </a:solidFill>
          <a:ln w="9525" algn="ctr">
            <a:solidFill>
              <a:srgbClr val="002D72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Women or Men?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03179" y="2633738"/>
            <a:ext cx="2137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ea typeface="+mj-ea"/>
              </a:rPr>
              <a:t>Biological Factors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 bwMode="auto">
          <a:xfrm flipV="1">
            <a:off x="4204422" y="2145317"/>
            <a:ext cx="0" cy="11880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 bwMode="auto">
          <a:xfrm>
            <a:off x="3448423" y="2142267"/>
            <a:ext cx="151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1069789" y="1676103"/>
            <a:ext cx="4805082" cy="292847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 rot="16200000">
            <a:off x="3510634" y="3887834"/>
            <a:ext cx="4805082" cy="292847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gray">
          <a:xfrm>
            <a:off x="6401021" y="1561468"/>
            <a:ext cx="5225713" cy="391859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accent1"/>
                </a:solidFill>
              </a:rPr>
              <a:t>There is </a:t>
            </a:r>
            <a:r>
              <a:rPr lang="en-US" sz="1600" b="1" dirty="0">
                <a:solidFill>
                  <a:schemeClr val="accent1"/>
                </a:solidFill>
              </a:rPr>
              <a:t>no clear understanding </a:t>
            </a:r>
            <a:r>
              <a:rPr lang="en-US" sz="1600" dirty="0">
                <a:solidFill>
                  <a:schemeClr val="accent1"/>
                </a:solidFill>
              </a:rPr>
              <a:t>why the risk is higher for men.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chemeClr val="accent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accent1"/>
                </a:solidFill>
              </a:rPr>
              <a:t>Some hypothesis are: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6" y="6459653"/>
            <a:ext cx="435767" cy="398347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 bwMode="auto">
          <a:xfrm>
            <a:off x="70600" y="6546991"/>
            <a:ext cx="286819" cy="223669"/>
          </a:xfrm>
          <a:prstGeom prst="ellipse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+mj-ea"/>
              </a:rPr>
              <a:t>3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03179" y="4048679"/>
            <a:ext cx="3223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ea typeface="+mj-ea"/>
              </a:rPr>
              <a:t>Men are more likely to smoke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03180" y="5463620"/>
            <a:ext cx="3472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ea typeface="+mj-ea"/>
              </a:rPr>
              <a:t>A greater percentage of woman wash their hands</a:t>
            </a:r>
          </a:p>
        </p:txBody>
      </p:sp>
      <p:sp>
        <p:nvSpPr>
          <p:cNvPr id="26" name="Isosceles Triangle 25"/>
          <p:cNvSpPr/>
          <p:nvPr/>
        </p:nvSpPr>
        <p:spPr bwMode="auto">
          <a:xfrm rot="5400000">
            <a:off x="4507513" y="4044403"/>
            <a:ext cx="3779520" cy="28689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4922689" y="2480633"/>
            <a:ext cx="844062" cy="447609"/>
          </a:xfrm>
          <a:prstGeom prst="wedgeRoundRectCallout">
            <a:avLst>
              <a:gd name="adj1" fmla="val -134469"/>
              <a:gd name="adj2" fmla="val 76786"/>
              <a:gd name="adj3" fmla="val 16667"/>
            </a:avLst>
          </a:prstGeom>
          <a:solidFill>
            <a:srgbClr val="FFFFAB"/>
          </a:solidFill>
          <a:ln w="63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+40% compared</a:t>
            </a:r>
            <a:r>
              <a:rPr kumimoji="0" lang="en-US" sz="800" b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 to women population</a:t>
            </a:r>
            <a:endParaRPr kumimoji="0" lang="en-US" sz="8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9303" y="2594534"/>
            <a:ext cx="411690" cy="410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97875" y="3979607"/>
            <a:ext cx="454546" cy="47947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59210" y="5359292"/>
            <a:ext cx="531877" cy="411994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 bwMode="auto">
          <a:xfrm>
            <a:off x="10237573" y="6283411"/>
            <a:ext cx="1736124" cy="37541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8357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F3FFA9A4-73CF-4206-A900-304B5A75C7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549" y="1310635"/>
            <a:ext cx="10554915" cy="5149016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833379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1" name="think-cell Slide" r:id="rId7" imgW="473" imgH="473" progId="TCLayout.ActiveDocument.1">
                  <p:embed/>
                </p:oleObj>
              </mc:Choice>
              <mc:Fallback>
                <p:oleObj name="think-cell Slide" r:id="rId7" imgW="473" imgH="473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28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549" y="106436"/>
            <a:ext cx="10739872" cy="430887"/>
          </a:xfrm>
          <a:noFill/>
        </p:spPr>
        <p:txBody>
          <a:bodyPr/>
          <a:lstStyle/>
          <a:p>
            <a:r>
              <a:rPr lang="en-US" sz="2800" dirty="0" err="1"/>
              <a:t>Covid</a:t>
            </a:r>
            <a:r>
              <a:rPr lang="en-US" sz="2800" dirty="0"/>
              <a:t> – 19: Is Age a Defining Factor  to Getting Infected?</a:t>
            </a: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gray">
          <a:xfrm>
            <a:off x="801549" y="831438"/>
            <a:ext cx="10554915" cy="391859"/>
          </a:xfrm>
          <a:prstGeom prst="roundRect">
            <a:avLst/>
          </a:prstGeom>
          <a:solidFill>
            <a:srgbClr val="002060"/>
          </a:solidFill>
          <a:ln w="9525" algn="ctr">
            <a:solidFill>
              <a:srgbClr val="002D72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Positive Covid-19 Age Distribution is Very Similar to Overall Population Distribution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6" y="6459653"/>
            <a:ext cx="435767" cy="39834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70600" y="6546991"/>
            <a:ext cx="286819" cy="223669"/>
          </a:xfrm>
          <a:prstGeom prst="ellipse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itchFamily="34" charset="0"/>
                <a:ea typeface="+mj-ea"/>
              </a:rPr>
              <a:t>4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2206172" y="3717968"/>
            <a:ext cx="1297062" cy="1204466"/>
          </a:xfrm>
          <a:prstGeom prst="wedgeRoundRectCallout">
            <a:avLst>
              <a:gd name="adj1" fmla="val 62029"/>
              <a:gd name="adj2" fmla="val 117503"/>
              <a:gd name="adj3" fmla="val 16667"/>
            </a:avLst>
          </a:prstGeom>
          <a:solidFill>
            <a:srgbClr val="FFFFAB"/>
          </a:solidFill>
          <a:ln w="63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Coronavirus</a:t>
            </a:r>
            <a:r>
              <a:rPr kumimoji="0" lang="en-US" sz="800" b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 Mystery: Children seem less susceptible to the disease</a:t>
            </a:r>
            <a:endParaRPr kumimoji="0" lang="en-US" sz="8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568077" y="5752251"/>
            <a:ext cx="741751" cy="94637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0237573" y="6283411"/>
            <a:ext cx="1736124" cy="37541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251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086232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8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28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+mj-cs"/>
              <a:sym typeface="Arial" panose="020B0604020202020204" pitchFamily="34" charset="0"/>
            </a:endParaRPr>
          </a:p>
        </p:txBody>
      </p:sp>
      <p:pic>
        <p:nvPicPr>
          <p:cNvPr id="52226" name="Picture 2" descr="COVID19_bar_top_states_positive_cases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2" b="639"/>
          <a:stretch/>
        </p:blipFill>
        <p:spPr bwMode="auto">
          <a:xfrm rot="5400000">
            <a:off x="2546716" y="-851476"/>
            <a:ext cx="5497587" cy="898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549" y="106436"/>
            <a:ext cx="10739872" cy="430887"/>
          </a:xfrm>
          <a:noFill/>
        </p:spPr>
        <p:txBody>
          <a:bodyPr/>
          <a:lstStyle/>
          <a:p>
            <a:r>
              <a:rPr lang="en-US" sz="2800" dirty="0" err="1"/>
              <a:t>Covid</a:t>
            </a:r>
            <a:r>
              <a:rPr lang="en-US" sz="2800" dirty="0"/>
              <a:t> – 19: Mild for Some, Deadly for Others (1/3)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6" y="6459653"/>
            <a:ext cx="435767" cy="39834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70600" y="6546991"/>
            <a:ext cx="286819" cy="223669"/>
          </a:xfrm>
          <a:prstGeom prst="ellipse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itchFamily="34" charset="0"/>
                <a:ea typeface="+mj-ea"/>
              </a:rPr>
              <a:t>5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8610600" y="1508760"/>
            <a:ext cx="419100" cy="435864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16200000">
            <a:off x="7365711" y="4455086"/>
            <a:ext cx="927677" cy="27241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4" name="Rectangle 13"/>
          <p:cNvSpPr/>
          <p:nvPr/>
        </p:nvSpPr>
        <p:spPr bwMode="auto">
          <a:xfrm rot="16200000">
            <a:off x="7223066" y="3825220"/>
            <a:ext cx="703693" cy="2806853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gray">
          <a:xfrm>
            <a:off x="801548" y="881199"/>
            <a:ext cx="7809051" cy="391859"/>
          </a:xfrm>
          <a:prstGeom prst="roundRect">
            <a:avLst/>
          </a:prstGeom>
          <a:solidFill>
            <a:srgbClr val="002060"/>
          </a:solidFill>
          <a:ln w="9525" algn="ctr">
            <a:solidFill>
              <a:srgbClr val="002D72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Density per State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224" y="2205593"/>
            <a:ext cx="714375" cy="381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801550" y="1674767"/>
            <a:ext cx="7809050" cy="429168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gray">
          <a:xfrm>
            <a:off x="1577293" y="6217094"/>
            <a:ext cx="7033307" cy="390510"/>
          </a:xfrm>
          <a:prstGeom prst="roundRect">
            <a:avLst/>
          </a:prstGeom>
          <a:solidFill>
            <a:srgbClr val="00B0F0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</a:rPr>
              <a:t>Social distance is key to stop the spread of the disease. More populated cities will have higher rates of infections and people have a higher degree of interaction than in less populated ones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 flipV="1">
            <a:off x="9532574" y="1559135"/>
            <a:ext cx="1404000" cy="0"/>
          </a:xfrm>
          <a:prstGeom prst="line">
            <a:avLst/>
          </a:prstGeom>
          <a:solidFill>
            <a:schemeClr val="folHlink"/>
          </a:solidFill>
          <a:ln w="12700" cap="flat" cmpd="sng" algn="ctr">
            <a:solidFill>
              <a:schemeClr val="tx2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2"/>
          <p:cNvSpPr>
            <a:spLocks noChangeArrowheads="1"/>
          </p:cNvSpPr>
          <p:nvPr/>
        </p:nvSpPr>
        <p:spPr bwMode="gray">
          <a:xfrm>
            <a:off x="9469029" y="1280310"/>
            <a:ext cx="1531091" cy="391859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B0F0"/>
                </a:solidFill>
              </a:rPr>
              <a:t>Death rate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9823094" y="1714500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9%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4895318" y="2376033"/>
            <a:ext cx="1297062" cy="261855"/>
          </a:xfrm>
          <a:prstGeom prst="wedgeRoundRectCallout">
            <a:avLst>
              <a:gd name="adj1" fmla="val 48517"/>
              <a:gd name="adj2" fmla="val -149284"/>
              <a:gd name="adj3" fmla="val 16667"/>
            </a:avLst>
          </a:prstGeom>
          <a:solidFill>
            <a:srgbClr val="FFFFAB"/>
          </a:solidFill>
          <a:ln w="63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High</a:t>
            </a:r>
            <a:r>
              <a:rPr kumimoji="0" lang="en-US" sz="800" b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 population density cities</a:t>
            </a:r>
            <a:endParaRPr kumimoji="0" lang="en-US" sz="8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9823094" y="193935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12%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9823094" y="2164208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2%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9823094" y="2389062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16%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9823094" y="2613916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19%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9823094" y="2838770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20%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9823094" y="306362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17%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9823094" y="3288478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21%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9823094" y="3513332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11%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9823094" y="3738186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28%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9823094" y="3963040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15%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9823094" y="418789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26%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9823094" y="4412748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9%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9823094" y="4637602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30%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9823094" y="4862456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26%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9823094" y="5087310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18%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9823094" y="531216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24%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9823094" y="5537018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22%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9823094" y="5761872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8%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9823094" y="5986721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30%</a:t>
            </a:r>
            <a:endParaRPr lang="en-US" sz="1000" b="1" dirty="0">
              <a:solidFill>
                <a:schemeClr val="accent1"/>
              </a:solidFill>
              <a:latin typeface="Arial" pitchFamily="34" charset="0"/>
              <a:ea typeface="+mj-ea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0237573" y="6283411"/>
            <a:ext cx="1736124" cy="37541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9532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295238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3" name="think-cell Slide" r:id="rId6" imgW="473" imgH="473" progId="TCLayout.ActiveDocument.1">
                  <p:embed/>
                </p:oleObj>
              </mc:Choice>
              <mc:Fallback>
                <p:oleObj name="think-cell Slide" r:id="rId6" imgW="473" imgH="473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28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549" y="106436"/>
            <a:ext cx="10739872" cy="430887"/>
          </a:xfrm>
          <a:noFill/>
        </p:spPr>
        <p:txBody>
          <a:bodyPr/>
          <a:lstStyle/>
          <a:p>
            <a:r>
              <a:rPr lang="en-US" sz="2800" dirty="0" err="1"/>
              <a:t>Covid</a:t>
            </a:r>
            <a:r>
              <a:rPr lang="en-US" sz="2800" dirty="0"/>
              <a:t> – 19: Mild for Some, Deadly for Others (2/3) </a:t>
            </a: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gray">
          <a:xfrm>
            <a:off x="801550" y="1295400"/>
            <a:ext cx="1779725" cy="2352674"/>
          </a:xfrm>
          <a:prstGeom prst="roundRect">
            <a:avLst/>
          </a:prstGeom>
          <a:solidFill>
            <a:srgbClr val="00B0F0"/>
          </a:solidFill>
          <a:ln w="9525" algn="ctr">
            <a:noFill/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bg1"/>
                </a:solidFill>
              </a:rPr>
              <a:t>Age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6" y="6459653"/>
            <a:ext cx="435767" cy="39834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70600" y="6546991"/>
            <a:ext cx="286819" cy="223669"/>
          </a:xfrm>
          <a:prstGeom prst="ellipse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itchFamily="34" charset="0"/>
                <a:ea typeface="+mj-ea"/>
              </a:rPr>
              <a:t>6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gray">
          <a:xfrm>
            <a:off x="801549" y="3867150"/>
            <a:ext cx="1779725" cy="2352674"/>
          </a:xfrm>
          <a:prstGeom prst="roundRect">
            <a:avLst/>
          </a:prstGeom>
          <a:solidFill>
            <a:srgbClr val="00B0F0"/>
          </a:solidFill>
          <a:ln w="9525" algn="ctr">
            <a:noFill/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Pre-Existing Conditions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gray">
          <a:xfrm>
            <a:off x="801548" y="814524"/>
            <a:ext cx="7809051" cy="391859"/>
          </a:xfrm>
          <a:prstGeom prst="roundRect">
            <a:avLst/>
          </a:prstGeom>
          <a:solidFill>
            <a:srgbClr val="002060"/>
          </a:solidFill>
          <a:ln w="9525" algn="ctr">
            <a:solidFill>
              <a:srgbClr val="002D72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Age &amp; Pre-Existing Conditions</a:t>
            </a:r>
          </a:p>
        </p:txBody>
      </p:sp>
      <p:pic>
        <p:nvPicPr>
          <p:cNvPr id="53258" name="Picture 10" descr="COVID-19_age_decease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6" t="12699" r="10194" b="12215"/>
          <a:stretch/>
        </p:blipFill>
        <p:spPr bwMode="auto">
          <a:xfrm>
            <a:off x="2867027" y="1315922"/>
            <a:ext cx="5472641" cy="242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Isosceles Triangle 12"/>
          <p:cNvSpPr/>
          <p:nvPr/>
        </p:nvSpPr>
        <p:spPr bwMode="auto">
          <a:xfrm rot="5400000">
            <a:off x="7942557" y="2328290"/>
            <a:ext cx="1946252" cy="28689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4" name="Isosceles Triangle 13"/>
          <p:cNvSpPr/>
          <p:nvPr/>
        </p:nvSpPr>
        <p:spPr bwMode="auto">
          <a:xfrm rot="5400000">
            <a:off x="7942557" y="4900040"/>
            <a:ext cx="1946252" cy="28689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906780" y="3757612"/>
            <a:ext cx="10447020" cy="0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2"/>
          <p:cNvSpPr>
            <a:spLocks noChangeArrowheads="1"/>
          </p:cNvSpPr>
          <p:nvPr/>
        </p:nvSpPr>
        <p:spPr bwMode="gray">
          <a:xfrm>
            <a:off x="9227821" y="1572590"/>
            <a:ext cx="2461260" cy="1798294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F0"/>
                </a:solidFill>
              </a:rPr>
              <a:t>A recent study examined data from individuals who tested positive for COVID-19 in 38 countries and found that </a:t>
            </a:r>
            <a:r>
              <a:rPr lang="en-US" sz="1600" b="1" dirty="0">
                <a:solidFill>
                  <a:schemeClr val="accent1"/>
                </a:solidFill>
              </a:rPr>
              <a:t>risk of death </a:t>
            </a:r>
            <a:r>
              <a:rPr lang="en-US" sz="1600" dirty="0">
                <a:solidFill>
                  <a:srgbClr val="00B0F0"/>
                </a:solidFill>
              </a:rPr>
              <a:t>from the disease </a:t>
            </a:r>
            <a:r>
              <a:rPr lang="en-US" sz="1600" b="1" dirty="0">
                <a:solidFill>
                  <a:schemeClr val="accent1"/>
                </a:solidFill>
              </a:rPr>
              <a:t>rose</a:t>
            </a:r>
            <a:r>
              <a:rPr lang="en-US" sz="1600" b="1" dirty="0">
                <a:solidFill>
                  <a:srgbClr val="00B0F0"/>
                </a:solidFill>
              </a:rPr>
              <a:t> </a:t>
            </a:r>
            <a:r>
              <a:rPr lang="en-US" sz="1600" dirty="0">
                <a:solidFill>
                  <a:srgbClr val="00B0F0"/>
                </a:solidFill>
              </a:rPr>
              <a:t>with each decade of </a:t>
            </a:r>
            <a:r>
              <a:rPr lang="en-US" sz="1600" b="1" dirty="0">
                <a:solidFill>
                  <a:schemeClr val="accent1"/>
                </a:solidFill>
              </a:rPr>
              <a:t>age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gray">
          <a:xfrm>
            <a:off x="9230582" y="4144340"/>
            <a:ext cx="2458500" cy="1798294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F0"/>
                </a:solidFill>
              </a:rPr>
              <a:t>During current global pandemic, physicians </a:t>
            </a:r>
            <a:r>
              <a:rPr lang="en-US" sz="1600" b="1" dirty="0">
                <a:solidFill>
                  <a:schemeClr val="accent1"/>
                </a:solidFill>
              </a:rPr>
              <a:t>require guidance </a:t>
            </a:r>
            <a:r>
              <a:rPr lang="en-US" sz="1600" dirty="0">
                <a:solidFill>
                  <a:srgbClr val="00B0F0"/>
                </a:solidFill>
              </a:rPr>
              <a:t>for their patient populations in order to adequately </a:t>
            </a:r>
            <a:r>
              <a:rPr lang="en-US" sz="1600" b="1" dirty="0">
                <a:solidFill>
                  <a:schemeClr val="accent1"/>
                </a:solidFill>
              </a:rPr>
              <a:t>balance the risk of exposure </a:t>
            </a:r>
            <a:r>
              <a:rPr lang="en-US" sz="1600" dirty="0">
                <a:solidFill>
                  <a:srgbClr val="00B0F0"/>
                </a:solidFill>
              </a:rPr>
              <a:t>with the harms of withholding or delaying care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0237573" y="6283411"/>
            <a:ext cx="1736124" cy="37541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0A5CD8C-2FD2-455C-B552-FC2A22F1EE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68416" y="3781670"/>
            <a:ext cx="5571251" cy="307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63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1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28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549" y="106436"/>
            <a:ext cx="10739872" cy="430887"/>
          </a:xfrm>
          <a:noFill/>
        </p:spPr>
        <p:txBody>
          <a:bodyPr/>
          <a:lstStyle/>
          <a:p>
            <a:r>
              <a:rPr lang="en-US" sz="2800" dirty="0" err="1"/>
              <a:t>Covid</a:t>
            </a:r>
            <a:r>
              <a:rPr lang="en-US" sz="2800" dirty="0"/>
              <a:t> – 19: Mild for Some, Deadly for Others (3/3) </a:t>
            </a: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gray">
          <a:xfrm>
            <a:off x="801549" y="872302"/>
            <a:ext cx="5129303" cy="391859"/>
          </a:xfrm>
          <a:prstGeom prst="roundRect">
            <a:avLst/>
          </a:prstGeom>
          <a:solidFill>
            <a:srgbClr val="002060"/>
          </a:solidFill>
          <a:ln w="9525" algn="ctr">
            <a:solidFill>
              <a:srgbClr val="002D72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Increase In Death Probability Due to Pre-Existing Conditions</a:t>
            </a:r>
          </a:p>
        </p:txBody>
      </p:sp>
      <p:sp>
        <p:nvSpPr>
          <p:cNvPr id="60" name="Rectangle 2"/>
          <p:cNvSpPr>
            <a:spLocks noChangeArrowheads="1"/>
          </p:cNvSpPr>
          <p:nvPr/>
        </p:nvSpPr>
        <p:spPr bwMode="gray">
          <a:xfrm>
            <a:off x="6254094" y="869212"/>
            <a:ext cx="5129303" cy="391859"/>
          </a:xfrm>
          <a:prstGeom prst="roundRect">
            <a:avLst/>
          </a:prstGeom>
          <a:solidFill>
            <a:srgbClr val="002060"/>
          </a:solidFill>
          <a:ln w="9525" algn="ctr">
            <a:solidFill>
              <a:srgbClr val="002D72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Pre-Existing Conditions Vs Death Correlation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6" y="6459653"/>
            <a:ext cx="435767" cy="39834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70600" y="6546991"/>
            <a:ext cx="286819" cy="223669"/>
          </a:xfrm>
          <a:prstGeom prst="ellipse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itchFamily="34" charset="0"/>
                <a:ea typeface="+mj-ea"/>
              </a:rPr>
              <a:t>7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itchFamily="34" charset="0"/>
              <a:ea typeface="+mj-ea"/>
            </a:endParaRPr>
          </a:p>
        </p:txBody>
      </p:sp>
      <p:pic>
        <p:nvPicPr>
          <p:cNvPr id="54283" name="Picture 11" descr="Death probability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8" t="20998" r="11315"/>
          <a:stretch/>
        </p:blipFill>
        <p:spPr bwMode="auto">
          <a:xfrm>
            <a:off x="895349" y="1430868"/>
            <a:ext cx="5129303" cy="5116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4" name="Picture 12" descr="COVID-19 Correlation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6" t="39111" r="10191"/>
          <a:stretch/>
        </p:blipFill>
        <p:spPr bwMode="auto">
          <a:xfrm>
            <a:off x="6254094" y="2108200"/>
            <a:ext cx="5175972" cy="443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10237573" y="6283411"/>
            <a:ext cx="1736124" cy="37541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935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4017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4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28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+mj-cs"/>
              <a:sym typeface="Arial" panose="020B0604020202020204" pitchFamily="34" charset="0"/>
            </a:endParaRPr>
          </a:p>
        </p:txBody>
      </p:sp>
      <p:pic>
        <p:nvPicPr>
          <p:cNvPr id="55307" name="Picture 11" descr="COVID19_bar_top_states_mortality_rates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70" r="10365" b="-10"/>
          <a:stretch/>
        </p:blipFill>
        <p:spPr bwMode="auto">
          <a:xfrm rot="5400000">
            <a:off x="2347098" y="-890373"/>
            <a:ext cx="5443154" cy="88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549" y="106436"/>
            <a:ext cx="10739872" cy="430887"/>
          </a:xfrm>
          <a:noFill/>
        </p:spPr>
        <p:txBody>
          <a:bodyPr/>
          <a:lstStyle/>
          <a:p>
            <a:r>
              <a:rPr lang="en-US" sz="2800" dirty="0" err="1"/>
              <a:t>Covid</a:t>
            </a:r>
            <a:r>
              <a:rPr lang="en-US" sz="2800" dirty="0"/>
              <a:t> – 19: Deadliest Variable, Health Care Overcapacity</a:t>
            </a: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gray">
          <a:xfrm>
            <a:off x="801549" y="872302"/>
            <a:ext cx="8700800" cy="391859"/>
          </a:xfrm>
          <a:prstGeom prst="roundRect">
            <a:avLst/>
          </a:prstGeom>
          <a:solidFill>
            <a:srgbClr val="002060"/>
          </a:solidFill>
          <a:ln w="9525" algn="ctr">
            <a:solidFill>
              <a:srgbClr val="002D72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Mortality Rate per State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6" y="6459653"/>
            <a:ext cx="435767" cy="39834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70600" y="6546991"/>
            <a:ext cx="286819" cy="223669"/>
          </a:xfrm>
          <a:prstGeom prst="ellipse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itchFamily="34" charset="0"/>
                <a:ea typeface="+mj-ea"/>
              </a:rPr>
              <a:t>8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itchFamily="34" charset="0"/>
              <a:ea typeface="+mj-ea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 flipV="1">
            <a:off x="9804418" y="1466460"/>
            <a:ext cx="1404000" cy="0"/>
          </a:xfrm>
          <a:prstGeom prst="line">
            <a:avLst/>
          </a:prstGeom>
          <a:solidFill>
            <a:schemeClr val="folHlink"/>
          </a:solidFill>
          <a:ln w="12700" cap="flat" cmpd="sng" algn="ctr">
            <a:solidFill>
              <a:schemeClr val="tx2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2"/>
          <p:cNvSpPr>
            <a:spLocks noChangeArrowheads="1"/>
          </p:cNvSpPr>
          <p:nvPr/>
        </p:nvSpPr>
        <p:spPr bwMode="gray">
          <a:xfrm>
            <a:off x="9740873" y="1187635"/>
            <a:ext cx="1531091" cy="391859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91440" bIns="9144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B0F0"/>
                </a:solidFill>
              </a:rPr>
              <a:t>Death rate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10094938" y="164036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52%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0094938" y="187200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000" b="1" dirty="0">
                <a:solidFill>
                  <a:schemeClr val="accent1"/>
                </a:solidFill>
                <a:latin typeface="Arial" pitchFamily="34" charset="0"/>
                <a:ea typeface="+mj-ea"/>
              </a:rPr>
              <a:t>33%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0094938" y="210364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30%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0094938" y="233528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30%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0094938" y="256692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30%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0094938" y="279856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30%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0094938" y="303020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29%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0094938" y="326184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26%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0094938" y="349348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26%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0094938" y="372512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24%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0094938" y="395676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23%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10094938" y="418840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21%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0094938" y="442004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21%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0094938" y="465168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20%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0094938" y="488332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20%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0094938" y="511496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20%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10094938" y="534660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20%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10094938" y="557824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19%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10094938" y="5809884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18%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10094938" y="6041533"/>
            <a:ext cx="822960" cy="203318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+mj-ea"/>
              </a:rPr>
              <a:t>17%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298459" y="1579494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610865" y="1843682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245684" y="2075322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6165307" y="2538602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6190019" y="2333373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133701" y="2792921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973773" y="3011982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643576" y="3259891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5390987" y="3715135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5236893" y="3956764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984295" y="4168764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883058" y="4653619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831976" y="4888667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781113" y="5118570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744527" y="5340961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4643066" y="5601967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4508441" y="5810264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4459953" y="6030362"/>
            <a:ext cx="203890" cy="5705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10237573" y="6283411"/>
            <a:ext cx="1736124" cy="37541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56" name="Rectangle 54">
            <a:extLst>
              <a:ext uri="{FF2B5EF4-FFF2-40B4-BE49-F238E27FC236}">
                <a16:creationId xmlns:a16="http://schemas.microsoft.com/office/drawing/2014/main" id="{BDA92998-4971-4DEE-BA24-D8D55914952C}"/>
              </a:ext>
            </a:extLst>
          </p:cNvPr>
          <p:cNvSpPr/>
          <p:nvPr/>
        </p:nvSpPr>
        <p:spPr bwMode="auto">
          <a:xfrm>
            <a:off x="581916" y="3793350"/>
            <a:ext cx="176427" cy="37541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88327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29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ioikR3qZGZlV9CmdGZ.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imXzeI7fyv.nyS71k.1g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MiEIbA5Fps8k2F4boVX0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WofeAngFK8Dsd.fbJMwl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UPH6hqUGnPyrGlccULc6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mjjT46zZorPDBQ1WGBKq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rw9Ft_MCVtxPrOzO62AA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u934eHdAXUr9lHyAMb77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7KCd7slbNBPbVmBoQPvb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DqXInQ9v4uFwGPzWA52W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ioikR3qZGZlV9CmdGZ.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ioikR3qZGZlV9CmdGZ.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ioikR3qZGZlV9CmdGZ.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ioikR3qZGZlV9CmdGZ.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Co3BU5l6rQRhdErG0mlA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ioikR3qZGZlV9CmdGZ.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ioikR3qZGZlV9CmdGZ.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ioikR3qZGZlV9CmdGZ.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ioikR3qZGZlV9CmdGZ.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ioikR3qZGZlV9CmdGZ.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ioikR3qZGZlV9CmdGZ.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Co3BU5l6rQRhdErG0mlA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ioikR3qZGZlV9CmdGZ.g"/>
</p:tagLst>
</file>

<file path=ppt/theme/theme1.xml><?xml version="1.0" encoding="utf-8"?>
<a:theme xmlns:a="http://schemas.openxmlformats.org/drawingml/2006/main" name="22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23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XMLData TextToDisplay="%DOCUMENTGUID%">{00000000-0000-0000-0000-000000000000}</XMLData>
</file>

<file path=customXml/item2.xml><?xml version="1.0" encoding="utf-8"?>
<XMLData TextToDisplay="%CLASSIFICATIONDATETIME%">15:04 15/05/2020</XMLData>
</file>

<file path=customXml/item3.xml><?xml version="1.0" encoding="utf-8"?>
<XMLData TextToDisplay="RightsWATCHMark">8|CITI-No PII-Internal|{00000000-0000-0000-0000-000000000000}</XMLData>
</file>

<file path=customXml/itemProps1.xml><?xml version="1.0" encoding="utf-8"?>
<ds:datastoreItem xmlns:ds="http://schemas.openxmlformats.org/officeDocument/2006/customXml" ds:itemID="{FD7E0AFF-3FA4-4F0C-88BE-E2813770563F}">
  <ds:schemaRefs/>
</ds:datastoreItem>
</file>

<file path=customXml/itemProps2.xml><?xml version="1.0" encoding="utf-8"?>
<ds:datastoreItem xmlns:ds="http://schemas.openxmlformats.org/officeDocument/2006/customXml" ds:itemID="{9DD98D10-4B39-4445-A0E8-745469C6D8B3}">
  <ds:schemaRefs/>
</ds:datastoreItem>
</file>

<file path=customXml/itemProps3.xml><?xml version="1.0" encoding="utf-8"?>
<ds:datastoreItem xmlns:ds="http://schemas.openxmlformats.org/officeDocument/2006/customXml" ds:itemID="{7DE38A00-790F-4C6D-98C3-457AEE210FE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Citibanamex</Template>
  <TotalTime>3954</TotalTime>
  <Words>1042</Words>
  <Application>Microsoft Office PowerPoint</Application>
  <PresentationFormat>Panorámica</PresentationFormat>
  <Paragraphs>177</Paragraphs>
  <Slides>12</Slides>
  <Notes>4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Symbol</vt:lpstr>
      <vt:lpstr>Wingdings</vt:lpstr>
      <vt:lpstr>22_ICG_Pres (A4)</vt:lpstr>
      <vt:lpstr>23_ICG_Pres (A4)</vt:lpstr>
      <vt:lpstr>think-cell Slide</vt:lpstr>
      <vt:lpstr>Covid-19: A Quick Overview to The Current Pandemic</vt:lpstr>
      <vt:lpstr>Covid – 19: Disease Overview</vt:lpstr>
      <vt:lpstr>Covid – 19: How Contagious It Can Be?</vt:lpstr>
      <vt:lpstr>Covid – 19: No Clear Answer as to Who is More Prune to Get Infected  </vt:lpstr>
      <vt:lpstr>Covid – 19: Is Age a Defining Factor  to Getting Infected?</vt:lpstr>
      <vt:lpstr>Covid – 19: Mild for Some, Deadly for Others (1/3)</vt:lpstr>
      <vt:lpstr>Covid – 19: Mild for Some, Deadly for Others (2/3) </vt:lpstr>
      <vt:lpstr>Covid – 19: Mild for Some, Deadly for Others (3/3) </vt:lpstr>
      <vt:lpstr>Covid – 19: Deadliest Variable, Health Care Overcapacity</vt:lpstr>
      <vt:lpstr>Covid – 19: How Is The Disease Spread Across Mexico</vt:lpstr>
      <vt:lpstr>Conclusions: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Arce, Damian</dc:creator>
  <cp:lastModifiedBy>ODIN EFREN</cp:lastModifiedBy>
  <cp:revision>250</cp:revision>
  <cp:lastPrinted>2019-05-21T14:44:04Z</cp:lastPrinted>
  <dcterms:created xsi:type="dcterms:W3CDTF">2019-01-10T15:19:59Z</dcterms:created>
  <dcterms:modified xsi:type="dcterms:W3CDTF">2020-05-16T06:45:27Z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https://collaborate.citi.net</vt:lpwstr>
  </property>
  <property fmtid="{D5CDD505-2E9C-101B-9397-08002B2CF9AE}" pid="3" name="Offisync_ServerID">
    <vt:lpwstr>00b1d6dc-ee2a-4d3b-9525-c4bf36ddb271</vt:lpwstr>
  </property>
  <property fmtid="{D5CDD505-2E9C-101B-9397-08002B2CF9AE}" pid="4" name="Jive_VersionGuid">
    <vt:lpwstr>9e8d0c0f-d257-4f26-a220-9d8c23646af6</vt:lpwstr>
  </property>
  <property fmtid="{D5CDD505-2E9C-101B-9397-08002B2CF9AE}" pid="5" name="Offisync_UniqueId">
    <vt:lpwstr>414515</vt:lpwstr>
  </property>
  <property fmtid="{D5CDD505-2E9C-101B-9397-08002B2CF9AE}" pid="6" name="Offisync_UpdateToken">
    <vt:lpwstr>5</vt:lpwstr>
  </property>
  <property fmtid="{D5CDD505-2E9C-101B-9397-08002B2CF9AE}" pid="7" name="Jive_LatestUserAccountName">
    <vt:lpwstr>mc98261</vt:lpwstr>
  </property>
  <property fmtid="{D5CDD505-2E9C-101B-9397-08002B2CF9AE}" pid="8" name="RightsWATCHMark">
    <vt:lpwstr>8|CITI-No PII-Internal|{00000000-0000-0000-0000-000000000000}</vt:lpwstr>
  </property>
  <property fmtid="{D5CDD505-2E9C-101B-9397-08002B2CF9AE}" pid="9" name="Jive_ModifiedButNotPublished">
    <vt:lpwstr>True</vt:lpwstr>
  </property>
</Properties>
</file>