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724" r:id="rId5"/>
  </p:sldMasterIdLst>
  <p:notesMasterIdLst>
    <p:notesMasterId r:id="rId18"/>
  </p:notesMasterIdLst>
  <p:sldIdLst>
    <p:sldId id="323" r:id="rId6"/>
    <p:sldId id="324" r:id="rId7"/>
    <p:sldId id="327" r:id="rId8"/>
    <p:sldId id="325" r:id="rId9"/>
    <p:sldId id="326" r:id="rId10"/>
    <p:sldId id="329" r:id="rId11"/>
    <p:sldId id="330" r:id="rId12"/>
    <p:sldId id="332" r:id="rId13"/>
    <p:sldId id="331" r:id="rId14"/>
    <p:sldId id="328" r:id="rId15"/>
    <p:sldId id="334" r:id="rId16"/>
    <p:sldId id="333" r:id="rId17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250" autoAdjust="0"/>
  </p:normalViewPr>
  <p:slideViewPr>
    <p:cSldViewPr snapToGrid="0" snapToObjects="1">
      <p:cViewPr varScale="1">
        <p:scale>
          <a:sx n="68" d="100"/>
          <a:sy n="68" d="100"/>
        </p:scale>
        <p:origin x="9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5288" y="176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01840490797549E-2"/>
          <c:y val="5.3663570691434466E-2"/>
          <c:w val="0.93619631901840494"/>
          <c:h val="0.8926728586171309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735224</c:v>
                </c:pt>
                <c:pt idx="1">
                  <c:v>587292</c:v>
                </c:pt>
                <c:pt idx="2">
                  <c:v>535742</c:v>
                </c:pt>
                <c:pt idx="3">
                  <c:v>93673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5-4755-A3CF-6A88E6A26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1220872"/>
        <c:axId val="1"/>
      </c:barChart>
      <c:catAx>
        <c:axId val="4812208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35224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48122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E2920D-FEC4-BC49-ACC0-C791258D704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6CD29C-C66E-5E4E-8BB1-E1C6E59D2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experts-are-puzzled-over-why-so-few-children-have-caught-coronavirus-so-fa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ture.com/articles/d41586-020-00154-w#ref-CR3" TargetMode="External"/><Relationship Id="rId4" Type="http://schemas.openxmlformats.org/officeDocument/2006/relationships/hyperlink" Target="https://www.nejm.org/doi/full/10.1056/NEJMoa2001316#article_referen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cnews.go.com/Health/risk-severe-covid-19-increases-decade-age/story?id=6991464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alth.ebsco.com/blog/article/considerations-for-covid-19-in-patients-pre-existing-high-risk-condition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onomista.com.mx/politica/Saturacion-en-hospitales-que-atienden-a-pacientes-con-coronavirus-en-CDMX-durante-pico-de-contagio-20200509-002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olitica.expansion.mx/cdmx/2020/05/12/sin-disponibilidad-42-hospitales-del-valle-de-mexico-para-pacientes-covid-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https://informationisbeautiful.net/visualizations/the-microbescope-infectious-diseases-in-context/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https://www.sciencealert.com/experts-are-puzzled-over-why-so-few-children-have-caught-coronavirus-so-far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outbreak was first reported on December 31, but no children younger than 15 years old had been diagnosed as of January 22. 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study in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England Journal of Medicine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said at the time that "children might be less likely to become infected or, if infected, may show milder symptoms" than adults.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then, doctors have recorded a few one-off cases among children: a 9-month-old girl in Beijing, a child in Germany whose father was diagnosed with the virus first, and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child in Shenzhen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China, who was infected but displayed no symptoms.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Wednesday, Chinese authorities confirmed that an infant in Wuhan, China, had tested positive for the virus 30 hours after being born; the baby's mother is a coronavirus patient.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for the most part, kids do not seem very vulnerable to the virus.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https://abcnews.go.com/Health/risk-severe-covid-19-increases-decade-age/story?id=69914642</a:t>
            </a:r>
            <a:endParaRPr lang="en-US" dirty="0"/>
          </a:p>
          <a:p>
            <a:endParaRPr lang="es-MX" dirty="0"/>
          </a:p>
          <a:p>
            <a:r>
              <a:rPr lang="en-US" dirty="0">
                <a:hlinkClick r:id="rId4"/>
              </a:rPr>
              <a:t>https://health.ebsco.com/blog/article/considerations-for-covid-19-in-patients-pre-existing-high-risk-conditions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https://www.eleconomista.com.mx/politica/Saturacion-en-hospitales-que-atienden-a-pacientes-con-coronavirus-en-CDMX-durante-pico-de-contagio-20200509-0021.html</a:t>
            </a:r>
            <a:endParaRPr lang="en-US" dirty="0"/>
          </a:p>
          <a:p>
            <a:r>
              <a:rPr lang="en-US" dirty="0">
                <a:hlinkClick r:id="rId4"/>
              </a:rPr>
              <a:t>https://politica.expansion.mx/cdmx/2020/05/12/sin-disponibilidad-42-hospitales-del-valle-de-mexico-para-pacientes-covid-19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555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58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45964481"/>
              </p:ext>
            </p:ext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.xml"/><Relationship Id="rId7" Type="http://schemas.openxmlformats.org/officeDocument/2006/relationships/image" Target="../media/image3.emf"/><Relationship Id="rId12" Type="http://schemas.openxmlformats.org/officeDocument/2006/relationships/image" Target="../media/image24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10.xml"/><Relationship Id="rId1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chart" Target="../charts/chart1.xml"/><Relationship Id="rId2" Type="http://schemas.openxmlformats.org/officeDocument/2006/relationships/tags" Target="../tags/tag10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image" Target="../media/image3.emf"/><Relationship Id="rId12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6.xml"/><Relationship Id="rId7" Type="http://schemas.openxmlformats.org/officeDocument/2006/relationships/oleObject" Target="../embeddings/oleObject9.bin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3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2.xml"/><Relationship Id="rId7" Type="http://schemas.openxmlformats.org/officeDocument/2006/relationships/image" Target="../media/image18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20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987256" y="4135109"/>
            <a:ext cx="11816862" cy="990600"/>
          </a:xfrm>
        </p:spPr>
        <p:txBody>
          <a:bodyPr/>
          <a:lstStyle/>
          <a:p>
            <a:r>
              <a:rPr lang="en-US" dirty="0"/>
              <a:t>Members: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Odin Del Toro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Bernardo </a:t>
            </a:r>
            <a:r>
              <a:rPr lang="en-US" dirty="0" err="1"/>
              <a:t>Jardon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Miguel </a:t>
            </a:r>
            <a:r>
              <a:rPr lang="en-US" dirty="0" err="1"/>
              <a:t>Bonachea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Pablo Arroyo</a:t>
            </a: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850096" y="2385132"/>
            <a:ext cx="10061744" cy="984885"/>
          </a:xfrm>
        </p:spPr>
        <p:txBody>
          <a:bodyPr/>
          <a:lstStyle/>
          <a:p>
            <a:r>
              <a:rPr lang="en-US" dirty="0"/>
              <a:t>Covid-19: A Quick Overview to The Current Pandemic in Mexico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01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069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Is The Disease Spread Across Mexico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CDMX Has The Highest Number of Infections and Deaths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Demand For Medical Health Care is Surpassing the System Capacity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9</a:t>
            </a:r>
          </a:p>
        </p:txBody>
      </p:sp>
      <p:pic>
        <p:nvPicPr>
          <p:cNvPr id="51217" name="Picture 17" descr="COVID19_heatmap_top_states_mortality_rat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463216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8" name="Picture 18" descr="COVID19_heatmap_top_states_positive_cas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4147110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4" name="Picture 24" descr="COVID19_heatmap_top_states_mortality_rates_with_hospital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5" y="1463216"/>
            <a:ext cx="4448282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gray">
          <a:xfrm>
            <a:off x="797653" y="1463215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Covid-19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Infections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gray">
          <a:xfrm>
            <a:off x="801549" y="4147109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Deaths Due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 Covid-19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254094" y="1463216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Hospital Locations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4061765" y="3369380"/>
            <a:ext cx="3916682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9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3489" y="4093128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6840782" y="4474334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Saturation in hospitals serving patients with coronavirus in CDMX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8251199" y="4931214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</a:rPr>
              <a:t>El </a:t>
            </a:r>
            <a:r>
              <a:rPr lang="en-US" sz="900" dirty="0" err="1">
                <a:solidFill>
                  <a:schemeClr val="accent1"/>
                </a:solidFill>
              </a:rPr>
              <a:t>Economista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pic>
        <p:nvPicPr>
          <p:cNvPr id="25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1520" y="5349334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"/>
          <p:cNvSpPr>
            <a:spLocks noChangeArrowheads="1"/>
          </p:cNvSpPr>
          <p:nvPr/>
        </p:nvSpPr>
        <p:spPr bwMode="gray">
          <a:xfrm>
            <a:off x="8882148" y="5697939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42 Hospital in Valle have no availability for patients with Covid-19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gray">
          <a:xfrm>
            <a:off x="10164154" y="6185996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chemeClr val="accent1"/>
                </a:solidFill>
              </a:rPr>
              <a:t>Expansión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3B1F0D0-9946-483E-84C8-4C5F59B0DD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9951" y="6579565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Maps created with Google API</a:t>
            </a:r>
          </a:p>
        </p:txBody>
      </p:sp>
    </p:spTree>
    <p:extLst>
      <p:ext uri="{BB962C8B-B14F-4D97-AF65-F5344CB8AC3E}">
        <p14:creationId xmlns:p14="http://schemas.microsoft.com/office/powerpoint/2010/main" val="390607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1403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/>
              <a:t>Conclusions: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82040" y="1150620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082040" y="2510792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082040" y="5253698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082040" y="3844293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gray">
          <a:xfrm>
            <a:off x="2522220" y="1150620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Covid-19 is a virus that has a high rate of transmission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2522220" y="2511092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Younger population tend to have lower rate of infections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2522220" y="3844593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Age and Respiratory pre-conditions increases the probability of death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gray">
          <a:xfrm>
            <a:off x="2522220" y="5253998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health system could reach a point of oversaturation, which could cause an increase in the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7764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3384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itle 19"/>
          <p:cNvSpPr txBox="1">
            <a:spLocks/>
          </p:cNvSpPr>
          <p:nvPr/>
        </p:nvSpPr>
        <p:spPr bwMode="gray">
          <a:xfrm>
            <a:off x="187569" y="2633734"/>
            <a:ext cx="11816862" cy="11079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4800" kern="0" dirty="0"/>
              <a:t>Thanks! </a:t>
            </a:r>
          </a:p>
          <a:p>
            <a:pPr algn="ctr"/>
            <a:r>
              <a:rPr lang="en-US" kern="0" dirty="0"/>
              <a:t>&amp; Stay At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F1088-8D02-45B9-847A-B68437F48D2E}"/>
              </a:ext>
            </a:extLst>
          </p:cNvPr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05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5EC58A8-DB96-4871-8FCA-221B20D49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6980" y="1439567"/>
            <a:ext cx="5021148" cy="3279600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0141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0237573" y="6283325"/>
            <a:ext cx="1736124" cy="3762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25486"/>
            <a:ext cx="10739872" cy="553998"/>
          </a:xfrm>
          <a:noFill/>
        </p:spPr>
        <p:txBody>
          <a:bodyPr/>
          <a:lstStyle/>
          <a:p>
            <a:r>
              <a:rPr lang="en-US" sz="3600" dirty="0" err="1"/>
              <a:t>Covid</a:t>
            </a:r>
            <a:r>
              <a:rPr lang="en-US" sz="3600" dirty="0"/>
              <a:t> – 19: Disease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01549" y="1371715"/>
            <a:ext cx="1248925" cy="100094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Name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82" name="Isosceles Triangle 81"/>
          <p:cNvSpPr/>
          <p:nvPr/>
        </p:nvSpPr>
        <p:spPr bwMode="auto">
          <a:xfrm rot="5400000">
            <a:off x="4202713" y="336114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3885" y="1388004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Virus:		SARS-COV-19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baseline="0" dirty="0">
              <a:ea typeface="+mj-ea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Disease:		</a:t>
            </a:r>
            <a:r>
              <a:rPr lang="en-US" sz="1200" dirty="0">
                <a:solidFill>
                  <a:srgbClr val="FF0000"/>
                </a:solidFill>
                <a:ea typeface="+mj-ea"/>
              </a:rPr>
              <a:t>CO        VID         19</a:t>
            </a:r>
            <a:endParaRPr lang="en-US" sz="1200" baseline="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1886" y="204879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rgbClr val="00B0F0"/>
                </a:solidFill>
                <a:ea typeface="+mj-ea"/>
              </a:rPr>
              <a:t>Corona</a:t>
            </a:r>
          </a:p>
          <a:p>
            <a:pPr algn="ctr"/>
            <a:r>
              <a:rPr lang="en-US" sz="1000" b="1" dirty="0">
                <a:solidFill>
                  <a:srgbClr val="00B0F0"/>
                </a:solidFill>
                <a:ea typeface="+mj-ea"/>
              </a:rPr>
              <a:t>Virus</a:t>
            </a:r>
            <a:endParaRPr lang="en-US" sz="1000" b="1" baseline="0" dirty="0">
              <a:solidFill>
                <a:srgbClr val="00B0F0"/>
              </a:solidFill>
              <a:ea typeface="+mj-ea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16200000">
            <a:off x="4030984" y="1801133"/>
            <a:ext cx="195312" cy="519226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1432" y="204879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Disease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536" y="204879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7" name="Right Brace 46"/>
          <p:cNvSpPr/>
          <p:nvPr/>
        </p:nvSpPr>
        <p:spPr bwMode="auto">
          <a:xfrm rot="16200000">
            <a:off x="4685528" y="1752250"/>
            <a:ext cx="195312" cy="616990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5251221" y="1851149"/>
            <a:ext cx="195312" cy="419192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1548" y="2437758"/>
            <a:ext cx="1248925" cy="210921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Transmission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9995" y="2465984"/>
            <a:ext cx="3424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Spreads through droplets when we sneeze, cough or speak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Can enter us directly through our eyes, nose or mouth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The virus can also life on a lot of surfaces for hours so anyone can pick it up on their hands and infect themselves when touching their face (~500 times a day)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You can be infected and not have any symptoms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gray">
          <a:xfrm>
            <a:off x="801549" y="4676512"/>
            <a:ext cx="4617152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Disease Timeline Summary: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896471" y="5813247"/>
            <a:ext cx="4690118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Current Rate of Transmission of 4%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2035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1: China reported a cluster of cases of pneumonia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87795" y="6197989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5: WHO published the first disease outbreak news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68311" y="5071127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27: First Covid-19 case in Mexico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795603" y="6197989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18: First death due to Covid-19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977530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24: Stage 2 starts: Local disease transmission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430791" y="6197989"/>
            <a:ext cx="1082735" cy="49244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/>
              <a:t>April 21: Stage 3 starts: Thousands of cases in different regions across the country</a:t>
            </a:r>
            <a:endParaRPr lang="en-US" sz="800" dirty="0">
              <a:ea typeface="+mj-ea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363402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1720862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2795602" y="5326158"/>
            <a:ext cx="1" cy="46800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4518896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4952440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3317251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6964288" y="3924292"/>
            <a:ext cx="1225448" cy="153480"/>
          </a:xfrm>
          <a:prstGeom prst="rect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Data as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</a:t>
            </a:r>
            <a:r>
              <a:rPr kumimoji="0" lang="es-MX" sz="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of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</a:t>
            </a:r>
            <a:r>
              <a:rPr lang="es-MX" sz="800" b="1" dirty="0">
                <a:latin typeface="Arial" pitchFamily="34" charset="0"/>
                <a:ea typeface="+mj-ea"/>
              </a:rPr>
              <a:t>ay 5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76" name="Chart 7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66857680"/>
              </p:ext>
            </p:extLst>
          </p:nvPr>
        </p:nvGraphicFramePr>
        <p:xfrm>
          <a:off x="6927850" y="5173663"/>
          <a:ext cx="2587625" cy="153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12" name="Rectangle 111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9458326" y="53673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86AC3EE2-96E6-41AD-9AAD-388AE1919A57}" type="datetime'''''''7''''''''''3''''''''''5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735</a:t>
            </a:fld>
            <a:endParaRPr lang="en-US" sz="800" b="1" dirty="0">
              <a:sym typeface="+mn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6665913" y="5367338"/>
            <a:ext cx="277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32DC2AD-F029-40E9-B68C-0CEF5D2A5F3A}" type="datetime'B''''''''''''''''r''''''azi''''''''l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Brazil</a:t>
            </a:fld>
            <a:endParaRPr lang="en-US" sz="800" b="1" dirty="0"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6716713" y="5710238"/>
            <a:ext cx="2270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C7D8FB00-938F-4FEA-8690-D100A297368F}" type="datetime'P''''''''''''e''''''''''''r''''''''u''''''''''''''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Peru</a:t>
            </a:fld>
            <a:endParaRPr lang="en-US" sz="800" b="1" dirty="0"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6597650" y="6054725"/>
            <a:ext cx="346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E12276A-9ABC-4D26-9F1C-D27BDCEECF96}" type="datetime'M''e''x''''''''''''''''i''''''''''''''''''c''''''''''o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Mexico</a:t>
            </a:fld>
            <a:endParaRPr lang="en-US" sz="800" b="1" dirty="0">
              <a:sym typeface="+mn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6469063" y="6397625"/>
            <a:ext cx="4746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340BFE06-0B15-48B6-920A-D967AE417628}" type="datetime'''''''''Ar''''''''g''e''''n''''ti''''''''n''a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Argentina</a:t>
            </a:fld>
            <a:endParaRPr lang="en-US" sz="800" b="1" dirty="0">
              <a:sym typeface="+mn-lt"/>
            </a:endParaRPr>
          </a:p>
        </p:txBody>
      </p:sp>
      <p:sp>
        <p:nvSpPr>
          <p:cNvPr id="113" name="Rectangle 11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8970963" y="57102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F2FF87D-927D-489D-93E0-FA4A9B228D8B}" type="datetime'58''''''''''''''7''''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587</a:t>
            </a:fld>
            <a:endParaRPr lang="en-US" sz="800" b="1" dirty="0">
              <a:sym typeface="+mn-lt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8801100" y="6054725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7DBF4CCC-0C21-4BA2-A400-58CF87D924A8}" type="datetime'''''''5''''''''''''''''''''3''''''''''6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536</a:t>
            </a:fld>
            <a:endParaRPr lang="en-US" sz="800" b="1" dirty="0">
              <a:sym typeface="+mn-lt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7343775" y="6397625"/>
            <a:ext cx="1428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1E6CBF62-AAD5-49DB-84E6-5455229C9FE3}" type="datetime'''''''''''''''''''''''''''''''''''9''''''4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94</a:t>
            </a:fld>
            <a:endParaRPr lang="en-US" sz="800" b="1" dirty="0">
              <a:sym typeface="+mn-lt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V="1">
            <a:off x="7035751" y="5086350"/>
            <a:ext cx="2340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ectangle 2"/>
          <p:cNvSpPr>
            <a:spLocks noChangeArrowheads="1"/>
          </p:cNvSpPr>
          <p:nvPr/>
        </p:nvSpPr>
        <p:spPr bwMode="gray">
          <a:xfrm>
            <a:off x="7437401" y="4889500"/>
            <a:ext cx="1536701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Total Test Performed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(#,K)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V="1">
            <a:off x="9718764" y="508635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2"/>
          <p:cNvSpPr>
            <a:spLocks noChangeArrowheads="1"/>
          </p:cNvSpPr>
          <p:nvPr/>
        </p:nvSpPr>
        <p:spPr bwMode="gray">
          <a:xfrm>
            <a:off x="9591673" y="4873625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Population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(MM)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 flipV="1">
            <a:off x="10620947" y="509270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Rectangle 2"/>
          <p:cNvSpPr>
            <a:spLocks noChangeArrowheads="1"/>
          </p:cNvSpPr>
          <p:nvPr/>
        </p:nvSpPr>
        <p:spPr bwMode="gray">
          <a:xfrm>
            <a:off x="10493856" y="4813300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Per 1MM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762312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210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762312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762312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127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762312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0664495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3.5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0664495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19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0664495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+mj-ea"/>
              </a:rPr>
              <a:t>4.2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10664495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2.1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32401" y="5929313"/>
            <a:ext cx="4950995" cy="34448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60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561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Contagious It Can Be?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Cases Distribution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99689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Is it More Contagious than Other Pandemics?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pic>
        <p:nvPicPr>
          <p:cNvPr id="50185" name="Picture 9" descr="COVID-19_cases_distribu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0" r="23675" b="14664"/>
          <a:stretch/>
        </p:blipFill>
        <p:spPr bwMode="auto">
          <a:xfrm>
            <a:off x="1508760" y="1411311"/>
            <a:ext cx="4000500" cy="473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310640" y="1584960"/>
            <a:ext cx="4259580" cy="54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68" y="1411311"/>
            <a:ext cx="1695450" cy="9048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4890867" y="1850885"/>
            <a:ext cx="844062" cy="447609"/>
          </a:xfrm>
          <a:prstGeom prst="wedgeRoundRectCallout">
            <a:avLst>
              <a:gd name="adj1" fmla="val -73983"/>
              <a:gd name="adj2" fmla="val 170417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latin typeface="Arial" pitchFamily="34" charset="0"/>
                <a:ea typeface="+mj-ea"/>
              </a:rPr>
              <a:t>25% of tested cases are positive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3555" y="2238685"/>
            <a:ext cx="5012757" cy="42209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369276" y="5271229"/>
            <a:ext cx="662940" cy="525780"/>
          </a:xfrm>
          <a:prstGeom prst="ellipse">
            <a:avLst/>
          </a:prstGeom>
          <a:solidFill>
            <a:srgbClr val="FFB3B3">
              <a:alpha val="29000"/>
            </a:srgbClr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6312367" y="1143026"/>
            <a:ext cx="5103946" cy="121370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As of today it is not clear yet, it is deadlier than </a:t>
            </a:r>
            <a:r>
              <a:rPr lang="en-US" sz="1600" b="1" dirty="0">
                <a:solidFill>
                  <a:schemeClr val="accent1"/>
                </a:solidFill>
              </a:rPr>
              <a:t>Measles</a:t>
            </a:r>
            <a:r>
              <a:rPr lang="en-US" sz="1600" dirty="0">
                <a:solidFill>
                  <a:srgbClr val="00B0F0"/>
                </a:solidFill>
              </a:rPr>
              <a:t> but less contagious. Far less deadly than </a:t>
            </a:r>
            <a:r>
              <a:rPr lang="en-US" sz="1600" b="1" dirty="0">
                <a:solidFill>
                  <a:schemeClr val="accent1"/>
                </a:solidFill>
              </a:rPr>
              <a:t>Ebola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but no were near </a:t>
            </a:r>
            <a:r>
              <a:rPr lang="en-US" sz="1600" b="1" dirty="0">
                <a:solidFill>
                  <a:schemeClr val="accent1"/>
                </a:solidFill>
              </a:rPr>
              <a:t>Smallpox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532028" y="6473128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u="sng" dirty="0">
                <a:solidFill>
                  <a:schemeClr val="tx1">
                    <a:lumMod val="50000"/>
                  </a:schemeClr>
                </a:solidFill>
              </a:rPr>
              <a:t>Source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: information is beautiful. (2020). 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800" i="1" dirty="0" err="1">
                <a:solidFill>
                  <a:schemeClr val="tx1">
                    <a:lumMod val="50000"/>
                  </a:schemeClr>
                </a:solidFill>
              </a:rPr>
              <a:t>MicrobeScope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 – Infectious Diseases in Context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. [Scatter Plot Visualization]. informationisbeautiful.net.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800" dirty="0">
                <a:hlinkClick r:id="rId12"/>
              </a:rPr>
              <a:t>https://informationisbeautiful.net/visualizations/the-microbescope-infectious-diseases-in-context/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74295A-5516-4B53-AF7C-503E6D1B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0" y="1968950"/>
            <a:ext cx="5076000" cy="4305994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3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1172148" cy="861774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No Clear Answer as to Who is More Prune to Get Infected 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Women or Men?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179" y="263373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Biological Factors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4204422" y="2145317"/>
            <a:ext cx="0" cy="1188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448423" y="2142267"/>
            <a:ext cx="15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069789" y="1676103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510634" y="3887834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6401021" y="1561468"/>
            <a:ext cx="5225713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There is </a:t>
            </a:r>
            <a:r>
              <a:rPr lang="en-US" sz="1600" b="1" dirty="0">
                <a:solidFill>
                  <a:schemeClr val="accent1"/>
                </a:solidFill>
              </a:rPr>
              <a:t>no clear understanding </a:t>
            </a:r>
            <a:r>
              <a:rPr lang="en-US" sz="1600" dirty="0">
                <a:solidFill>
                  <a:schemeClr val="accent1"/>
                </a:solidFill>
              </a:rPr>
              <a:t>why the risk is higher for men.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Some hypothesis are: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j-ea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179" y="4048679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Men are more likely to smoke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3180" y="5463620"/>
            <a:ext cx="347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A greater percentage of woman wash their hands</a:t>
            </a: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4507513" y="404440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922689" y="2480633"/>
            <a:ext cx="844062" cy="447609"/>
          </a:xfrm>
          <a:prstGeom prst="wedgeRoundRectCallout">
            <a:avLst>
              <a:gd name="adj1" fmla="val -134469"/>
              <a:gd name="adj2" fmla="val 76786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+40% compared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to women population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303" y="2594534"/>
            <a:ext cx="411690" cy="41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875" y="3979607"/>
            <a:ext cx="454546" cy="4794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10" y="5359292"/>
            <a:ext cx="531877" cy="4119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5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3FFA9A4-73CF-4206-A900-304B5A75C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49" y="1310635"/>
            <a:ext cx="10554915" cy="514901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337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Is Age a Defining Factor  to Getting Infected?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31438"/>
            <a:ext cx="10554915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Positive Covid-19 Age Distribution is Very Similar to Overall Population Distribution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206172" y="3717968"/>
            <a:ext cx="1297062" cy="1204466"/>
          </a:xfrm>
          <a:prstGeom prst="wedgeRoundRectCallout">
            <a:avLst>
              <a:gd name="adj1" fmla="val 62029"/>
              <a:gd name="adj2" fmla="val 117503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Coronavirus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Mystery: Children seem less susceptible to the disease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8077" y="5752251"/>
            <a:ext cx="741751" cy="9463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5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523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(1/3)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50" y="129540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801549" y="386715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801548" y="814524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Age &amp; Pre-Existing Conditions</a:t>
            </a:r>
          </a:p>
        </p:txBody>
      </p:sp>
      <p:pic>
        <p:nvPicPr>
          <p:cNvPr id="53258" name="Picture 10" descr="COVID-19_age_deceas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12699" r="10194" b="12215"/>
          <a:stretch/>
        </p:blipFill>
        <p:spPr bwMode="auto">
          <a:xfrm>
            <a:off x="2867027" y="1315922"/>
            <a:ext cx="5472641" cy="24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sosceles Triangle 12"/>
          <p:cNvSpPr/>
          <p:nvPr/>
        </p:nvSpPr>
        <p:spPr bwMode="auto">
          <a:xfrm rot="5400000">
            <a:off x="7942557" y="232829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7942557" y="490004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780" y="3757612"/>
            <a:ext cx="1044702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9227821" y="1572590"/>
            <a:ext cx="246126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 recent study examined data from individuals who tested positive for COVID-19 in 38 countries and found that </a:t>
            </a:r>
            <a:r>
              <a:rPr lang="en-US" sz="1600" b="1" dirty="0">
                <a:solidFill>
                  <a:schemeClr val="accent1"/>
                </a:solidFill>
              </a:rPr>
              <a:t>risk of death </a:t>
            </a:r>
            <a:r>
              <a:rPr lang="en-US" sz="1600" dirty="0">
                <a:solidFill>
                  <a:srgbClr val="00B0F0"/>
                </a:solidFill>
              </a:rPr>
              <a:t>from the disease </a:t>
            </a:r>
            <a:r>
              <a:rPr lang="en-US" sz="1600" b="1" dirty="0">
                <a:solidFill>
                  <a:schemeClr val="accent1"/>
                </a:solidFill>
              </a:rPr>
              <a:t>rose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with each decade of </a:t>
            </a:r>
            <a:r>
              <a:rPr lang="en-US" sz="1600" b="1" dirty="0">
                <a:solidFill>
                  <a:schemeClr val="accent1"/>
                </a:solidFill>
              </a:rPr>
              <a:t>age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230582" y="4144340"/>
            <a:ext cx="245850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During current global pandemic, physicians </a:t>
            </a:r>
            <a:r>
              <a:rPr lang="en-US" sz="1600" b="1" dirty="0">
                <a:solidFill>
                  <a:schemeClr val="accent1"/>
                </a:solidFill>
              </a:rPr>
              <a:t>require guidance </a:t>
            </a:r>
            <a:r>
              <a:rPr lang="en-US" sz="1600" dirty="0">
                <a:solidFill>
                  <a:srgbClr val="00B0F0"/>
                </a:solidFill>
              </a:rPr>
              <a:t>for their patient populations in order to adequately </a:t>
            </a:r>
            <a:r>
              <a:rPr lang="en-US" sz="1600" b="1" dirty="0">
                <a:solidFill>
                  <a:schemeClr val="accent1"/>
                </a:solidFill>
              </a:rPr>
              <a:t>balance the risk of exposure </a:t>
            </a:r>
            <a:r>
              <a:rPr lang="en-US" sz="1600" dirty="0">
                <a:solidFill>
                  <a:srgbClr val="00B0F0"/>
                </a:solidFill>
              </a:rPr>
              <a:t>with the harms of withholding or delaying care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A5CD8C-2FD2-455C-B552-FC2A22F1EE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8416" y="3781670"/>
            <a:ext cx="5571251" cy="30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(2/3)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Increase In Death Probability Due to Pre-Existing Conditions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 Vs Death Correlation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7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4283" name="Picture 11" descr="Death probability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20998" r="11315"/>
          <a:stretch/>
        </p:blipFill>
        <p:spPr bwMode="auto">
          <a:xfrm>
            <a:off x="895349" y="1430868"/>
            <a:ext cx="5129303" cy="5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2" descr="COVID-19 Correla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39111" r="10191"/>
          <a:stretch/>
        </p:blipFill>
        <p:spPr bwMode="auto">
          <a:xfrm>
            <a:off x="6254094" y="2108200"/>
            <a:ext cx="5175972" cy="44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35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8623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2226" name="Picture 2" descr="COVID19_bar_top_states_positive_cas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2" b="639"/>
          <a:stretch/>
        </p:blipFill>
        <p:spPr bwMode="auto">
          <a:xfrm rot="5400000">
            <a:off x="2546716" y="-851476"/>
            <a:ext cx="5497587" cy="898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(3/3)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610600" y="1508760"/>
            <a:ext cx="419100" cy="435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7365711" y="4455086"/>
            <a:ext cx="927677" cy="27241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7223066" y="3825220"/>
            <a:ext cx="703693" cy="280685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8" y="881199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Density per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4" y="2205593"/>
            <a:ext cx="714375" cy="38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01550" y="1674767"/>
            <a:ext cx="7809050" cy="42916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gray">
          <a:xfrm>
            <a:off x="1577293" y="6217094"/>
            <a:ext cx="7033307" cy="390510"/>
          </a:xfrm>
          <a:prstGeom prst="roundRect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Social distance is key to stop the spread of the disease. More populated cities will have higher rates of infections and people have a higher degree of interaction than in less populated ones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9532574" y="1559135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469029" y="1280310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Death rate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823094" y="171450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895318" y="2376033"/>
            <a:ext cx="1297062" cy="261855"/>
          </a:xfrm>
          <a:prstGeom prst="wedgeRoundRectCallout">
            <a:avLst>
              <a:gd name="adj1" fmla="val 48517"/>
              <a:gd name="adj2" fmla="val -149284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High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population density cities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823094" y="193935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9823094" y="216420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823094" y="238906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9823094" y="261391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9823094" y="283877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9823094" y="30636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17%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9823094" y="328847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9823094" y="351333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9823094" y="373818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9823094" y="396304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15%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823094" y="418789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823094" y="441274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823094" y="463760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9823094" y="486245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9823094" y="508731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9823094" y="53121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24%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9823094" y="553701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9823094" y="576187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9823094" y="5986721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5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01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5307" name="Picture 11" descr="COVID19_bar_top_states_mortality_rat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0" r="10365" b="-10"/>
          <a:stretch/>
        </p:blipFill>
        <p:spPr bwMode="auto">
          <a:xfrm rot="5400000">
            <a:off x="2347098" y="-890373"/>
            <a:ext cx="5443154" cy="88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Deadliest Variable, Health Care Overcapacity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8700800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Mortality Rate per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8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9804418" y="1466460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>
            <a:spLocks noChangeArrowheads="1"/>
          </p:cNvSpPr>
          <p:nvPr/>
        </p:nvSpPr>
        <p:spPr bwMode="gray">
          <a:xfrm>
            <a:off x="9740873" y="1187635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Mortality rate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0094938" y="16403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52%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094938" y="18720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94938" y="21036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94938" y="23352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94938" y="25669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094938" y="27985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094938" y="30302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094938" y="32618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0094938" y="34934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0094938" y="37251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24%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094938" y="39567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0094938" y="41884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0094938" y="44200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094938" y="46516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094938" y="48833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094938" y="51149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0094938" y="53466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094938" y="55782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0094938" y="58098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18%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0094938" y="6041533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17%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98459" y="157949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10865" y="18436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45684" y="207532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65307" y="253860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90019" y="2333373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33701" y="279292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73773" y="30119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43576" y="325989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90987" y="3715135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236893" y="3956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984295" y="4168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883058" y="4653619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31976" y="48886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81113" y="5118570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44527" y="534096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643066" y="56019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508441" y="58102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59953" y="603036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92998-4971-4DEE-BA24-D8D55914952C}"/>
              </a:ext>
            </a:extLst>
          </p:cNvPr>
          <p:cNvSpPr/>
          <p:nvPr/>
        </p:nvSpPr>
        <p:spPr bwMode="auto">
          <a:xfrm>
            <a:off x="581916" y="3793350"/>
            <a:ext cx="176427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83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mXzeI7fyv.nyS71k.1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iEIbA5Fps8k2F4boVX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ofeAngFK8Dsd.fbJMw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PH6hqUGnPyrGlccULc6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jT46zZorPDBQ1WGBKq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w9Ft_MCVtxPrOzO62A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34eHdAXUr9lHyAMb77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KCd7slbNBPbVmBoQPv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qXInQ9v4uFwGPzWA52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heme/theme1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2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%CLASSIFICATIONDATETIME%">15:04 15/05/2020</XMLData>
</file>

<file path=customXml/item3.xml><?xml version="1.0" encoding="utf-8"?>
<XMLData TextToDisplay="RightsWATCHMark">8|CITI-No PII-Internal|{00000000-0000-0000-0000-000000000000}</XMLData>
</file>

<file path=customXml/itemProps1.xml><?xml version="1.0" encoding="utf-8"?>
<ds:datastoreItem xmlns:ds="http://schemas.openxmlformats.org/officeDocument/2006/customXml" ds:itemID="{FD7E0AFF-3FA4-4F0C-88BE-E2813770563F}">
  <ds:schemaRefs/>
</ds:datastoreItem>
</file>

<file path=customXml/itemProps2.xml><?xml version="1.0" encoding="utf-8"?>
<ds:datastoreItem xmlns:ds="http://schemas.openxmlformats.org/officeDocument/2006/customXml" ds:itemID="{9DD98D10-4B39-4445-A0E8-745469C6D8B3}">
  <ds:schemaRefs/>
</ds:datastoreItem>
</file>

<file path=customXml/itemProps3.xml><?xml version="1.0" encoding="utf-8"?>
<ds:datastoreItem xmlns:ds="http://schemas.openxmlformats.org/officeDocument/2006/customXml" ds:itemID="{7DE38A00-790F-4C6D-98C3-457AEE210FE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Citibanamex</Template>
  <TotalTime>4185</TotalTime>
  <Words>1045</Words>
  <Application>Microsoft Office PowerPoint</Application>
  <PresentationFormat>Panorámica</PresentationFormat>
  <Paragraphs>177</Paragraphs>
  <Slides>12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22_ICG_Pres (A4)</vt:lpstr>
      <vt:lpstr>23_ICG_Pres (A4)</vt:lpstr>
      <vt:lpstr>think-cell Slide</vt:lpstr>
      <vt:lpstr>Covid-19: A Quick Overview to The Current Pandemic in Mexico</vt:lpstr>
      <vt:lpstr>Covid – 19: Disease Overview</vt:lpstr>
      <vt:lpstr>Covid – 19: How Contagious It Can Be?</vt:lpstr>
      <vt:lpstr>Covid – 19: No Clear Answer as to Who is More Prune to Get Infected  </vt:lpstr>
      <vt:lpstr>Covid – 19: Is Age a Defining Factor  to Getting Infected?</vt:lpstr>
      <vt:lpstr>Covid – 19: Mild for Some, Deadly for Others (1/3) </vt:lpstr>
      <vt:lpstr>Covid – 19: Mild for Some, Deadly for Others (2/3) </vt:lpstr>
      <vt:lpstr>Covid – 19: Mild for Some, Deadly for Others (3/3)</vt:lpstr>
      <vt:lpstr>Covid – 19: Deadliest Variable, Health Care Overcapacity</vt:lpstr>
      <vt:lpstr>Covid – 19: How Is The Disease Spread Across Mexico</vt:lpstr>
      <vt:lpstr>Conclusions: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Arce, Damian</dc:creator>
  <cp:lastModifiedBy>ODIN EFREN</cp:lastModifiedBy>
  <cp:revision>256</cp:revision>
  <cp:lastPrinted>2019-05-21T14:44:04Z</cp:lastPrinted>
  <dcterms:created xsi:type="dcterms:W3CDTF">2019-01-10T15:19:59Z</dcterms:created>
  <dcterms:modified xsi:type="dcterms:W3CDTF">2020-05-16T18:34:14Z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https://collaborate.citi.net</vt:lpwstr>
  </property>
  <property fmtid="{D5CDD505-2E9C-101B-9397-08002B2CF9AE}" pid="3" name="Offisync_ServerID">
    <vt:lpwstr>00b1d6dc-ee2a-4d3b-9525-c4bf36ddb271</vt:lpwstr>
  </property>
  <property fmtid="{D5CDD505-2E9C-101B-9397-08002B2CF9AE}" pid="4" name="Jive_VersionGuid">
    <vt:lpwstr>9e8d0c0f-d257-4f26-a220-9d8c23646af6</vt:lpwstr>
  </property>
  <property fmtid="{D5CDD505-2E9C-101B-9397-08002B2CF9AE}" pid="5" name="Offisync_UniqueId">
    <vt:lpwstr>414515</vt:lpwstr>
  </property>
  <property fmtid="{D5CDD505-2E9C-101B-9397-08002B2CF9AE}" pid="6" name="Offisync_UpdateToken">
    <vt:lpwstr>5</vt:lpwstr>
  </property>
  <property fmtid="{D5CDD505-2E9C-101B-9397-08002B2CF9AE}" pid="7" name="Jive_LatestUserAccountName">
    <vt:lpwstr>mc98261</vt:lpwstr>
  </property>
  <property fmtid="{D5CDD505-2E9C-101B-9397-08002B2CF9AE}" pid="8" name="RightsWATCHMark">
    <vt:lpwstr>8|CITI-No PII-Internal|{00000000-0000-0000-0000-000000000000}</vt:lpwstr>
  </property>
  <property fmtid="{D5CDD505-2E9C-101B-9397-08002B2CF9AE}" pid="9" name="Jive_ModifiedButNotPublished">
    <vt:lpwstr>True</vt:lpwstr>
  </property>
</Properties>
</file>