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7620000" cx="4876800"/>
  <p:notesSz cx="4876800" cy="7620000"/>
  <p:embeddedFontLst>
    <p:embeddedFont>
      <p:font typeface="Robo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12950" y="571500"/>
            <a:ext cx="3251350" cy="28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87675" y="3619500"/>
            <a:ext cx="390142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487675" y="3619500"/>
            <a:ext cx="3901425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812950" y="571500"/>
            <a:ext cx="3251350" cy="28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487675" y="3619500"/>
            <a:ext cx="3901425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812950" y="571500"/>
            <a:ext cx="3251350" cy="28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487675" y="3619500"/>
            <a:ext cx="3901425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812950" y="571500"/>
            <a:ext cx="3251350" cy="28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487675" y="3619500"/>
            <a:ext cx="3901425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812950" y="571500"/>
            <a:ext cx="3251350" cy="28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487675" y="3619500"/>
            <a:ext cx="3901425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812950" y="571500"/>
            <a:ext cx="3251350" cy="28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487675" y="3619500"/>
            <a:ext cx="3901425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812950" y="571500"/>
            <a:ext cx="3251350" cy="28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487675" y="3619500"/>
            <a:ext cx="3901425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812950" y="571500"/>
            <a:ext cx="3251350" cy="28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487675" y="3619500"/>
            <a:ext cx="3901425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812950" y="571500"/>
            <a:ext cx="3251350" cy="28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487675" y="3619500"/>
            <a:ext cx="3901425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812950" y="571500"/>
            <a:ext cx="3251350" cy="28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487675" y="3619500"/>
            <a:ext cx="3901425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812950" y="571500"/>
            <a:ext cx="3251350" cy="28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487675" y="3619500"/>
            <a:ext cx="3901425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812950" y="571500"/>
            <a:ext cx="3251350" cy="28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487675" y="3619500"/>
            <a:ext cx="3901425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812950" y="571500"/>
            <a:ext cx="3251350" cy="28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08751" y="421871"/>
            <a:ext cx="4459296" cy="72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>
                <a:solidFill>
                  <a:srgbClr val="0A263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243840" y="1752600"/>
            <a:ext cx="438912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658112" y="7086600"/>
            <a:ext cx="156057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243840" y="7086600"/>
            <a:ext cx="112166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4549980" y="7354859"/>
            <a:ext cx="201929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876799" cy="76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446479" y="609419"/>
            <a:ext cx="2050414" cy="1536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>
                <a:solidFill>
                  <a:srgbClr val="0A263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680065" y="3952569"/>
            <a:ext cx="3516669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1658112" y="7086600"/>
            <a:ext cx="156057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43840" y="7086600"/>
            <a:ext cx="112166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4549980" y="7354859"/>
            <a:ext cx="201929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658112" y="7086600"/>
            <a:ext cx="156057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243840" y="7086600"/>
            <a:ext cx="112166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4549980" y="7354859"/>
            <a:ext cx="201929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08751" y="421871"/>
            <a:ext cx="4459296" cy="72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>
                <a:solidFill>
                  <a:srgbClr val="0A263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43840" y="1752600"/>
            <a:ext cx="212140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2511552" y="1752600"/>
            <a:ext cx="212140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658112" y="7086600"/>
            <a:ext cx="156057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243840" y="7086600"/>
            <a:ext cx="112166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4549980" y="7354859"/>
            <a:ext cx="201929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208751" y="421871"/>
            <a:ext cx="4459296" cy="72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>
                <a:solidFill>
                  <a:srgbClr val="0A263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1658112" y="7086600"/>
            <a:ext cx="156057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243840" y="7086600"/>
            <a:ext cx="112166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4549980" y="7354859"/>
            <a:ext cx="201929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4876800" cy="7620000"/>
          </a:xfrm>
          <a:custGeom>
            <a:rect b="b" l="l" r="r" t="t"/>
            <a:pathLst>
              <a:path extrusionOk="0" h="7620000" w="4876800">
                <a:moveTo>
                  <a:pt x="4876799" y="7619999"/>
                </a:moveTo>
                <a:lnTo>
                  <a:pt x="0" y="7619999"/>
                </a:lnTo>
                <a:lnTo>
                  <a:pt x="0" y="0"/>
                </a:lnTo>
                <a:lnTo>
                  <a:pt x="4876799" y="0"/>
                </a:lnTo>
                <a:lnTo>
                  <a:pt x="4876799" y="7619999"/>
                </a:lnTo>
                <a:close/>
              </a:path>
            </a:pathLst>
          </a:custGeom>
          <a:solidFill>
            <a:srgbClr val="E8E7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27443" y="0"/>
            <a:ext cx="165735" cy="999490"/>
          </a:xfrm>
          <a:custGeom>
            <a:rect b="b" l="l" r="r" t="t"/>
            <a:pathLst>
              <a:path extrusionOk="0" h="999490" w="165735">
                <a:moveTo>
                  <a:pt x="165572" y="999422"/>
                </a:moveTo>
                <a:lnTo>
                  <a:pt x="0" y="999422"/>
                </a:lnTo>
                <a:lnTo>
                  <a:pt x="0" y="0"/>
                </a:lnTo>
                <a:lnTo>
                  <a:pt x="165572" y="999422"/>
                </a:lnTo>
                <a:close/>
              </a:path>
            </a:pathLst>
          </a:custGeom>
          <a:solidFill>
            <a:srgbClr val="0A26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8751" y="421871"/>
            <a:ext cx="4459296" cy="72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A263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243840" y="1752600"/>
            <a:ext cx="438912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1658112" y="7086600"/>
            <a:ext cx="156057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243840" y="7086600"/>
            <a:ext cx="112166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549980" y="7354859"/>
            <a:ext cx="201929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604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E8E7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604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hyperlink" Target="https://github.com/millenxs/ebook-javascript" TargetMode="External"/><Relationship Id="rId7" Type="http://schemas.openxmlformats.org/officeDocument/2006/relationships/hyperlink" Target="https://www.linkedin.com/in/millena-medeiros-76467b106/" TargetMode="External"/><Relationship Id="rId8" Type="http://schemas.openxmlformats.org/officeDocument/2006/relationships/hyperlink" Target="https://www.linkedin.com/in/millena-medeiros-76467b106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0"/>
            <a:ext cx="4876800" cy="7620000"/>
          </a:xfrm>
          <a:custGeom>
            <a:rect b="b" l="l" r="r" t="t"/>
            <a:pathLst>
              <a:path extrusionOk="0" h="7620000" w="4876800">
                <a:moveTo>
                  <a:pt x="4876799" y="7619999"/>
                </a:moveTo>
                <a:lnTo>
                  <a:pt x="0" y="7619999"/>
                </a:lnTo>
                <a:lnTo>
                  <a:pt x="0" y="0"/>
                </a:lnTo>
                <a:lnTo>
                  <a:pt x="4876799" y="0"/>
                </a:lnTo>
                <a:lnTo>
                  <a:pt x="4876799" y="7619999"/>
                </a:lnTo>
                <a:close/>
              </a:path>
            </a:pathLst>
          </a:custGeom>
          <a:solidFill>
            <a:srgbClr val="BEE7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4326"/>
            <a:ext cx="4876799" cy="48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type="title"/>
          </p:nvPr>
        </p:nvSpPr>
        <p:spPr>
          <a:xfrm>
            <a:off x="223951" y="534846"/>
            <a:ext cx="4459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ANATOMIA DE UM DEV</a:t>
            </a:r>
            <a:endParaRPr sz="3500"/>
          </a:p>
        </p:txBody>
      </p:sp>
      <p:sp>
        <p:nvSpPr>
          <p:cNvPr id="49" name="Google Shape;49;p7"/>
          <p:cNvSpPr/>
          <p:nvPr/>
        </p:nvSpPr>
        <p:spPr>
          <a:xfrm>
            <a:off x="886365" y="1189372"/>
            <a:ext cx="3134360" cy="0"/>
          </a:xfrm>
          <a:custGeom>
            <a:rect b="b" l="l" r="r" t="t"/>
            <a:pathLst>
              <a:path extrusionOk="0" h="120000" w="3134360">
                <a:moveTo>
                  <a:pt x="0" y="0"/>
                </a:moveTo>
                <a:lnTo>
                  <a:pt x="3134216" y="0"/>
                </a:lnTo>
              </a:path>
            </a:pathLst>
          </a:custGeom>
          <a:noFill/>
          <a:ln cap="flat" cmpd="sng" w="38075">
            <a:solidFill>
              <a:srgbClr val="DD69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1307999" y="1296200"/>
            <a:ext cx="22608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91125"/>
                </a:solidFill>
                <a:latin typeface="Roboto"/>
                <a:ea typeface="Roboto"/>
                <a:cs typeface="Roboto"/>
                <a:sym typeface="Roboto"/>
              </a:rPr>
              <a:t>D O M I N A N D O  J A V A S C R I P 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1576351" y="6779225"/>
            <a:ext cx="172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91125"/>
                </a:solidFill>
                <a:latin typeface="Roboto"/>
                <a:ea typeface="Roboto"/>
                <a:cs typeface="Roboto"/>
                <a:sym typeface="Roboto"/>
              </a:rPr>
              <a:t>M I L L E N A   M E D E I R O 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1340053" y="7038692"/>
            <a:ext cx="2197100" cy="0"/>
          </a:xfrm>
          <a:custGeom>
            <a:rect b="b" l="l" r="r" t="t"/>
            <a:pathLst>
              <a:path extrusionOk="0" h="120000" w="2197100">
                <a:moveTo>
                  <a:pt x="0" y="0"/>
                </a:moveTo>
                <a:lnTo>
                  <a:pt x="2196692" y="0"/>
                </a:lnTo>
              </a:path>
            </a:pathLst>
          </a:custGeom>
          <a:noFill/>
          <a:ln cap="flat" cmpd="sng" w="38075">
            <a:solidFill>
              <a:srgbClr val="DD69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91" y="3603023"/>
            <a:ext cx="2533649" cy="108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5891" y="6303820"/>
            <a:ext cx="27908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474979" y="419093"/>
            <a:ext cx="3573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Manipulação de Texto com JavaScript: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Cirurgia de Strings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522315" y="2474351"/>
            <a:ext cx="3216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08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. Concatenação de Strings: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Concatenar é como costurar palavras para formar frases.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522315" y="1375160"/>
            <a:ext cx="39267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Manipular  texto  é  uma  habilidade  essencial  em  JavaScript, permitindo que você trate e transforme dados de maneira eficaz. Aqui estão os conceitos chave de manipulação de texto, explicados de forma simples e com exemplos práticos: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522315" y="5079599"/>
            <a:ext cx="3926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08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. Métodos de String: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JavaScript oferece métodos para transformar e acessar partes de strings.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561782" y="7300941"/>
            <a:ext cx="165735" cy="319405"/>
          </a:xfrm>
          <a:custGeom>
            <a:rect b="b" l="l" r="r" t="t"/>
            <a:pathLst>
              <a:path extrusionOk="0" h="319404" w="165735">
                <a:moveTo>
                  <a:pt x="0" y="0"/>
                </a:moveTo>
                <a:lnTo>
                  <a:pt x="165572" y="0"/>
                </a:lnTo>
                <a:lnTo>
                  <a:pt x="165572" y="319057"/>
                </a:lnTo>
                <a:lnTo>
                  <a:pt x="0" y="319057"/>
                </a:lnTo>
                <a:lnTo>
                  <a:pt x="0" y="0"/>
                </a:lnTo>
                <a:close/>
              </a:path>
            </a:pathLst>
          </a:custGeom>
          <a:solidFill>
            <a:srgbClr val="0A26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4549980" y="7354859"/>
            <a:ext cx="201929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91" y="2065133"/>
            <a:ext cx="3171824" cy="71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071" y="3838977"/>
            <a:ext cx="2695574" cy="98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294" y="5829705"/>
            <a:ext cx="3009899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/>
        </p:nvSpPr>
        <p:spPr>
          <a:xfrm>
            <a:off x="474979" y="419093"/>
            <a:ext cx="3573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Manipulação de Texto com JavaScript: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Cirurgia de Strings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474979" y="1247947"/>
            <a:ext cx="30258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58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Template Literals: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342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Roboto"/>
                <a:ea typeface="Roboto"/>
                <a:cs typeface="Roboto"/>
                <a:sym typeface="Roboto"/>
              </a:rPr>
              <a:t>Template literals permitem criar strings dinâmicas com facilidade.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474979" y="2966111"/>
            <a:ext cx="27075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58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Expressões Regulares: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Roboto"/>
                <a:ea typeface="Roboto"/>
                <a:cs typeface="Roboto"/>
                <a:sym typeface="Roboto"/>
              </a:rPr>
              <a:t>Use expressões regulares para encontrar padrões em textos.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74979" y="4963563"/>
            <a:ext cx="18675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58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Substituição de Texto: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Roboto"/>
                <a:ea typeface="Roboto"/>
                <a:cs typeface="Roboto"/>
                <a:sym typeface="Roboto"/>
              </a:rPr>
              <a:t>Substitua partes de uma string por outra.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474979" y="6701366"/>
            <a:ext cx="39267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12700" marR="5080" rtl="0" algn="just">
              <a:lnSpc>
                <a:spcPct val="10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Roboto"/>
                <a:ea typeface="Roboto"/>
                <a:cs typeface="Roboto"/>
                <a:sym typeface="Roboto"/>
              </a:rPr>
              <a:t>Com essas técnicas, você pode realizar verdadeiras cirurgias em strings, moldando-as para atender às necessidades do seu projeto. Pratique esses métodos e veja como o texto pode ser manipulado com precisão e eficiência no JavaScript. </a:t>
            </a:r>
            <a:r>
              <a:rPr lang="en-US" sz="900">
                <a:latin typeface="Roboto"/>
                <a:ea typeface="Roboto"/>
                <a:cs typeface="Roboto"/>
                <a:sym typeface="Roboto"/>
              </a:rPr>
              <a:t>💡📝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4561782" y="7300941"/>
            <a:ext cx="165735" cy="319405"/>
          </a:xfrm>
          <a:custGeom>
            <a:rect b="b" l="l" r="r" t="t"/>
            <a:pathLst>
              <a:path extrusionOk="0" h="319404" w="165735">
                <a:moveTo>
                  <a:pt x="0" y="0"/>
                </a:moveTo>
                <a:lnTo>
                  <a:pt x="165572" y="0"/>
                </a:lnTo>
                <a:lnTo>
                  <a:pt x="165572" y="319057"/>
                </a:lnTo>
                <a:lnTo>
                  <a:pt x="0" y="319057"/>
                </a:lnTo>
                <a:lnTo>
                  <a:pt x="0" y="0"/>
                </a:lnTo>
                <a:close/>
              </a:path>
            </a:pathLst>
          </a:custGeom>
          <a:solidFill>
            <a:srgbClr val="0A26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4549980" y="7354859"/>
            <a:ext cx="201929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0" y="0"/>
            <a:ext cx="4876799" cy="7619999"/>
            <a:chOff x="0" y="0"/>
            <a:chExt cx="4876799" cy="7619999"/>
          </a:xfrm>
        </p:grpSpPr>
        <p:pic>
          <p:nvPicPr>
            <p:cNvPr id="159" name="Google Shape;15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4876799" cy="761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8"/>
            <p:cNvSpPr/>
            <p:nvPr/>
          </p:nvSpPr>
          <p:spPr>
            <a:xfrm>
              <a:off x="1339728" y="4285528"/>
              <a:ext cx="2197100" cy="0"/>
            </a:xfrm>
            <a:custGeom>
              <a:rect b="b" l="l" r="r" t="t"/>
              <a:pathLst>
                <a:path extrusionOk="0" h="120000" w="2197100">
                  <a:moveTo>
                    <a:pt x="0" y="0"/>
                  </a:moveTo>
                  <a:lnTo>
                    <a:pt x="2196692" y="0"/>
                  </a:lnTo>
                </a:path>
              </a:pathLst>
            </a:custGeom>
            <a:noFill/>
            <a:ln cap="flat" cmpd="sng" w="38075">
              <a:solidFill>
                <a:srgbClr val="DD69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1" name="Google Shape;161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817" y="5357842"/>
              <a:ext cx="247649" cy="247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6817" y="5729899"/>
              <a:ext cx="247649" cy="2476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18"/>
          <p:cNvSpPr txBox="1"/>
          <p:nvPr>
            <p:ph type="title"/>
          </p:nvPr>
        </p:nvSpPr>
        <p:spPr>
          <a:xfrm>
            <a:off x="1287900" y="2229550"/>
            <a:ext cx="2301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Agradecimentos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577212" y="3097723"/>
            <a:ext cx="37224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Esse Ebook foi gerado por I.A e diagramado por humano.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635" lvl="0" marL="12065" marR="508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Esse conteúdo foi gerado com fins didáticos de construção, não foi realizado uma avaliação humana no conteúdo e pode conter erros gerados por uma IA.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1197801" y="4998925"/>
            <a:ext cx="28329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91125"/>
                </a:solidFill>
                <a:latin typeface="Roboto"/>
                <a:ea typeface="Roboto"/>
                <a:cs typeface="Roboto"/>
                <a:sym typeface="Roboto"/>
              </a:rPr>
              <a:t>       Millena Medeiros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https://github.com/millenxs/ebook-javascript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449580" rtl="0" algn="l">
              <a:lnSpc>
                <a:spcPct val="112500"/>
              </a:lnSpc>
              <a:spcBef>
                <a:spcPts val="905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https://www.linkedin.com/in/millena-</a:t>
            </a: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medeiros-76467b106/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ctrTitle"/>
          </p:nvPr>
        </p:nvSpPr>
        <p:spPr>
          <a:xfrm>
            <a:off x="446474" y="731677"/>
            <a:ext cx="24039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064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Capítulo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0640" rtl="0" algn="l">
              <a:lnSpc>
                <a:spcPct val="1121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rgbClr val="DD69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6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831300" y="4054450"/>
            <a:ext cx="3384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843915" lvl="0" marL="85598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Explorando o Ritmo do JavaScript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1340053" y="4983879"/>
            <a:ext cx="2197100" cy="0"/>
          </a:xfrm>
          <a:custGeom>
            <a:rect b="b" l="l" r="r" t="t"/>
            <a:pathLst>
              <a:path extrusionOk="0" h="120000" w="2197100">
                <a:moveTo>
                  <a:pt x="0" y="0"/>
                </a:moveTo>
                <a:lnTo>
                  <a:pt x="2196692" y="0"/>
                </a:lnTo>
              </a:path>
            </a:pathLst>
          </a:custGeom>
          <a:noFill/>
          <a:ln cap="flat" cmpd="sng" w="38075">
            <a:solidFill>
              <a:srgbClr val="DD69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331" y="3416184"/>
            <a:ext cx="2057399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771" y="5825563"/>
            <a:ext cx="3638549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/>
        </p:nvSpPr>
        <p:spPr>
          <a:xfrm>
            <a:off x="474979" y="419093"/>
            <a:ext cx="26352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Fundamentos do JavaScript: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Desvendando o Código.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474979" y="1250459"/>
            <a:ext cx="39267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O  JavaScript  é  uma  linguagem  de  programação  amplamente utilizada para criar interatividade em páginas da web. Vamos explorar os principais fundamentos de forma simples e prática, com exemplos reais: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118744" lvl="0" marL="2705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Variáveis e Tipos de Dados: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5080" rtl="0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Variáveis são como caixas onde você pode armazenar informações. Use </a:t>
            </a: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let </a:t>
            </a: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ou </a:t>
            </a: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const </a:t>
            </a: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para declarar variáveis.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474979" y="4730121"/>
            <a:ext cx="32271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58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Operadores: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Os operadores permitem realizar cálculos e comparações.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4561782" y="7300941"/>
            <a:ext cx="165735" cy="319405"/>
          </a:xfrm>
          <a:custGeom>
            <a:rect b="b" l="l" r="r" t="t"/>
            <a:pathLst>
              <a:path extrusionOk="0" h="319404" w="165735">
                <a:moveTo>
                  <a:pt x="0" y="0"/>
                </a:moveTo>
                <a:lnTo>
                  <a:pt x="165572" y="0"/>
                </a:lnTo>
                <a:lnTo>
                  <a:pt x="165572" y="319057"/>
                </a:lnTo>
                <a:lnTo>
                  <a:pt x="0" y="319057"/>
                </a:lnTo>
                <a:lnTo>
                  <a:pt x="0" y="0"/>
                </a:lnTo>
                <a:close/>
              </a:path>
            </a:pathLst>
          </a:custGeom>
          <a:solidFill>
            <a:srgbClr val="0A26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4549980" y="7354859"/>
            <a:ext cx="201929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66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033" y="2762006"/>
            <a:ext cx="3562349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3041" y="5073796"/>
            <a:ext cx="2447924" cy="18478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 txBox="1"/>
          <p:nvPr/>
        </p:nvSpPr>
        <p:spPr>
          <a:xfrm>
            <a:off x="474979" y="419093"/>
            <a:ext cx="26352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Fundamentos do JavaScript: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Desvendando o Código.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474979" y="1559697"/>
            <a:ext cx="3926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08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3. Funções: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Funções são blocos de código reutilizáveis. Elas podem receber parâmetros e retornar valores.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485958" y="4035571"/>
            <a:ext cx="35097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85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4. Estruturas de Controle: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i="1" lang="en-US" sz="1000">
                <a:latin typeface="Roboto"/>
                <a:ea typeface="Roboto"/>
                <a:cs typeface="Roboto"/>
                <a:sym typeface="Roboto"/>
              </a:rPr>
              <a:t>if, else if </a:t>
            </a: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i="1" lang="en-US" sz="1000">
                <a:latin typeface="Roboto"/>
                <a:ea typeface="Roboto"/>
                <a:cs typeface="Roboto"/>
                <a:sym typeface="Roboto"/>
              </a:rPr>
              <a:t>else </a:t>
            </a: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para tomar decisões com base em condições.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Exemplo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4561782" y="7300941"/>
            <a:ext cx="165735" cy="319405"/>
          </a:xfrm>
          <a:custGeom>
            <a:rect b="b" l="l" r="r" t="t"/>
            <a:pathLst>
              <a:path extrusionOk="0" h="319404" w="165735">
                <a:moveTo>
                  <a:pt x="0" y="0"/>
                </a:moveTo>
                <a:lnTo>
                  <a:pt x="165572" y="0"/>
                </a:lnTo>
                <a:lnTo>
                  <a:pt x="165572" y="319057"/>
                </a:lnTo>
                <a:lnTo>
                  <a:pt x="0" y="319057"/>
                </a:lnTo>
                <a:lnTo>
                  <a:pt x="0" y="0"/>
                </a:lnTo>
                <a:close/>
              </a:path>
            </a:pathLst>
          </a:custGeom>
          <a:solidFill>
            <a:srgbClr val="0A26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4549980" y="7354859"/>
            <a:ext cx="201929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66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838" y="2456913"/>
            <a:ext cx="2476499" cy="14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0920" y="5188029"/>
            <a:ext cx="2438399" cy="15144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/>
        </p:nvSpPr>
        <p:spPr>
          <a:xfrm>
            <a:off x="474979" y="419093"/>
            <a:ext cx="2635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Fundamentos do JavaScript: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Desvendando o Código.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208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5. Arrays e Loops: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474979" y="1640289"/>
            <a:ext cx="39276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Arrays são listas de valores. Use loops </a:t>
            </a:r>
            <a:r>
              <a:rPr i="1" lang="en-US" sz="1000">
                <a:latin typeface="Roboto"/>
                <a:ea typeface="Roboto"/>
                <a:cs typeface="Roboto"/>
                <a:sym typeface="Roboto"/>
              </a:rPr>
              <a:t>(for, while) </a:t>
            </a: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para percorrer esses arrays.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474979" y="4016453"/>
            <a:ext cx="39159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85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6. Manipulação do DOM: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O DOM representa a estrutura da página HTML. Use JavaScript para interagir com elementos (como botões e formulários).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Exemplo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489927" y="6907952"/>
            <a:ext cx="3897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762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Roboto"/>
                <a:ea typeface="Roboto"/>
                <a:cs typeface="Roboto"/>
                <a:sym typeface="Roboto"/>
              </a:rPr>
              <a:t>Lembre-se de praticar e experimentar! O JavaScript é como um bisturi nas mãos de um cirurgião web, permitindo que você crie experiências incríveis para os usuários. </a:t>
            </a:r>
            <a:r>
              <a:rPr lang="en-US" sz="900">
                <a:latin typeface="Roboto"/>
                <a:ea typeface="Roboto"/>
                <a:cs typeface="Roboto"/>
                <a:sym typeface="Roboto"/>
              </a:rPr>
              <a:t>🚀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"/>
                <a:ea typeface="Roboto"/>
                <a:cs typeface="Roboto"/>
                <a:sym typeface="Roboto"/>
              </a:rPr>
              <a:t>🔍💻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4561782" y="7300941"/>
            <a:ext cx="165735" cy="319405"/>
          </a:xfrm>
          <a:custGeom>
            <a:rect b="b" l="l" r="r" t="t"/>
            <a:pathLst>
              <a:path extrusionOk="0" h="319404" w="165735">
                <a:moveTo>
                  <a:pt x="0" y="0"/>
                </a:moveTo>
                <a:lnTo>
                  <a:pt x="165572" y="0"/>
                </a:lnTo>
                <a:lnTo>
                  <a:pt x="165572" y="319057"/>
                </a:lnTo>
                <a:lnTo>
                  <a:pt x="0" y="319057"/>
                </a:lnTo>
                <a:lnTo>
                  <a:pt x="0" y="0"/>
                </a:lnTo>
                <a:close/>
              </a:path>
            </a:pathLst>
          </a:custGeom>
          <a:solidFill>
            <a:srgbClr val="0A26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4549980" y="7354859"/>
            <a:ext cx="201929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66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ctrTitle"/>
          </p:nvPr>
        </p:nvSpPr>
        <p:spPr>
          <a:xfrm>
            <a:off x="446479" y="609419"/>
            <a:ext cx="2050414" cy="1536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0640" rtl="0" algn="l">
              <a:lnSpc>
                <a:spcPct val="10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Capítulo</a:t>
            </a:r>
            <a:endParaRPr sz="4000"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rtl="0" algn="l">
              <a:lnSpc>
                <a:spcPct val="1121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rgbClr val="DD69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endParaRPr sz="6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1340053" y="4983879"/>
            <a:ext cx="2197100" cy="0"/>
          </a:xfrm>
          <a:custGeom>
            <a:rect b="b" l="l" r="r" t="t"/>
            <a:pathLst>
              <a:path extrusionOk="0" h="120000" w="2197100">
                <a:moveTo>
                  <a:pt x="0" y="0"/>
                </a:moveTo>
                <a:lnTo>
                  <a:pt x="2196692" y="0"/>
                </a:lnTo>
              </a:path>
            </a:pathLst>
          </a:custGeom>
          <a:noFill/>
          <a:ln cap="flat" cmpd="sng" w="38075">
            <a:solidFill>
              <a:srgbClr val="DD69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889450" y="3897200"/>
            <a:ext cx="2918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Desvendando os sinais do DOM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52" y="3750011"/>
            <a:ext cx="2743199" cy="92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088" y="6069235"/>
            <a:ext cx="2647949" cy="110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474979" y="419093"/>
            <a:ext cx="30144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Sinais Vitais do DOM: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Comunicando com a Página Web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427644" y="1375160"/>
            <a:ext cx="4021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7314" marR="5080" rtl="0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O Document Object Model (DOM) é a espinha dorsal de uma página web, permitindo que o JavaScript interaja com o conteúdo da página. Aqui estão os fundamentos dos “sinais do DOM” com exemplos simples e diretos: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208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. Selecionando Elementos: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99695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Assim como um médico identifica um paciente, você pode selecionar elementos HTML pelo ID, classe ou tag.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27644" y="4907184"/>
            <a:ext cx="27261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08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. Alterando Elementos: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Modifique o conteúdo ou estilo de um elemento.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4561782" y="7300941"/>
            <a:ext cx="165735" cy="319405"/>
          </a:xfrm>
          <a:custGeom>
            <a:rect b="b" l="l" r="r" t="t"/>
            <a:pathLst>
              <a:path extrusionOk="0" h="319404" w="165735">
                <a:moveTo>
                  <a:pt x="0" y="0"/>
                </a:moveTo>
                <a:lnTo>
                  <a:pt x="165572" y="0"/>
                </a:lnTo>
                <a:lnTo>
                  <a:pt x="165572" y="319057"/>
                </a:lnTo>
                <a:lnTo>
                  <a:pt x="0" y="319057"/>
                </a:lnTo>
                <a:lnTo>
                  <a:pt x="0" y="0"/>
                </a:lnTo>
                <a:close/>
              </a:path>
            </a:pathLst>
          </a:custGeom>
          <a:solidFill>
            <a:srgbClr val="0A26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4549980" y="7354859"/>
            <a:ext cx="201929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66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22" y="2901047"/>
            <a:ext cx="2581274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474979" y="419093"/>
            <a:ext cx="30144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Sinais Vitais do DOM: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Comunicando com a Página Web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474979" y="1736617"/>
            <a:ext cx="3926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08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. Eventos: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508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Eventos são como os sinais vitais de uma página, indicando interação do usuário.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4561782" y="7300941"/>
            <a:ext cx="165735" cy="319405"/>
          </a:xfrm>
          <a:custGeom>
            <a:rect b="b" l="l" r="r" t="t"/>
            <a:pathLst>
              <a:path extrusionOk="0" h="319404" w="165735">
                <a:moveTo>
                  <a:pt x="0" y="0"/>
                </a:moveTo>
                <a:lnTo>
                  <a:pt x="165572" y="0"/>
                </a:lnTo>
                <a:lnTo>
                  <a:pt x="165572" y="319057"/>
                </a:lnTo>
                <a:lnTo>
                  <a:pt x="0" y="319057"/>
                </a:lnTo>
                <a:lnTo>
                  <a:pt x="0" y="0"/>
                </a:lnTo>
                <a:close/>
              </a:path>
            </a:pathLst>
          </a:custGeom>
          <a:solidFill>
            <a:srgbClr val="0A26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4549980" y="7354859"/>
            <a:ext cx="201929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66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ctrTitle"/>
          </p:nvPr>
        </p:nvSpPr>
        <p:spPr>
          <a:xfrm>
            <a:off x="446474" y="609425"/>
            <a:ext cx="24696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0640" rtl="0" algn="l">
              <a:lnSpc>
                <a:spcPct val="10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Capítulo</a:t>
            </a: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rtl="0" algn="l">
              <a:lnSpc>
                <a:spcPct val="1121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rgbClr val="DD69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03</a:t>
            </a:r>
            <a:endParaRPr sz="6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15"/>
          <p:cNvSpPr txBox="1"/>
          <p:nvPr>
            <p:ph idx="1" type="subTitle"/>
          </p:nvPr>
        </p:nvSpPr>
        <p:spPr>
          <a:xfrm>
            <a:off x="680065" y="3952569"/>
            <a:ext cx="3516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57579" lvl="0" marL="1047114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Manipulando Texto com JavaScript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1340053" y="4983879"/>
            <a:ext cx="2197100" cy="0"/>
          </a:xfrm>
          <a:custGeom>
            <a:rect b="b" l="l" r="r" t="t"/>
            <a:pathLst>
              <a:path extrusionOk="0" h="120000" w="2197100">
                <a:moveTo>
                  <a:pt x="0" y="0"/>
                </a:moveTo>
                <a:lnTo>
                  <a:pt x="2196692" y="0"/>
                </a:lnTo>
              </a:path>
            </a:pathLst>
          </a:custGeom>
          <a:noFill/>
          <a:ln cap="flat" cmpd="sng" w="38075">
            <a:solidFill>
              <a:srgbClr val="DD69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