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620" r:id="rId2"/>
    <p:sldId id="613" r:id="rId3"/>
    <p:sldId id="614" r:id="rId4"/>
    <p:sldId id="615" r:id="rId5"/>
    <p:sldId id="616" r:id="rId6"/>
    <p:sldId id="276" r:id="rId7"/>
    <p:sldId id="623" r:id="rId8"/>
  </p:sldIdLst>
  <p:sldSz cx="9144000" cy="5715000" type="screen16x10"/>
  <p:notesSz cx="7162800" cy="9448800"/>
  <p:custDataLst>
    <p:tags r:id="rId1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1F32"/>
    <a:srgbClr val="143B74"/>
    <a:srgbClr val="0B3377"/>
    <a:srgbClr val="162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19" autoAdjust="0"/>
    <p:restoredTop sz="92239" autoAdjust="0"/>
  </p:normalViewPr>
  <p:slideViewPr>
    <p:cSldViewPr snapToGrid="0" showGuides="1">
      <p:cViewPr varScale="1">
        <p:scale>
          <a:sx n="90" d="100"/>
          <a:sy n="90" d="100"/>
        </p:scale>
        <p:origin x="1579" y="6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11" d="100"/>
          <a:sy n="111" d="100"/>
        </p:scale>
        <p:origin x="262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1EF58-3650-F047-9277-0237446376FE}" type="doc">
      <dgm:prSet loTypeId="urn:microsoft.com/office/officeart/2005/8/layout/chevron1" loCatId="" qsTypeId="urn:microsoft.com/office/officeart/2005/8/quickstyle/simple1" qsCatId="simple" csTypeId="urn:microsoft.com/office/officeart/2005/8/colors/accent1_2" csCatId="accent1" phldr="1"/>
      <dgm:spPr/>
    </dgm:pt>
    <dgm:pt modelId="{00E7C837-4A24-CA40-93B0-B253F808ABB2}">
      <dgm:prSet phldrT="[Text]"/>
      <dgm:spPr/>
      <dgm:t>
        <a:bodyPr/>
        <a:lstStyle/>
        <a:p>
          <a:r>
            <a:rPr lang="en-US" dirty="0"/>
            <a:t>Object Detection</a:t>
          </a:r>
        </a:p>
      </dgm:t>
    </dgm:pt>
    <dgm:pt modelId="{BC1CEFB8-2666-D14A-9426-39AF1E95132B}" type="parTrans" cxnId="{BE973C16-6C8A-E046-957B-9577B4AA3AD8}">
      <dgm:prSet/>
      <dgm:spPr/>
      <dgm:t>
        <a:bodyPr/>
        <a:lstStyle/>
        <a:p>
          <a:endParaRPr lang="en-US"/>
        </a:p>
      </dgm:t>
    </dgm:pt>
    <dgm:pt modelId="{EC4C6727-F40D-044C-8655-54E77ABEDCB1}" type="sibTrans" cxnId="{BE973C16-6C8A-E046-957B-9577B4AA3AD8}">
      <dgm:prSet/>
      <dgm:spPr/>
      <dgm:t>
        <a:bodyPr/>
        <a:lstStyle/>
        <a:p>
          <a:endParaRPr lang="en-US"/>
        </a:p>
      </dgm:t>
    </dgm:pt>
    <dgm:pt modelId="{A2B12BEA-A6DC-D142-B22C-660D57AC5FB4}">
      <dgm:prSet phldrT="[Text]"/>
      <dgm:spPr/>
      <dgm:t>
        <a:bodyPr/>
        <a:lstStyle/>
        <a:p>
          <a:r>
            <a:rPr lang="en-US" dirty="0"/>
            <a:t>Object Localization</a:t>
          </a:r>
        </a:p>
      </dgm:t>
    </dgm:pt>
    <dgm:pt modelId="{3106E3C2-85EF-0B4B-885F-5C5A5B3DCA08}" type="parTrans" cxnId="{84263958-B8A7-8448-9D72-4FC43E014AC3}">
      <dgm:prSet/>
      <dgm:spPr/>
      <dgm:t>
        <a:bodyPr/>
        <a:lstStyle/>
        <a:p>
          <a:endParaRPr lang="en-US"/>
        </a:p>
      </dgm:t>
    </dgm:pt>
    <dgm:pt modelId="{B2E48FF3-9464-E742-80F2-384AAC18B3B1}" type="sibTrans" cxnId="{84263958-B8A7-8448-9D72-4FC43E014AC3}">
      <dgm:prSet/>
      <dgm:spPr/>
      <dgm:t>
        <a:bodyPr/>
        <a:lstStyle/>
        <a:p>
          <a:endParaRPr lang="en-US"/>
        </a:p>
      </dgm:t>
    </dgm:pt>
    <dgm:pt modelId="{B98C97F2-01E1-4346-9416-464F85C5BFDE}">
      <dgm:prSet phldrT="[Text]"/>
      <dgm:spPr/>
      <dgm:t>
        <a:bodyPr/>
        <a:lstStyle/>
        <a:p>
          <a:r>
            <a:rPr lang="en-US" dirty="0"/>
            <a:t>Populate Nett Warrior Map</a:t>
          </a:r>
        </a:p>
      </dgm:t>
    </dgm:pt>
    <dgm:pt modelId="{7B159FDE-24F0-D548-B323-A0D4BD276FFC}" type="parTrans" cxnId="{ED63B539-B24E-3F45-AACD-CB73E048C7F4}">
      <dgm:prSet/>
      <dgm:spPr/>
      <dgm:t>
        <a:bodyPr/>
        <a:lstStyle/>
        <a:p>
          <a:endParaRPr lang="en-US"/>
        </a:p>
      </dgm:t>
    </dgm:pt>
    <dgm:pt modelId="{1E2BD473-19FC-F548-9006-44B2FC8DA6ED}" type="sibTrans" cxnId="{ED63B539-B24E-3F45-AACD-CB73E048C7F4}">
      <dgm:prSet/>
      <dgm:spPr/>
      <dgm:t>
        <a:bodyPr/>
        <a:lstStyle/>
        <a:p>
          <a:endParaRPr lang="en-US"/>
        </a:p>
      </dgm:t>
    </dgm:pt>
    <dgm:pt modelId="{6E364A2E-81FC-E24D-8A4F-D95CBB23AFBC}" type="pres">
      <dgm:prSet presAssocID="{98A1EF58-3650-F047-9277-0237446376FE}" presName="Name0" presStyleCnt="0">
        <dgm:presLayoutVars>
          <dgm:dir/>
          <dgm:animLvl val="lvl"/>
          <dgm:resizeHandles val="exact"/>
        </dgm:presLayoutVars>
      </dgm:prSet>
      <dgm:spPr/>
    </dgm:pt>
    <dgm:pt modelId="{45BA538F-9B95-C349-ABAE-4D7E71394DF5}" type="pres">
      <dgm:prSet presAssocID="{00E7C837-4A24-CA40-93B0-B253F808ABB2}" presName="parTxOnly" presStyleLbl="node1" presStyleIdx="0" presStyleCnt="3">
        <dgm:presLayoutVars>
          <dgm:chMax val="0"/>
          <dgm:chPref val="0"/>
          <dgm:bulletEnabled val="1"/>
        </dgm:presLayoutVars>
      </dgm:prSet>
      <dgm:spPr/>
    </dgm:pt>
    <dgm:pt modelId="{E71151AC-4D0B-C249-A612-6D3AD428F06F}" type="pres">
      <dgm:prSet presAssocID="{EC4C6727-F40D-044C-8655-54E77ABEDCB1}" presName="parTxOnlySpace" presStyleCnt="0"/>
      <dgm:spPr/>
    </dgm:pt>
    <dgm:pt modelId="{247CE0C0-924D-1B43-A71E-2994261F4F5B}" type="pres">
      <dgm:prSet presAssocID="{A2B12BEA-A6DC-D142-B22C-660D57AC5FB4}" presName="parTxOnly" presStyleLbl="node1" presStyleIdx="1" presStyleCnt="3">
        <dgm:presLayoutVars>
          <dgm:chMax val="0"/>
          <dgm:chPref val="0"/>
          <dgm:bulletEnabled val="1"/>
        </dgm:presLayoutVars>
      </dgm:prSet>
      <dgm:spPr/>
    </dgm:pt>
    <dgm:pt modelId="{FF2E6225-49D0-F04B-BE41-9F3FC93D0003}" type="pres">
      <dgm:prSet presAssocID="{B2E48FF3-9464-E742-80F2-384AAC18B3B1}" presName="parTxOnlySpace" presStyleCnt="0"/>
      <dgm:spPr/>
    </dgm:pt>
    <dgm:pt modelId="{5550E58C-ABD4-2140-B8D1-9A8FFB2B1EDA}" type="pres">
      <dgm:prSet presAssocID="{B98C97F2-01E1-4346-9416-464F85C5BFDE}" presName="parTxOnly" presStyleLbl="node1" presStyleIdx="2" presStyleCnt="3">
        <dgm:presLayoutVars>
          <dgm:chMax val="0"/>
          <dgm:chPref val="0"/>
          <dgm:bulletEnabled val="1"/>
        </dgm:presLayoutVars>
      </dgm:prSet>
      <dgm:spPr/>
    </dgm:pt>
  </dgm:ptLst>
  <dgm:cxnLst>
    <dgm:cxn modelId="{BE973C16-6C8A-E046-957B-9577B4AA3AD8}" srcId="{98A1EF58-3650-F047-9277-0237446376FE}" destId="{00E7C837-4A24-CA40-93B0-B253F808ABB2}" srcOrd="0" destOrd="0" parTransId="{BC1CEFB8-2666-D14A-9426-39AF1E95132B}" sibTransId="{EC4C6727-F40D-044C-8655-54E77ABEDCB1}"/>
    <dgm:cxn modelId="{DD628629-4ADA-724A-85BC-733783FC87F4}" type="presOf" srcId="{B98C97F2-01E1-4346-9416-464F85C5BFDE}" destId="{5550E58C-ABD4-2140-B8D1-9A8FFB2B1EDA}" srcOrd="0" destOrd="0" presId="urn:microsoft.com/office/officeart/2005/8/layout/chevron1"/>
    <dgm:cxn modelId="{71FB292D-88A2-7748-A773-29964EA4462B}" type="presOf" srcId="{00E7C837-4A24-CA40-93B0-B253F808ABB2}" destId="{45BA538F-9B95-C349-ABAE-4D7E71394DF5}" srcOrd="0" destOrd="0" presId="urn:microsoft.com/office/officeart/2005/8/layout/chevron1"/>
    <dgm:cxn modelId="{ED63B539-B24E-3F45-AACD-CB73E048C7F4}" srcId="{98A1EF58-3650-F047-9277-0237446376FE}" destId="{B98C97F2-01E1-4346-9416-464F85C5BFDE}" srcOrd="2" destOrd="0" parTransId="{7B159FDE-24F0-D548-B323-A0D4BD276FFC}" sibTransId="{1E2BD473-19FC-F548-9006-44B2FC8DA6ED}"/>
    <dgm:cxn modelId="{84263958-B8A7-8448-9D72-4FC43E014AC3}" srcId="{98A1EF58-3650-F047-9277-0237446376FE}" destId="{A2B12BEA-A6DC-D142-B22C-660D57AC5FB4}" srcOrd="1" destOrd="0" parTransId="{3106E3C2-85EF-0B4B-885F-5C5A5B3DCA08}" sibTransId="{B2E48FF3-9464-E742-80F2-384AAC18B3B1}"/>
    <dgm:cxn modelId="{A4163A92-08F4-874F-9149-41A9CE138F45}" type="presOf" srcId="{98A1EF58-3650-F047-9277-0237446376FE}" destId="{6E364A2E-81FC-E24D-8A4F-D95CBB23AFBC}" srcOrd="0" destOrd="0" presId="urn:microsoft.com/office/officeart/2005/8/layout/chevron1"/>
    <dgm:cxn modelId="{8CABA4D7-3F1D-9847-AF85-C6D8D309B6CA}" type="presOf" srcId="{A2B12BEA-A6DC-D142-B22C-660D57AC5FB4}" destId="{247CE0C0-924D-1B43-A71E-2994261F4F5B}" srcOrd="0" destOrd="0" presId="urn:microsoft.com/office/officeart/2005/8/layout/chevron1"/>
    <dgm:cxn modelId="{EFCC153F-B0F5-5440-AC11-5269C8DF1551}" type="presParOf" srcId="{6E364A2E-81FC-E24D-8A4F-D95CBB23AFBC}" destId="{45BA538F-9B95-C349-ABAE-4D7E71394DF5}" srcOrd="0" destOrd="0" presId="urn:microsoft.com/office/officeart/2005/8/layout/chevron1"/>
    <dgm:cxn modelId="{92F502B3-421D-F448-B91F-5B87C5B28183}" type="presParOf" srcId="{6E364A2E-81FC-E24D-8A4F-D95CBB23AFBC}" destId="{E71151AC-4D0B-C249-A612-6D3AD428F06F}" srcOrd="1" destOrd="0" presId="urn:microsoft.com/office/officeart/2005/8/layout/chevron1"/>
    <dgm:cxn modelId="{4967D43F-D05B-2847-A41E-1E143439E9B0}" type="presParOf" srcId="{6E364A2E-81FC-E24D-8A4F-D95CBB23AFBC}" destId="{247CE0C0-924D-1B43-A71E-2994261F4F5B}" srcOrd="2" destOrd="0" presId="urn:microsoft.com/office/officeart/2005/8/layout/chevron1"/>
    <dgm:cxn modelId="{B59E1EAC-8E34-0241-ACED-E6768B793C02}" type="presParOf" srcId="{6E364A2E-81FC-E24D-8A4F-D95CBB23AFBC}" destId="{FF2E6225-49D0-F04B-BE41-9F3FC93D0003}" srcOrd="3" destOrd="0" presId="urn:microsoft.com/office/officeart/2005/8/layout/chevron1"/>
    <dgm:cxn modelId="{AD4A1A2D-580F-1F41-AAF4-0F81C9598C26}" type="presParOf" srcId="{6E364A2E-81FC-E24D-8A4F-D95CBB23AFBC}" destId="{5550E58C-ABD4-2140-B8D1-9A8FFB2B1ED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A538F-9B95-C349-ABAE-4D7E71394DF5}">
      <dsp:nvSpPr>
        <dsp:cNvPr id="0" name=""/>
        <dsp:cNvSpPr/>
      </dsp:nvSpPr>
      <dsp:spPr>
        <a:xfrm>
          <a:off x="2080" y="194047"/>
          <a:ext cx="2534752" cy="10139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Object Detection</a:t>
          </a:r>
        </a:p>
      </dsp:txBody>
      <dsp:txXfrm>
        <a:off x="509030" y="194047"/>
        <a:ext cx="1520852" cy="1013900"/>
      </dsp:txXfrm>
    </dsp:sp>
    <dsp:sp modelId="{247CE0C0-924D-1B43-A71E-2994261F4F5B}">
      <dsp:nvSpPr>
        <dsp:cNvPr id="0" name=""/>
        <dsp:cNvSpPr/>
      </dsp:nvSpPr>
      <dsp:spPr>
        <a:xfrm>
          <a:off x="2283357" y="194047"/>
          <a:ext cx="2534752" cy="10139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Object Localization</a:t>
          </a:r>
        </a:p>
      </dsp:txBody>
      <dsp:txXfrm>
        <a:off x="2790307" y="194047"/>
        <a:ext cx="1520852" cy="1013900"/>
      </dsp:txXfrm>
    </dsp:sp>
    <dsp:sp modelId="{5550E58C-ABD4-2140-B8D1-9A8FFB2B1EDA}">
      <dsp:nvSpPr>
        <dsp:cNvPr id="0" name=""/>
        <dsp:cNvSpPr/>
      </dsp:nvSpPr>
      <dsp:spPr>
        <a:xfrm>
          <a:off x="4564634" y="194047"/>
          <a:ext cx="2534752" cy="10139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Populate Nett Warrior Map</a:t>
          </a:r>
        </a:p>
      </dsp:txBody>
      <dsp:txXfrm>
        <a:off x="5071584" y="194047"/>
        <a:ext cx="1520852" cy="10139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49181A5-A48C-ED42-97B2-6F46F60990F8}"/>
              </a:ext>
            </a:extLst>
          </p:cNvPr>
          <p:cNvSpPr>
            <a:spLocks noGrp="1" noChangeArrowheads="1"/>
          </p:cNvSpPr>
          <p:nvPr>
            <p:ph type="hdr" sz="quarter"/>
          </p:nvPr>
        </p:nvSpPr>
        <p:spPr bwMode="auto">
          <a:xfrm>
            <a:off x="0" y="0"/>
            <a:ext cx="3103563" cy="473075"/>
          </a:xfrm>
          <a:prstGeom prst="rect">
            <a:avLst/>
          </a:prstGeom>
          <a:noFill/>
          <a:ln w="9525">
            <a:noFill/>
            <a:miter lim="800000"/>
            <a:headEnd/>
            <a:tailEnd/>
          </a:ln>
          <a:effectLst/>
        </p:spPr>
        <p:txBody>
          <a:bodyPr vert="horz" wrap="square" lIns="94915" tIns="47457" rIns="94915" bIns="47457" numCol="1" anchor="t" anchorCtr="0" compatLnSpc="1">
            <a:prstTxWarp prst="textNoShape">
              <a:avLst/>
            </a:prstTxWarp>
          </a:bodyPr>
          <a:lstStyle>
            <a:lvl1pPr defTabSz="949325" eaLnBrk="1" hangingPunct="1">
              <a:defRPr sz="1200"/>
            </a:lvl1pPr>
          </a:lstStyle>
          <a:p>
            <a:pPr>
              <a:defRPr/>
            </a:pPr>
            <a:endParaRPr lang="en-US" altLang="en-US" dirty="0">
              <a:latin typeface="Helvetica Regular" pitchFamily="2" charset="0"/>
            </a:endParaRPr>
          </a:p>
        </p:txBody>
      </p:sp>
      <p:sp>
        <p:nvSpPr>
          <p:cNvPr id="17411" name="Rectangle 3">
            <a:extLst>
              <a:ext uri="{FF2B5EF4-FFF2-40B4-BE49-F238E27FC236}">
                <a16:creationId xmlns:a16="http://schemas.microsoft.com/office/drawing/2014/main" id="{4B2A25A9-B18B-B444-9205-CE93E5BA0AB1}"/>
              </a:ext>
            </a:extLst>
          </p:cNvPr>
          <p:cNvSpPr>
            <a:spLocks noGrp="1" noChangeArrowheads="1"/>
          </p:cNvSpPr>
          <p:nvPr>
            <p:ph type="dt" sz="quarter" idx="1"/>
          </p:nvPr>
        </p:nvSpPr>
        <p:spPr bwMode="auto">
          <a:xfrm>
            <a:off x="4057650" y="0"/>
            <a:ext cx="3103563" cy="473075"/>
          </a:xfrm>
          <a:prstGeom prst="rect">
            <a:avLst/>
          </a:prstGeom>
          <a:noFill/>
          <a:ln w="9525">
            <a:noFill/>
            <a:miter lim="800000"/>
            <a:headEnd/>
            <a:tailEnd/>
          </a:ln>
          <a:effectLst/>
        </p:spPr>
        <p:txBody>
          <a:bodyPr vert="horz" wrap="square" lIns="94915" tIns="47457" rIns="94915" bIns="47457" numCol="1" anchor="t" anchorCtr="0" compatLnSpc="1">
            <a:prstTxWarp prst="textNoShape">
              <a:avLst/>
            </a:prstTxWarp>
          </a:bodyPr>
          <a:lstStyle>
            <a:lvl1pPr algn="r" defTabSz="949325" eaLnBrk="1" hangingPunct="1">
              <a:defRPr sz="1200"/>
            </a:lvl1pPr>
          </a:lstStyle>
          <a:p>
            <a:pPr>
              <a:defRPr/>
            </a:pPr>
            <a:endParaRPr lang="en-US" altLang="en-US" dirty="0">
              <a:latin typeface="Helvetica Regular" pitchFamily="2" charset="0"/>
            </a:endParaRPr>
          </a:p>
        </p:txBody>
      </p:sp>
      <p:sp>
        <p:nvSpPr>
          <p:cNvPr id="17412" name="Rectangle 4">
            <a:extLst>
              <a:ext uri="{FF2B5EF4-FFF2-40B4-BE49-F238E27FC236}">
                <a16:creationId xmlns:a16="http://schemas.microsoft.com/office/drawing/2014/main" id="{C89ADA1F-5CB4-074E-AE08-E69E379C6F65}"/>
              </a:ext>
            </a:extLst>
          </p:cNvPr>
          <p:cNvSpPr>
            <a:spLocks noGrp="1" noChangeArrowheads="1"/>
          </p:cNvSpPr>
          <p:nvPr>
            <p:ph type="ftr" sz="quarter" idx="2"/>
          </p:nvPr>
        </p:nvSpPr>
        <p:spPr bwMode="auto">
          <a:xfrm>
            <a:off x="0" y="8974138"/>
            <a:ext cx="3103563" cy="473075"/>
          </a:xfrm>
          <a:prstGeom prst="rect">
            <a:avLst/>
          </a:prstGeom>
          <a:noFill/>
          <a:ln w="9525">
            <a:noFill/>
            <a:miter lim="800000"/>
            <a:headEnd/>
            <a:tailEnd/>
          </a:ln>
          <a:effectLst/>
        </p:spPr>
        <p:txBody>
          <a:bodyPr vert="horz" wrap="square" lIns="94915" tIns="47457" rIns="94915" bIns="47457" numCol="1" anchor="b" anchorCtr="0" compatLnSpc="1">
            <a:prstTxWarp prst="textNoShape">
              <a:avLst/>
            </a:prstTxWarp>
          </a:bodyPr>
          <a:lstStyle>
            <a:lvl1pPr defTabSz="949325" eaLnBrk="1" hangingPunct="1">
              <a:defRPr sz="1200"/>
            </a:lvl1pPr>
          </a:lstStyle>
          <a:p>
            <a:pPr>
              <a:defRPr/>
            </a:pPr>
            <a:endParaRPr lang="en-US" altLang="en-US" dirty="0">
              <a:latin typeface="Helvetica Regular" pitchFamily="2" charset="0"/>
            </a:endParaRPr>
          </a:p>
        </p:txBody>
      </p:sp>
      <p:sp>
        <p:nvSpPr>
          <p:cNvPr id="17413" name="Rectangle 5">
            <a:extLst>
              <a:ext uri="{FF2B5EF4-FFF2-40B4-BE49-F238E27FC236}">
                <a16:creationId xmlns:a16="http://schemas.microsoft.com/office/drawing/2014/main" id="{52D71B64-CBD6-6946-B338-DAA5EC6E3A07}"/>
              </a:ext>
            </a:extLst>
          </p:cNvPr>
          <p:cNvSpPr>
            <a:spLocks noGrp="1" noChangeArrowheads="1"/>
          </p:cNvSpPr>
          <p:nvPr>
            <p:ph type="sldNum" sz="quarter" idx="3"/>
          </p:nvPr>
        </p:nvSpPr>
        <p:spPr bwMode="auto">
          <a:xfrm>
            <a:off x="4057650" y="8974138"/>
            <a:ext cx="3103563" cy="473075"/>
          </a:xfrm>
          <a:prstGeom prst="rect">
            <a:avLst/>
          </a:prstGeom>
          <a:noFill/>
          <a:ln w="9525">
            <a:noFill/>
            <a:miter lim="800000"/>
            <a:headEnd/>
            <a:tailEnd/>
          </a:ln>
          <a:effectLst/>
        </p:spPr>
        <p:txBody>
          <a:bodyPr vert="horz" wrap="square" lIns="94915" tIns="47457" rIns="94915" bIns="47457" numCol="1" anchor="b" anchorCtr="0" compatLnSpc="1">
            <a:prstTxWarp prst="textNoShape">
              <a:avLst/>
            </a:prstTxWarp>
          </a:bodyPr>
          <a:lstStyle>
            <a:lvl1pPr algn="r" defTabSz="949325" eaLnBrk="1" hangingPunct="1">
              <a:defRPr sz="1200"/>
            </a:lvl1pPr>
          </a:lstStyle>
          <a:p>
            <a:pPr>
              <a:defRPr/>
            </a:pPr>
            <a:fld id="{B7293D10-C0F1-FD46-A730-BABA5EB35854}" type="slidenum">
              <a:rPr lang="en-US" altLang="en-US">
                <a:latin typeface="Helvetica Regular" pitchFamily="2" charset="0"/>
              </a:rPr>
              <a:pPr>
                <a:defRPr/>
              </a:pPr>
              <a:t>‹#›</a:t>
            </a:fld>
            <a:endParaRPr lang="en-US" altLang="en-US" dirty="0">
              <a:latin typeface="Helvetica Regular" pitchFamily="2"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A232767-8176-AB43-946B-C93E64538944}"/>
              </a:ext>
            </a:extLst>
          </p:cNvPr>
          <p:cNvSpPr>
            <a:spLocks noGrp="1" noChangeArrowheads="1"/>
          </p:cNvSpPr>
          <p:nvPr>
            <p:ph type="hdr" sz="quarter"/>
          </p:nvPr>
        </p:nvSpPr>
        <p:spPr bwMode="auto">
          <a:xfrm>
            <a:off x="0" y="0"/>
            <a:ext cx="3103563" cy="473075"/>
          </a:xfrm>
          <a:prstGeom prst="rect">
            <a:avLst/>
          </a:prstGeom>
          <a:noFill/>
          <a:ln w="9525">
            <a:noFill/>
            <a:miter lim="800000"/>
            <a:headEnd/>
            <a:tailEnd/>
          </a:ln>
          <a:effectLst/>
        </p:spPr>
        <p:txBody>
          <a:bodyPr vert="horz" wrap="square" lIns="94915" tIns="47457" rIns="94915" bIns="47457" numCol="1" anchor="t" anchorCtr="0" compatLnSpc="1">
            <a:prstTxWarp prst="textNoShape">
              <a:avLst/>
            </a:prstTxWarp>
          </a:bodyPr>
          <a:lstStyle>
            <a:lvl1pPr defTabSz="949325" eaLnBrk="1" hangingPunct="1">
              <a:defRPr sz="1200" b="0" i="0">
                <a:latin typeface="Helvetica Regular" pitchFamily="2" charset="0"/>
              </a:defRPr>
            </a:lvl1pPr>
          </a:lstStyle>
          <a:p>
            <a:pPr>
              <a:defRPr/>
            </a:pPr>
            <a:endParaRPr lang="en-US" altLang="en-US" dirty="0"/>
          </a:p>
        </p:txBody>
      </p:sp>
      <p:sp>
        <p:nvSpPr>
          <p:cNvPr id="14339" name="Rectangle 3">
            <a:extLst>
              <a:ext uri="{FF2B5EF4-FFF2-40B4-BE49-F238E27FC236}">
                <a16:creationId xmlns:a16="http://schemas.microsoft.com/office/drawing/2014/main" id="{92DF857C-99A1-DE46-B5DD-B5A1A461934B}"/>
              </a:ext>
            </a:extLst>
          </p:cNvPr>
          <p:cNvSpPr>
            <a:spLocks noGrp="1" noChangeArrowheads="1"/>
          </p:cNvSpPr>
          <p:nvPr>
            <p:ph type="dt" idx="1"/>
          </p:nvPr>
        </p:nvSpPr>
        <p:spPr bwMode="auto">
          <a:xfrm>
            <a:off x="4059238" y="0"/>
            <a:ext cx="3103562" cy="473075"/>
          </a:xfrm>
          <a:prstGeom prst="rect">
            <a:avLst/>
          </a:prstGeom>
          <a:noFill/>
          <a:ln w="9525">
            <a:noFill/>
            <a:miter lim="800000"/>
            <a:headEnd/>
            <a:tailEnd/>
          </a:ln>
          <a:effectLst/>
        </p:spPr>
        <p:txBody>
          <a:bodyPr vert="horz" wrap="square" lIns="94915" tIns="47457" rIns="94915" bIns="47457" numCol="1" anchor="t" anchorCtr="0" compatLnSpc="1">
            <a:prstTxWarp prst="textNoShape">
              <a:avLst/>
            </a:prstTxWarp>
          </a:bodyPr>
          <a:lstStyle>
            <a:lvl1pPr algn="r" defTabSz="949325" eaLnBrk="1" hangingPunct="1">
              <a:defRPr sz="1200" b="0" i="0">
                <a:latin typeface="Helvetica Regular" pitchFamily="2" charset="0"/>
              </a:defRPr>
            </a:lvl1pPr>
          </a:lstStyle>
          <a:p>
            <a:pPr>
              <a:defRPr/>
            </a:pPr>
            <a:endParaRPr lang="en-US" altLang="en-US" dirty="0"/>
          </a:p>
        </p:txBody>
      </p:sp>
      <p:sp>
        <p:nvSpPr>
          <p:cNvPr id="3076" name="Rectangle 4">
            <a:extLst>
              <a:ext uri="{FF2B5EF4-FFF2-40B4-BE49-F238E27FC236}">
                <a16:creationId xmlns:a16="http://schemas.microsoft.com/office/drawing/2014/main" id="{93587E16-C543-914C-B9F1-ACAA94A8C252}"/>
              </a:ext>
            </a:extLst>
          </p:cNvPr>
          <p:cNvSpPr>
            <a:spLocks noGrp="1" noRot="1" noChangeAspect="1" noChangeArrowheads="1" noTextEdit="1"/>
          </p:cNvSpPr>
          <p:nvPr>
            <p:ph type="sldImg" idx="2"/>
          </p:nvPr>
        </p:nvSpPr>
        <p:spPr bwMode="auto">
          <a:xfrm>
            <a:off x="747713" y="708025"/>
            <a:ext cx="5667375" cy="3543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3DF8CBC6-6CF1-C844-AF50-CB5BE0469F69}"/>
              </a:ext>
            </a:extLst>
          </p:cNvPr>
          <p:cNvSpPr>
            <a:spLocks noGrp="1" noChangeArrowheads="1"/>
          </p:cNvSpPr>
          <p:nvPr>
            <p:ph type="body" sz="quarter" idx="3"/>
          </p:nvPr>
        </p:nvSpPr>
        <p:spPr bwMode="auto">
          <a:xfrm>
            <a:off x="955675" y="4487863"/>
            <a:ext cx="5251450" cy="4252912"/>
          </a:xfrm>
          <a:prstGeom prst="rect">
            <a:avLst/>
          </a:prstGeom>
          <a:noFill/>
          <a:ln w="9525">
            <a:noFill/>
            <a:miter lim="800000"/>
            <a:headEnd/>
            <a:tailEnd/>
          </a:ln>
          <a:effectLst/>
        </p:spPr>
        <p:txBody>
          <a:bodyPr vert="horz" wrap="square" lIns="94915" tIns="47457" rIns="94915" bIns="47457"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342" name="Rectangle 6">
            <a:extLst>
              <a:ext uri="{FF2B5EF4-FFF2-40B4-BE49-F238E27FC236}">
                <a16:creationId xmlns:a16="http://schemas.microsoft.com/office/drawing/2014/main" id="{F9D4B78B-0234-3140-80F3-E4B5B801F12B}"/>
              </a:ext>
            </a:extLst>
          </p:cNvPr>
          <p:cNvSpPr>
            <a:spLocks noGrp="1" noChangeArrowheads="1"/>
          </p:cNvSpPr>
          <p:nvPr>
            <p:ph type="ftr" sz="quarter" idx="4"/>
          </p:nvPr>
        </p:nvSpPr>
        <p:spPr bwMode="auto">
          <a:xfrm>
            <a:off x="0" y="8975725"/>
            <a:ext cx="3103563" cy="473075"/>
          </a:xfrm>
          <a:prstGeom prst="rect">
            <a:avLst/>
          </a:prstGeom>
          <a:noFill/>
          <a:ln w="9525">
            <a:noFill/>
            <a:miter lim="800000"/>
            <a:headEnd/>
            <a:tailEnd/>
          </a:ln>
          <a:effectLst/>
        </p:spPr>
        <p:txBody>
          <a:bodyPr vert="horz" wrap="square" lIns="94915" tIns="47457" rIns="94915" bIns="47457" numCol="1" anchor="b" anchorCtr="0" compatLnSpc="1">
            <a:prstTxWarp prst="textNoShape">
              <a:avLst/>
            </a:prstTxWarp>
          </a:bodyPr>
          <a:lstStyle>
            <a:lvl1pPr defTabSz="949325" eaLnBrk="1" hangingPunct="1">
              <a:defRPr sz="1200" b="0" i="0">
                <a:latin typeface="Helvetica Regular" pitchFamily="2" charset="0"/>
              </a:defRPr>
            </a:lvl1pPr>
          </a:lstStyle>
          <a:p>
            <a:pPr>
              <a:defRPr/>
            </a:pPr>
            <a:endParaRPr lang="en-US" altLang="en-US" dirty="0"/>
          </a:p>
        </p:txBody>
      </p:sp>
      <p:sp>
        <p:nvSpPr>
          <p:cNvPr id="14343" name="Rectangle 7">
            <a:extLst>
              <a:ext uri="{FF2B5EF4-FFF2-40B4-BE49-F238E27FC236}">
                <a16:creationId xmlns:a16="http://schemas.microsoft.com/office/drawing/2014/main" id="{58022B6E-2A2D-534D-94BD-078C726AECCC}"/>
              </a:ext>
            </a:extLst>
          </p:cNvPr>
          <p:cNvSpPr>
            <a:spLocks noGrp="1" noChangeArrowheads="1"/>
          </p:cNvSpPr>
          <p:nvPr>
            <p:ph type="sldNum" sz="quarter" idx="5"/>
          </p:nvPr>
        </p:nvSpPr>
        <p:spPr bwMode="auto">
          <a:xfrm>
            <a:off x="4059238" y="8975725"/>
            <a:ext cx="3103562" cy="473075"/>
          </a:xfrm>
          <a:prstGeom prst="rect">
            <a:avLst/>
          </a:prstGeom>
          <a:noFill/>
          <a:ln w="9525">
            <a:noFill/>
            <a:miter lim="800000"/>
            <a:headEnd/>
            <a:tailEnd/>
          </a:ln>
          <a:effectLst/>
        </p:spPr>
        <p:txBody>
          <a:bodyPr vert="horz" wrap="square" lIns="94915" tIns="47457" rIns="94915" bIns="47457" numCol="1" anchor="b" anchorCtr="0" compatLnSpc="1">
            <a:prstTxWarp prst="textNoShape">
              <a:avLst/>
            </a:prstTxWarp>
          </a:bodyPr>
          <a:lstStyle>
            <a:lvl1pPr algn="r" defTabSz="949325" eaLnBrk="1" hangingPunct="1">
              <a:defRPr sz="1200" b="0" i="0">
                <a:latin typeface="Helvetica Regular" pitchFamily="2" charset="0"/>
              </a:defRPr>
            </a:lvl1pPr>
          </a:lstStyle>
          <a:p>
            <a:pPr>
              <a:defRPr/>
            </a:pPr>
            <a:fld id="{EE2CBE40-44D1-6442-BF8D-E201919EB12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Helvetica Regular" pitchFamily="2" charset="0"/>
        <a:ea typeface="+mn-ea"/>
        <a:cs typeface="+mn-cs"/>
      </a:defRPr>
    </a:lvl1pPr>
    <a:lvl2pPr marL="457200" algn="l" rtl="0" eaLnBrk="0" fontAlgn="base" hangingPunct="0">
      <a:spcBef>
        <a:spcPct val="30000"/>
      </a:spcBef>
      <a:spcAft>
        <a:spcPct val="0"/>
      </a:spcAft>
      <a:defRPr sz="1200" b="0" i="0" kern="1200">
        <a:solidFill>
          <a:schemeClr val="tx1"/>
        </a:solidFill>
        <a:latin typeface="Helvetica Regular" pitchFamily="2" charset="0"/>
        <a:ea typeface="+mn-ea"/>
        <a:cs typeface="+mn-cs"/>
      </a:defRPr>
    </a:lvl2pPr>
    <a:lvl3pPr marL="914400" algn="l" rtl="0" eaLnBrk="0" fontAlgn="base" hangingPunct="0">
      <a:spcBef>
        <a:spcPct val="30000"/>
      </a:spcBef>
      <a:spcAft>
        <a:spcPct val="0"/>
      </a:spcAft>
      <a:defRPr sz="1200" b="0" i="0" kern="1200">
        <a:solidFill>
          <a:schemeClr val="tx1"/>
        </a:solidFill>
        <a:latin typeface="Helvetica Regular" pitchFamily="2" charset="0"/>
        <a:ea typeface="+mn-ea"/>
        <a:cs typeface="+mn-cs"/>
      </a:defRPr>
    </a:lvl3pPr>
    <a:lvl4pPr marL="1371600" algn="l" rtl="0" eaLnBrk="0" fontAlgn="base" hangingPunct="0">
      <a:spcBef>
        <a:spcPct val="30000"/>
      </a:spcBef>
      <a:spcAft>
        <a:spcPct val="0"/>
      </a:spcAft>
      <a:defRPr sz="1200" b="0" i="0" kern="1200">
        <a:solidFill>
          <a:schemeClr val="tx1"/>
        </a:solidFill>
        <a:latin typeface="Helvetica Regular" pitchFamily="2" charset="0"/>
        <a:ea typeface="+mn-ea"/>
        <a:cs typeface="+mn-cs"/>
      </a:defRPr>
    </a:lvl4pPr>
    <a:lvl5pPr marL="1828800" algn="l" rtl="0" eaLnBrk="0" fontAlgn="base" hangingPunct="0">
      <a:spcBef>
        <a:spcPct val="30000"/>
      </a:spcBef>
      <a:spcAft>
        <a:spcPct val="0"/>
      </a:spcAft>
      <a:defRPr sz="1200" b="0" i="0" kern="1200">
        <a:solidFill>
          <a:schemeClr val="tx1"/>
        </a:solidFill>
        <a:latin typeface="Helvetica Regula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cost analysis</a:t>
            </a:r>
          </a:p>
        </p:txBody>
      </p:sp>
      <p:sp>
        <p:nvSpPr>
          <p:cNvPr id="4" name="Slide Number Placeholder 3"/>
          <p:cNvSpPr>
            <a:spLocks noGrp="1"/>
          </p:cNvSpPr>
          <p:nvPr>
            <p:ph type="sldNum" sz="quarter" idx="5"/>
          </p:nvPr>
        </p:nvSpPr>
        <p:spPr/>
        <p:txBody>
          <a:bodyPr/>
          <a:lstStyle/>
          <a:p>
            <a:pPr>
              <a:defRPr/>
            </a:pPr>
            <a:fld id="{EE2CBE40-44D1-6442-BF8D-E201919EB12B}" type="slidenum">
              <a:rPr lang="en-US" altLang="en-US" smtClean="0"/>
              <a:pPr>
                <a:defRPr/>
              </a:pPr>
              <a:t>1</a:t>
            </a:fld>
            <a:endParaRPr lang="en-US" altLang="en-US" dirty="0"/>
          </a:p>
        </p:txBody>
      </p:sp>
    </p:spTree>
    <p:extLst>
      <p:ext uri="{BB962C8B-B14F-4D97-AF65-F5344CB8AC3E}">
        <p14:creationId xmlns:p14="http://schemas.microsoft.com/office/powerpoint/2010/main" val="153005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dirty="0"/>
              <a:t>DROID Vision is essentially a bunch of these ‘Vision Modules’ that are gateways to the Nett Warrior system. The Nett Warrior system is like a Google Doc but with maps that display the locations of objects of interest. If you are familiar with Google Docs, one of the really useful things about them is that many decentralized members of the network can edit this global available document. Everyone on the network contributes to this global copy and can also see all other contributions. Nett Warrior is like Google Docs for military maps. In the field, soldiers access this map via end-user-devices (EUDs) like Samsung tablets or Android smartphones.</a:t>
            </a:r>
          </a:p>
          <a:p>
            <a:pPr>
              <a:lnSpc>
                <a:spcPct val="150000"/>
              </a:lnSpc>
            </a:pPr>
            <a:br>
              <a:rPr lang="en-US" sz="1200" dirty="0"/>
            </a:br>
            <a:r>
              <a:rPr lang="en-US" sz="1200" dirty="0"/>
              <a:t>The idea is that these networked Vision Modules can be delivered to the battlefield in a ton of different ways. A few that we have pitched are: 1) mounted on the body of a soldier, 2) mounted to the bottom of an airborne drone, 3) attached to a stake in the ground, and 4) part of the payload of an Illumination Round. </a:t>
            </a:r>
          </a:p>
          <a:p>
            <a:endParaRPr lang="en-US" dirty="0"/>
          </a:p>
        </p:txBody>
      </p:sp>
      <p:sp>
        <p:nvSpPr>
          <p:cNvPr id="4" name="Slide Number Placeholder 3"/>
          <p:cNvSpPr>
            <a:spLocks noGrp="1"/>
          </p:cNvSpPr>
          <p:nvPr>
            <p:ph type="sldNum" sz="quarter" idx="5"/>
          </p:nvPr>
        </p:nvSpPr>
        <p:spPr/>
        <p:txBody>
          <a:bodyPr/>
          <a:lstStyle/>
          <a:p>
            <a:pPr>
              <a:defRPr/>
            </a:pPr>
            <a:fld id="{EE2CBE40-44D1-6442-BF8D-E201919EB12B}" type="slidenum">
              <a:rPr lang="en-US" altLang="en-US" smtClean="0"/>
              <a:pPr>
                <a:defRPr/>
              </a:pPr>
              <a:t>4</a:t>
            </a:fld>
            <a:endParaRPr lang="en-US" altLang="en-US" dirty="0"/>
          </a:p>
        </p:txBody>
      </p:sp>
    </p:spTree>
    <p:extLst>
      <p:ext uri="{BB962C8B-B14F-4D97-AF65-F5344CB8AC3E}">
        <p14:creationId xmlns:p14="http://schemas.microsoft.com/office/powerpoint/2010/main" val="169311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cost analysis</a:t>
            </a:r>
          </a:p>
        </p:txBody>
      </p:sp>
      <p:sp>
        <p:nvSpPr>
          <p:cNvPr id="4" name="Slide Number Placeholder 3"/>
          <p:cNvSpPr>
            <a:spLocks noGrp="1"/>
          </p:cNvSpPr>
          <p:nvPr>
            <p:ph type="sldNum" sz="quarter" idx="5"/>
          </p:nvPr>
        </p:nvSpPr>
        <p:spPr/>
        <p:txBody>
          <a:bodyPr/>
          <a:lstStyle/>
          <a:p>
            <a:pPr>
              <a:defRPr/>
            </a:pPr>
            <a:fld id="{EE2CBE40-44D1-6442-BF8D-E201919EB12B}" type="slidenum">
              <a:rPr lang="en-US" altLang="en-US" smtClean="0"/>
              <a:pPr>
                <a:defRPr/>
              </a:pPr>
              <a:t>7</a:t>
            </a:fld>
            <a:endParaRPr lang="en-US" altLang="en-US" dirty="0"/>
          </a:p>
        </p:txBody>
      </p:sp>
    </p:spTree>
    <p:extLst>
      <p:ext uri="{BB962C8B-B14F-4D97-AF65-F5344CB8AC3E}">
        <p14:creationId xmlns:p14="http://schemas.microsoft.com/office/powerpoint/2010/main" val="183369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166BB39-1B7C-EB42-AF7A-35FE0BC2420C}"/>
              </a:ext>
            </a:extLst>
          </p:cNvPr>
          <p:cNvGrpSpPr/>
          <p:nvPr userDrawn="1"/>
        </p:nvGrpSpPr>
        <p:grpSpPr>
          <a:xfrm>
            <a:off x="3175" y="686579"/>
            <a:ext cx="9142412" cy="5028421"/>
            <a:chOff x="3175" y="686580"/>
            <a:chExt cx="9142412" cy="5028420"/>
          </a:xfrm>
        </p:grpSpPr>
        <p:sp>
          <p:nvSpPr>
            <p:cNvPr id="9" name="Rectangle 8">
              <a:extLst>
                <a:ext uri="{FF2B5EF4-FFF2-40B4-BE49-F238E27FC236}">
                  <a16:creationId xmlns:a16="http://schemas.microsoft.com/office/drawing/2014/main" id="{58D3FFCF-2B10-4F45-9359-5C696A2E8034}"/>
                </a:ext>
              </a:extLst>
            </p:cNvPr>
            <p:cNvSpPr/>
            <p:nvPr userDrawn="1"/>
          </p:nvSpPr>
          <p:spPr>
            <a:xfrm>
              <a:off x="3175" y="686581"/>
              <a:ext cx="9140825" cy="5028419"/>
            </a:xfrm>
            <a:prstGeom prst="rect">
              <a:avLst/>
            </a:prstGeom>
            <a:noFill/>
            <a:ln w="19050">
              <a:solidFill>
                <a:srgbClr val="A21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FC1B2C-F716-7444-95D4-4667DA268D7B}"/>
                </a:ext>
              </a:extLst>
            </p:cNvPr>
            <p:cNvSpPr/>
            <p:nvPr userDrawn="1"/>
          </p:nvSpPr>
          <p:spPr>
            <a:xfrm>
              <a:off x="4568825" y="686580"/>
              <a:ext cx="4576762" cy="5028419"/>
            </a:xfrm>
            <a:prstGeom prst="rect">
              <a:avLst/>
            </a:prstGeom>
            <a:noFill/>
            <a:ln w="19050">
              <a:solidFill>
                <a:srgbClr val="A21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 Box 7">
            <a:extLst>
              <a:ext uri="{FF2B5EF4-FFF2-40B4-BE49-F238E27FC236}">
                <a16:creationId xmlns:a16="http://schemas.microsoft.com/office/drawing/2014/main" id="{010A9543-4819-1349-B560-64F1205C32BD}"/>
              </a:ext>
            </a:extLst>
          </p:cNvPr>
          <p:cNvSpPr txBox="1">
            <a:spLocks noChangeArrowheads="1"/>
          </p:cNvSpPr>
          <p:nvPr userDrawn="1"/>
        </p:nvSpPr>
        <p:spPr bwMode="auto">
          <a:xfrm>
            <a:off x="3175" y="686581"/>
            <a:ext cx="4572000" cy="271934"/>
          </a:xfrm>
          <a:prstGeom prst="rect">
            <a:avLst/>
          </a:prstGeom>
          <a:solidFill>
            <a:srgbClr val="0B3377"/>
          </a:solidFill>
          <a:ln>
            <a:noFill/>
          </a:ln>
        </p:spPr>
        <p:txBody>
          <a:bodyPr>
            <a:spAutoFit/>
          </a:bodyPr>
          <a:lstStyle>
            <a:lvl1pPr marL="173038" indent="-173038">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defRPr/>
            </a:pPr>
            <a:r>
              <a:rPr lang="en-US" altLang="en-US" sz="1167" b="0" i="0" dirty="0">
                <a:solidFill>
                  <a:srgbClr val="FFFFFF"/>
                </a:solidFill>
                <a:latin typeface="Helvetica Regular" pitchFamily="2" charset="0"/>
                <a:ea typeface="Helvetica Neue" panose="02000503000000020004" pitchFamily="2" charset="0"/>
                <a:cs typeface="Helvetica Neue" panose="02000503000000020004" pitchFamily="2" charset="0"/>
              </a:rPr>
              <a:t>PROBLEM / CHALLENGE</a:t>
            </a:r>
          </a:p>
        </p:txBody>
      </p:sp>
      <p:sp>
        <p:nvSpPr>
          <p:cNvPr id="7" name="Text Box 7">
            <a:extLst>
              <a:ext uri="{FF2B5EF4-FFF2-40B4-BE49-F238E27FC236}">
                <a16:creationId xmlns:a16="http://schemas.microsoft.com/office/drawing/2014/main" id="{B81E699E-CAFA-564C-84CE-A373218E2AE6}"/>
              </a:ext>
            </a:extLst>
          </p:cNvPr>
          <p:cNvSpPr txBox="1">
            <a:spLocks noChangeArrowheads="1"/>
          </p:cNvSpPr>
          <p:nvPr userDrawn="1"/>
        </p:nvSpPr>
        <p:spPr bwMode="auto">
          <a:xfrm>
            <a:off x="3175" y="3225271"/>
            <a:ext cx="4572000" cy="271934"/>
          </a:xfrm>
          <a:prstGeom prst="rect">
            <a:avLst/>
          </a:prstGeom>
          <a:solidFill>
            <a:srgbClr val="0B3377"/>
          </a:solidFill>
          <a:ln>
            <a:noFill/>
          </a:ln>
        </p:spPr>
        <p:txBody>
          <a:bodyPr>
            <a:spAutoFit/>
          </a:bodyPr>
          <a:lstStyle>
            <a:lvl1pPr marL="173038" indent="-173038">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defRPr/>
            </a:pPr>
            <a:r>
              <a:rPr lang="en-US" altLang="en-US" sz="1167" b="0" i="0" dirty="0">
                <a:solidFill>
                  <a:schemeClr val="bg1"/>
                </a:solidFill>
                <a:latin typeface="Helvetica Regular" pitchFamily="2" charset="0"/>
                <a:ea typeface="Helvetica Neue" panose="02000503000000020004" pitchFamily="2" charset="0"/>
                <a:cs typeface="Helvetica Neue" panose="02000503000000020004" pitchFamily="2" charset="0"/>
              </a:rPr>
              <a:t>PROTOTYPE DESIGN HIGHLIGHTS</a:t>
            </a:r>
          </a:p>
        </p:txBody>
      </p:sp>
      <p:sp>
        <p:nvSpPr>
          <p:cNvPr id="8" name="Text Box 7">
            <a:extLst>
              <a:ext uri="{FF2B5EF4-FFF2-40B4-BE49-F238E27FC236}">
                <a16:creationId xmlns:a16="http://schemas.microsoft.com/office/drawing/2014/main" id="{4CF996A0-97A0-C74E-93CB-A0D58833207E}"/>
              </a:ext>
            </a:extLst>
          </p:cNvPr>
          <p:cNvSpPr txBox="1">
            <a:spLocks noChangeArrowheads="1"/>
          </p:cNvSpPr>
          <p:nvPr userDrawn="1"/>
        </p:nvSpPr>
        <p:spPr bwMode="auto">
          <a:xfrm>
            <a:off x="4568825" y="3225271"/>
            <a:ext cx="4572000" cy="271934"/>
          </a:xfrm>
          <a:prstGeom prst="rect">
            <a:avLst/>
          </a:prstGeom>
          <a:solidFill>
            <a:srgbClr val="0B3377"/>
          </a:solidFill>
          <a:ln>
            <a:noFill/>
          </a:ln>
        </p:spPr>
        <p:txBody>
          <a:bodyPr>
            <a:spAutoFit/>
          </a:bodyPr>
          <a:lstStyle>
            <a:lvl1pPr marL="173038" indent="-173038">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defRPr/>
            </a:pPr>
            <a:r>
              <a:rPr lang="en-US" altLang="en-US" sz="1167" b="0" i="0" dirty="0">
                <a:solidFill>
                  <a:schemeClr val="bg1"/>
                </a:solidFill>
                <a:latin typeface="Helvetica Regular" pitchFamily="2" charset="0"/>
                <a:ea typeface="Helvetica Neue" panose="02000503000000020004" pitchFamily="2" charset="0"/>
                <a:cs typeface="Helvetica Neue" panose="02000503000000020004" pitchFamily="2" charset="0"/>
              </a:rPr>
              <a:t>PROJECTED FINAL CAPABILITIES</a:t>
            </a:r>
          </a:p>
        </p:txBody>
      </p:sp>
      <p:sp>
        <p:nvSpPr>
          <p:cNvPr id="14" name="Text Box 5">
            <a:extLst>
              <a:ext uri="{FF2B5EF4-FFF2-40B4-BE49-F238E27FC236}">
                <a16:creationId xmlns:a16="http://schemas.microsoft.com/office/drawing/2014/main" id="{7AC07B27-BDFD-F645-B348-CD7E3CF45D3B}"/>
              </a:ext>
            </a:extLst>
          </p:cNvPr>
          <p:cNvSpPr txBox="1">
            <a:spLocks noChangeArrowheads="1"/>
          </p:cNvSpPr>
          <p:nvPr userDrawn="1"/>
        </p:nvSpPr>
        <p:spPr bwMode="auto">
          <a:xfrm>
            <a:off x="0" y="977825"/>
            <a:ext cx="1030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73038" indent="-173038">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Times" pitchFamily="2" charset="0"/>
              <a:buNone/>
            </a:pPr>
            <a:r>
              <a:rPr lang="en-US" altLang="en-US" sz="1600" dirty="0">
                <a:solidFill>
                  <a:srgbClr val="CC0000"/>
                </a:solidFill>
                <a:latin typeface="Helvetica Regular" pitchFamily="2" charset="0"/>
              </a:rPr>
              <a:t>Problem</a:t>
            </a:r>
          </a:p>
        </p:txBody>
      </p:sp>
      <p:sp>
        <p:nvSpPr>
          <p:cNvPr id="15" name="TextBox 14">
            <a:extLst>
              <a:ext uri="{FF2B5EF4-FFF2-40B4-BE49-F238E27FC236}">
                <a16:creationId xmlns:a16="http://schemas.microsoft.com/office/drawing/2014/main" id="{143853EE-CDF7-DE4A-9D26-1C8D3AD42236}"/>
              </a:ext>
            </a:extLst>
          </p:cNvPr>
          <p:cNvSpPr txBox="1"/>
          <p:nvPr userDrawn="1"/>
        </p:nvSpPr>
        <p:spPr>
          <a:xfrm>
            <a:off x="0" y="2132093"/>
            <a:ext cx="1104790" cy="338554"/>
          </a:xfrm>
          <a:prstGeom prst="rect">
            <a:avLst/>
          </a:prstGeom>
          <a:noFill/>
        </p:spPr>
        <p:txBody>
          <a:bodyPr wrap="none" rtlCol="0">
            <a:spAutoFit/>
          </a:bodyPr>
          <a:lstStyle/>
          <a:p>
            <a:r>
              <a:rPr lang="en-US" altLang="en-US" sz="1600" dirty="0">
                <a:solidFill>
                  <a:srgbClr val="CC0000"/>
                </a:solidFill>
                <a:latin typeface="Helvetica Regular" pitchFamily="2" charset="0"/>
              </a:rPr>
              <a:t>Challenge</a:t>
            </a:r>
          </a:p>
        </p:txBody>
      </p:sp>
      <p:sp>
        <p:nvSpPr>
          <p:cNvPr id="4" name="Picture Placeholder 3">
            <a:extLst>
              <a:ext uri="{FF2B5EF4-FFF2-40B4-BE49-F238E27FC236}">
                <a16:creationId xmlns:a16="http://schemas.microsoft.com/office/drawing/2014/main" id="{DA2B2898-F78C-A641-8297-0A8E54D50948}"/>
              </a:ext>
            </a:extLst>
          </p:cNvPr>
          <p:cNvSpPr>
            <a:spLocks noGrp="1"/>
          </p:cNvSpPr>
          <p:nvPr>
            <p:ph type="pic" sz="quarter" idx="10"/>
          </p:nvPr>
        </p:nvSpPr>
        <p:spPr>
          <a:xfrm>
            <a:off x="4746625" y="781050"/>
            <a:ext cx="4197350" cy="2319338"/>
          </a:xfrm>
          <a:prstGeom prst="rect">
            <a:avLst/>
          </a:prstGeom>
        </p:spPr>
        <p:txBody>
          <a:bodyPr/>
          <a:lstStyle/>
          <a:p>
            <a:endParaRPr lang="en-US" dirty="0"/>
          </a:p>
        </p:txBody>
      </p:sp>
      <p:sp>
        <p:nvSpPr>
          <p:cNvPr id="6" name="Text Placeholder 5">
            <a:extLst>
              <a:ext uri="{FF2B5EF4-FFF2-40B4-BE49-F238E27FC236}">
                <a16:creationId xmlns:a16="http://schemas.microsoft.com/office/drawing/2014/main" id="{4A99DDDA-4AA4-9F4B-AC2E-03510F1B9ADB}"/>
              </a:ext>
            </a:extLst>
          </p:cNvPr>
          <p:cNvSpPr>
            <a:spLocks noGrp="1"/>
          </p:cNvSpPr>
          <p:nvPr>
            <p:ph type="body" sz="quarter" idx="11" hasCustomPrompt="1"/>
          </p:nvPr>
        </p:nvSpPr>
        <p:spPr>
          <a:xfrm>
            <a:off x="133350" y="1316038"/>
            <a:ext cx="4322763" cy="815975"/>
          </a:xfrm>
          <a:prstGeom prst="rect">
            <a:avLst/>
          </a:prstGeom>
        </p:spPr>
        <p:txBody>
          <a:bodyPr/>
          <a:lstStyle>
            <a:lvl1pPr marL="0" indent="0">
              <a:buFontTx/>
              <a:buNone/>
              <a:defRPr sz="1200">
                <a:latin typeface="Helvetica" pitchFamily="2" charset="0"/>
              </a:defRPr>
            </a:lvl1pPr>
            <a:lvl2pPr marL="380985" indent="0">
              <a:buFontTx/>
              <a:buNone/>
              <a:defRPr sz="1200">
                <a:latin typeface="Helvetica" pitchFamily="2" charset="0"/>
              </a:defRPr>
            </a:lvl2pPr>
            <a:lvl3pPr marL="761970" indent="0">
              <a:buFontTx/>
              <a:buNone/>
              <a:defRPr sz="1200">
                <a:latin typeface="Helvetica" pitchFamily="2" charset="0"/>
              </a:defRPr>
            </a:lvl3pPr>
            <a:lvl4pPr marL="1142955" indent="0">
              <a:buFontTx/>
              <a:buNone/>
              <a:defRPr sz="1200">
                <a:latin typeface="Helvetica" pitchFamily="2" charset="0"/>
              </a:defRPr>
            </a:lvl4pPr>
            <a:lvl5pPr marL="1523939" indent="0">
              <a:buFontTx/>
              <a:buNone/>
              <a:defRPr sz="1200">
                <a:latin typeface="Helvetica" pitchFamily="2" charset="0"/>
              </a:defRPr>
            </a:lvl5pPr>
          </a:lstStyle>
          <a:p>
            <a:pPr lvl="0"/>
            <a:r>
              <a:rPr lang="en-US" dirty="0"/>
              <a:t>Problem Text</a:t>
            </a:r>
          </a:p>
        </p:txBody>
      </p:sp>
      <p:sp>
        <p:nvSpPr>
          <p:cNvPr id="16" name="Text Placeholder 5">
            <a:extLst>
              <a:ext uri="{FF2B5EF4-FFF2-40B4-BE49-F238E27FC236}">
                <a16:creationId xmlns:a16="http://schemas.microsoft.com/office/drawing/2014/main" id="{B5E9C2B1-0707-2C48-8CA4-F881D8F7A1AD}"/>
              </a:ext>
            </a:extLst>
          </p:cNvPr>
          <p:cNvSpPr>
            <a:spLocks noGrp="1"/>
          </p:cNvSpPr>
          <p:nvPr>
            <p:ph type="body" sz="quarter" idx="12" hasCustomPrompt="1"/>
          </p:nvPr>
        </p:nvSpPr>
        <p:spPr>
          <a:xfrm>
            <a:off x="133350" y="2409295"/>
            <a:ext cx="4322763" cy="815975"/>
          </a:xfrm>
          <a:prstGeom prst="rect">
            <a:avLst/>
          </a:prstGeom>
        </p:spPr>
        <p:txBody>
          <a:bodyPr/>
          <a:lstStyle>
            <a:lvl1pPr marL="0" indent="0">
              <a:buFontTx/>
              <a:buNone/>
              <a:defRPr sz="1200">
                <a:latin typeface="Helvetica" pitchFamily="2" charset="0"/>
              </a:defRPr>
            </a:lvl1pPr>
            <a:lvl2pPr marL="380985" indent="0">
              <a:buFontTx/>
              <a:buNone/>
              <a:defRPr sz="1200">
                <a:latin typeface="Helvetica" pitchFamily="2" charset="0"/>
              </a:defRPr>
            </a:lvl2pPr>
            <a:lvl3pPr marL="761970" indent="0">
              <a:buFontTx/>
              <a:buNone/>
              <a:defRPr sz="1200">
                <a:latin typeface="Helvetica" pitchFamily="2" charset="0"/>
              </a:defRPr>
            </a:lvl3pPr>
            <a:lvl4pPr marL="1142955" indent="0">
              <a:buFontTx/>
              <a:buNone/>
              <a:defRPr sz="1200">
                <a:latin typeface="Helvetica" pitchFamily="2" charset="0"/>
              </a:defRPr>
            </a:lvl4pPr>
            <a:lvl5pPr marL="1523939" indent="0">
              <a:buFontTx/>
              <a:buNone/>
              <a:defRPr sz="1200">
                <a:latin typeface="Helvetica" pitchFamily="2" charset="0"/>
              </a:defRPr>
            </a:lvl5pPr>
          </a:lstStyle>
          <a:p>
            <a:pPr lvl="0"/>
            <a:r>
              <a:rPr lang="en-US" dirty="0"/>
              <a:t>Challenge Text</a:t>
            </a:r>
          </a:p>
        </p:txBody>
      </p:sp>
      <p:sp>
        <p:nvSpPr>
          <p:cNvPr id="18" name="Text Placeholder 5">
            <a:extLst>
              <a:ext uri="{FF2B5EF4-FFF2-40B4-BE49-F238E27FC236}">
                <a16:creationId xmlns:a16="http://schemas.microsoft.com/office/drawing/2014/main" id="{5074F384-7253-8841-9055-187BF49983AC}"/>
              </a:ext>
            </a:extLst>
          </p:cNvPr>
          <p:cNvSpPr>
            <a:spLocks noGrp="1"/>
          </p:cNvSpPr>
          <p:nvPr>
            <p:ph type="body" sz="quarter" idx="13" hasCustomPrompt="1"/>
          </p:nvPr>
        </p:nvSpPr>
        <p:spPr>
          <a:xfrm>
            <a:off x="133350" y="3550778"/>
            <a:ext cx="4322763" cy="2093564"/>
          </a:xfrm>
          <a:prstGeom prst="rect">
            <a:avLst/>
          </a:prstGeom>
        </p:spPr>
        <p:txBody>
          <a:bodyPr/>
          <a:lstStyle>
            <a:lvl1pPr marL="0" indent="0">
              <a:buFontTx/>
              <a:buNone/>
              <a:defRPr sz="1200">
                <a:latin typeface="Helvetica" pitchFamily="2" charset="0"/>
              </a:defRPr>
            </a:lvl1pPr>
            <a:lvl2pPr marL="380985" indent="0">
              <a:buFontTx/>
              <a:buNone/>
              <a:defRPr sz="1200">
                <a:latin typeface="Helvetica" pitchFamily="2" charset="0"/>
              </a:defRPr>
            </a:lvl2pPr>
            <a:lvl3pPr marL="761970" indent="0">
              <a:buFontTx/>
              <a:buNone/>
              <a:defRPr sz="1200">
                <a:latin typeface="Helvetica" pitchFamily="2" charset="0"/>
              </a:defRPr>
            </a:lvl3pPr>
            <a:lvl4pPr marL="1142955" indent="0">
              <a:buFontTx/>
              <a:buNone/>
              <a:defRPr sz="1200">
                <a:latin typeface="Helvetica" pitchFamily="2" charset="0"/>
              </a:defRPr>
            </a:lvl4pPr>
            <a:lvl5pPr marL="1523939" indent="0">
              <a:buFontTx/>
              <a:buNone/>
              <a:defRPr sz="1200">
                <a:latin typeface="Helvetica" pitchFamily="2" charset="0"/>
              </a:defRPr>
            </a:lvl5pPr>
          </a:lstStyle>
          <a:p>
            <a:pPr lvl="0"/>
            <a:r>
              <a:rPr lang="en-US" dirty="0"/>
              <a:t>Highlights Text</a:t>
            </a:r>
          </a:p>
        </p:txBody>
      </p:sp>
      <p:sp>
        <p:nvSpPr>
          <p:cNvPr id="19" name="Text Placeholder 5">
            <a:extLst>
              <a:ext uri="{FF2B5EF4-FFF2-40B4-BE49-F238E27FC236}">
                <a16:creationId xmlns:a16="http://schemas.microsoft.com/office/drawing/2014/main" id="{A81E8325-845B-DA4D-9BBF-F5B6D5D38F84}"/>
              </a:ext>
            </a:extLst>
          </p:cNvPr>
          <p:cNvSpPr>
            <a:spLocks noGrp="1"/>
          </p:cNvSpPr>
          <p:nvPr>
            <p:ph type="body" sz="quarter" idx="14" hasCustomPrompt="1"/>
          </p:nvPr>
        </p:nvSpPr>
        <p:spPr>
          <a:xfrm>
            <a:off x="4683918" y="3545515"/>
            <a:ext cx="4322763" cy="2093564"/>
          </a:xfrm>
          <a:prstGeom prst="rect">
            <a:avLst/>
          </a:prstGeom>
        </p:spPr>
        <p:txBody>
          <a:bodyPr/>
          <a:lstStyle>
            <a:lvl1pPr marL="0" indent="0">
              <a:buFontTx/>
              <a:buNone/>
              <a:defRPr sz="1200">
                <a:latin typeface="Helvetica" pitchFamily="2" charset="0"/>
              </a:defRPr>
            </a:lvl1pPr>
            <a:lvl2pPr marL="380985" indent="0">
              <a:buFontTx/>
              <a:buNone/>
              <a:defRPr sz="1200">
                <a:latin typeface="Helvetica" pitchFamily="2" charset="0"/>
              </a:defRPr>
            </a:lvl2pPr>
            <a:lvl3pPr marL="761970" indent="0">
              <a:buFontTx/>
              <a:buNone/>
              <a:defRPr sz="1200">
                <a:latin typeface="Helvetica" pitchFamily="2" charset="0"/>
              </a:defRPr>
            </a:lvl3pPr>
            <a:lvl4pPr marL="1142955" indent="0">
              <a:buFontTx/>
              <a:buNone/>
              <a:defRPr sz="1200">
                <a:latin typeface="Helvetica" pitchFamily="2" charset="0"/>
              </a:defRPr>
            </a:lvl4pPr>
            <a:lvl5pPr marL="1523939" indent="0">
              <a:buFontTx/>
              <a:buNone/>
              <a:defRPr sz="1200">
                <a:latin typeface="Helvetica" pitchFamily="2" charset="0"/>
              </a:defRPr>
            </a:lvl5pPr>
          </a:lstStyle>
          <a:p>
            <a:pPr lvl="0"/>
            <a:r>
              <a:rPr lang="en-US" dirty="0"/>
              <a:t>Projected Capabilities Text</a:t>
            </a:r>
          </a:p>
        </p:txBody>
      </p:sp>
      <p:sp>
        <p:nvSpPr>
          <p:cNvPr id="12" name="Title 11">
            <a:extLst>
              <a:ext uri="{FF2B5EF4-FFF2-40B4-BE49-F238E27FC236}">
                <a16:creationId xmlns:a16="http://schemas.microsoft.com/office/drawing/2014/main" id="{71D9B8F1-883A-BD4A-A0B2-047F0B43262A}"/>
              </a:ext>
            </a:extLst>
          </p:cNvPr>
          <p:cNvSpPr>
            <a:spLocks noGrp="1"/>
          </p:cNvSpPr>
          <p:nvPr>
            <p:ph type="title"/>
          </p:nvPr>
        </p:nvSpPr>
        <p:spPr>
          <a:xfrm>
            <a:off x="632619" y="0"/>
            <a:ext cx="7886700" cy="656167"/>
          </a:xfrm>
          <a:prstGeom prst="rect">
            <a:avLst/>
          </a:prstGeo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1904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548F-CC7E-5D42-8DB1-5C4270923BBC}"/>
              </a:ext>
            </a:extLst>
          </p:cNvPr>
          <p:cNvSpPr>
            <a:spLocks noGrp="1"/>
          </p:cNvSpPr>
          <p:nvPr>
            <p:ph type="title"/>
          </p:nvPr>
        </p:nvSpPr>
        <p:spPr>
          <a:xfrm>
            <a:off x="645276" y="0"/>
            <a:ext cx="7886700" cy="643467"/>
          </a:xfrm>
          <a:prstGeom prst="rect">
            <a:avLst/>
          </a:prstGeo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04453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26" name="Object 2" hidden="1">
            <a:extLst>
              <a:ext uri="{FF2B5EF4-FFF2-40B4-BE49-F238E27FC236}">
                <a16:creationId xmlns:a16="http://schemas.microsoft.com/office/drawing/2014/main" id="{305A5ECD-D226-1140-888C-8A8B09F588D2}"/>
              </a:ext>
            </a:extLst>
          </p:cNvPr>
          <p:cNvGraphicFramePr>
            <a:graphicFrameLocks noChangeAspect="1"/>
          </p:cNvGraphicFramePr>
          <p:nvPr userDrawn="1">
            <p:custDataLst>
              <p:tags r:id="rId5"/>
            </p:custDataLst>
          </p:nvPr>
        </p:nvGraphicFramePr>
        <p:xfrm>
          <a:off x="1589" y="1324"/>
          <a:ext cx="1587" cy="1323"/>
        </p:xfrm>
        <a:graphic>
          <a:graphicData uri="http://schemas.openxmlformats.org/presentationml/2006/ole">
            <mc:AlternateContent xmlns:mc="http://schemas.openxmlformats.org/markup-compatibility/2006">
              <mc:Choice xmlns:v="urn:schemas-microsoft-com:vml" Requires="v">
                <p:oleObj spid="_x0000_s1097" name="think-cell Slide" r:id="rId6" imgW="38100" imgH="38100" progId="TCLayout.ActiveDocument.1">
                  <p:embed/>
                </p:oleObj>
              </mc:Choice>
              <mc:Fallback>
                <p:oleObj name="think-cell Slide" r:id="rId6" imgW="38100" imgH="3810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9" y="1324"/>
                        <a:ext cx="1587"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a:extLst>
              <a:ext uri="{FF2B5EF4-FFF2-40B4-BE49-F238E27FC236}">
                <a16:creationId xmlns:a16="http://schemas.microsoft.com/office/drawing/2014/main" id="{6AFD69CC-6811-2B4B-91E6-B4EBCE134E7A}"/>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685800"/>
          </a:xfrm>
          <a:prstGeom prst="rect">
            <a:avLst/>
          </a:prstGeom>
        </p:spPr>
      </p:pic>
      <p:sp>
        <p:nvSpPr>
          <p:cNvPr id="16" name="Rectangle 15">
            <a:extLst>
              <a:ext uri="{FF2B5EF4-FFF2-40B4-BE49-F238E27FC236}">
                <a16:creationId xmlns:a16="http://schemas.microsoft.com/office/drawing/2014/main" id="{3E9618A4-DC8F-3549-A5CE-45BBBD737EA6}"/>
              </a:ext>
            </a:extLst>
          </p:cNvPr>
          <p:cNvSpPr/>
          <p:nvPr userDrawn="1"/>
        </p:nvSpPr>
        <p:spPr>
          <a:xfrm>
            <a:off x="3175" y="686580"/>
            <a:ext cx="9140825" cy="5028420"/>
          </a:xfrm>
          <a:prstGeom prst="rect">
            <a:avLst/>
          </a:prstGeom>
          <a:noFill/>
          <a:ln w="19050">
            <a:solidFill>
              <a:srgbClr val="A21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BFDBD794-E154-C744-A4ED-CD478A002ED0}"/>
              </a:ext>
            </a:extLst>
          </p:cNvPr>
          <p:cNvSpPr>
            <a:spLocks noGrp="1"/>
          </p:cNvSpPr>
          <p:nvPr>
            <p:ph type="title"/>
          </p:nvPr>
        </p:nvSpPr>
        <p:spPr>
          <a:xfrm>
            <a:off x="628650" y="-209550"/>
            <a:ext cx="7886700" cy="1104900"/>
          </a:xfrm>
          <a:prstGeom prst="rect">
            <a:avLst/>
          </a:prstGeom>
        </p:spPr>
        <p:txBody>
          <a:bodyPr vert="horz" lIns="91440" tIns="45720" rIns="91440" bIns="45720" rtlCol="0" anchor="ctr">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Lst>
  <p:txStyles>
    <p:titleStyle>
      <a:lvl1pPr algn="ctr" rtl="0" eaLnBrk="1" fontAlgn="base" hangingPunct="1">
        <a:spcBef>
          <a:spcPct val="0"/>
        </a:spcBef>
        <a:spcAft>
          <a:spcPct val="0"/>
        </a:spcAft>
        <a:defRPr sz="3667">
          <a:solidFill>
            <a:schemeClr val="tx2"/>
          </a:solidFill>
          <a:latin typeface="+mj-lt"/>
          <a:ea typeface="+mj-ea"/>
          <a:cs typeface="+mj-cs"/>
        </a:defRPr>
      </a:lvl1pPr>
      <a:lvl2pPr algn="ctr" rtl="0" eaLnBrk="1" fontAlgn="base" hangingPunct="1">
        <a:spcBef>
          <a:spcPct val="0"/>
        </a:spcBef>
        <a:spcAft>
          <a:spcPct val="0"/>
        </a:spcAft>
        <a:defRPr sz="3667">
          <a:solidFill>
            <a:schemeClr val="tx2"/>
          </a:solidFill>
          <a:latin typeface="Arial" charset="0"/>
        </a:defRPr>
      </a:lvl2pPr>
      <a:lvl3pPr algn="ctr" rtl="0" eaLnBrk="1" fontAlgn="base" hangingPunct="1">
        <a:spcBef>
          <a:spcPct val="0"/>
        </a:spcBef>
        <a:spcAft>
          <a:spcPct val="0"/>
        </a:spcAft>
        <a:defRPr sz="3667">
          <a:solidFill>
            <a:schemeClr val="tx2"/>
          </a:solidFill>
          <a:latin typeface="Arial" charset="0"/>
        </a:defRPr>
      </a:lvl3pPr>
      <a:lvl4pPr algn="ctr" rtl="0" eaLnBrk="1" fontAlgn="base" hangingPunct="1">
        <a:spcBef>
          <a:spcPct val="0"/>
        </a:spcBef>
        <a:spcAft>
          <a:spcPct val="0"/>
        </a:spcAft>
        <a:defRPr sz="3667">
          <a:solidFill>
            <a:schemeClr val="tx2"/>
          </a:solidFill>
          <a:latin typeface="Arial" charset="0"/>
        </a:defRPr>
      </a:lvl4pPr>
      <a:lvl5pPr algn="ctr" rtl="0" eaLnBrk="1" fontAlgn="base" hangingPunct="1">
        <a:spcBef>
          <a:spcPct val="0"/>
        </a:spcBef>
        <a:spcAft>
          <a:spcPct val="0"/>
        </a:spcAft>
        <a:defRPr sz="3667">
          <a:solidFill>
            <a:schemeClr val="tx2"/>
          </a:solidFill>
          <a:latin typeface="Arial" charset="0"/>
        </a:defRPr>
      </a:lvl5pPr>
      <a:lvl6pPr marL="380985" algn="ctr" rtl="0" eaLnBrk="1" fontAlgn="base" hangingPunct="1">
        <a:spcBef>
          <a:spcPct val="0"/>
        </a:spcBef>
        <a:spcAft>
          <a:spcPct val="0"/>
        </a:spcAft>
        <a:defRPr sz="3667">
          <a:solidFill>
            <a:schemeClr val="tx2"/>
          </a:solidFill>
          <a:latin typeface="Arial" charset="0"/>
        </a:defRPr>
      </a:lvl6pPr>
      <a:lvl7pPr marL="761970" algn="ctr" rtl="0" eaLnBrk="1" fontAlgn="base" hangingPunct="1">
        <a:spcBef>
          <a:spcPct val="0"/>
        </a:spcBef>
        <a:spcAft>
          <a:spcPct val="0"/>
        </a:spcAft>
        <a:defRPr sz="3667">
          <a:solidFill>
            <a:schemeClr val="tx2"/>
          </a:solidFill>
          <a:latin typeface="Arial" charset="0"/>
        </a:defRPr>
      </a:lvl7pPr>
      <a:lvl8pPr marL="1142954" algn="ctr" rtl="0" eaLnBrk="1" fontAlgn="base" hangingPunct="1">
        <a:spcBef>
          <a:spcPct val="0"/>
        </a:spcBef>
        <a:spcAft>
          <a:spcPct val="0"/>
        </a:spcAft>
        <a:defRPr sz="3667">
          <a:solidFill>
            <a:schemeClr val="tx2"/>
          </a:solidFill>
          <a:latin typeface="Arial" charset="0"/>
        </a:defRPr>
      </a:lvl8pPr>
      <a:lvl9pPr marL="1523939" algn="ctr" rtl="0" eaLnBrk="1" fontAlgn="base" hangingPunct="1">
        <a:spcBef>
          <a:spcPct val="0"/>
        </a:spcBef>
        <a:spcAft>
          <a:spcPct val="0"/>
        </a:spcAft>
        <a:defRPr sz="3667">
          <a:solidFill>
            <a:schemeClr val="tx2"/>
          </a:solidFill>
          <a:latin typeface="Arial" charset="0"/>
        </a:defRPr>
      </a:lvl9pPr>
    </p:titleStyle>
    <p:bodyStyle>
      <a:lvl1pPr marL="285739" indent="-285739" algn="l" rtl="0" eaLnBrk="1" fontAlgn="base" hangingPunct="1">
        <a:spcBef>
          <a:spcPct val="20000"/>
        </a:spcBef>
        <a:spcAft>
          <a:spcPct val="0"/>
        </a:spcAft>
        <a:buChar char="•"/>
        <a:defRPr sz="2667">
          <a:solidFill>
            <a:schemeClr val="tx1"/>
          </a:solidFill>
          <a:latin typeface="+mn-lt"/>
          <a:ea typeface="+mn-ea"/>
          <a:cs typeface="+mn-cs"/>
        </a:defRPr>
      </a:lvl1pPr>
      <a:lvl2pPr marL="619100" indent="-238115" algn="l" rtl="0" eaLnBrk="1" fontAlgn="base" hangingPunct="1">
        <a:spcBef>
          <a:spcPct val="20000"/>
        </a:spcBef>
        <a:spcAft>
          <a:spcPct val="0"/>
        </a:spcAft>
        <a:buChar char="–"/>
        <a:defRPr sz="2333">
          <a:solidFill>
            <a:schemeClr val="tx1"/>
          </a:solidFill>
          <a:latin typeface="+mn-lt"/>
        </a:defRPr>
      </a:lvl2pPr>
      <a:lvl3pPr marL="952462" indent="-190492" algn="l" rtl="0" eaLnBrk="1" fontAlgn="base" hangingPunct="1">
        <a:spcBef>
          <a:spcPct val="20000"/>
        </a:spcBef>
        <a:spcAft>
          <a:spcPct val="0"/>
        </a:spcAft>
        <a:buChar char="•"/>
        <a:defRPr sz="2000">
          <a:solidFill>
            <a:schemeClr val="tx1"/>
          </a:solidFill>
          <a:latin typeface="+mn-lt"/>
        </a:defRPr>
      </a:lvl3pPr>
      <a:lvl4pPr marL="1333447" indent="-190492" algn="l" rtl="0" eaLnBrk="1" fontAlgn="base" hangingPunct="1">
        <a:spcBef>
          <a:spcPct val="20000"/>
        </a:spcBef>
        <a:spcAft>
          <a:spcPct val="0"/>
        </a:spcAft>
        <a:buChar char="–"/>
        <a:defRPr sz="1667">
          <a:solidFill>
            <a:schemeClr val="tx1"/>
          </a:solidFill>
          <a:latin typeface="+mn-lt"/>
        </a:defRPr>
      </a:lvl4pPr>
      <a:lvl5pPr marL="1714431" indent="-190492" algn="l" rtl="0" eaLnBrk="1" fontAlgn="base" hangingPunct="1">
        <a:spcBef>
          <a:spcPct val="20000"/>
        </a:spcBef>
        <a:spcAft>
          <a:spcPct val="0"/>
        </a:spcAft>
        <a:buChar char="»"/>
        <a:defRPr sz="1667">
          <a:solidFill>
            <a:schemeClr val="tx1"/>
          </a:solidFill>
          <a:latin typeface="+mn-lt"/>
        </a:defRPr>
      </a:lvl5pPr>
      <a:lvl6pPr marL="2095416" indent="-190492" algn="l" rtl="0" eaLnBrk="1" fontAlgn="base" hangingPunct="1">
        <a:spcBef>
          <a:spcPct val="20000"/>
        </a:spcBef>
        <a:spcAft>
          <a:spcPct val="0"/>
        </a:spcAft>
        <a:buChar char="»"/>
        <a:defRPr sz="1667">
          <a:solidFill>
            <a:schemeClr val="tx1"/>
          </a:solidFill>
          <a:latin typeface="+mn-lt"/>
        </a:defRPr>
      </a:lvl6pPr>
      <a:lvl7pPr marL="2476401" indent="-190492" algn="l" rtl="0" eaLnBrk="1" fontAlgn="base" hangingPunct="1">
        <a:spcBef>
          <a:spcPct val="20000"/>
        </a:spcBef>
        <a:spcAft>
          <a:spcPct val="0"/>
        </a:spcAft>
        <a:buChar char="»"/>
        <a:defRPr sz="1667">
          <a:solidFill>
            <a:schemeClr val="tx1"/>
          </a:solidFill>
          <a:latin typeface="+mn-lt"/>
        </a:defRPr>
      </a:lvl7pPr>
      <a:lvl8pPr marL="2857386" indent="-190492" algn="l" rtl="0" eaLnBrk="1" fontAlgn="base" hangingPunct="1">
        <a:spcBef>
          <a:spcPct val="20000"/>
        </a:spcBef>
        <a:spcAft>
          <a:spcPct val="0"/>
        </a:spcAft>
        <a:buChar char="»"/>
        <a:defRPr sz="1667">
          <a:solidFill>
            <a:schemeClr val="tx1"/>
          </a:solidFill>
          <a:latin typeface="+mn-lt"/>
        </a:defRPr>
      </a:lvl8pPr>
      <a:lvl9pPr marL="3238370" indent="-190492" algn="l" rtl="0" eaLnBrk="1" fontAlgn="base" hangingPunct="1">
        <a:spcBef>
          <a:spcPct val="20000"/>
        </a:spcBef>
        <a:spcAft>
          <a:spcPct val="0"/>
        </a:spcAft>
        <a:buChar char="»"/>
        <a:defRPr sz="1667">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255F2A-C7F0-5A49-9A38-25270772EAC1}"/>
              </a:ext>
            </a:extLst>
          </p:cNvPr>
          <p:cNvSpPr txBox="1"/>
          <p:nvPr/>
        </p:nvSpPr>
        <p:spPr>
          <a:xfrm>
            <a:off x="140044" y="1260387"/>
            <a:ext cx="443195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Intel is paramount for situational awareness</a:t>
            </a:r>
          </a:p>
          <a:p>
            <a:pPr marL="285750" indent="-285750">
              <a:buFont typeface="Arial" panose="020B0604020202020204" pitchFamily="34" charset="0"/>
              <a:buChar char="•"/>
            </a:pPr>
            <a:r>
              <a:rPr lang="en-US" sz="1600" dirty="0"/>
              <a:t>Process of gathering intel is largely manual</a:t>
            </a:r>
          </a:p>
          <a:p>
            <a:pPr marL="285750" indent="-285750">
              <a:buFont typeface="Arial" panose="020B0604020202020204" pitchFamily="34" charset="0"/>
              <a:buChar char="•"/>
            </a:pPr>
            <a:r>
              <a:rPr lang="en-US" sz="1600" dirty="0"/>
              <a:t>Eats up soldiers’ time and focus</a:t>
            </a:r>
          </a:p>
          <a:p>
            <a:pPr marL="285750" indent="-285750">
              <a:buFont typeface="Arial" panose="020B0604020202020204" pitchFamily="34" charset="0"/>
              <a:buChar char="•"/>
            </a:pPr>
            <a:endParaRPr lang="en-US" sz="1600" dirty="0"/>
          </a:p>
        </p:txBody>
      </p:sp>
      <p:sp>
        <p:nvSpPr>
          <p:cNvPr id="12" name="TextBox 11">
            <a:extLst>
              <a:ext uri="{FF2B5EF4-FFF2-40B4-BE49-F238E27FC236}">
                <a16:creationId xmlns:a16="http://schemas.microsoft.com/office/drawing/2014/main" id="{376FDF6A-5ED3-ED4D-802C-8024A88F6687}"/>
              </a:ext>
            </a:extLst>
          </p:cNvPr>
          <p:cNvSpPr txBox="1"/>
          <p:nvPr/>
        </p:nvSpPr>
        <p:spPr>
          <a:xfrm>
            <a:off x="140044" y="2343784"/>
            <a:ext cx="4365810" cy="830997"/>
          </a:xfrm>
          <a:prstGeom prst="rect">
            <a:avLst/>
          </a:prstGeom>
          <a:noFill/>
        </p:spPr>
        <p:txBody>
          <a:bodyPr wrap="square" rtlCol="0">
            <a:spAutoFit/>
          </a:bodyPr>
          <a:lstStyle/>
          <a:p>
            <a:pPr marL="342900" indent="-342900">
              <a:buFont typeface="Arial" panose="020B0604020202020204" pitchFamily="34" charset="0"/>
              <a:buChar char="•"/>
            </a:pPr>
            <a:r>
              <a:rPr lang="en-US" sz="1600" dirty="0"/>
              <a:t>Design and build a lightweight, flexible system that can passively help soldiers understand an AO</a:t>
            </a:r>
          </a:p>
        </p:txBody>
      </p:sp>
      <p:sp>
        <p:nvSpPr>
          <p:cNvPr id="14" name="TextBox 13">
            <a:extLst>
              <a:ext uri="{FF2B5EF4-FFF2-40B4-BE49-F238E27FC236}">
                <a16:creationId xmlns:a16="http://schemas.microsoft.com/office/drawing/2014/main" id="{9E6B229A-4AE7-AC4C-BA7E-710861090EAE}"/>
              </a:ext>
            </a:extLst>
          </p:cNvPr>
          <p:cNvSpPr txBox="1"/>
          <p:nvPr/>
        </p:nvSpPr>
        <p:spPr>
          <a:xfrm>
            <a:off x="140044" y="3564602"/>
            <a:ext cx="436581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Camera captures frames continuously</a:t>
            </a:r>
          </a:p>
          <a:p>
            <a:pPr marL="285750" indent="-285750">
              <a:buFont typeface="Arial" panose="020B0604020202020204" pitchFamily="34" charset="0"/>
              <a:buChar char="•"/>
            </a:pPr>
            <a:r>
              <a:rPr lang="en-US" sz="1600" dirty="0"/>
              <a:t>Each frame run through object detection model, distance between camera and detections estimated</a:t>
            </a:r>
          </a:p>
          <a:p>
            <a:pPr marL="285750" indent="-285750">
              <a:buFont typeface="Arial" panose="020B0604020202020204" pitchFamily="34" charset="0"/>
              <a:buChar char="•"/>
            </a:pPr>
            <a:r>
              <a:rPr lang="en-US" sz="1600" dirty="0"/>
              <a:t>Combined with GPS and orientation data, location of detected objects is determined</a:t>
            </a:r>
          </a:p>
          <a:p>
            <a:pPr marL="285750" indent="-285750">
              <a:buFont typeface="Arial" panose="020B0604020202020204" pitchFamily="34" charset="0"/>
              <a:buChar char="•"/>
            </a:pPr>
            <a:r>
              <a:rPr lang="en-US" sz="1600" dirty="0"/>
              <a:t>2D vector (object, location) is broadcasted to automatically populate Nett Warrior map</a:t>
            </a:r>
          </a:p>
        </p:txBody>
      </p:sp>
      <p:sp>
        <p:nvSpPr>
          <p:cNvPr id="15" name="TextBox 14">
            <a:extLst>
              <a:ext uri="{FF2B5EF4-FFF2-40B4-BE49-F238E27FC236}">
                <a16:creationId xmlns:a16="http://schemas.microsoft.com/office/drawing/2014/main" id="{393E153D-2CBC-424A-80E6-91BB932683F9}"/>
              </a:ext>
            </a:extLst>
          </p:cNvPr>
          <p:cNvSpPr txBox="1"/>
          <p:nvPr/>
        </p:nvSpPr>
        <p:spPr>
          <a:xfrm>
            <a:off x="4653448" y="3564601"/>
            <a:ext cx="436581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Vision Modules will be able to continuously feed data about an AO into Nett Warrior, distributing intelligence to all members of the network</a:t>
            </a:r>
          </a:p>
          <a:p>
            <a:pPr marL="285750" indent="-285750">
              <a:buFont typeface="Arial" panose="020B0604020202020204" pitchFamily="34" charset="0"/>
              <a:buChar char="•"/>
            </a:pPr>
            <a:r>
              <a:rPr lang="en-US" sz="1600" dirty="0"/>
              <a:t>Each Vision Module is small, cheap, and easy to use</a:t>
            </a:r>
          </a:p>
          <a:p>
            <a:pPr marL="285750" indent="-285750">
              <a:buFont typeface="Arial" panose="020B0604020202020204" pitchFamily="34" charset="0"/>
              <a:buChar char="•"/>
            </a:pPr>
            <a:r>
              <a:rPr lang="en-US" sz="1600" dirty="0"/>
              <a:t>Integrate with HUD in order to dynamically improve situational awareness</a:t>
            </a:r>
          </a:p>
        </p:txBody>
      </p:sp>
      <p:sp>
        <p:nvSpPr>
          <p:cNvPr id="4" name="Rectangle 3">
            <a:extLst>
              <a:ext uri="{FF2B5EF4-FFF2-40B4-BE49-F238E27FC236}">
                <a16:creationId xmlns:a16="http://schemas.microsoft.com/office/drawing/2014/main" id="{1EB0429D-256F-1B42-B19B-FB00E9DFE950}"/>
              </a:ext>
            </a:extLst>
          </p:cNvPr>
          <p:cNvSpPr/>
          <p:nvPr/>
        </p:nvSpPr>
        <p:spPr>
          <a:xfrm>
            <a:off x="2286000" y="15947"/>
            <a:ext cx="4572000" cy="646331"/>
          </a:xfrm>
          <a:prstGeom prst="rect">
            <a:avLst/>
          </a:prstGeom>
        </p:spPr>
        <p:txBody>
          <a:bodyPr>
            <a:spAutoFit/>
          </a:bodyPr>
          <a:lstStyle/>
          <a:p>
            <a:pPr algn="ctr"/>
            <a:r>
              <a:rPr lang="en-US" sz="1400" b="1" dirty="0">
                <a:solidFill>
                  <a:schemeClr val="bg1"/>
                </a:solidFill>
                <a:latin typeface="Century Gothic" panose="020B0502020202020204" pitchFamily="34" charset="0"/>
              </a:rPr>
              <a:t>DROID Vision</a:t>
            </a:r>
          </a:p>
          <a:p>
            <a:pPr algn="ctr"/>
            <a:r>
              <a:rPr lang="en-US" sz="1200" i="1" dirty="0">
                <a:solidFill>
                  <a:schemeClr val="bg1"/>
                </a:solidFill>
                <a:latin typeface="Century Gothic" panose="020B0502020202020204" pitchFamily="34" charset="0"/>
              </a:rPr>
              <a:t>A Distributed Intelligence Operator</a:t>
            </a:r>
          </a:p>
          <a:p>
            <a:pPr algn="ctr"/>
            <a:r>
              <a:rPr lang="en-US" sz="1000" dirty="0">
                <a:solidFill>
                  <a:schemeClr val="bg1"/>
                </a:solidFill>
                <a:latin typeface="Century Gothic" panose="020B0502020202020204" pitchFamily="34" charset="0"/>
              </a:rPr>
              <a:t>Ian Miller &amp; Rishi Shah</a:t>
            </a:r>
          </a:p>
        </p:txBody>
      </p:sp>
      <p:pic>
        <p:nvPicPr>
          <p:cNvPr id="11" name="Picture 10">
            <a:extLst>
              <a:ext uri="{FF2B5EF4-FFF2-40B4-BE49-F238E27FC236}">
                <a16:creationId xmlns:a16="http://schemas.microsoft.com/office/drawing/2014/main" id="{DC80183D-EB3C-F64E-B5CD-DB61CCBCF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018" y="735654"/>
            <a:ext cx="3405964" cy="2439127"/>
          </a:xfrm>
          <a:prstGeom prst="rect">
            <a:avLst/>
          </a:prstGeom>
          <a:ln w="28575">
            <a:noFill/>
          </a:ln>
        </p:spPr>
      </p:pic>
    </p:spTree>
    <p:extLst>
      <p:ext uri="{BB962C8B-B14F-4D97-AF65-F5344CB8AC3E}">
        <p14:creationId xmlns:p14="http://schemas.microsoft.com/office/powerpoint/2010/main" val="149124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048C435-55E1-7D44-B0CB-6162EC06B7C5}"/>
              </a:ext>
            </a:extLst>
          </p:cNvPr>
          <p:cNvCxnSpPr/>
          <p:nvPr/>
        </p:nvCxnSpPr>
        <p:spPr>
          <a:xfrm>
            <a:off x="4572000" y="884554"/>
            <a:ext cx="0" cy="4606865"/>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AC788E-6A6D-BC49-B305-D50DF3448DA7}"/>
              </a:ext>
            </a:extLst>
          </p:cNvPr>
          <p:cNvSpPr/>
          <p:nvPr/>
        </p:nvSpPr>
        <p:spPr>
          <a:xfrm>
            <a:off x="2286000" y="15947"/>
            <a:ext cx="4572000" cy="646331"/>
          </a:xfrm>
          <a:prstGeom prst="rect">
            <a:avLst/>
          </a:prstGeom>
        </p:spPr>
        <p:txBody>
          <a:bodyPr>
            <a:spAutoFit/>
          </a:bodyPr>
          <a:lstStyle/>
          <a:p>
            <a:pPr algn="ctr"/>
            <a:r>
              <a:rPr lang="en-US" sz="1400" b="1" dirty="0">
                <a:solidFill>
                  <a:schemeClr val="bg1"/>
                </a:solidFill>
                <a:latin typeface="Century Gothic" panose="020B0502020202020204" pitchFamily="34" charset="0"/>
              </a:rPr>
              <a:t>DROID Vision</a:t>
            </a:r>
          </a:p>
          <a:p>
            <a:pPr algn="ctr"/>
            <a:r>
              <a:rPr lang="en-US" sz="1200" i="1" dirty="0">
                <a:solidFill>
                  <a:schemeClr val="bg1"/>
                </a:solidFill>
                <a:latin typeface="Century Gothic" panose="020B0502020202020204" pitchFamily="34" charset="0"/>
              </a:rPr>
              <a:t>A Distributed Intelligence Operator</a:t>
            </a:r>
          </a:p>
          <a:p>
            <a:pPr algn="ctr"/>
            <a:r>
              <a:rPr lang="en-US" sz="1000" dirty="0">
                <a:solidFill>
                  <a:schemeClr val="bg1"/>
                </a:solidFill>
                <a:latin typeface="Century Gothic" panose="020B0502020202020204" pitchFamily="34" charset="0"/>
              </a:rPr>
              <a:t>Ian Miller &amp; Rishi Shah</a:t>
            </a:r>
          </a:p>
        </p:txBody>
      </p:sp>
      <p:sp>
        <p:nvSpPr>
          <p:cNvPr id="9" name="TextBox 8">
            <a:extLst>
              <a:ext uri="{FF2B5EF4-FFF2-40B4-BE49-F238E27FC236}">
                <a16:creationId xmlns:a16="http://schemas.microsoft.com/office/drawing/2014/main" id="{B5AE4F48-0403-7944-A340-64145B3200DB}"/>
              </a:ext>
            </a:extLst>
          </p:cNvPr>
          <p:cNvSpPr txBox="1"/>
          <p:nvPr/>
        </p:nvSpPr>
        <p:spPr>
          <a:xfrm>
            <a:off x="1" y="1194055"/>
            <a:ext cx="4572000" cy="461665"/>
          </a:xfrm>
          <a:prstGeom prst="rect">
            <a:avLst/>
          </a:prstGeom>
          <a:noFill/>
        </p:spPr>
        <p:txBody>
          <a:bodyPr wrap="square" rtlCol="0">
            <a:spAutoFit/>
          </a:bodyPr>
          <a:lstStyle/>
          <a:p>
            <a:pPr algn="ctr"/>
            <a:r>
              <a:rPr lang="en-US" sz="2400" i="1" dirty="0"/>
              <a:t>Soldier Problem</a:t>
            </a:r>
          </a:p>
        </p:txBody>
      </p:sp>
      <p:sp>
        <p:nvSpPr>
          <p:cNvPr id="10" name="TextBox 9">
            <a:extLst>
              <a:ext uri="{FF2B5EF4-FFF2-40B4-BE49-F238E27FC236}">
                <a16:creationId xmlns:a16="http://schemas.microsoft.com/office/drawing/2014/main" id="{30A42FB2-E39B-5445-8E31-AF1240DAB3B6}"/>
              </a:ext>
            </a:extLst>
          </p:cNvPr>
          <p:cNvSpPr txBox="1"/>
          <p:nvPr/>
        </p:nvSpPr>
        <p:spPr>
          <a:xfrm>
            <a:off x="4572000" y="1194055"/>
            <a:ext cx="4572000" cy="461665"/>
          </a:xfrm>
          <a:prstGeom prst="rect">
            <a:avLst/>
          </a:prstGeom>
          <a:noFill/>
        </p:spPr>
        <p:txBody>
          <a:bodyPr wrap="square" rtlCol="0">
            <a:spAutoFit/>
          </a:bodyPr>
          <a:lstStyle/>
          <a:p>
            <a:pPr algn="ctr"/>
            <a:r>
              <a:rPr lang="en-US" sz="2400" i="1" dirty="0"/>
              <a:t>Design Challenge</a:t>
            </a:r>
          </a:p>
        </p:txBody>
      </p:sp>
      <p:sp>
        <p:nvSpPr>
          <p:cNvPr id="11" name="TextBox 10">
            <a:extLst>
              <a:ext uri="{FF2B5EF4-FFF2-40B4-BE49-F238E27FC236}">
                <a16:creationId xmlns:a16="http://schemas.microsoft.com/office/drawing/2014/main" id="{1E5D5152-2668-214D-9EDB-4755FCF6017B}"/>
              </a:ext>
            </a:extLst>
          </p:cNvPr>
          <p:cNvSpPr txBox="1"/>
          <p:nvPr/>
        </p:nvSpPr>
        <p:spPr>
          <a:xfrm>
            <a:off x="111512" y="1903666"/>
            <a:ext cx="4348977" cy="3139321"/>
          </a:xfrm>
          <a:prstGeom prst="rect">
            <a:avLst/>
          </a:prstGeom>
          <a:noFill/>
        </p:spPr>
        <p:txBody>
          <a:bodyPr wrap="square" rtlCol="0">
            <a:spAutoFit/>
          </a:bodyPr>
          <a:lstStyle/>
          <a:p>
            <a:pPr algn="ctr" eaLnBrk="1" hangingPunct="1">
              <a:spcBef>
                <a:spcPts val="0"/>
              </a:spcBef>
            </a:pPr>
            <a:r>
              <a:rPr lang="en-US" dirty="0"/>
              <a:t>Continuous intelligence collection about an AO is vital to the success of any mission.</a:t>
            </a:r>
          </a:p>
          <a:p>
            <a:pPr algn="ctr" eaLnBrk="1" hangingPunct="1">
              <a:spcBef>
                <a:spcPts val="0"/>
              </a:spcBef>
            </a:pPr>
            <a:endParaRPr lang="en-US" dirty="0"/>
          </a:p>
          <a:p>
            <a:pPr algn="ctr" eaLnBrk="1" hangingPunct="1">
              <a:spcBef>
                <a:spcPts val="0"/>
              </a:spcBef>
            </a:pPr>
            <a:r>
              <a:rPr lang="en-US" dirty="0"/>
              <a:t>The collection and dissemination of intelligence from soldiers is currently a slow and manual process.</a:t>
            </a:r>
          </a:p>
          <a:p>
            <a:pPr algn="ctr" eaLnBrk="1" hangingPunct="1">
              <a:spcBef>
                <a:spcPts val="0"/>
              </a:spcBef>
            </a:pPr>
            <a:endParaRPr lang="en-US" dirty="0"/>
          </a:p>
          <a:p>
            <a:pPr algn="ctr" eaLnBrk="1" hangingPunct="1">
              <a:spcBef>
                <a:spcPts val="0"/>
              </a:spcBef>
            </a:pPr>
            <a:r>
              <a:rPr lang="en-US" dirty="0"/>
              <a:t>Soldiers using systems like Nett Warrior to disseminate intelligence are forced to be distracted from the mission.</a:t>
            </a:r>
          </a:p>
        </p:txBody>
      </p:sp>
      <p:sp>
        <p:nvSpPr>
          <p:cNvPr id="12" name="TextBox 11">
            <a:extLst>
              <a:ext uri="{FF2B5EF4-FFF2-40B4-BE49-F238E27FC236}">
                <a16:creationId xmlns:a16="http://schemas.microsoft.com/office/drawing/2014/main" id="{0BD49B93-259A-AB4C-9B64-3F4DEE4027CC}"/>
              </a:ext>
            </a:extLst>
          </p:cNvPr>
          <p:cNvSpPr txBox="1"/>
          <p:nvPr/>
        </p:nvSpPr>
        <p:spPr>
          <a:xfrm>
            <a:off x="4683512" y="2310823"/>
            <a:ext cx="4348976" cy="1754326"/>
          </a:xfrm>
          <a:prstGeom prst="rect">
            <a:avLst/>
          </a:prstGeom>
          <a:noFill/>
        </p:spPr>
        <p:txBody>
          <a:bodyPr wrap="square" rtlCol="0">
            <a:spAutoFit/>
          </a:bodyPr>
          <a:lstStyle/>
          <a:p>
            <a:pPr algn="ctr" eaLnBrk="1" hangingPunct="1">
              <a:spcBef>
                <a:spcPts val="0"/>
              </a:spcBef>
            </a:pPr>
            <a:r>
              <a:rPr lang="en-US" dirty="0"/>
              <a:t>Build a device that enables real-time, passive, and automatic dissemination of  intelligence.</a:t>
            </a:r>
          </a:p>
          <a:p>
            <a:pPr algn="ctr" eaLnBrk="1" hangingPunct="1">
              <a:spcBef>
                <a:spcPts val="0"/>
              </a:spcBef>
            </a:pPr>
            <a:endParaRPr lang="en-US" dirty="0"/>
          </a:p>
          <a:p>
            <a:pPr algn="ctr" eaLnBrk="1" hangingPunct="1">
              <a:spcBef>
                <a:spcPts val="0"/>
              </a:spcBef>
            </a:pPr>
            <a:r>
              <a:rPr lang="en-US" dirty="0"/>
              <a:t>Device should feed information into the existing Nett Warrior framework.</a:t>
            </a:r>
          </a:p>
        </p:txBody>
      </p:sp>
    </p:spTree>
    <p:extLst>
      <p:ext uri="{BB962C8B-B14F-4D97-AF65-F5344CB8AC3E}">
        <p14:creationId xmlns:p14="http://schemas.microsoft.com/office/powerpoint/2010/main" val="304073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5DA3239-1343-DA48-A32E-F7BE114C0B6E}"/>
              </a:ext>
            </a:extLst>
          </p:cNvPr>
          <p:cNvSpPr>
            <a:spLocks noGrp="1" noChangeArrowheads="1"/>
          </p:cNvSpPr>
          <p:nvPr>
            <p:ph type="title"/>
          </p:nvPr>
        </p:nvSpPr>
        <p:spPr bwMode="auto">
          <a:xfrm>
            <a:off x="1565275" y="89366"/>
            <a:ext cx="6013450" cy="5733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altLang="en-US" sz="2400" b="1" dirty="0">
                <a:solidFill>
                  <a:schemeClr val="bg1"/>
                </a:solidFill>
                <a:latin typeface="Century Gothic" panose="020B0502020202020204" pitchFamily="34" charset="0"/>
              </a:rPr>
              <a:t>Prototype Design Overview</a:t>
            </a:r>
            <a:endParaRPr lang="en-US" altLang="en-US" sz="2400" b="1" i="1" dirty="0">
              <a:solidFill>
                <a:schemeClr val="bg1"/>
              </a:solidFill>
              <a:latin typeface="Century Gothic" panose="020B0502020202020204" pitchFamily="34" charset="0"/>
            </a:endParaRPr>
          </a:p>
        </p:txBody>
      </p:sp>
      <p:graphicFrame>
        <p:nvGraphicFramePr>
          <p:cNvPr id="9" name="Diagram 8">
            <a:extLst>
              <a:ext uri="{FF2B5EF4-FFF2-40B4-BE49-F238E27FC236}">
                <a16:creationId xmlns:a16="http://schemas.microsoft.com/office/drawing/2014/main" id="{C5A6066B-8EBF-CE45-948D-A4C5325E7221}"/>
              </a:ext>
            </a:extLst>
          </p:cNvPr>
          <p:cNvGraphicFramePr/>
          <p:nvPr>
            <p:extLst>
              <p:ext uri="{D42A27DB-BD31-4B8C-83A1-F6EECF244321}">
                <p14:modId xmlns:p14="http://schemas.microsoft.com/office/powerpoint/2010/main" val="2259816907"/>
              </p:ext>
            </p:extLst>
          </p:nvPr>
        </p:nvGraphicFramePr>
        <p:xfrm>
          <a:off x="1019276" y="4313005"/>
          <a:ext cx="7101467" cy="1401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8FAA1DE3-6EC2-A34E-BD86-97469FE27BAE}"/>
              </a:ext>
            </a:extLst>
          </p:cNvPr>
          <p:cNvSpPr txBox="1"/>
          <p:nvPr/>
        </p:nvSpPr>
        <p:spPr>
          <a:xfrm>
            <a:off x="5018049" y="1045971"/>
            <a:ext cx="3997711" cy="312393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Hardware:</a:t>
            </a:r>
          </a:p>
          <a:p>
            <a:pPr marL="742950" lvl="1" indent="-285750">
              <a:spcBef>
                <a:spcPts val="600"/>
              </a:spcBef>
              <a:buFont typeface="Arial" panose="020B0604020202020204" pitchFamily="34" charset="0"/>
              <a:buChar char="•"/>
            </a:pPr>
            <a:r>
              <a:rPr lang="en-US" dirty="0"/>
              <a:t>Raspberry Pi</a:t>
            </a:r>
          </a:p>
          <a:p>
            <a:pPr marL="742950" lvl="1" indent="-285750">
              <a:spcBef>
                <a:spcPts val="600"/>
              </a:spcBef>
              <a:buFont typeface="Arial" panose="020B0604020202020204" pitchFamily="34" charset="0"/>
              <a:buChar char="•"/>
            </a:pPr>
            <a:r>
              <a:rPr lang="en-US" dirty="0"/>
              <a:t>Intel Neural Compute Stick</a:t>
            </a:r>
          </a:p>
          <a:p>
            <a:pPr marL="742950" lvl="1" indent="-285750">
              <a:spcBef>
                <a:spcPts val="600"/>
              </a:spcBef>
              <a:buFont typeface="Arial" panose="020B0604020202020204" pitchFamily="34" charset="0"/>
              <a:buChar char="•"/>
            </a:pPr>
            <a:r>
              <a:rPr lang="en-US" dirty="0"/>
              <a:t>Camera, GPS, Magnetometer</a:t>
            </a:r>
          </a:p>
          <a:p>
            <a:pPr marL="742950" lvl="1" indent="-285750">
              <a:spcBef>
                <a:spcPts val="600"/>
              </a:spcBef>
              <a:buFont typeface="Arial" panose="020B0604020202020204" pitchFamily="34" charset="0"/>
              <a:buChar char="•"/>
            </a:pPr>
            <a:r>
              <a:rPr lang="en-US" dirty="0"/>
              <a:t>Protective case</a:t>
            </a:r>
          </a:p>
          <a:p>
            <a:pPr marL="285750" indent="-285750">
              <a:spcBef>
                <a:spcPts val="600"/>
              </a:spcBef>
              <a:buFont typeface="Arial" panose="020B0604020202020204" pitchFamily="34" charset="0"/>
              <a:buChar char="•"/>
            </a:pPr>
            <a:r>
              <a:rPr lang="en-US" dirty="0"/>
              <a:t>Object Detection &amp; Localization at the edge</a:t>
            </a:r>
          </a:p>
          <a:p>
            <a:pPr marL="285750" indent="-285750">
              <a:spcBef>
                <a:spcPts val="600"/>
              </a:spcBef>
              <a:buFont typeface="Arial" panose="020B0604020202020204" pitchFamily="34" charset="0"/>
              <a:buChar char="•"/>
            </a:pPr>
            <a:r>
              <a:rPr lang="en-US" dirty="0"/>
              <a:t>Integrated with Nett Warrior</a:t>
            </a:r>
          </a:p>
          <a:p>
            <a:pPr marL="285750" indent="-285750">
              <a:spcBef>
                <a:spcPts val="600"/>
              </a:spcBef>
              <a:buFont typeface="Arial" panose="020B0604020202020204" pitchFamily="34" charset="0"/>
              <a:buChar char="•"/>
            </a:pPr>
            <a:r>
              <a:rPr lang="en-US" dirty="0"/>
              <a:t>Lightweight &amp; Low Cost</a:t>
            </a:r>
          </a:p>
        </p:txBody>
      </p:sp>
      <p:pic>
        <p:nvPicPr>
          <p:cNvPr id="21" name="Picture 2" descr="https://lh3.googleusercontent.com/k3peFzDr7781D6Oh_Nivw70XGtu3oE-yfEtC5PXFV8NQJ4Q6gnL799V4c48N1VrYCTTtio_9L2hpsAaceJzMyZy_Lj_X9ndO7UCDPIxvmCGWniynBrm380ym7QlDJsl0nuBIIJH8">
            <a:extLst>
              <a:ext uri="{FF2B5EF4-FFF2-40B4-BE49-F238E27FC236}">
                <a16:creationId xmlns:a16="http://schemas.microsoft.com/office/drawing/2014/main" id="{134777DC-24C4-AA48-B9D3-5387F85B7E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774201" y="266599"/>
            <a:ext cx="3432537" cy="4576716"/>
          </a:xfrm>
          <a:prstGeom prst="rect">
            <a:avLst/>
          </a:prstGeom>
          <a:noFill/>
          <a:ln w="38100">
            <a:solidFill>
              <a:srgbClr val="A21F3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36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41E4182-ED88-514C-8B71-52F7CE20C4BE}"/>
              </a:ext>
            </a:extLst>
          </p:cNvPr>
          <p:cNvSpPr>
            <a:spLocks noGrp="1" noChangeArrowheads="1"/>
          </p:cNvSpPr>
          <p:nvPr>
            <p:ph type="title"/>
          </p:nvPr>
        </p:nvSpPr>
        <p:spPr bwMode="auto">
          <a:xfrm>
            <a:off x="1565275" y="89366"/>
            <a:ext cx="6013450" cy="5733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sz="2400" b="1" dirty="0"/>
              <a:t>Design Details and Testing</a:t>
            </a:r>
            <a:endParaRPr lang="en-US" altLang="en-US" sz="2400" b="1" i="1" dirty="0">
              <a:solidFill>
                <a:schemeClr val="bg1"/>
              </a:solidFill>
              <a:latin typeface="Century Gothic" panose="020B0502020202020204" pitchFamily="34" charset="0"/>
            </a:endParaRPr>
          </a:p>
        </p:txBody>
      </p:sp>
      <p:sp>
        <p:nvSpPr>
          <p:cNvPr id="4" name="TextBox 3">
            <a:extLst>
              <a:ext uri="{FF2B5EF4-FFF2-40B4-BE49-F238E27FC236}">
                <a16:creationId xmlns:a16="http://schemas.microsoft.com/office/drawing/2014/main" id="{A0187D4E-CF1F-8446-A00C-AAD07984927C}"/>
              </a:ext>
            </a:extLst>
          </p:cNvPr>
          <p:cNvSpPr txBox="1"/>
          <p:nvPr/>
        </p:nvSpPr>
        <p:spPr>
          <a:xfrm>
            <a:off x="627256" y="1052185"/>
            <a:ext cx="7889488" cy="4662815"/>
          </a:xfrm>
          <a:prstGeom prst="rect">
            <a:avLst/>
          </a:prstGeom>
          <a:noFill/>
        </p:spPr>
        <p:txBody>
          <a:bodyPr wrap="square" rtlCol="0">
            <a:spAutoFit/>
          </a:bodyPr>
          <a:lstStyle/>
          <a:p>
            <a:pPr>
              <a:lnSpc>
                <a:spcPct val="150000"/>
              </a:lnSpc>
              <a:spcBef>
                <a:spcPts val="600"/>
              </a:spcBef>
            </a:pPr>
            <a:r>
              <a:rPr lang="en-US" b="1" dirty="0"/>
              <a:t>Vision Module:</a:t>
            </a:r>
          </a:p>
          <a:p>
            <a:pPr marL="285750" indent="-285750">
              <a:lnSpc>
                <a:spcPct val="150000"/>
              </a:lnSpc>
              <a:spcBef>
                <a:spcPts val="600"/>
              </a:spcBef>
              <a:buFont typeface="Arial" panose="020B0604020202020204" pitchFamily="34" charset="0"/>
              <a:buChar char="•"/>
            </a:pPr>
            <a:r>
              <a:rPr lang="en-US" dirty="0"/>
              <a:t>Object Detection Classes</a:t>
            </a:r>
          </a:p>
          <a:p>
            <a:pPr marL="285750" indent="-285750">
              <a:lnSpc>
                <a:spcPct val="150000"/>
              </a:lnSpc>
              <a:spcBef>
                <a:spcPts val="600"/>
              </a:spcBef>
              <a:buFont typeface="Arial" panose="020B0604020202020204" pitchFamily="34" charset="0"/>
              <a:buChar char="•"/>
            </a:pPr>
            <a:r>
              <a:rPr lang="en-US" dirty="0"/>
              <a:t>Distance from Camera Approximated via Facial Detection</a:t>
            </a:r>
          </a:p>
          <a:p>
            <a:pPr marL="285750" indent="-285750">
              <a:lnSpc>
                <a:spcPct val="150000"/>
              </a:lnSpc>
              <a:spcBef>
                <a:spcPts val="600"/>
              </a:spcBef>
              <a:buFont typeface="Arial" panose="020B0604020202020204" pitchFamily="34" charset="0"/>
              <a:buChar char="•"/>
            </a:pPr>
            <a:r>
              <a:rPr lang="en-US" dirty="0"/>
              <a:t>Object Localization from GPS &amp; Magnetometer data</a:t>
            </a:r>
          </a:p>
          <a:p>
            <a:pPr marL="285750" indent="-285750">
              <a:spcBef>
                <a:spcPts val="600"/>
              </a:spcBef>
              <a:buFont typeface="Arial" panose="020B0604020202020204" pitchFamily="34" charset="0"/>
              <a:buChar char="•"/>
            </a:pPr>
            <a:endParaRPr lang="en-US" dirty="0"/>
          </a:p>
          <a:p>
            <a:pPr>
              <a:lnSpc>
                <a:spcPct val="150000"/>
              </a:lnSpc>
              <a:spcBef>
                <a:spcPts val="600"/>
              </a:spcBef>
            </a:pPr>
            <a:r>
              <a:rPr lang="en-US" b="1" dirty="0"/>
              <a:t>Nett Warrior Integration:</a:t>
            </a:r>
          </a:p>
          <a:p>
            <a:pPr marL="285750" indent="-285750">
              <a:lnSpc>
                <a:spcPct val="150000"/>
              </a:lnSpc>
              <a:spcBef>
                <a:spcPts val="600"/>
              </a:spcBef>
              <a:buFont typeface="Arial" panose="020B0604020202020204" pitchFamily="34" charset="0"/>
              <a:buChar char="•"/>
            </a:pPr>
            <a:r>
              <a:rPr lang="en-US" dirty="0"/>
              <a:t>Currently connected via WiFi</a:t>
            </a:r>
          </a:p>
          <a:p>
            <a:pPr marL="285750" indent="-285750">
              <a:lnSpc>
                <a:spcPct val="150000"/>
              </a:lnSpc>
              <a:spcBef>
                <a:spcPts val="600"/>
              </a:spcBef>
              <a:buFont typeface="Arial" panose="020B0604020202020204" pitchFamily="34" charset="0"/>
              <a:buChar char="•"/>
            </a:pPr>
            <a:r>
              <a:rPr lang="en-US" dirty="0"/>
              <a:t>Object Type &amp; Location sent via Cursor-on-Target protocol</a:t>
            </a:r>
          </a:p>
          <a:p>
            <a:pPr marL="285750" indent="-285750">
              <a:lnSpc>
                <a:spcPct val="150000"/>
              </a:lnSpc>
              <a:spcBef>
                <a:spcPts val="600"/>
              </a:spcBef>
              <a:buFont typeface="Arial" panose="020B0604020202020204" pitchFamily="34" charset="0"/>
              <a:buChar char="•"/>
            </a:pPr>
            <a:r>
              <a:rPr lang="en-US" dirty="0"/>
              <a:t>Leverages </a:t>
            </a:r>
            <a:r>
              <a:rPr lang="en-US" b="1" i="1" dirty="0"/>
              <a:t>existing Army infrastructure</a:t>
            </a:r>
            <a:endParaRPr lang="en-US" dirty="0"/>
          </a:p>
          <a:p>
            <a:pPr marL="285750" indent="-285750">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20696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66F282A-E0CF-3A4E-96EA-A01F81E42A43}"/>
              </a:ext>
            </a:extLst>
          </p:cNvPr>
          <p:cNvSpPr>
            <a:spLocks noGrp="1" noChangeArrowheads="1"/>
          </p:cNvSpPr>
          <p:nvPr>
            <p:ph type="title"/>
          </p:nvPr>
        </p:nvSpPr>
        <p:spPr bwMode="auto">
          <a:xfrm>
            <a:off x="1565275" y="89366"/>
            <a:ext cx="6013450" cy="5733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altLang="en-US" sz="2400" b="1" dirty="0">
                <a:solidFill>
                  <a:schemeClr val="bg1"/>
                </a:solidFill>
                <a:latin typeface="Century Gothic" panose="020B0502020202020204" pitchFamily="34" charset="0"/>
              </a:rPr>
              <a:t>Design Merits</a:t>
            </a:r>
            <a:endParaRPr lang="en-US" altLang="en-US" sz="2400" b="1" i="1" dirty="0">
              <a:solidFill>
                <a:schemeClr val="bg1"/>
              </a:solidFill>
              <a:latin typeface="Century Gothic" panose="020B0502020202020204" pitchFamily="34" charset="0"/>
            </a:endParaRPr>
          </a:p>
        </p:txBody>
      </p:sp>
      <p:sp>
        <p:nvSpPr>
          <p:cNvPr id="3" name="Text Box 6"/>
          <p:cNvSpPr txBox="1">
            <a:spLocks noChangeArrowheads="1"/>
          </p:cNvSpPr>
          <p:nvPr/>
        </p:nvSpPr>
        <p:spPr bwMode="auto">
          <a:xfrm>
            <a:off x="346868" y="1180097"/>
            <a:ext cx="845026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914400" lvl="1" indent="-457200" eaLnBrk="1" hangingPunct="1">
              <a:lnSpc>
                <a:spcPct val="150000"/>
              </a:lnSpc>
              <a:buFont typeface="+mj-lt"/>
              <a:buAutoNum type="arabicPeriod"/>
            </a:pPr>
            <a:r>
              <a:rPr lang="en-US" altLang="en-US" sz="2400" dirty="0"/>
              <a:t>Small, light, and cheap</a:t>
            </a:r>
          </a:p>
          <a:p>
            <a:pPr marL="914400" lvl="1" indent="-457200" eaLnBrk="1" hangingPunct="1">
              <a:lnSpc>
                <a:spcPct val="150000"/>
              </a:lnSpc>
              <a:buFont typeface="+mj-lt"/>
              <a:buAutoNum type="arabicPeriod"/>
            </a:pPr>
            <a:r>
              <a:rPr lang="en-US" altLang="en-US" sz="2400" dirty="0"/>
              <a:t>Connects to battery and operates passively</a:t>
            </a:r>
          </a:p>
          <a:p>
            <a:pPr marL="914400" lvl="1" indent="-457200" eaLnBrk="1" hangingPunct="1">
              <a:lnSpc>
                <a:spcPct val="150000"/>
              </a:lnSpc>
              <a:buFont typeface="+mj-lt"/>
              <a:buAutoNum type="arabicPeriod"/>
            </a:pPr>
            <a:r>
              <a:rPr lang="en-US" altLang="en-US" sz="2400" dirty="0"/>
              <a:t>Module would be shipped ready to go (only requirement is battery)</a:t>
            </a:r>
          </a:p>
          <a:p>
            <a:pPr marL="914400" lvl="1" indent="-457200" eaLnBrk="1" hangingPunct="1">
              <a:lnSpc>
                <a:spcPct val="150000"/>
              </a:lnSpc>
              <a:buFont typeface="+mj-lt"/>
              <a:buAutoNum type="arabicPeriod"/>
            </a:pPr>
            <a:r>
              <a:rPr lang="en-US" altLang="en-US" sz="2400" dirty="0"/>
              <a:t>No external safety concerns</a:t>
            </a:r>
          </a:p>
          <a:p>
            <a:pPr marL="914400" lvl="1" indent="-457200" eaLnBrk="1" hangingPunct="1">
              <a:lnSpc>
                <a:spcPct val="150000"/>
              </a:lnSpc>
              <a:buFont typeface="+mj-lt"/>
              <a:buAutoNum type="arabicPeriod"/>
            </a:pPr>
            <a:r>
              <a:rPr lang="en-US" altLang="en-US" sz="2400" dirty="0"/>
              <a:t>Immediately valuable to the ground soldier</a:t>
            </a:r>
            <a:endParaRPr lang="en-US" altLang="en-US" sz="2400" b="1" u="sng" dirty="0">
              <a:solidFill>
                <a:srgbClr val="0000FF"/>
              </a:solidFill>
            </a:endParaRPr>
          </a:p>
          <a:p>
            <a:pPr eaLnBrk="1" hangingPunct="1"/>
            <a:endParaRPr lang="en-US" altLang="en-US" sz="2400" b="1" u="sng" dirty="0">
              <a:solidFill>
                <a:srgbClr val="0000FF"/>
              </a:solidFill>
            </a:endParaRPr>
          </a:p>
        </p:txBody>
      </p:sp>
    </p:spTree>
    <p:extLst>
      <p:ext uri="{BB962C8B-B14F-4D97-AF65-F5344CB8AC3E}">
        <p14:creationId xmlns:p14="http://schemas.microsoft.com/office/powerpoint/2010/main" val="137788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A408675-1EE5-DC4D-A8B8-2381077476FD}"/>
              </a:ext>
            </a:extLst>
          </p:cNvPr>
          <p:cNvSpPr>
            <a:spLocks noGrp="1" noChangeArrowheads="1"/>
          </p:cNvSpPr>
          <p:nvPr>
            <p:ph type="title"/>
          </p:nvPr>
        </p:nvSpPr>
        <p:spPr bwMode="auto">
          <a:xfrm>
            <a:off x="1565275" y="89366"/>
            <a:ext cx="6013450" cy="5733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altLang="en-US" sz="2400" b="1" dirty="0">
                <a:solidFill>
                  <a:schemeClr val="bg1"/>
                </a:solidFill>
                <a:latin typeface="Century Gothic" panose="020B0502020202020204" pitchFamily="34" charset="0"/>
              </a:rPr>
              <a:t>Future of Design</a:t>
            </a:r>
            <a:endParaRPr lang="en-US" altLang="en-US" sz="2400" b="1" i="1" dirty="0">
              <a:solidFill>
                <a:schemeClr val="bg1"/>
              </a:solidFill>
              <a:latin typeface="Century Gothic" panose="020B0502020202020204" pitchFamily="34" charset="0"/>
            </a:endParaRPr>
          </a:p>
        </p:txBody>
      </p:sp>
      <p:sp>
        <p:nvSpPr>
          <p:cNvPr id="3" name="Text Box 5">
            <a:extLst>
              <a:ext uri="{FF2B5EF4-FFF2-40B4-BE49-F238E27FC236}">
                <a16:creationId xmlns:a16="http://schemas.microsoft.com/office/drawing/2014/main" id="{CA4C762B-EBE5-4C7A-95B8-A11DA8EA402B}"/>
              </a:ext>
            </a:extLst>
          </p:cNvPr>
          <p:cNvSpPr txBox="1">
            <a:spLocks noChangeArrowheads="1"/>
          </p:cNvSpPr>
          <p:nvPr/>
        </p:nvSpPr>
        <p:spPr bwMode="auto">
          <a:xfrm>
            <a:off x="377031" y="955234"/>
            <a:ext cx="8389937" cy="41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pPr>
            <a:r>
              <a:rPr lang="en-US" altLang="en-US" sz="2400" b="1" u="sng" dirty="0">
                <a:solidFill>
                  <a:srgbClr val="0000FF"/>
                </a:solidFill>
              </a:rPr>
              <a:t>Next generation improvements</a:t>
            </a:r>
            <a:r>
              <a:rPr lang="en-US" altLang="en-US" sz="2000" dirty="0"/>
              <a:t> </a:t>
            </a:r>
          </a:p>
          <a:p>
            <a:pPr lvl="1" eaLnBrk="1" hangingPunct="1">
              <a:lnSpc>
                <a:spcPct val="150000"/>
              </a:lnSpc>
              <a:spcBef>
                <a:spcPct val="50000"/>
              </a:spcBef>
              <a:buFontTx/>
              <a:buChar char="•"/>
            </a:pPr>
            <a:r>
              <a:rPr lang="en-US" altLang="en-US" sz="2000" dirty="0"/>
              <a:t>Train custom classification model on a more precise mission-set to improve accuracy for detection</a:t>
            </a:r>
          </a:p>
          <a:p>
            <a:pPr lvl="1" eaLnBrk="1" hangingPunct="1">
              <a:lnSpc>
                <a:spcPct val="150000"/>
              </a:lnSpc>
              <a:spcBef>
                <a:spcPct val="50000"/>
              </a:spcBef>
              <a:buFontTx/>
              <a:buChar char="•"/>
            </a:pPr>
            <a:r>
              <a:rPr lang="en-US" altLang="en-US" sz="2000" dirty="0"/>
              <a:t>Employ optical flow to improve efficiency</a:t>
            </a:r>
          </a:p>
          <a:p>
            <a:pPr eaLnBrk="1" hangingPunct="1">
              <a:spcBef>
                <a:spcPct val="50000"/>
              </a:spcBef>
            </a:pPr>
            <a:r>
              <a:rPr lang="en-US" altLang="en-US" sz="2400" b="1" u="sng" dirty="0">
                <a:solidFill>
                  <a:srgbClr val="0000FF"/>
                </a:solidFill>
              </a:rPr>
              <a:t>Final product vision</a:t>
            </a:r>
          </a:p>
          <a:p>
            <a:pPr lvl="1" eaLnBrk="1" hangingPunct="1">
              <a:lnSpc>
                <a:spcPct val="150000"/>
              </a:lnSpc>
              <a:spcBef>
                <a:spcPct val="50000"/>
              </a:spcBef>
              <a:buFontTx/>
              <a:buChar char="•"/>
            </a:pPr>
            <a:r>
              <a:rPr lang="en-US" altLang="en-US" sz="2000" dirty="0"/>
              <a:t> Soldiers have hundreds of Vision Modules deployed throughout a combat zone that can continuously feed intel to higher command as well as ground soldiers acting in real-time</a:t>
            </a:r>
          </a:p>
        </p:txBody>
      </p:sp>
    </p:spTree>
    <p:extLst>
      <p:ext uri="{BB962C8B-B14F-4D97-AF65-F5344CB8AC3E}">
        <p14:creationId xmlns:p14="http://schemas.microsoft.com/office/powerpoint/2010/main" val="135509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255F2A-C7F0-5A49-9A38-25270772EAC1}"/>
              </a:ext>
            </a:extLst>
          </p:cNvPr>
          <p:cNvSpPr txBox="1"/>
          <p:nvPr/>
        </p:nvSpPr>
        <p:spPr>
          <a:xfrm>
            <a:off x="140044" y="1260387"/>
            <a:ext cx="443195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Intel is paramount for situational awareness</a:t>
            </a:r>
          </a:p>
          <a:p>
            <a:pPr marL="285750" indent="-285750">
              <a:buFont typeface="Arial" panose="020B0604020202020204" pitchFamily="34" charset="0"/>
              <a:buChar char="•"/>
            </a:pPr>
            <a:r>
              <a:rPr lang="en-US" sz="1600" dirty="0"/>
              <a:t>Process of gathering intel is largely manual</a:t>
            </a:r>
          </a:p>
          <a:p>
            <a:pPr marL="285750" indent="-285750">
              <a:buFont typeface="Arial" panose="020B0604020202020204" pitchFamily="34" charset="0"/>
              <a:buChar char="•"/>
            </a:pPr>
            <a:r>
              <a:rPr lang="en-US" sz="1600" dirty="0"/>
              <a:t>Eats up soldiers’ time and focus</a:t>
            </a:r>
          </a:p>
          <a:p>
            <a:pPr marL="285750" indent="-285750">
              <a:buFont typeface="Arial" panose="020B0604020202020204" pitchFamily="34" charset="0"/>
              <a:buChar char="•"/>
            </a:pPr>
            <a:endParaRPr lang="en-US" sz="1600" dirty="0"/>
          </a:p>
        </p:txBody>
      </p:sp>
      <p:sp>
        <p:nvSpPr>
          <p:cNvPr id="12" name="TextBox 11">
            <a:extLst>
              <a:ext uri="{FF2B5EF4-FFF2-40B4-BE49-F238E27FC236}">
                <a16:creationId xmlns:a16="http://schemas.microsoft.com/office/drawing/2014/main" id="{376FDF6A-5ED3-ED4D-802C-8024A88F6687}"/>
              </a:ext>
            </a:extLst>
          </p:cNvPr>
          <p:cNvSpPr txBox="1"/>
          <p:nvPr/>
        </p:nvSpPr>
        <p:spPr>
          <a:xfrm>
            <a:off x="140044" y="2343784"/>
            <a:ext cx="4365810" cy="830997"/>
          </a:xfrm>
          <a:prstGeom prst="rect">
            <a:avLst/>
          </a:prstGeom>
          <a:noFill/>
        </p:spPr>
        <p:txBody>
          <a:bodyPr wrap="square" rtlCol="0">
            <a:spAutoFit/>
          </a:bodyPr>
          <a:lstStyle/>
          <a:p>
            <a:pPr marL="342900" indent="-342900">
              <a:buFont typeface="Arial" panose="020B0604020202020204" pitchFamily="34" charset="0"/>
              <a:buChar char="•"/>
            </a:pPr>
            <a:r>
              <a:rPr lang="en-US" sz="1600" dirty="0"/>
              <a:t>Design and build a lightweight, flexible system that can passively help soldiers understand an AO</a:t>
            </a:r>
          </a:p>
        </p:txBody>
      </p:sp>
      <p:sp>
        <p:nvSpPr>
          <p:cNvPr id="14" name="TextBox 13">
            <a:extLst>
              <a:ext uri="{FF2B5EF4-FFF2-40B4-BE49-F238E27FC236}">
                <a16:creationId xmlns:a16="http://schemas.microsoft.com/office/drawing/2014/main" id="{9E6B229A-4AE7-AC4C-BA7E-710861090EAE}"/>
              </a:ext>
            </a:extLst>
          </p:cNvPr>
          <p:cNvSpPr txBox="1"/>
          <p:nvPr/>
        </p:nvSpPr>
        <p:spPr>
          <a:xfrm>
            <a:off x="140044" y="3564602"/>
            <a:ext cx="436581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Camera captures frames continuously</a:t>
            </a:r>
          </a:p>
          <a:p>
            <a:pPr marL="285750" indent="-285750">
              <a:buFont typeface="Arial" panose="020B0604020202020204" pitchFamily="34" charset="0"/>
              <a:buChar char="•"/>
            </a:pPr>
            <a:r>
              <a:rPr lang="en-US" sz="1600" dirty="0"/>
              <a:t>Each frame run through object detection model, distance between camera and detections estimated</a:t>
            </a:r>
          </a:p>
          <a:p>
            <a:pPr marL="285750" indent="-285750">
              <a:buFont typeface="Arial" panose="020B0604020202020204" pitchFamily="34" charset="0"/>
              <a:buChar char="•"/>
            </a:pPr>
            <a:r>
              <a:rPr lang="en-US" sz="1600" dirty="0"/>
              <a:t>Combined with GPS and orientation data, location of detected objects is determined</a:t>
            </a:r>
          </a:p>
          <a:p>
            <a:pPr marL="285750" indent="-285750">
              <a:buFont typeface="Arial" panose="020B0604020202020204" pitchFamily="34" charset="0"/>
              <a:buChar char="•"/>
            </a:pPr>
            <a:r>
              <a:rPr lang="en-US" sz="1600" dirty="0"/>
              <a:t>2D vector (object, location) is broadcasted to automatically populate Nett Warrior map</a:t>
            </a:r>
          </a:p>
        </p:txBody>
      </p:sp>
      <p:sp>
        <p:nvSpPr>
          <p:cNvPr id="15" name="TextBox 14">
            <a:extLst>
              <a:ext uri="{FF2B5EF4-FFF2-40B4-BE49-F238E27FC236}">
                <a16:creationId xmlns:a16="http://schemas.microsoft.com/office/drawing/2014/main" id="{393E153D-2CBC-424A-80E6-91BB932683F9}"/>
              </a:ext>
            </a:extLst>
          </p:cNvPr>
          <p:cNvSpPr txBox="1"/>
          <p:nvPr/>
        </p:nvSpPr>
        <p:spPr>
          <a:xfrm>
            <a:off x="4653448" y="3564601"/>
            <a:ext cx="436581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Vision Modules will be able to continuously feed data about an AO into Nett Warrior, distributing intelligence to all members of the network</a:t>
            </a:r>
          </a:p>
          <a:p>
            <a:pPr marL="285750" indent="-285750">
              <a:buFont typeface="Arial" panose="020B0604020202020204" pitchFamily="34" charset="0"/>
              <a:buChar char="•"/>
            </a:pPr>
            <a:r>
              <a:rPr lang="en-US" sz="1600" dirty="0"/>
              <a:t>Each Vision Module is small, cheap, and easy to use</a:t>
            </a:r>
          </a:p>
          <a:p>
            <a:pPr marL="285750" indent="-285750">
              <a:buFont typeface="Arial" panose="020B0604020202020204" pitchFamily="34" charset="0"/>
              <a:buChar char="•"/>
            </a:pPr>
            <a:r>
              <a:rPr lang="en-US" sz="1600" dirty="0"/>
              <a:t>Integrate with HUD in order to dynamically improve situational awareness</a:t>
            </a:r>
          </a:p>
        </p:txBody>
      </p:sp>
      <p:sp>
        <p:nvSpPr>
          <p:cNvPr id="4" name="Rectangle 3">
            <a:extLst>
              <a:ext uri="{FF2B5EF4-FFF2-40B4-BE49-F238E27FC236}">
                <a16:creationId xmlns:a16="http://schemas.microsoft.com/office/drawing/2014/main" id="{1EB0429D-256F-1B42-B19B-FB00E9DFE950}"/>
              </a:ext>
            </a:extLst>
          </p:cNvPr>
          <p:cNvSpPr/>
          <p:nvPr/>
        </p:nvSpPr>
        <p:spPr>
          <a:xfrm>
            <a:off x="2286000" y="15947"/>
            <a:ext cx="4572000" cy="646331"/>
          </a:xfrm>
          <a:prstGeom prst="rect">
            <a:avLst/>
          </a:prstGeom>
        </p:spPr>
        <p:txBody>
          <a:bodyPr>
            <a:spAutoFit/>
          </a:bodyPr>
          <a:lstStyle/>
          <a:p>
            <a:pPr algn="ctr"/>
            <a:r>
              <a:rPr lang="en-US" sz="1400" b="1" dirty="0">
                <a:solidFill>
                  <a:schemeClr val="bg1"/>
                </a:solidFill>
                <a:latin typeface="Century Gothic" panose="020B0502020202020204" pitchFamily="34" charset="0"/>
              </a:rPr>
              <a:t>DROID Vision</a:t>
            </a:r>
          </a:p>
          <a:p>
            <a:pPr algn="ctr"/>
            <a:r>
              <a:rPr lang="en-US" sz="1200" i="1" dirty="0">
                <a:solidFill>
                  <a:schemeClr val="bg1"/>
                </a:solidFill>
                <a:latin typeface="Century Gothic" panose="020B0502020202020204" pitchFamily="34" charset="0"/>
              </a:rPr>
              <a:t>A Distributed Intelligence Operator</a:t>
            </a:r>
          </a:p>
          <a:p>
            <a:pPr algn="ctr"/>
            <a:r>
              <a:rPr lang="en-US" sz="1000" dirty="0">
                <a:solidFill>
                  <a:schemeClr val="bg1"/>
                </a:solidFill>
                <a:latin typeface="Century Gothic" panose="020B0502020202020204" pitchFamily="34" charset="0"/>
              </a:rPr>
              <a:t>Ian Miller &amp; Rishi Shah</a:t>
            </a:r>
          </a:p>
        </p:txBody>
      </p:sp>
      <p:pic>
        <p:nvPicPr>
          <p:cNvPr id="11" name="Picture 10">
            <a:extLst>
              <a:ext uri="{FF2B5EF4-FFF2-40B4-BE49-F238E27FC236}">
                <a16:creationId xmlns:a16="http://schemas.microsoft.com/office/drawing/2014/main" id="{DC80183D-EB3C-F64E-B5CD-DB61CCBCF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018" y="735654"/>
            <a:ext cx="3405964" cy="2439127"/>
          </a:xfrm>
          <a:prstGeom prst="rect">
            <a:avLst/>
          </a:prstGeom>
          <a:ln w="28575">
            <a:noFill/>
          </a:ln>
        </p:spPr>
      </p:pic>
    </p:spTree>
    <p:extLst>
      <p:ext uri="{BB962C8B-B14F-4D97-AF65-F5344CB8AC3E}">
        <p14:creationId xmlns:p14="http://schemas.microsoft.com/office/powerpoint/2010/main" val="10804228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NEWSLIDENUMBER" val="False"/>
  <p:tag name="PREVIOUSNAME" val="C:\Users\Uri Pelli\Downloads\ISN Slide Deck V1.ppt"/>
  <p:tag name="MTBTACCENT" val="Accent5"/>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aster">
  <a:themeElements>
    <a:clrScheme name="ISN">
      <a:dk1>
        <a:srgbClr val="000000"/>
      </a:dk1>
      <a:lt1>
        <a:srgbClr val="FEFFFF"/>
      </a:lt1>
      <a:dk2>
        <a:srgbClr val="143B74"/>
      </a:dk2>
      <a:lt2>
        <a:srgbClr val="E7E6E6"/>
      </a:lt2>
      <a:accent1>
        <a:srgbClr val="BF0100"/>
      </a:accent1>
      <a:accent2>
        <a:srgbClr val="ED7D31"/>
      </a:accent2>
      <a:accent3>
        <a:srgbClr val="A5A5A5"/>
      </a:accent3>
      <a:accent4>
        <a:srgbClr val="FFC000"/>
      </a:accent4>
      <a:accent5>
        <a:srgbClr val="5B9BD5"/>
      </a:accent5>
      <a:accent6>
        <a:srgbClr val="70AD47"/>
      </a:accent6>
      <a:hlink>
        <a:srgbClr val="0563C1"/>
      </a:hlink>
      <a:folHlink>
        <a:srgbClr val="93209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dc16 presentation template" id="{C17CAA3C-855F-B843-B9BA-F39814CD3A0B}" vid="{11BBBEFC-9843-3D48-9064-46E7B46A37B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Template>
  <TotalTime>8622</TotalTime>
  <Words>678</Words>
  <Application>Microsoft Office PowerPoint</Application>
  <PresentationFormat>On-screen Show (16:10)</PresentationFormat>
  <Paragraphs>82</Paragraphs>
  <Slides>7</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Cambria</vt:lpstr>
      <vt:lpstr>Century Gothic</vt:lpstr>
      <vt:lpstr>Helvetica</vt:lpstr>
      <vt:lpstr>Helvetica Regular</vt:lpstr>
      <vt:lpstr>Times</vt:lpstr>
      <vt:lpstr>Master</vt:lpstr>
      <vt:lpstr>think-cell Slide</vt:lpstr>
      <vt:lpstr>PowerPoint Presentation</vt:lpstr>
      <vt:lpstr>PowerPoint Presentation</vt:lpstr>
      <vt:lpstr>Prototype Design Overview</vt:lpstr>
      <vt:lpstr>Design Details and Testing</vt:lpstr>
      <vt:lpstr>Design Merits</vt:lpstr>
      <vt:lpstr>Future of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E.W Hadley</dc:creator>
  <cp:lastModifiedBy>Ian Miller</cp:lastModifiedBy>
  <cp:revision>35</cp:revision>
  <dcterms:created xsi:type="dcterms:W3CDTF">2019-01-15T19:07:20Z</dcterms:created>
  <dcterms:modified xsi:type="dcterms:W3CDTF">2019-04-29T01:12:07Z</dcterms:modified>
</cp:coreProperties>
</file>