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32399288" cy="43200638"/>
  <p:notesSz cx="32399288" cy="43200638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420" y="-16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iapositiva de título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 bwMode="auto">
          <a:xfrm>
            <a:off x="2429947" y="7070108"/>
            <a:ext cx="27539394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 bwMode="auto"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0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100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y texto vertical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 bwMode="auto">
          <a:xfrm>
            <a:off x="2227451" y="2300044"/>
            <a:ext cx="27944386" cy="835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 bwMode="auto">
          <a:xfrm rot="5400000">
            <a:off x="2494440" y="11233181"/>
            <a:ext cx="27410407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vertical y texto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 bwMode="auto">
          <a:xfrm rot="5400000">
            <a:off x="8373517" y="17112259"/>
            <a:ext cx="36610545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 bwMode="auto">
          <a:xfrm rot="5400000">
            <a:off x="-5801170" y="10328657"/>
            <a:ext cx="36610545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ítulo y objetos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 bwMode="auto">
          <a:xfrm>
            <a:off x="2227451" y="2300044"/>
            <a:ext cx="27944386" cy="835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2227451" y="11500170"/>
            <a:ext cx="27944386" cy="2741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Encabezado de sección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 bwMode="auto">
          <a:xfrm>
            <a:off x="2210578" y="10770172"/>
            <a:ext cx="27944386" cy="179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 bwMode="auto">
          <a:xfrm>
            <a:off x="2210578" y="28910441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5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os objetos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 bwMode="auto">
          <a:xfrm>
            <a:off x="2227451" y="2300044"/>
            <a:ext cx="27944386" cy="835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 bwMode="auto">
          <a:xfrm>
            <a:off x="2227451" y="11500170"/>
            <a:ext cx="13769697" cy="2741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 bwMode="auto">
          <a:xfrm>
            <a:off x="16402141" y="11500170"/>
            <a:ext cx="13769697" cy="2741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mparación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 bwMode="auto">
          <a:xfrm>
            <a:off x="2231671" y="2300044"/>
            <a:ext cx="27944386" cy="835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 bwMode="auto">
          <a:xfrm>
            <a:off x="2231675" y="10590160"/>
            <a:ext cx="13706416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0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100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 bwMode="auto">
          <a:xfrm>
            <a:off x="2231675" y="15780232"/>
            <a:ext cx="13706416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 bwMode="auto"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0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100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 b="1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 bwMode="auto">
          <a:xfrm>
            <a:off x="16402142" y="15780232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olo el título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 bwMode="auto">
          <a:xfrm>
            <a:off x="2227451" y="2300044"/>
            <a:ext cx="27944386" cy="835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En blanco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ntenido con título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 bwMode="auto">
          <a:xfrm>
            <a:off x="2231671" y="2880042"/>
            <a:ext cx="10449614" cy="1008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 bwMode="auto"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50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00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0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100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100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100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100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100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1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 bwMode="auto">
          <a:xfrm>
            <a:off x="2231671" y="12960191"/>
            <a:ext cx="10449614" cy="2401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5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0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Imagen con título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 bwMode="auto">
          <a:xfrm>
            <a:off x="2231671" y="2880042"/>
            <a:ext cx="10449614" cy="1008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 bwMode="auto"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Arial"/>
              <a:buNone/>
              <a:defRPr sz="1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 bwMode="auto">
          <a:xfrm>
            <a:off x="2231671" y="12960191"/>
            <a:ext cx="10449614" cy="2401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50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5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0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5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 bwMode="auto">
          <a:xfrm>
            <a:off x="2227451" y="2300044"/>
            <a:ext cx="27944386" cy="835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 bwMode="auto">
          <a:xfrm>
            <a:off x="2227451" y="11500170"/>
            <a:ext cx="27944386" cy="2741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63360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63360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63360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63360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63360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63360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 bwMode="auto"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 bwMode="auto"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 bwMode="auto"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-658176" y="-1016984"/>
            <a:ext cx="33057463" cy="4320063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 bwMode="auto">
          <a:xfrm>
            <a:off x="2740825" y="4799874"/>
            <a:ext cx="27615300" cy="17913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0000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872480" marR="5080" lvl="0" indent="-5361305" algn="ctr">
              <a:lnSpc>
                <a:spcPct val="5840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4400" dirty="0">
                <a:solidFill>
                  <a:schemeClr val="lt1"/>
                </a:solidFill>
              </a:rPr>
              <a:t>ABP</a:t>
            </a:r>
            <a:r>
              <a:rPr lang="es-CO" sz="4400" dirty="0">
                <a:solidFill>
                  <a:schemeClr val="lt1"/>
                </a:solidFill>
              </a:rPr>
              <a:t> SISTEMAS OPERATIVOS </a:t>
            </a:r>
            <a:endParaRPr sz="4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6" name="Google Shape;86;p1"/>
          <p:cNvSpPr/>
          <p:nvPr/>
        </p:nvSpPr>
        <p:spPr bwMode="auto">
          <a:xfrm>
            <a:off x="437024" y="15928729"/>
            <a:ext cx="13772837" cy="5279020"/>
          </a:xfrm>
          <a:prstGeom prst="round2DiagRect">
            <a:avLst>
              <a:gd name="adj1" fmla="val 24627"/>
              <a:gd name="adj2" fmla="val 0"/>
            </a:avLst>
          </a:prstGeom>
          <a:solidFill>
            <a:schemeClr val="lt1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defRPr/>
            </a:pPr>
            <a:r>
              <a:rPr lang="es-ES" sz="3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 esta especificación de requerimientos de software se describirá las funcionalidades que debe tener la interfaz de los médicos y usuarios. Por medio de esta interfaz, los médicos y usuarios podrán gestionar los procedimientos de seguimiento y control de citas médicas, los médicos revisaran las citas asignadas de los usuarios y aprobándose si llega dicho paciente a la cita, también podrá editar su perfil y actualizar datos personales, los usuarios podrán agregar citas y cancelarlas</a:t>
            </a:r>
          </a:p>
        </p:txBody>
      </p:sp>
      <p:sp>
        <p:nvSpPr>
          <p:cNvPr id="87" name="Google Shape;87;p1"/>
          <p:cNvSpPr/>
          <p:nvPr/>
        </p:nvSpPr>
        <p:spPr bwMode="auto">
          <a:xfrm>
            <a:off x="4415400" y="14195144"/>
            <a:ext cx="3706200" cy="7563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0000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INTRODUCCIÓN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8" name="Google Shape;88;p1"/>
          <p:cNvSpPr/>
          <p:nvPr/>
        </p:nvSpPr>
        <p:spPr bwMode="auto">
          <a:xfrm>
            <a:off x="17014525" y="16173088"/>
            <a:ext cx="3684573" cy="82050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0000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METODOLOGÍA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9" name="Google Shape;89;p1"/>
          <p:cNvSpPr/>
          <p:nvPr/>
        </p:nvSpPr>
        <p:spPr bwMode="auto">
          <a:xfrm>
            <a:off x="16789324" y="17304037"/>
            <a:ext cx="13030500" cy="8583900"/>
          </a:xfrm>
          <a:prstGeom prst="round2DiagRect">
            <a:avLst>
              <a:gd name="adj1" fmla="val 29130"/>
              <a:gd name="adj2" fmla="val 0"/>
            </a:avLst>
          </a:prstGeom>
          <a:solidFill>
            <a:schemeClr val="lt1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30815" marR="0" indent="-43808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200" b="0" i="0" u="none">
                <a:latin typeface="Tahoma"/>
                <a:ea typeface="Tahoma"/>
                <a:cs typeface="Tahoma"/>
              </a:rPr>
              <a:t>Autenticarse en el sistema.</a:t>
            </a:r>
          </a:p>
          <a:p>
            <a:pPr marL="730815" marR="0" indent="-43808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200" b="0" i="0" u="none">
                <a:latin typeface="Tahoma"/>
                <a:ea typeface="Tahoma"/>
                <a:cs typeface="Tahoma"/>
              </a:rPr>
              <a:t>Gestionar la información del </a:t>
            </a:r>
            <a:r>
              <a:rPr sz="3200"/>
              <a:t>médico</a:t>
            </a:r>
            <a:endParaRPr sz="3200" b="0" i="0" u="none">
              <a:latin typeface="Tahoma"/>
              <a:ea typeface="Tahoma"/>
              <a:cs typeface="Tahoma"/>
            </a:endParaRPr>
          </a:p>
          <a:p>
            <a:pPr marL="502215" marR="0" indent="-438080" algn="just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200" b="0" i="0" u="none">
                <a:latin typeface="Tahoma"/>
                <a:ea typeface="Tahoma"/>
                <a:cs typeface="Tahoma"/>
              </a:rPr>
              <a:t>Gestionar los roles del sistema.</a:t>
            </a:r>
          </a:p>
          <a:p>
            <a:pPr marL="502215" marR="0" indent="-438080" algn="just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200" b="0" i="0" u="none">
                <a:latin typeface="Tahoma"/>
                <a:ea typeface="Tahoma"/>
                <a:cs typeface="Tahoma"/>
              </a:rPr>
              <a:t>Gestionar información del médico.</a:t>
            </a:r>
          </a:p>
          <a:p>
            <a:pPr marL="502215" marR="60324" indent="-438080" algn="just">
              <a:lnSpc>
                <a:spcPct val="101665"/>
              </a:lnSpc>
              <a:spcBef>
                <a:spcPts val="1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200" b="0" i="0" u="none">
                <a:latin typeface="Tahoma"/>
                <a:ea typeface="Tahoma"/>
                <a:cs typeface="Tahoma"/>
              </a:rPr>
              <a:t>Gestionar información </a:t>
            </a:r>
            <a:r>
              <a:rPr sz="3200"/>
              <a:t>del paciente</a:t>
            </a:r>
            <a:r>
              <a:rPr sz="3200" b="0" i="0" u="none">
                <a:latin typeface="Tahoma"/>
                <a:ea typeface="Tahoma"/>
                <a:cs typeface="Tahoma"/>
              </a:rPr>
              <a:t>: Historia clínica, exámenes, etc.</a:t>
            </a:r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latin typeface="Tahoma"/>
                <a:ea typeface="Tahoma"/>
                <a:cs typeface="Tahoma"/>
              </a:rPr>
              <a:t>El </a:t>
            </a:r>
            <a:r>
              <a:rPr sz="3200"/>
              <a:t>médico</a:t>
            </a:r>
            <a:r>
              <a:rPr sz="3200" b="0" i="0" u="none">
                <a:latin typeface="Tahoma"/>
                <a:ea typeface="Tahoma"/>
                <a:cs typeface="Tahoma"/>
              </a:rPr>
              <a:t> debe solicitar al administrador la creación de una cuenta de usuario para tener acceso al sistema.</a:t>
            </a:r>
            <a:endParaRPr lang="es-ES" sz="3200">
              <a:highlight>
                <a:srgbClr val="FFFFFF"/>
              </a:highlight>
              <a:latin typeface="Times New Roman"/>
              <a:ea typeface="Times New Roman"/>
              <a:cs typeface="Times New Roman"/>
            </a:endParaRPr>
          </a:p>
          <a:p>
            <a:pPr marL="502215" marR="0" indent="-438080" algn="just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200" b="0" i="0" u="none">
                <a:latin typeface="Tahoma"/>
                <a:ea typeface="Tahoma"/>
                <a:cs typeface="Tahoma"/>
              </a:rPr>
              <a:t>Gestionar información del médico.</a:t>
            </a:r>
          </a:p>
          <a:p>
            <a:pPr marL="502215" marR="60324" indent="-438080" algn="just">
              <a:lnSpc>
                <a:spcPct val="101665"/>
              </a:lnSpc>
              <a:spcBef>
                <a:spcPts val="1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200" b="0" i="0" u="none">
                <a:latin typeface="Tahoma"/>
                <a:ea typeface="Tahoma"/>
                <a:cs typeface="Tahoma"/>
              </a:rPr>
              <a:t>Gestionar información </a:t>
            </a:r>
            <a:r>
              <a:rPr sz="3200"/>
              <a:t>del paciente</a:t>
            </a:r>
            <a:r>
              <a:rPr sz="3200" b="0" i="0" u="none">
                <a:latin typeface="Tahoma"/>
                <a:ea typeface="Tahoma"/>
                <a:cs typeface="Tahoma"/>
              </a:rPr>
              <a:t>: Historia clínica, exámenes, etc.</a:t>
            </a:r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latin typeface="Tahoma"/>
                <a:ea typeface="Tahoma"/>
                <a:cs typeface="Tahoma"/>
              </a:rPr>
              <a:t>El </a:t>
            </a:r>
            <a:r>
              <a:rPr sz="3200"/>
              <a:t>médico</a:t>
            </a:r>
            <a:r>
              <a:rPr sz="3200" b="0" i="0" u="none">
                <a:latin typeface="Tahoma"/>
                <a:ea typeface="Tahoma"/>
                <a:cs typeface="Tahoma"/>
              </a:rPr>
              <a:t> debe solicitar al administrador la creación de una cuenta de usuario para tener acceso al sistema.</a:t>
            </a:r>
          </a:p>
          <a:p>
            <a:pPr marL="438080" indent="-438080">
              <a:buFont typeface="Arial"/>
              <a:buChar char="•"/>
              <a:defRPr/>
            </a:pPr>
            <a:endParaRPr sz="3200" b="0" i="0" u="none">
              <a:latin typeface="Tahoma"/>
              <a:ea typeface="Tahoma"/>
              <a:cs typeface="Tahoma"/>
            </a:endParaRPr>
          </a:p>
        </p:txBody>
      </p:sp>
      <p:sp>
        <p:nvSpPr>
          <p:cNvPr id="90" name="Google Shape;90;p1"/>
          <p:cNvSpPr/>
          <p:nvPr/>
        </p:nvSpPr>
        <p:spPr bwMode="auto">
          <a:xfrm>
            <a:off x="6234096" y="26127180"/>
            <a:ext cx="7521900" cy="6984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0000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3200" b="1">
                <a:solidFill>
                  <a:srgbClr val="FFFFFF"/>
                </a:solidFill>
                <a:latin typeface="Arial"/>
                <a:ea typeface="Arial"/>
                <a:cs typeface="Arial"/>
              </a:rPr>
              <a:t>RESULTADOS 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6" name="Google Shape;96;p1"/>
          <p:cNvSpPr/>
          <p:nvPr/>
        </p:nvSpPr>
        <p:spPr bwMode="auto">
          <a:xfrm>
            <a:off x="17052394" y="6901851"/>
            <a:ext cx="2789881" cy="70058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0000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32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OBJETIVOS</a:t>
            </a:r>
            <a:endParaRPr/>
          </a:p>
        </p:txBody>
      </p:sp>
      <p:sp>
        <p:nvSpPr>
          <p:cNvPr id="97" name="Google Shape;97;p1"/>
          <p:cNvSpPr/>
          <p:nvPr/>
        </p:nvSpPr>
        <p:spPr bwMode="auto">
          <a:xfrm>
            <a:off x="16901375" y="7648225"/>
            <a:ext cx="13117500" cy="8151300"/>
          </a:xfrm>
          <a:prstGeom prst="round2DiagRect">
            <a:avLst>
              <a:gd name="adj1" fmla="val 18615"/>
              <a:gd name="adj2" fmla="val 0"/>
            </a:avLst>
          </a:prstGeom>
          <a:solidFill>
            <a:schemeClr val="lt1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defRPr/>
            </a:pPr>
            <a:r>
              <a:rPr lang="es-ES" sz="3200" b="1"/>
              <a:t>General</a:t>
            </a:r>
            <a:endParaRPr lang="es-ES" sz="3200"/>
          </a:p>
          <a:p>
            <a:pPr marL="438080" indent="-438080" algn="ctr"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sz="3200">
                <a:latin typeface="Arial"/>
                <a:cs typeface="Arial"/>
              </a:rPr>
              <a:t>Optimizar los procesos de seguimiento de citas medicas que se realizan los   usuarios que cuentan con una cuenta previamente registradad</a:t>
            </a:r>
            <a:endParaRPr sz="3200" b="1">
              <a:latin typeface="Times New Roman"/>
              <a:ea typeface="Times New Roman"/>
              <a:cs typeface="Times New Roman"/>
            </a:endParaRPr>
          </a:p>
          <a:p>
            <a:pPr marL="438080" indent="-438080" algn="ctr">
              <a:buClr>
                <a:schemeClr val="dk1"/>
              </a:buClr>
              <a:buSzPts val="2800"/>
              <a:buFont typeface="Arial"/>
              <a:buChar char="•"/>
              <a:defRPr/>
            </a:pPr>
            <a:endParaRPr sz="3200" b="1">
              <a:latin typeface="Times New Roman"/>
              <a:ea typeface="Times New Roman"/>
              <a:cs typeface="Times New Roman"/>
            </a:endParaRPr>
          </a:p>
          <a:p>
            <a:pPr marL="438080" indent="-438080" algn="ctr"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sz="3200">
                <a:latin typeface="Arial"/>
                <a:cs typeface="Arial"/>
              </a:rPr>
              <a:t>Optimizar los procesos de seguimiento y  asigancion de citas medicas que se realizan los mismo usuarios que cuentan con una cuenta previamente registradad</a:t>
            </a:r>
            <a:endParaRPr sz="3200" b="1">
              <a:latin typeface="Times New Roman"/>
              <a:ea typeface="Times New Roman"/>
              <a:cs typeface="Times New Roman"/>
            </a:endParaRPr>
          </a:p>
          <a:p>
            <a:pPr algn="ctr">
              <a:buClr>
                <a:schemeClr val="dk1"/>
              </a:buClr>
              <a:buSzPts val="2800"/>
              <a:defRPr/>
            </a:pPr>
            <a:endParaRPr sz="3200" b="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" name="Google Shape;93;p1"/>
          <p:cNvSpPr/>
          <p:nvPr/>
        </p:nvSpPr>
        <p:spPr bwMode="auto">
          <a:xfrm>
            <a:off x="1818401" y="8648456"/>
            <a:ext cx="6866504" cy="4574810"/>
          </a:xfrm>
          <a:prstGeom prst="round2DiagRect">
            <a:avLst>
              <a:gd name="adj1" fmla="val 24627"/>
              <a:gd name="adj2" fmla="val 0"/>
            </a:avLst>
          </a:prstGeom>
          <a:solidFill>
            <a:schemeClr val="lt1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s-CO" sz="3200" b="0" i="0" u="none" strike="noStrike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CO" sz="3200" b="0" i="0" u="none" strike="noStrike" dirty="0">
                <a:solidFill>
                  <a:srgbClr val="000000"/>
                </a:solidFill>
                <a:latin typeface="Times New Roman"/>
              </a:rPr>
              <a:t>Miller Vargas Mola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CO" sz="3200" b="0" i="0" u="none" strike="noStrike" dirty="0">
                <a:solidFill>
                  <a:srgbClr val="000000"/>
                </a:solidFill>
                <a:latin typeface="Times New Roman"/>
              </a:rPr>
              <a:t>Javier </a:t>
            </a:r>
            <a:r>
              <a:rPr lang="es-CO" sz="3200" b="0" i="0" u="none" strike="noStrike" dirty="0" err="1">
                <a:solidFill>
                  <a:srgbClr val="000000"/>
                </a:solidFill>
                <a:latin typeface="Times New Roman"/>
              </a:rPr>
              <a:t>Andres</a:t>
            </a:r>
            <a:r>
              <a:rPr lang="es-CO" sz="3200" b="0" i="0" u="none" strike="noStrike" dirty="0">
                <a:solidFill>
                  <a:srgbClr val="000000"/>
                </a:solidFill>
                <a:latin typeface="Times New Roman"/>
              </a:rPr>
              <a:t> Herrera Manjarrez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s-CO" sz="3200" b="0" i="0" u="none" strike="noStrike" dirty="0">
                <a:solidFill>
                  <a:srgbClr val="000000"/>
                </a:solidFill>
                <a:latin typeface="Times New Roman"/>
              </a:rPr>
              <a:t>Carlos </a:t>
            </a:r>
            <a:r>
              <a:rPr lang="es-CO" sz="3200" b="0" i="0" u="none" strike="noStrike" dirty="0" err="1">
                <a:solidFill>
                  <a:srgbClr val="000000"/>
                </a:solidFill>
                <a:latin typeface="Times New Roman"/>
              </a:rPr>
              <a:t>Andres</a:t>
            </a:r>
            <a:r>
              <a:rPr lang="es-CO" sz="3200" b="0" i="0" u="none" strike="noStrike" dirty="0">
                <a:solidFill>
                  <a:srgbClr val="000000"/>
                </a:solidFill>
                <a:latin typeface="Times New Roman"/>
              </a:rPr>
              <a:t> Coneo Diaz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/>
            </a:pPr>
            <a:r>
              <a:rPr lang="es-CO" sz="3200" b="0" i="0" u="none" strike="noStrike" dirty="0" err="1">
                <a:solidFill>
                  <a:srgbClr val="000000"/>
                </a:solidFill>
                <a:latin typeface="Times New Roman"/>
              </a:rPr>
              <a:t>Andres</a:t>
            </a:r>
            <a:r>
              <a:rPr lang="es-CO" sz="3200" b="0" i="0" u="none" strike="noStrike" dirty="0">
                <a:solidFill>
                  <a:srgbClr val="000000"/>
                </a:solidFill>
                <a:latin typeface="Times New Roman"/>
              </a:rPr>
              <a:t> Fabian Burgos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s-CO" sz="3200" dirty="0">
                <a:latin typeface="Times New Roman"/>
              </a:rPr>
              <a:t>Sara </a:t>
            </a:r>
            <a:r>
              <a:rPr lang="es-CO" sz="3200" dirty="0" err="1">
                <a:latin typeface="Times New Roman"/>
              </a:rPr>
              <a:t>lopez</a:t>
            </a:r>
            <a:endParaRPr dirty="0"/>
          </a:p>
          <a:p>
            <a:pPr>
              <a:lnSpc>
                <a:spcPct val="114999"/>
              </a:lnSpc>
              <a:defRPr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24" name="Google Shape;90;p1"/>
          <p:cNvSpPr/>
          <p:nvPr/>
        </p:nvSpPr>
        <p:spPr bwMode="auto">
          <a:xfrm>
            <a:off x="1392604" y="7548897"/>
            <a:ext cx="7521900" cy="6984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0000"/>
          </a:solidFill>
          <a:ln w="57150" cap="flat" cmpd="sng">
            <a:solidFill>
              <a:srgbClr val="E1010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sz="3200" b="1">
                <a:solidFill>
                  <a:schemeClr val="lt1"/>
                </a:solidFill>
              </a:rPr>
              <a:t>INTEGRANTES DE EQUIPO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906779-2CFC-4F94-B696-77E18A28A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04" y="33164245"/>
            <a:ext cx="9334013" cy="477633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11D055-E3BD-44C5-A7FB-5E0FBA004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82" y="27074080"/>
            <a:ext cx="8856317" cy="49792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8EF7DF2-50F4-4A59-AA11-61129CC8F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9098" y="27416235"/>
            <a:ext cx="6554115" cy="53442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239</Words>
  <Application>Microsoft Office PowerPoint</Application>
  <DocSecurity>0</DocSecurity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Tema de Office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Coordinador De Investigaciones</dc:creator>
  <cp:keywords/>
  <dc:description/>
  <cp:lastModifiedBy>herrerajir636@gmail.com</cp:lastModifiedBy>
  <cp:revision>209</cp:revision>
  <dcterms:created xsi:type="dcterms:W3CDTF">2019-05-22T19:48:03Z</dcterms:created>
  <dcterms:modified xsi:type="dcterms:W3CDTF">2022-11-18T21:43:47Z</dcterms:modified>
  <cp:category/>
  <dc:identifier/>
  <cp:contentStatus/>
  <dc:language/>
  <cp:version/>
</cp:coreProperties>
</file>