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7920038" cy="1119663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seño1" initials="D" lastIdx="8" clrIdx="0">
    <p:extLst>
      <p:ext uri="{19B8F6BF-5375-455C-9EA6-DF929625EA0E}">
        <p15:presenceInfo xmlns:p15="http://schemas.microsoft.com/office/powerpoint/2012/main" userId="Diseño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4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2T14:15:38.245" idx="3">
    <p:pos x="2488" y="5125"/>
    <p:text>Link a http://uvirtual.info/mooc/principiosp/index.html</p:text>
    <p:extLst>
      <p:ext uri="{C676402C-5697-4E1C-873F-D02D1690AC5C}">
        <p15:threadingInfo xmlns:p15="http://schemas.microsoft.com/office/powerpoint/2012/main" timeZoneBias="300"/>
      </p:ext>
    </p:extLst>
  </p:cm>
  <p:cm authorId="1" dt="2015-05-22T14:16:07.465" idx="4">
    <p:pos x="4024" y="5143"/>
    <p:text>Link a  http://www.uvirtual.edu.co/Paginas/inscripcionesenlinea.aspx</p:text>
    <p:extLst>
      <p:ext uri="{C676402C-5697-4E1C-873F-D02D1690AC5C}">
        <p15:threadingInfo xmlns:p15="http://schemas.microsoft.com/office/powerpoint/2012/main" timeZoneBias="300"/>
      </p:ext>
    </p:extLst>
  </p:cm>
  <p:cm authorId="1" dt="2015-05-22T14:27:18.177" idx="5">
    <p:pos x="859" y="5117"/>
    <p:text>Link a http://www.uvirtual.edu.co/Paginas/Financiacion.aspx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2T15:22:32.654" idx="6">
    <p:pos x="4490" y="525"/>
    <p:text>https://www.facebook.com/uvirtual</p:text>
    <p:extLst>
      <p:ext uri="{C676402C-5697-4E1C-873F-D02D1690AC5C}">
        <p15:threadingInfo xmlns:p15="http://schemas.microsoft.com/office/powerpoint/2012/main" timeZoneBias="300"/>
      </p:ext>
    </p:extLst>
  </p:cm>
  <p:cm authorId="1" dt="2015-05-22T15:24:37.716" idx="7">
    <p:pos x="4490" y="661"/>
    <p:text>http://twitter.com/Se_Uvirtual</p:text>
    <p:extLst>
      <p:ext uri="{C676402C-5697-4E1C-873F-D02D1690AC5C}">
        <p15:threadingInfo xmlns:p15="http://schemas.microsoft.com/office/powerpoint/2012/main" timeZoneBias="300">
          <p15:parentCm authorId="1" idx="6"/>
        </p15:threadingInfo>
      </p:ext>
    </p:extLst>
  </p:cm>
  <p:cm authorId="1" dt="2015-05-22T15:25:10.021" idx="8">
    <p:pos x="4490" y="797"/>
    <p:text>https://www.youtube.com/channel/UCuLgNinH67VQ2jVsPyzjz2g</p:text>
    <p:extLst>
      <p:ext uri="{C676402C-5697-4E1C-873F-D02D1690AC5C}">
        <p15:threadingInfo xmlns:p15="http://schemas.microsoft.com/office/powerpoint/2012/main" timeZoneBias="300">
          <p15:parentCm authorId="1" idx="6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832413"/>
            <a:ext cx="6732032" cy="3898089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880827"/>
            <a:ext cx="5940029" cy="270326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4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3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96117"/>
            <a:ext cx="1707758" cy="94886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96117"/>
            <a:ext cx="5024274" cy="94886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1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5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791387"/>
            <a:ext cx="6831033" cy="4657490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7492938"/>
            <a:ext cx="6831033" cy="2449264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630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980586"/>
            <a:ext cx="3366016" cy="71041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980586"/>
            <a:ext cx="3366016" cy="71041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6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96120"/>
            <a:ext cx="6831033" cy="216416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744732"/>
            <a:ext cx="3350547" cy="134515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4089883"/>
            <a:ext cx="3350547" cy="601560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744732"/>
            <a:ext cx="3367048" cy="134515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4089883"/>
            <a:ext cx="3367048" cy="601560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48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588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22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46442"/>
            <a:ext cx="2554418" cy="2612549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612111"/>
            <a:ext cx="4009519" cy="7956870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358991"/>
            <a:ext cx="2554418" cy="6222947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7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46442"/>
            <a:ext cx="2554418" cy="2612549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612111"/>
            <a:ext cx="4009519" cy="7956870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358991"/>
            <a:ext cx="2554418" cy="6222947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7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96120"/>
            <a:ext cx="6831033" cy="216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980586"/>
            <a:ext cx="6831033" cy="710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0377627"/>
            <a:ext cx="1782009" cy="59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5ECF-5472-491C-952A-5D73F0C91AEB}" type="datetimeFigureOut">
              <a:rPr lang="es-CO" smtClean="0"/>
              <a:t>22/05/2015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0377627"/>
            <a:ext cx="2673013" cy="59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0377627"/>
            <a:ext cx="1782009" cy="59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8A51B-CF8B-426E-ADF5-84D9C36C0C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321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hyperlink" Target="http://www.uvirtual.edu.co/Paginas/inscripcionesenlinea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comments" Target="../comments/comment1.xml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hyperlink" Target="http://www.uvirtual.edu.co/Paginas/Financiacion.aspx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-3220" y="10442788"/>
            <a:ext cx="7920038" cy="74212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0" y="5612"/>
            <a:ext cx="7920038" cy="74212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-4823792" y="265043"/>
            <a:ext cx="3273287" cy="128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PÁGINA DE INICIO</a:t>
            </a:r>
            <a:endParaRPr lang="es-CO" sz="4000" dirty="0"/>
          </a:p>
        </p:txBody>
      </p:sp>
      <p:sp>
        <p:nvSpPr>
          <p:cNvPr id="7" name="Rectángulo 6"/>
          <p:cNvSpPr/>
          <p:nvPr/>
        </p:nvSpPr>
        <p:spPr>
          <a:xfrm>
            <a:off x="5747907" y="95791"/>
            <a:ext cx="2199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PBX: (57+1) 7561154</a:t>
            </a:r>
          </a:p>
          <a:p>
            <a:r>
              <a:rPr lang="es-CO" dirty="0" err="1" smtClean="0">
                <a:solidFill>
                  <a:schemeClr val="bg1"/>
                </a:solidFill>
              </a:rPr>
              <a:t>Cra</a:t>
            </a:r>
            <a:r>
              <a:rPr lang="es-CO" dirty="0" smtClean="0">
                <a:solidFill>
                  <a:schemeClr val="bg1"/>
                </a:solidFill>
              </a:rPr>
              <a:t> 19 </a:t>
            </a:r>
            <a:r>
              <a:rPr lang="es-CO" dirty="0" err="1" smtClean="0">
                <a:solidFill>
                  <a:schemeClr val="bg1"/>
                </a:solidFill>
              </a:rPr>
              <a:t>Nro</a:t>
            </a:r>
            <a:r>
              <a:rPr lang="es-CO" dirty="0" smtClean="0">
                <a:solidFill>
                  <a:schemeClr val="bg1"/>
                </a:solidFill>
              </a:rPr>
              <a:t> 71a-23</a:t>
            </a:r>
            <a:r>
              <a:rPr lang="es-CO" dirty="0" smtClean="0"/>
              <a:t>	      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811793" y="186395"/>
            <a:ext cx="277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¡Comunícate con nosotros!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07" y="95791"/>
            <a:ext cx="640746" cy="6407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" y="0"/>
            <a:ext cx="1207745" cy="70501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92229" y="1113183"/>
            <a:ext cx="9621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Menú: </a:t>
            </a:r>
            <a:r>
              <a:rPr lang="es-CO" dirty="0" smtClean="0"/>
              <a:t>  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444088" y="1020417"/>
            <a:ext cx="2052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Admisiones</a:t>
            </a:r>
          </a:p>
          <a:p>
            <a:r>
              <a:rPr lang="es-CO" dirty="0" smtClean="0"/>
              <a:t>Programas</a:t>
            </a:r>
          </a:p>
          <a:p>
            <a:r>
              <a:rPr lang="es-CO" dirty="0" smtClean="0"/>
              <a:t>Formación continua</a:t>
            </a:r>
          </a:p>
          <a:p>
            <a:r>
              <a:rPr lang="es-CO" dirty="0" smtClean="0"/>
              <a:t>Centro de </a:t>
            </a:r>
            <a:r>
              <a:rPr lang="es-CO" dirty="0" smtClean="0"/>
              <a:t>idiomas</a:t>
            </a:r>
            <a:endParaRPr lang="es-CO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71848" y="10825577"/>
            <a:ext cx="78759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 smtClean="0">
                <a:solidFill>
                  <a:schemeClr val="bg1"/>
                </a:solidFill>
              </a:rPr>
              <a:t>Carrera 19 No. 71A - 23 | Teléfono: (57)(1) 7561154 | contactenos@uvirtual.edu.co | Bogotá D.C - Colombia | Copyright © 2015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785289" y="10512215"/>
            <a:ext cx="4667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Conoce más sobre nuestra institución en www.uvirtual.edu.co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032" y="4176221"/>
            <a:ext cx="79200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 smtClean="0"/>
              <a:t>Creamos experiencias que transforman los métodos tradicionales de aprendizaje y profesionalización de las personas. Incentivamos la construcción de ideas poderosas para el desarrollo profesional de nuestros estudiantes. </a:t>
            </a:r>
            <a:endParaRPr lang="es-CO" sz="1400" dirty="0"/>
          </a:p>
        </p:txBody>
      </p:sp>
      <p:sp>
        <p:nvSpPr>
          <p:cNvPr id="18" name="Rectángulo 17"/>
          <p:cNvSpPr/>
          <p:nvPr/>
        </p:nvSpPr>
        <p:spPr>
          <a:xfrm>
            <a:off x="2061261" y="3737562"/>
            <a:ext cx="3897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/>
              <a:t>¿Por qué elegir a la </a:t>
            </a:r>
            <a:r>
              <a:rPr lang="es-CO" sz="2400" b="1" dirty="0" err="1" smtClean="0"/>
              <a:t>UVirtual</a:t>
            </a:r>
            <a:r>
              <a:rPr lang="es-CO" sz="2400" b="1" dirty="0" smtClean="0"/>
              <a:t>?</a:t>
            </a:r>
            <a:endParaRPr lang="es-CO" sz="2400" b="1" dirty="0"/>
          </a:p>
        </p:txBody>
      </p:sp>
      <p:sp>
        <p:nvSpPr>
          <p:cNvPr id="19" name="Rectángulo 18"/>
          <p:cNvSpPr/>
          <p:nvPr/>
        </p:nvSpPr>
        <p:spPr>
          <a:xfrm>
            <a:off x="492229" y="7394852"/>
            <a:ext cx="6637441" cy="779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  <a:spcAft>
                <a:spcPts val="750"/>
              </a:spcAft>
            </a:pPr>
            <a:r>
              <a:rPr lang="es-CO" sz="2400" b="0" spc="-225" dirty="0" smtClean="0">
                <a:solidFill>
                  <a:srgbClr val="12121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Haz realidad </a:t>
            </a:r>
            <a:r>
              <a:rPr lang="es-CO" sz="2400" b="1" spc="-225" dirty="0" smtClean="0">
                <a:solidFill>
                  <a:srgbClr val="12121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tus sueños</a:t>
            </a:r>
            <a:endParaRPr lang="es-CO" sz="11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1500"/>
              </a:spcAft>
            </a:pPr>
            <a:r>
              <a:rPr lang="es-CO" sz="1400" dirty="0" smtClean="0">
                <a:solidFill>
                  <a:srgbClr val="12121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 brindamos las herramientas necesarias para que inicies tu profesionalización.</a:t>
            </a:r>
            <a:endParaRPr lang="es-CO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Imagen 22" descr="http://uvirtual.info/ladingpublicidad/img/team-1.jpg">
            <a:hlinkClick r:id="rId4" tgtFrame="&quot;_blank&quot;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7" y="8864095"/>
            <a:ext cx="1775460" cy="136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n 23" descr="http://uvirtual.info/ladingpublicidad/img/team-2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884" y="8897654"/>
            <a:ext cx="1690370" cy="130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n 24" descr="http://uvirtual.info/ladingpublicidad/img/team-3.jpg">
            <a:hlinkClick r:id="rId7" tgtFrame="&quot;_blank&quot;"/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53" y="8897654"/>
            <a:ext cx="1712595" cy="1318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ángulo 19"/>
          <p:cNvSpPr/>
          <p:nvPr/>
        </p:nvSpPr>
        <p:spPr>
          <a:xfrm>
            <a:off x="695127" y="8376448"/>
            <a:ext cx="1645002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600" b="1" dirty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Crédito directo</a:t>
            </a:r>
            <a:endParaRPr lang="es-CO" sz="105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953525" y="8378348"/>
            <a:ext cx="2331087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600" b="1" dirty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Plataforma interactiva</a:t>
            </a:r>
            <a:endParaRPr lang="es-CO" sz="105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548538" y="8400641"/>
            <a:ext cx="1976823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600" b="1" dirty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Inscríbete en línea</a:t>
            </a:r>
            <a:endParaRPr lang="es-CO" sz="105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8472" y="1158976"/>
            <a:ext cx="3714776" cy="2412292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159843" y="4791172"/>
            <a:ext cx="3959225" cy="23872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/>
              <a:t>Educación 100% virtual.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/>
              <a:t>Calidad académica.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/>
              <a:t>Maneja tu tiempo sin necesidad de desplazamientos.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/>
              <a:t>Tutores especializados a tu disposición 24 horas.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/>
              <a:t>Contenidos actuales e interactivos.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/>
              <a:t>Titulación por ciclos propedéuticos.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400" dirty="0"/>
              <a:t>Modalidad presencial y </a:t>
            </a:r>
            <a:r>
              <a:rPr lang="es-CO" sz="1400" dirty="0" err="1"/>
              <a:t>blended</a:t>
            </a:r>
            <a:r>
              <a:rPr lang="es-CO" sz="1400" dirty="0"/>
              <a:t> para nuestra oferta de formación continua.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5195" y="741541"/>
            <a:ext cx="904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71848" y="2398642"/>
            <a:ext cx="4235109" cy="28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-4823792" y="265043"/>
            <a:ext cx="3273287" cy="128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Programas</a:t>
            </a:r>
            <a:endParaRPr lang="es-CO" sz="40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7920038" cy="74212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5747907" y="95791"/>
            <a:ext cx="2199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PBX: (57+1) 7561154</a:t>
            </a:r>
          </a:p>
          <a:p>
            <a:r>
              <a:rPr lang="es-CO" dirty="0" err="1" smtClean="0">
                <a:solidFill>
                  <a:schemeClr val="bg1"/>
                </a:solidFill>
              </a:rPr>
              <a:t>Cra</a:t>
            </a:r>
            <a:r>
              <a:rPr lang="es-CO" dirty="0" smtClean="0">
                <a:solidFill>
                  <a:schemeClr val="bg1"/>
                </a:solidFill>
              </a:rPr>
              <a:t> 19 </a:t>
            </a:r>
            <a:r>
              <a:rPr lang="es-CO" dirty="0" err="1" smtClean="0">
                <a:solidFill>
                  <a:schemeClr val="bg1"/>
                </a:solidFill>
              </a:rPr>
              <a:t>Nro</a:t>
            </a:r>
            <a:r>
              <a:rPr lang="es-CO" dirty="0" smtClean="0">
                <a:solidFill>
                  <a:schemeClr val="bg1"/>
                </a:solidFill>
              </a:rPr>
              <a:t> 71a-23</a:t>
            </a:r>
            <a:r>
              <a:rPr lang="es-CO" dirty="0" smtClean="0"/>
              <a:t>	      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811793" y="186395"/>
            <a:ext cx="277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¡Comunícate con nosotros!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07" y="95791"/>
            <a:ext cx="640746" cy="6407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" y="0"/>
            <a:ext cx="1207745" cy="70501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62647" y="1053532"/>
            <a:ext cx="207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ADMISIONES</a:t>
            </a:r>
            <a:endParaRPr lang="es-CO" sz="2800" dirty="0" smtClean="0"/>
          </a:p>
        </p:txBody>
      </p:sp>
      <p:sp>
        <p:nvSpPr>
          <p:cNvPr id="16" name="Rectángulo 15"/>
          <p:cNvSpPr/>
          <p:nvPr/>
        </p:nvSpPr>
        <p:spPr>
          <a:xfrm>
            <a:off x="0" y="10454516"/>
            <a:ext cx="7920038" cy="74212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71848" y="10825577"/>
            <a:ext cx="78759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 smtClean="0">
                <a:solidFill>
                  <a:schemeClr val="bg1"/>
                </a:solidFill>
              </a:rPr>
              <a:t>Carrera 19 No. 71A - 23 | Teléfono: (57)(1) 7561154 | contactenos@uvirtual.edu.co | Bogotá D.C - Colombia | Copyright © 2015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689965" y="10517800"/>
            <a:ext cx="4667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Conoce más sobre nuestra institución en www.uvirtual.edu.co</a:t>
            </a:r>
            <a:endParaRPr lang="es-CO" sz="1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950" y="1325543"/>
            <a:ext cx="3053943" cy="4947042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195" y="741541"/>
            <a:ext cx="904875" cy="276225"/>
          </a:xfrm>
          <a:prstGeom prst="rect">
            <a:avLst/>
          </a:prstGeom>
        </p:spPr>
      </p:pic>
      <p:grpSp>
        <p:nvGrpSpPr>
          <p:cNvPr id="42" name="Grupo 41"/>
          <p:cNvGrpSpPr/>
          <p:nvPr/>
        </p:nvGrpSpPr>
        <p:grpSpPr>
          <a:xfrm>
            <a:off x="127452" y="1858628"/>
            <a:ext cx="3991617" cy="397565"/>
            <a:chOff x="319555" y="7463059"/>
            <a:chExt cx="3991617" cy="397565"/>
          </a:xfrm>
        </p:grpSpPr>
        <p:sp>
          <p:nvSpPr>
            <p:cNvPr id="43" name="Rectángulo 42"/>
            <p:cNvSpPr/>
            <p:nvPr/>
          </p:nvSpPr>
          <p:spPr>
            <a:xfrm>
              <a:off x="319555" y="7463059"/>
              <a:ext cx="3991617" cy="3975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b="1" dirty="0" smtClean="0"/>
                <a:t>+</a:t>
              </a:r>
              <a:endParaRPr lang="es-CO" b="1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68797" y="7475484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¿Cómo inscribirme?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27451" y="2518468"/>
            <a:ext cx="429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Insertar instructivo que se encuentra en</a:t>
            </a:r>
          </a:p>
          <a:p>
            <a:r>
              <a:rPr lang="es-CO" dirty="0"/>
              <a:t>http://www.uvirtual.edu.co/Paginas/como-inscribirme.aspx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170120" y="5759007"/>
            <a:ext cx="3991617" cy="397565"/>
            <a:chOff x="319555" y="7463059"/>
            <a:chExt cx="3991617" cy="397565"/>
          </a:xfrm>
        </p:grpSpPr>
        <p:sp>
          <p:nvSpPr>
            <p:cNvPr id="46" name="Rectángulo 45"/>
            <p:cNvSpPr/>
            <p:nvPr/>
          </p:nvSpPr>
          <p:spPr>
            <a:xfrm>
              <a:off x="319555" y="7463059"/>
              <a:ext cx="3991617" cy="3975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b="1" dirty="0" smtClean="0"/>
                <a:t>+</a:t>
              </a:r>
              <a:endParaRPr lang="es-CO" b="1" dirty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368797" y="7475484"/>
              <a:ext cx="2637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Documentación requerida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92744"/>
              </p:ext>
            </p:extLst>
          </p:nvPr>
        </p:nvGraphicFramePr>
        <p:xfrm>
          <a:off x="127451" y="6438323"/>
          <a:ext cx="7469812" cy="3726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222"/>
                <a:gridCol w="3604590"/>
              </a:tblGrid>
              <a:tr h="2884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Programas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Formación Continua</a:t>
                      </a:r>
                      <a:endParaRPr lang="es-CO" dirty="0"/>
                    </a:p>
                  </a:txBody>
                  <a:tcPr/>
                </a:tc>
              </a:tr>
              <a:tr h="3397865">
                <a:tc>
                  <a:txBody>
                    <a:bodyPr/>
                    <a:lstStyle/>
                    <a:p>
                      <a:pPr algn="just"/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s-CO" sz="1559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Formulario de Inscripción debidamente diligenciado.</a:t>
                      </a:r>
                    </a:p>
                    <a:p>
                      <a:pPr algn="just"/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Pago derechos de inscripción</a:t>
                      </a:r>
                    </a:p>
                    <a:p>
                      <a:pPr algn="just"/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Fotocopia del documento de identidad.</a:t>
                      </a:r>
                    </a:p>
                    <a:p>
                      <a:pPr algn="just"/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es-CO" sz="1559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Certificado de aprobación de educación Básica Secundaria (Noveno Grado)  o, Certificado de aptitud profesional (CAP) expedido por el SENA.</a:t>
                      </a:r>
                      <a:r>
                        <a:rPr lang="es-CO" sz="1559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caso de ser bachiller, acta de grado, diploma y resultado de las pruebas de estado saber 11.</a:t>
                      </a:r>
                    </a:p>
                    <a:p>
                      <a:pPr algn="just"/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s-CO" sz="1559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los hombres mayores de 18 años fotocopia de libreta militar.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91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1. </a:t>
                      </a:r>
                      <a:r>
                        <a:rPr lang="es-CO" sz="1559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Formulario de Inscripción debidamente diligenciado.</a:t>
                      </a:r>
                    </a:p>
                    <a:p>
                      <a:r>
                        <a:rPr lang="es-CO" dirty="0" smtClean="0"/>
                        <a:t>2.</a:t>
                      </a:r>
                      <a:r>
                        <a:rPr lang="es-CO" baseline="0" dirty="0" smtClean="0"/>
                        <a:t> Fotocopia de la cédula.</a:t>
                      </a:r>
                    </a:p>
                    <a:p>
                      <a:r>
                        <a:rPr lang="es-CO" baseline="0" dirty="0" smtClean="0"/>
                        <a:t>3. Foto 3x4 fondo blanco.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CuadroTexto 47"/>
          <p:cNvSpPr txBox="1"/>
          <p:nvPr/>
        </p:nvSpPr>
        <p:spPr>
          <a:xfrm>
            <a:off x="176694" y="10117691"/>
            <a:ext cx="77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los documentos escaneados al correo de admisiones@uvirtual.edu.co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72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23792" y="265043"/>
            <a:ext cx="3273287" cy="128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Programas</a:t>
            </a:r>
            <a:endParaRPr lang="es-CO" sz="40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7920038" cy="74212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5747907" y="95791"/>
            <a:ext cx="2199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PBX: (57+1) 7561154</a:t>
            </a:r>
          </a:p>
          <a:p>
            <a:r>
              <a:rPr lang="es-CO" dirty="0" err="1" smtClean="0">
                <a:solidFill>
                  <a:schemeClr val="bg1"/>
                </a:solidFill>
              </a:rPr>
              <a:t>Cra</a:t>
            </a:r>
            <a:r>
              <a:rPr lang="es-CO" dirty="0" smtClean="0">
                <a:solidFill>
                  <a:schemeClr val="bg1"/>
                </a:solidFill>
              </a:rPr>
              <a:t> 19 </a:t>
            </a:r>
            <a:r>
              <a:rPr lang="es-CO" dirty="0" err="1" smtClean="0">
                <a:solidFill>
                  <a:schemeClr val="bg1"/>
                </a:solidFill>
              </a:rPr>
              <a:t>Nro</a:t>
            </a:r>
            <a:r>
              <a:rPr lang="es-CO" dirty="0" smtClean="0">
                <a:solidFill>
                  <a:schemeClr val="bg1"/>
                </a:solidFill>
              </a:rPr>
              <a:t> 71a-23</a:t>
            </a:r>
            <a:r>
              <a:rPr lang="es-CO" dirty="0" smtClean="0"/>
              <a:t>	      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811793" y="186395"/>
            <a:ext cx="277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¡Comunícate con nosotros!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07" y="95791"/>
            <a:ext cx="640746" cy="6407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" y="0"/>
            <a:ext cx="1207745" cy="70501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62647" y="1053532"/>
            <a:ext cx="2111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PROGRAMAS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0" y="10454516"/>
            <a:ext cx="7920038" cy="74212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71848" y="10825577"/>
            <a:ext cx="78759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 smtClean="0">
                <a:solidFill>
                  <a:schemeClr val="bg1"/>
                </a:solidFill>
              </a:rPr>
              <a:t>Carrera 19 No. 71A - 23 | Teléfono: (57)(1) 7561154 | contactenos@uvirtual.edu.co | Bogotá D.C - Colombia | Copyright © 2015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785289" y="10512215"/>
            <a:ext cx="4667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Conoce más sobre nuestra institución en www.uvirtual.edu.co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4119" y="4200102"/>
            <a:ext cx="2286203" cy="275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200" b="1" dirty="0" smtClean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Administración de empresas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97" y="1702520"/>
            <a:ext cx="3053943" cy="4947042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370119" y="2711734"/>
            <a:ext cx="1481487" cy="13731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2554881" y="2711734"/>
            <a:ext cx="1481487" cy="13731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376262" y="5690690"/>
            <a:ext cx="1481487" cy="13731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637581" y="5690689"/>
            <a:ext cx="1481487" cy="13731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376262" y="1990574"/>
            <a:ext cx="358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Facultad de Ciencias Administrativas</a:t>
            </a:r>
            <a:endParaRPr lang="es-CO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84119" y="4950005"/>
            <a:ext cx="394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Facultad de Tecnologías de la Información y la Comunicación</a:t>
            </a:r>
            <a:endParaRPr lang="es-CO" dirty="0"/>
          </a:p>
        </p:txBody>
      </p:sp>
      <p:sp>
        <p:nvSpPr>
          <p:cNvPr id="33" name="Rectángulo 32"/>
          <p:cNvSpPr/>
          <p:nvPr/>
        </p:nvSpPr>
        <p:spPr>
          <a:xfrm>
            <a:off x="2538186" y="4200102"/>
            <a:ext cx="158088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200" b="1" dirty="0" smtClean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Contaduría pública</a:t>
            </a:r>
            <a:endParaRPr lang="es-CO" sz="9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14945" y="7212850"/>
            <a:ext cx="965329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200" b="1" dirty="0" smtClean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Publicidad</a:t>
            </a:r>
            <a:endParaRPr lang="es-CO" sz="9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538186" y="7212850"/>
            <a:ext cx="175240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200" b="1" dirty="0" smtClean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gráfico digital</a:t>
            </a:r>
            <a:endParaRPr lang="es-CO" sz="9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32057" y="4368337"/>
            <a:ext cx="1119217" cy="273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050" dirty="0" smtClean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SNIES 104413</a:t>
            </a:r>
            <a:endParaRPr lang="es-CO" sz="1050" dirty="0">
              <a:solidFill>
                <a:srgbClr val="12121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786960" y="4375054"/>
            <a:ext cx="1077539" cy="265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050" dirty="0" smtClean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SNIES 104462</a:t>
            </a:r>
            <a:endParaRPr lang="es-CO" sz="1050" dirty="0">
              <a:solidFill>
                <a:srgbClr val="12121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55884" y="7397735"/>
            <a:ext cx="1077539" cy="265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050" dirty="0" smtClean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SNIES 103494</a:t>
            </a:r>
            <a:endParaRPr lang="es-CO" sz="1050" dirty="0">
              <a:solidFill>
                <a:srgbClr val="12121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839556" y="7397069"/>
            <a:ext cx="1077539" cy="265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s-CO" sz="1050" dirty="0" smtClean="0">
                <a:solidFill>
                  <a:srgbClr val="12121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SNIES 102954</a:t>
            </a:r>
            <a:endParaRPr lang="es-CO" sz="1050" dirty="0">
              <a:solidFill>
                <a:srgbClr val="12121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28592" y="8036177"/>
            <a:ext cx="247888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METODOLOGÍA VIRTUAL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62647" y="8449928"/>
            <a:ext cx="70718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/>
              <a:t>La educación virtual requiere gran compromiso y disciplina, por lo tanto nuestros programas están distribuidos por trimestres académicos en los que se toman de 3 a 4 actividades académicas, de esta manera el estudiante puede articular su educación con las demás responsabilidades de su vida diaria.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 smtClean="0"/>
              <a:t>Trabajamos con la mejor plataforma E-</a:t>
            </a:r>
            <a:r>
              <a:rPr lang="es-CO" sz="1400" dirty="0" err="1" smtClean="0"/>
              <a:t>learning</a:t>
            </a:r>
            <a:r>
              <a:rPr lang="es-CO" sz="1400" dirty="0" smtClean="0"/>
              <a:t> del mercado y tutores altamente calificados en educación virtual y pedagogía, que realizan un acompañamiento continuo y personalizado a nuestros estudiantes.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195" y="741541"/>
            <a:ext cx="9048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23792" y="265043"/>
            <a:ext cx="3273287" cy="128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Programas</a:t>
            </a:r>
            <a:endParaRPr lang="es-CO" sz="40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7920038" cy="74212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5747907" y="95791"/>
            <a:ext cx="2199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PBX: (57+1) 7561154</a:t>
            </a:r>
          </a:p>
          <a:p>
            <a:r>
              <a:rPr lang="es-CO" dirty="0" err="1" smtClean="0">
                <a:solidFill>
                  <a:schemeClr val="bg1"/>
                </a:solidFill>
              </a:rPr>
              <a:t>Cra</a:t>
            </a:r>
            <a:r>
              <a:rPr lang="es-CO" dirty="0" smtClean="0">
                <a:solidFill>
                  <a:schemeClr val="bg1"/>
                </a:solidFill>
              </a:rPr>
              <a:t> 19 </a:t>
            </a:r>
            <a:r>
              <a:rPr lang="es-CO" dirty="0" err="1" smtClean="0">
                <a:solidFill>
                  <a:schemeClr val="bg1"/>
                </a:solidFill>
              </a:rPr>
              <a:t>Nro</a:t>
            </a:r>
            <a:r>
              <a:rPr lang="es-CO" dirty="0" smtClean="0">
                <a:solidFill>
                  <a:schemeClr val="bg1"/>
                </a:solidFill>
              </a:rPr>
              <a:t> 71a-23</a:t>
            </a:r>
            <a:r>
              <a:rPr lang="es-CO" dirty="0" smtClean="0"/>
              <a:t>	      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811793" y="186395"/>
            <a:ext cx="277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¡Comunícate con nosotros!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07" y="95791"/>
            <a:ext cx="640746" cy="6407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" y="0"/>
            <a:ext cx="1207745" cy="70501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09450" y="923026"/>
            <a:ext cx="3672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/>
              <a:t>ADMINISTRACIÓN DE EMPRESAS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0" y="10454937"/>
            <a:ext cx="7947767" cy="742122"/>
            <a:chOff x="0" y="10454516"/>
            <a:chExt cx="7947767" cy="742122"/>
          </a:xfrm>
        </p:grpSpPr>
        <p:sp>
          <p:nvSpPr>
            <p:cNvPr id="16" name="Rectángulo 15"/>
            <p:cNvSpPr/>
            <p:nvPr/>
          </p:nvSpPr>
          <p:spPr>
            <a:xfrm>
              <a:off x="0" y="10454516"/>
              <a:ext cx="7920038" cy="742122"/>
            </a:xfrm>
            <a:prstGeom prst="rect">
              <a:avLst/>
            </a:prstGeom>
            <a:solidFill>
              <a:srgbClr val="0088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dirty="0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71848" y="10512215"/>
              <a:ext cx="7875919" cy="574972"/>
              <a:chOff x="71848" y="10512215"/>
              <a:chExt cx="7875919" cy="574972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71848" y="10825577"/>
                <a:ext cx="787591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100" dirty="0" smtClean="0">
                    <a:solidFill>
                      <a:schemeClr val="bg1"/>
                    </a:solidFill>
                  </a:rPr>
                  <a:t>Carrera 19 No. 71A - 23 | Teléfono: (57)(1) 7561154 | contactenos@uvirtual.edu.co | Bogotá D.C - Colombia | Copyright © 2015</a:t>
                </a:r>
                <a:endParaRPr lang="es-CO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1785289" y="10512215"/>
                <a:ext cx="4667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400" dirty="0" smtClean="0">
                    <a:solidFill>
                      <a:schemeClr val="bg1"/>
                    </a:solidFill>
                  </a:rPr>
                  <a:t>Conoce más sobre nuestra institución en www.uvirtual.edu.co</a:t>
                </a:r>
                <a:endParaRPr lang="es-CO" sz="1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01" y="1308473"/>
            <a:ext cx="3053943" cy="4947042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195" y="741541"/>
            <a:ext cx="904875" cy="276225"/>
          </a:xfrm>
          <a:prstGeom prst="rect">
            <a:avLst/>
          </a:prstGeom>
        </p:spPr>
      </p:pic>
      <p:grpSp>
        <p:nvGrpSpPr>
          <p:cNvPr id="25" name="Grupo 24"/>
          <p:cNvGrpSpPr/>
          <p:nvPr/>
        </p:nvGrpSpPr>
        <p:grpSpPr>
          <a:xfrm>
            <a:off x="288078" y="4731399"/>
            <a:ext cx="3991617" cy="397565"/>
            <a:chOff x="328592" y="6069496"/>
            <a:chExt cx="3991617" cy="397565"/>
          </a:xfrm>
        </p:grpSpPr>
        <p:sp>
          <p:nvSpPr>
            <p:cNvPr id="19" name="Rectángulo 18"/>
            <p:cNvSpPr/>
            <p:nvPr/>
          </p:nvSpPr>
          <p:spPr>
            <a:xfrm>
              <a:off x="328592" y="6069496"/>
              <a:ext cx="3991617" cy="3975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b="1" dirty="0" smtClean="0"/>
                <a:t>-</a:t>
              </a:r>
              <a:endParaRPr lang="es-CO" b="1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65083" y="6083612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Descripción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209450" y="8812712"/>
            <a:ext cx="4153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/>
              <a:t>Como </a:t>
            </a:r>
            <a:r>
              <a:rPr lang="es-CO" sz="1400" dirty="0" smtClean="0"/>
              <a:t>egresado(a) de </a:t>
            </a:r>
            <a:r>
              <a:rPr lang="es-CO" sz="1400" dirty="0" smtClean="0"/>
              <a:t>la Universitaria Virtual Internacional, estarás en capacidad de emprender  y liderar proyectos empresariales; identificar, </a:t>
            </a:r>
            <a:r>
              <a:rPr lang="es-CO" sz="1400" dirty="0"/>
              <a:t>comprender e implementar sistemas </a:t>
            </a:r>
            <a:r>
              <a:rPr lang="es-CO" sz="1400" dirty="0" smtClean="0"/>
              <a:t>gerenciales, con una filosofía transformacional </a:t>
            </a:r>
            <a:r>
              <a:rPr lang="es-CO" sz="1400" dirty="0"/>
              <a:t>que </a:t>
            </a:r>
            <a:r>
              <a:rPr lang="es-CO" sz="1400" dirty="0" smtClean="0"/>
              <a:t>genere </a:t>
            </a:r>
            <a:r>
              <a:rPr lang="es-CO" sz="1400" dirty="0"/>
              <a:t>valor y bienestar a la comunidad empresarial y su </a:t>
            </a:r>
            <a:r>
              <a:rPr lang="es-CO" sz="1400" dirty="0" smtClean="0"/>
              <a:t>entorno laboral.</a:t>
            </a:r>
            <a:endParaRPr lang="es-CO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313226" y="6765308"/>
            <a:ext cx="3991617" cy="397565"/>
            <a:chOff x="319555" y="7463059"/>
            <a:chExt cx="3991617" cy="397565"/>
          </a:xfrm>
        </p:grpSpPr>
        <p:sp>
          <p:nvSpPr>
            <p:cNvPr id="43" name="Rectángulo 42"/>
            <p:cNvSpPr/>
            <p:nvPr/>
          </p:nvSpPr>
          <p:spPr>
            <a:xfrm>
              <a:off x="319555" y="7463059"/>
              <a:ext cx="3991617" cy="3975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b="1" dirty="0" smtClean="0"/>
                <a:t>+</a:t>
              </a:r>
              <a:endParaRPr lang="es-CO" b="1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68797" y="7475484"/>
              <a:ext cx="2162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¿Qué nos diferencia?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ángulo 44"/>
          <p:cNvSpPr/>
          <p:nvPr/>
        </p:nvSpPr>
        <p:spPr>
          <a:xfrm>
            <a:off x="5199796" y="7437634"/>
            <a:ext cx="1930751" cy="13750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Descarga aquí nuestro plan de estudios</a:t>
            </a:r>
            <a:endParaRPr lang="es-CO" b="1" dirty="0"/>
          </a:p>
        </p:txBody>
      </p:sp>
      <p:sp>
        <p:nvSpPr>
          <p:cNvPr id="23" name="Rectángulo 22"/>
          <p:cNvSpPr/>
          <p:nvPr/>
        </p:nvSpPr>
        <p:spPr>
          <a:xfrm>
            <a:off x="267759" y="1615186"/>
            <a:ext cx="4100900" cy="25974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VIDEO PROMOCIONAL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4990" y="7202503"/>
            <a:ext cx="4177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Desarrollamos un programa profesional a la vanguardia del mundo empresarial, con visión global, altamente competitivo ante los retos y demandas que trae consigo la industrialización y la incursión de las nuevas tecnologías</a:t>
            </a:r>
            <a:r>
              <a:rPr lang="es-CO" sz="1400" dirty="0" smtClean="0"/>
              <a:t>.</a:t>
            </a:r>
            <a:endParaRPr lang="es-CO" sz="14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67759" y="4238667"/>
            <a:ext cx="326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¡Sé parte del futuro empresarial!</a:t>
            </a:r>
            <a:endParaRPr lang="es-CO" dirty="0"/>
          </a:p>
        </p:txBody>
      </p:sp>
      <p:grpSp>
        <p:nvGrpSpPr>
          <p:cNvPr id="53" name="Grupo 52"/>
          <p:cNvGrpSpPr/>
          <p:nvPr/>
        </p:nvGrpSpPr>
        <p:grpSpPr>
          <a:xfrm>
            <a:off x="288078" y="8404342"/>
            <a:ext cx="3991617" cy="397565"/>
            <a:chOff x="319555" y="7463059"/>
            <a:chExt cx="3991617" cy="397565"/>
          </a:xfrm>
        </p:grpSpPr>
        <p:sp>
          <p:nvSpPr>
            <p:cNvPr id="54" name="Rectángulo 53"/>
            <p:cNvSpPr/>
            <p:nvPr/>
          </p:nvSpPr>
          <p:spPr>
            <a:xfrm>
              <a:off x="319555" y="7463059"/>
              <a:ext cx="3991617" cy="3975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b="1" dirty="0" smtClean="0"/>
                <a:t>+</a:t>
              </a:r>
              <a:endParaRPr lang="es-CO" b="1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368797" y="7475484"/>
              <a:ext cx="2449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Somos tu mejor opción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208498" y="5194998"/>
            <a:ext cx="3959225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b="1" dirty="0"/>
              <a:t>Nivel de formación:</a:t>
            </a:r>
            <a:r>
              <a:rPr lang="es-CO" sz="1400" dirty="0"/>
              <a:t> </a:t>
            </a:r>
            <a:r>
              <a:rPr lang="es-CO" sz="1400" dirty="0" smtClean="0"/>
              <a:t>Universitario</a:t>
            </a:r>
          </a:p>
          <a:p>
            <a:r>
              <a:rPr lang="es-CO" sz="1400" b="1" dirty="0"/>
              <a:t>Facultad:</a:t>
            </a:r>
            <a:r>
              <a:rPr lang="es-CO" sz="1400" dirty="0"/>
              <a:t> Ciencias Administrativas</a:t>
            </a:r>
          </a:p>
          <a:p>
            <a:r>
              <a:rPr lang="es-CO" sz="1400" b="1" dirty="0" smtClean="0"/>
              <a:t>Título</a:t>
            </a:r>
            <a:r>
              <a:rPr lang="es-CO" sz="1400" b="1" dirty="0"/>
              <a:t> obtenido: </a:t>
            </a:r>
            <a:r>
              <a:rPr lang="es-CO" sz="1400" dirty="0"/>
              <a:t>Administrador de empresas</a:t>
            </a:r>
            <a:br>
              <a:rPr lang="es-CO" sz="1400" dirty="0"/>
            </a:br>
            <a:r>
              <a:rPr lang="es-CO" sz="1400" b="1" dirty="0" smtClean="0"/>
              <a:t>Duración</a:t>
            </a:r>
            <a:r>
              <a:rPr lang="es-CO" sz="1400" b="1" dirty="0"/>
              <a:t>:</a:t>
            </a:r>
            <a:r>
              <a:rPr lang="es-CO" sz="1400" dirty="0"/>
              <a:t> 18 trimestres (4 años y medio</a:t>
            </a:r>
            <a:r>
              <a:rPr lang="es-CO" sz="1400" dirty="0" smtClean="0"/>
              <a:t>)</a:t>
            </a:r>
          </a:p>
          <a:p>
            <a:r>
              <a:rPr lang="es-CO" sz="1400" b="1" dirty="0" smtClean="0"/>
              <a:t>Créditos:</a:t>
            </a:r>
            <a:r>
              <a:rPr lang="es-CO" sz="1400" dirty="0" smtClean="0"/>
              <a:t> 146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b="1" dirty="0"/>
              <a:t>Metodología:</a:t>
            </a:r>
            <a:r>
              <a:rPr lang="es-CO" sz="1400" dirty="0"/>
              <a:t> Virtual</a:t>
            </a:r>
            <a:br>
              <a:rPr lang="es-CO" sz="1400" dirty="0"/>
            </a:br>
            <a:endParaRPr lang="es-CO" sz="1400" dirty="0"/>
          </a:p>
        </p:txBody>
      </p:sp>
      <p:sp>
        <p:nvSpPr>
          <p:cNvPr id="3" name="Rectángulo 2"/>
          <p:cNvSpPr/>
          <p:nvPr/>
        </p:nvSpPr>
        <p:spPr>
          <a:xfrm>
            <a:off x="208498" y="1184449"/>
            <a:ext cx="2252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Código SNIES:</a:t>
            </a:r>
            <a:r>
              <a:rPr lang="es-CO" dirty="0"/>
              <a:t> 104413</a:t>
            </a:r>
          </a:p>
        </p:txBody>
      </p:sp>
    </p:spTree>
    <p:extLst>
      <p:ext uri="{BB962C8B-B14F-4D97-AF65-F5344CB8AC3E}">
        <p14:creationId xmlns:p14="http://schemas.microsoft.com/office/powerpoint/2010/main" val="417742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23792" y="265043"/>
            <a:ext cx="3273287" cy="128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Programas</a:t>
            </a:r>
            <a:endParaRPr lang="es-CO" sz="40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7920038" cy="74212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5747907" y="95791"/>
            <a:ext cx="2199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PBX: (57+1) 7561154</a:t>
            </a:r>
          </a:p>
          <a:p>
            <a:r>
              <a:rPr lang="es-CO" dirty="0" err="1" smtClean="0">
                <a:solidFill>
                  <a:schemeClr val="bg1"/>
                </a:solidFill>
              </a:rPr>
              <a:t>Cra</a:t>
            </a:r>
            <a:r>
              <a:rPr lang="es-CO" dirty="0" smtClean="0">
                <a:solidFill>
                  <a:schemeClr val="bg1"/>
                </a:solidFill>
              </a:rPr>
              <a:t> 19 </a:t>
            </a:r>
            <a:r>
              <a:rPr lang="es-CO" dirty="0" err="1" smtClean="0">
                <a:solidFill>
                  <a:schemeClr val="bg1"/>
                </a:solidFill>
              </a:rPr>
              <a:t>Nro</a:t>
            </a:r>
            <a:r>
              <a:rPr lang="es-CO" dirty="0" smtClean="0">
                <a:solidFill>
                  <a:schemeClr val="bg1"/>
                </a:solidFill>
              </a:rPr>
              <a:t> 71a-23</a:t>
            </a:r>
            <a:r>
              <a:rPr lang="es-CO" dirty="0" smtClean="0"/>
              <a:t>	      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811793" y="186395"/>
            <a:ext cx="277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¡Comunícate con nosotros!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07" y="95791"/>
            <a:ext cx="640746" cy="6407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" y="0"/>
            <a:ext cx="1207745" cy="70501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48360" y="856223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/>
              <a:t>Publicidad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0" y="10454937"/>
            <a:ext cx="7947767" cy="742122"/>
            <a:chOff x="0" y="10454516"/>
            <a:chExt cx="7947767" cy="742122"/>
          </a:xfrm>
        </p:grpSpPr>
        <p:sp>
          <p:nvSpPr>
            <p:cNvPr id="16" name="Rectángulo 15"/>
            <p:cNvSpPr/>
            <p:nvPr/>
          </p:nvSpPr>
          <p:spPr>
            <a:xfrm>
              <a:off x="0" y="10454516"/>
              <a:ext cx="7920038" cy="742122"/>
            </a:xfrm>
            <a:prstGeom prst="rect">
              <a:avLst/>
            </a:prstGeom>
            <a:solidFill>
              <a:srgbClr val="0088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CO" dirty="0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71848" y="10512215"/>
              <a:ext cx="7875919" cy="574972"/>
              <a:chOff x="71848" y="10512215"/>
              <a:chExt cx="7875919" cy="574972"/>
            </a:xfrm>
          </p:grpSpPr>
          <p:sp>
            <p:nvSpPr>
              <p:cNvPr id="14" name="Rectángulo 13"/>
              <p:cNvSpPr/>
              <p:nvPr/>
            </p:nvSpPr>
            <p:spPr>
              <a:xfrm>
                <a:off x="71848" y="10825577"/>
                <a:ext cx="787591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100" dirty="0" smtClean="0">
                    <a:solidFill>
                      <a:schemeClr val="bg1"/>
                    </a:solidFill>
                  </a:rPr>
                  <a:t>Carrera 19 No. 71A - 23 | Teléfono: (57)(1) 7561154 | contactenos@uvirtual.edu.co | Bogotá D.C - Colombia | Copyright © 2015</a:t>
                </a:r>
                <a:endParaRPr lang="es-CO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1785289" y="10512215"/>
                <a:ext cx="4667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400" dirty="0" smtClean="0">
                    <a:solidFill>
                      <a:schemeClr val="bg1"/>
                    </a:solidFill>
                  </a:rPr>
                  <a:t>Conoce más sobre nuestra institución en www.uvirtual.edu.co</a:t>
                </a:r>
                <a:endParaRPr lang="es-CO" sz="1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01" y="1308473"/>
            <a:ext cx="3053943" cy="4947042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195" y="741541"/>
            <a:ext cx="904875" cy="276225"/>
          </a:xfrm>
          <a:prstGeom prst="rect">
            <a:avLst/>
          </a:prstGeom>
        </p:spPr>
      </p:pic>
      <p:grpSp>
        <p:nvGrpSpPr>
          <p:cNvPr id="25" name="Grupo 24"/>
          <p:cNvGrpSpPr/>
          <p:nvPr/>
        </p:nvGrpSpPr>
        <p:grpSpPr>
          <a:xfrm>
            <a:off x="288078" y="4731399"/>
            <a:ext cx="3991617" cy="397565"/>
            <a:chOff x="328592" y="6069496"/>
            <a:chExt cx="3991617" cy="397565"/>
          </a:xfrm>
        </p:grpSpPr>
        <p:sp>
          <p:nvSpPr>
            <p:cNvPr id="19" name="Rectángulo 18"/>
            <p:cNvSpPr/>
            <p:nvPr/>
          </p:nvSpPr>
          <p:spPr>
            <a:xfrm>
              <a:off x="328592" y="6069496"/>
              <a:ext cx="3991617" cy="3975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b="1" dirty="0" smtClean="0"/>
                <a:t>-</a:t>
              </a:r>
              <a:endParaRPr lang="es-CO" b="1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65083" y="6083612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Descripción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223684" y="9090494"/>
            <a:ext cx="4153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/>
              <a:t>Como </a:t>
            </a:r>
            <a:r>
              <a:rPr lang="es-CO" sz="1400" dirty="0" smtClean="0"/>
              <a:t>egresado(a) de </a:t>
            </a:r>
            <a:r>
              <a:rPr lang="es-CO" sz="1400" dirty="0" smtClean="0"/>
              <a:t>la Universitaria Virtual Internacional,  </a:t>
            </a:r>
            <a:r>
              <a:rPr lang="es-CO" sz="1400" dirty="0" smtClean="0"/>
              <a:t>estarás en capacidad de gerenciar tu propia agencia o empresa publicitaria, ejercer cargos administrativos en empresas relacionadas con el diseño, la comunicación, el mercadeo y la publicidad.</a:t>
            </a:r>
            <a:endParaRPr lang="es-CO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313226" y="6712300"/>
            <a:ext cx="3991617" cy="397565"/>
            <a:chOff x="319555" y="7463059"/>
            <a:chExt cx="3991617" cy="397565"/>
          </a:xfrm>
        </p:grpSpPr>
        <p:sp>
          <p:nvSpPr>
            <p:cNvPr id="43" name="Rectángulo 42"/>
            <p:cNvSpPr/>
            <p:nvPr/>
          </p:nvSpPr>
          <p:spPr>
            <a:xfrm>
              <a:off x="319555" y="7463059"/>
              <a:ext cx="3991617" cy="3975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b="1" dirty="0" smtClean="0"/>
                <a:t>+</a:t>
              </a:r>
              <a:endParaRPr lang="es-CO" b="1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68797" y="7475484"/>
              <a:ext cx="2162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¿Qué nos diferencia?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ángulo 44"/>
          <p:cNvSpPr/>
          <p:nvPr/>
        </p:nvSpPr>
        <p:spPr>
          <a:xfrm>
            <a:off x="5199796" y="7437634"/>
            <a:ext cx="1930751" cy="13750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Descarga aquí nuestro plan de estudios</a:t>
            </a:r>
            <a:endParaRPr lang="es-CO" b="1" dirty="0"/>
          </a:p>
        </p:txBody>
      </p:sp>
      <p:sp>
        <p:nvSpPr>
          <p:cNvPr id="23" name="Rectángulo 22"/>
          <p:cNvSpPr/>
          <p:nvPr/>
        </p:nvSpPr>
        <p:spPr>
          <a:xfrm>
            <a:off x="267759" y="1615186"/>
            <a:ext cx="4100900" cy="25974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VIDEO PROMOCIONAL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4990" y="7069983"/>
            <a:ext cx="41778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Nuestro programa de Publicidad integra múltiples disciplinas que incentivan ideas poderosas para el desarrollo profesional de nuestros estudiantes. La innovación y la vanguardia hacen parte de nuestra metodología educativa, adaptándose así a las nuevas demandas comunicativas y publicitarias del mundo moderno.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267759" y="4238667"/>
            <a:ext cx="232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¡Dale valor a tus ideas!</a:t>
            </a:r>
            <a:endParaRPr lang="es-CO" dirty="0"/>
          </a:p>
        </p:txBody>
      </p:sp>
      <p:grpSp>
        <p:nvGrpSpPr>
          <p:cNvPr id="53" name="Grupo 52"/>
          <p:cNvGrpSpPr/>
          <p:nvPr/>
        </p:nvGrpSpPr>
        <p:grpSpPr>
          <a:xfrm>
            <a:off x="324569" y="8682349"/>
            <a:ext cx="3991617" cy="397565"/>
            <a:chOff x="319555" y="7463059"/>
            <a:chExt cx="3991617" cy="397565"/>
          </a:xfrm>
        </p:grpSpPr>
        <p:sp>
          <p:nvSpPr>
            <p:cNvPr id="54" name="Rectángulo 53"/>
            <p:cNvSpPr/>
            <p:nvPr/>
          </p:nvSpPr>
          <p:spPr>
            <a:xfrm>
              <a:off x="319555" y="7463059"/>
              <a:ext cx="3991617" cy="3975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CO" b="1" dirty="0" smtClean="0"/>
                <a:t>+</a:t>
              </a:r>
              <a:endParaRPr lang="es-CO" b="1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368797" y="7475484"/>
              <a:ext cx="2449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Somos tu mejor opción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196003" y="5170751"/>
            <a:ext cx="44421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Nivel de formación:</a:t>
            </a:r>
            <a:r>
              <a:rPr lang="es-CO" sz="1400" dirty="0"/>
              <a:t> </a:t>
            </a:r>
            <a:r>
              <a:rPr lang="es-CO" sz="1400" dirty="0" smtClean="0"/>
              <a:t>Universitario</a:t>
            </a:r>
          </a:p>
          <a:p>
            <a:r>
              <a:rPr lang="es-CO" sz="1400" b="1" dirty="0"/>
              <a:t>Facultad:</a:t>
            </a:r>
            <a:r>
              <a:rPr lang="es-CO" sz="1400" dirty="0"/>
              <a:t> Tecnologías de la Información y la Comunicación</a:t>
            </a:r>
          </a:p>
          <a:p>
            <a:r>
              <a:rPr lang="es-CO" sz="1400" b="1" dirty="0" smtClean="0"/>
              <a:t>Título</a:t>
            </a:r>
            <a:r>
              <a:rPr lang="es-CO" sz="1400" b="1" dirty="0"/>
              <a:t> obtenido: </a:t>
            </a:r>
            <a:r>
              <a:rPr lang="es-CO" sz="1400" dirty="0" smtClean="0"/>
              <a:t>Publicista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b="1" dirty="0" smtClean="0"/>
              <a:t>Duración</a:t>
            </a:r>
            <a:r>
              <a:rPr lang="es-CO" sz="1400" b="1" dirty="0"/>
              <a:t>:</a:t>
            </a:r>
            <a:r>
              <a:rPr lang="es-CO" sz="1400" dirty="0"/>
              <a:t> 18 trimestres (4 años y medio</a:t>
            </a:r>
            <a:r>
              <a:rPr lang="es-CO" sz="1400" dirty="0" smtClean="0"/>
              <a:t>)</a:t>
            </a:r>
          </a:p>
          <a:p>
            <a:r>
              <a:rPr lang="es-CO" sz="1400" b="1" dirty="0" smtClean="0"/>
              <a:t>Créditos:</a:t>
            </a:r>
            <a:r>
              <a:rPr lang="es-CO" sz="1400" dirty="0" smtClean="0"/>
              <a:t> 142</a:t>
            </a:r>
            <a:r>
              <a:rPr lang="es-CO" sz="1400" dirty="0"/>
              <a:t/>
            </a:r>
            <a:br>
              <a:rPr lang="es-CO" sz="1400" dirty="0"/>
            </a:br>
            <a:r>
              <a:rPr lang="es-CO" sz="1400" b="1" dirty="0"/>
              <a:t>Metodología:</a:t>
            </a:r>
            <a:r>
              <a:rPr lang="es-CO" sz="1400" dirty="0"/>
              <a:t> Virtual</a:t>
            </a:r>
            <a:br>
              <a:rPr lang="es-CO" sz="1400" dirty="0"/>
            </a:br>
            <a:endParaRPr lang="es-CO" sz="1400" dirty="0"/>
          </a:p>
        </p:txBody>
      </p:sp>
      <p:sp>
        <p:nvSpPr>
          <p:cNvPr id="3" name="Rectángulo 2"/>
          <p:cNvSpPr/>
          <p:nvPr/>
        </p:nvSpPr>
        <p:spPr>
          <a:xfrm>
            <a:off x="238189" y="1283464"/>
            <a:ext cx="2027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Código SNIES:</a:t>
            </a:r>
            <a:r>
              <a:rPr lang="es-CO" sz="1600" dirty="0"/>
              <a:t> 103494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326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4256" y="-13272"/>
            <a:ext cx="6711526" cy="62888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sz="1525" dirty="0"/>
          </a:p>
        </p:txBody>
      </p:sp>
      <p:sp>
        <p:nvSpPr>
          <p:cNvPr id="7" name="Rectángulo 6"/>
          <p:cNvSpPr/>
          <p:nvPr/>
        </p:nvSpPr>
        <p:spPr>
          <a:xfrm>
            <a:off x="5498592" y="69176"/>
            <a:ext cx="1864185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PBX: (57+1) 7561154</a:t>
            </a:r>
          </a:p>
          <a:p>
            <a:r>
              <a:rPr lang="es-CO" sz="1525" dirty="0" err="1">
                <a:solidFill>
                  <a:schemeClr val="bg1"/>
                </a:solidFill>
              </a:rPr>
              <a:t>Cra</a:t>
            </a:r>
            <a:r>
              <a:rPr lang="es-CO" sz="1525" dirty="0">
                <a:solidFill>
                  <a:schemeClr val="bg1"/>
                </a:solidFill>
              </a:rPr>
              <a:t> 19 </a:t>
            </a:r>
            <a:r>
              <a:rPr lang="es-CO" sz="1525" dirty="0" err="1">
                <a:solidFill>
                  <a:schemeClr val="bg1"/>
                </a:solidFill>
              </a:rPr>
              <a:t>Nro</a:t>
            </a:r>
            <a:r>
              <a:rPr lang="es-CO" sz="1525" dirty="0">
                <a:solidFill>
                  <a:schemeClr val="bg1"/>
                </a:solidFill>
              </a:rPr>
              <a:t> 71a-23</a:t>
            </a:r>
            <a:r>
              <a:rPr lang="es-CO" sz="1525" dirty="0"/>
              <a:t>	     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163088" y="145955"/>
            <a:ext cx="2376933" cy="32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¡Comunícate con nosotros!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26" y="69175"/>
            <a:ext cx="542975" cy="5429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42" y="-11998"/>
            <a:ext cx="1023456" cy="59744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66960" y="708866"/>
            <a:ext cx="2532425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949" b="1" dirty="0"/>
              <a:t>CONTADURÍA PÚBLICA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81162" y="10567756"/>
            <a:ext cx="6711526" cy="62888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sz="1525" dirty="0"/>
          </a:p>
        </p:txBody>
      </p:sp>
      <p:sp>
        <p:nvSpPr>
          <p:cNvPr id="14" name="Rectángulo 13"/>
          <p:cNvSpPr/>
          <p:nvPr/>
        </p:nvSpPr>
        <p:spPr>
          <a:xfrm>
            <a:off x="642048" y="10882197"/>
            <a:ext cx="6674139" cy="23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32" dirty="0">
                <a:solidFill>
                  <a:schemeClr val="bg1"/>
                </a:solidFill>
              </a:rPr>
              <a:t>Carrera 19 No. 71A - 23 | Teléfono: (57)(1) 7561154 | contactenos@uvirtual.edu.co | Bogotá D.C - Colombia | Copyright © 2015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094036" y="10616652"/>
            <a:ext cx="4027064" cy="27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86" dirty="0">
                <a:solidFill>
                  <a:schemeClr val="bg1"/>
                </a:solidFill>
              </a:rPr>
              <a:t>Conoce más sobre nuestra institución en www.uvirtual.edu.co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106" y="1331269"/>
            <a:ext cx="2587944" cy="4192177"/>
          </a:xfrm>
          <a:prstGeom prst="rect">
            <a:avLst/>
          </a:prstGeom>
        </p:spPr>
      </p:pic>
      <p:sp>
        <p:nvSpPr>
          <p:cNvPr id="29" name="Rectángulo redondeado 28"/>
          <p:cNvSpPr/>
          <p:nvPr/>
        </p:nvSpPr>
        <p:spPr>
          <a:xfrm>
            <a:off x="867323" y="3894955"/>
            <a:ext cx="3254931" cy="3856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25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4959771" y="6918092"/>
            <a:ext cx="1895292" cy="17567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525" dirty="0"/>
              <a:t> </a:t>
            </a:r>
            <a:endParaRPr lang="es-CO" sz="1525" dirty="0"/>
          </a:p>
        </p:txBody>
      </p:sp>
      <p:sp>
        <p:nvSpPr>
          <p:cNvPr id="4" name="CuadroTexto 3"/>
          <p:cNvSpPr txBox="1"/>
          <p:nvPr/>
        </p:nvSpPr>
        <p:spPr>
          <a:xfrm>
            <a:off x="810855" y="3540310"/>
            <a:ext cx="2599430" cy="327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525" dirty="0" smtClean="0"/>
              <a:t>¡Líderes en todos los sectores!</a:t>
            </a:r>
            <a:endParaRPr lang="es-CO" sz="1525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89099" y="945504"/>
            <a:ext cx="1814920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6" dirty="0"/>
              <a:t> CÓDIGO SNIES 104462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16530" t="31709" r="50727" b="29655"/>
          <a:stretch/>
        </p:blipFill>
        <p:spPr>
          <a:xfrm>
            <a:off x="876509" y="1368432"/>
            <a:ext cx="3254930" cy="2159368"/>
          </a:xfrm>
          <a:prstGeom prst="rect">
            <a:avLst/>
          </a:prstGeom>
        </p:spPr>
      </p:pic>
      <p:sp>
        <p:nvSpPr>
          <p:cNvPr id="42" name="CuadroTexto 41"/>
          <p:cNvSpPr txBox="1"/>
          <p:nvPr/>
        </p:nvSpPr>
        <p:spPr>
          <a:xfrm>
            <a:off x="829423" y="4998991"/>
            <a:ext cx="1099981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 smtClean="0"/>
              <a:t>TÍTULO OBTENIDO</a:t>
            </a:r>
            <a:endParaRPr lang="es-CO" sz="932" dirty="0"/>
          </a:p>
        </p:txBody>
      </p:sp>
      <p:sp>
        <p:nvSpPr>
          <p:cNvPr id="44" name="CuadroTexto 43"/>
          <p:cNvSpPr txBox="1"/>
          <p:nvPr/>
        </p:nvSpPr>
        <p:spPr>
          <a:xfrm>
            <a:off x="821593" y="4311110"/>
            <a:ext cx="1293944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/>
              <a:t>NIVEL DE FORMACIÓN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829423" y="4460519"/>
            <a:ext cx="1245854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90" dirty="0"/>
              <a:t>Universitario por ciclos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850190" y="5169574"/>
            <a:ext cx="2493631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2145" indent="-242145">
              <a:buFont typeface="Arial" panose="020B0604020202020204" pitchFamily="34" charset="0"/>
              <a:buChar char="•"/>
            </a:pPr>
            <a:r>
              <a:rPr lang="es-CO" sz="932" dirty="0"/>
              <a:t>Técnico Profesional en Procesos Contables</a:t>
            </a:r>
            <a:endParaRPr lang="es-CO" sz="1017" dirty="0"/>
          </a:p>
        </p:txBody>
      </p:sp>
      <p:sp>
        <p:nvSpPr>
          <p:cNvPr id="51" name="CuadroTexto 50"/>
          <p:cNvSpPr txBox="1"/>
          <p:nvPr/>
        </p:nvSpPr>
        <p:spPr>
          <a:xfrm>
            <a:off x="856928" y="5403311"/>
            <a:ext cx="1943802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2145" indent="-242145">
              <a:buFont typeface="Arial" panose="020B0604020202020204" pitchFamily="34" charset="0"/>
              <a:buChar char="•"/>
            </a:pPr>
            <a:r>
              <a:rPr lang="es-CO" sz="932" dirty="0"/>
              <a:t>Tecnólogo en Gestión Contable</a:t>
            </a:r>
            <a:endParaRPr lang="es-CO" sz="1017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62900" y="5671723"/>
            <a:ext cx="2721258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2145" indent="-242145">
              <a:buFont typeface="Arial" panose="020B0604020202020204" pitchFamily="34" charset="0"/>
              <a:buChar char="•"/>
            </a:pPr>
            <a:r>
              <a:rPr lang="es-CO" sz="932" dirty="0"/>
              <a:t>Profesional </a:t>
            </a:r>
            <a:r>
              <a:rPr lang="es-CO" sz="932" dirty="0"/>
              <a:t>Universitario en </a:t>
            </a:r>
            <a:r>
              <a:rPr lang="es-CO" sz="932" dirty="0"/>
              <a:t>Contaduría Pública</a:t>
            </a:r>
            <a:endParaRPr lang="es-CO" sz="1017" dirty="0"/>
          </a:p>
        </p:txBody>
      </p:sp>
      <p:sp>
        <p:nvSpPr>
          <p:cNvPr id="17" name="Rectángulo 16"/>
          <p:cNvSpPr/>
          <p:nvPr/>
        </p:nvSpPr>
        <p:spPr>
          <a:xfrm>
            <a:off x="1103396" y="5505202"/>
            <a:ext cx="1095172" cy="196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78" i="1" dirty="0"/>
              <a:t>*Requisito: etapa técnica.</a:t>
            </a:r>
            <a:endParaRPr lang="es-CO" sz="678" dirty="0"/>
          </a:p>
        </p:txBody>
      </p:sp>
      <p:sp>
        <p:nvSpPr>
          <p:cNvPr id="18" name="Rectángulo 17"/>
          <p:cNvSpPr/>
          <p:nvPr/>
        </p:nvSpPr>
        <p:spPr>
          <a:xfrm>
            <a:off x="1098736" y="5774906"/>
            <a:ext cx="1249060" cy="196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78" i="1" dirty="0"/>
              <a:t>*Requisito: etapa tecnológica.</a:t>
            </a:r>
            <a:endParaRPr lang="es-CO" sz="678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857108" y="3667057"/>
            <a:ext cx="631022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43136" y="3942179"/>
            <a:ext cx="1156022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6" b="1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850191" y="5942561"/>
            <a:ext cx="782587" cy="248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17" b="1" dirty="0"/>
              <a:t>DURACIÓN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860012" y="6771400"/>
            <a:ext cx="675185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/>
              <a:t>CRÉDITOS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313690" y="6063614"/>
            <a:ext cx="3535917" cy="737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32" b="1" dirty="0"/>
              <a:t>      </a:t>
            </a:r>
            <a:r>
              <a:rPr lang="es-CO" sz="932" b="1" dirty="0"/>
              <a:t>6 </a:t>
            </a:r>
            <a:r>
              <a:rPr lang="es-CO" sz="932" b="1" dirty="0"/>
              <a:t>trimestres</a:t>
            </a:r>
          </a:p>
          <a:p>
            <a:pPr>
              <a:lnSpc>
                <a:spcPct val="150000"/>
              </a:lnSpc>
            </a:pPr>
            <a:r>
              <a:rPr lang="es-CO" sz="932" b="1" dirty="0"/>
              <a:t>          </a:t>
            </a:r>
            <a:r>
              <a:rPr lang="es-CO" sz="932" b="1" dirty="0"/>
              <a:t>4 </a:t>
            </a:r>
            <a:r>
              <a:rPr lang="es-CO" sz="932" b="1" dirty="0"/>
              <a:t>trimestres</a:t>
            </a:r>
          </a:p>
          <a:p>
            <a:pPr>
              <a:lnSpc>
                <a:spcPct val="150000"/>
              </a:lnSpc>
            </a:pPr>
            <a:r>
              <a:rPr lang="es-CO" sz="932" b="1" dirty="0"/>
              <a:t>            </a:t>
            </a:r>
            <a:r>
              <a:rPr lang="es-CO" sz="932" b="1" dirty="0"/>
              <a:t>8 </a:t>
            </a:r>
            <a:r>
              <a:rPr lang="es-CO" sz="932" b="1" dirty="0"/>
              <a:t>trimestres</a:t>
            </a:r>
            <a:endParaRPr lang="es-CO" sz="932" dirty="0"/>
          </a:p>
        </p:txBody>
      </p:sp>
      <p:sp>
        <p:nvSpPr>
          <p:cNvPr id="24" name="Rectángulo 23"/>
          <p:cNvSpPr/>
          <p:nvPr/>
        </p:nvSpPr>
        <p:spPr>
          <a:xfrm>
            <a:off x="866438" y="6071611"/>
            <a:ext cx="3355090" cy="7378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5287" indent="-14528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932" dirty="0"/>
              <a:t>Técnico:</a:t>
            </a:r>
          </a:p>
          <a:p>
            <a:pPr marL="145287" indent="-14528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932" dirty="0"/>
              <a:t>Tecnólogo:</a:t>
            </a:r>
          </a:p>
          <a:p>
            <a:pPr marL="145287" indent="-14528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932" dirty="0"/>
              <a:t>Profesional: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862900" y="6911099"/>
            <a:ext cx="357790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90" dirty="0"/>
              <a:t>155</a:t>
            </a:r>
            <a:endParaRPr lang="es-CO" sz="89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29424" y="4654264"/>
            <a:ext cx="710451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/>
              <a:t>FACULTAD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837253" y="4803674"/>
            <a:ext cx="1305165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90" dirty="0"/>
              <a:t>Ciencias Administrativas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858209" y="7072729"/>
            <a:ext cx="954107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/>
              <a:t>METODOLOGÍA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867916" y="7222112"/>
            <a:ext cx="492443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90" dirty="0"/>
              <a:t>Virtual</a:t>
            </a:r>
          </a:p>
        </p:txBody>
      </p:sp>
      <p:sp>
        <p:nvSpPr>
          <p:cNvPr id="64" name="Rectángulo redondeado 63"/>
          <p:cNvSpPr/>
          <p:nvPr/>
        </p:nvSpPr>
        <p:spPr>
          <a:xfrm>
            <a:off x="866314" y="7475714"/>
            <a:ext cx="3254931" cy="3856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25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837041" y="7481975"/>
            <a:ext cx="631022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942126" y="7536190"/>
            <a:ext cx="1908792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6" b="1" dirty="0">
                <a:solidFill>
                  <a:schemeClr val="bg1"/>
                </a:solidFill>
              </a:rPr>
              <a:t>¿QUÉ NOS DIFERENCIA?</a:t>
            </a:r>
          </a:p>
        </p:txBody>
      </p:sp>
      <p:sp>
        <p:nvSpPr>
          <p:cNvPr id="69" name="Rectángulo redondeado 68"/>
          <p:cNvSpPr/>
          <p:nvPr/>
        </p:nvSpPr>
        <p:spPr>
          <a:xfrm>
            <a:off x="862914" y="8741427"/>
            <a:ext cx="3254931" cy="3856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25" dirty="0"/>
          </a:p>
        </p:txBody>
      </p:sp>
      <p:sp>
        <p:nvSpPr>
          <p:cNvPr id="70" name="CuadroTexto 69"/>
          <p:cNvSpPr txBox="1"/>
          <p:nvPr/>
        </p:nvSpPr>
        <p:spPr>
          <a:xfrm>
            <a:off x="3837040" y="8762996"/>
            <a:ext cx="631022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938726" y="8801903"/>
            <a:ext cx="2143536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6" b="1" dirty="0">
                <a:solidFill>
                  <a:schemeClr val="bg1"/>
                </a:solidFill>
              </a:rPr>
              <a:t>SOMOS TU MEJOR OPCIÓN</a:t>
            </a:r>
            <a:endParaRPr lang="es-CO" sz="1356" b="1" dirty="0">
              <a:solidFill>
                <a:schemeClr val="bg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856928" y="7980512"/>
            <a:ext cx="3260918" cy="80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Desarrollamos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programa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profesional por ciclos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acorde a las necesidades del entorno empresarial actual, con sólidos procesos de enseñanza enfocados en la identificación y acertada solución de problemas contables de una empresa.</a:t>
            </a:r>
            <a:endParaRPr lang="es-CO" sz="932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932" dirty="0"/>
          </a:p>
        </p:txBody>
      </p:sp>
      <p:sp>
        <p:nvSpPr>
          <p:cNvPr id="26" name="Rectángulo 25"/>
          <p:cNvSpPr/>
          <p:nvPr/>
        </p:nvSpPr>
        <p:spPr>
          <a:xfrm>
            <a:off x="856928" y="9214240"/>
            <a:ext cx="3274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20"/>
              </a:lnSpc>
              <a:spcBef>
                <a:spcPts val="508"/>
              </a:spcBef>
              <a:spcAft>
                <a:spcPts val="508"/>
              </a:spcAft>
            </a:pP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egresad@ de la Universitaria Virtual Internacional, tendrás nociones de </a:t>
            </a:r>
            <a:r>
              <a:rPr lang="es-CO" sz="932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los </a:t>
            </a:r>
            <a:r>
              <a:rPr lang="es-CO" sz="932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últimos estándares de la economía </a:t>
            </a:r>
            <a:r>
              <a:rPr lang="es-CO" sz="932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global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u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perspectiva altamente profesional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 un fuerte competidor en la gran demanda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laboral del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mundo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empresarial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CO" sz="84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4972481" y="7305298"/>
            <a:ext cx="1882582" cy="103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34" b="1" dirty="0">
                <a:solidFill>
                  <a:schemeClr val="bg1"/>
                </a:solidFill>
              </a:rPr>
              <a:t>DESCARGA NUESTRO PLAN DE ESTUDIOS</a:t>
            </a:r>
            <a:endParaRPr lang="es-CO" sz="2034" b="1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0" t="4376" r="4189" b="93415"/>
          <a:stretch/>
        </p:blipFill>
        <p:spPr>
          <a:xfrm>
            <a:off x="6228846" y="620341"/>
            <a:ext cx="899808" cy="3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4256" y="-13272"/>
            <a:ext cx="6711526" cy="62888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sz="1525" dirty="0"/>
          </a:p>
        </p:txBody>
      </p:sp>
      <p:sp>
        <p:nvSpPr>
          <p:cNvPr id="5" name="Rectángulo 4"/>
          <p:cNvSpPr/>
          <p:nvPr/>
        </p:nvSpPr>
        <p:spPr>
          <a:xfrm>
            <a:off x="5498592" y="69176"/>
            <a:ext cx="1864185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PBX: (57+1) 7561154</a:t>
            </a:r>
          </a:p>
          <a:p>
            <a:r>
              <a:rPr lang="es-CO" sz="1525" dirty="0" err="1">
                <a:solidFill>
                  <a:schemeClr val="bg1"/>
                </a:solidFill>
              </a:rPr>
              <a:t>Cra</a:t>
            </a:r>
            <a:r>
              <a:rPr lang="es-CO" sz="1525" dirty="0">
                <a:solidFill>
                  <a:schemeClr val="bg1"/>
                </a:solidFill>
              </a:rPr>
              <a:t> 19 </a:t>
            </a:r>
            <a:r>
              <a:rPr lang="es-CO" sz="1525" dirty="0" err="1">
                <a:solidFill>
                  <a:schemeClr val="bg1"/>
                </a:solidFill>
              </a:rPr>
              <a:t>Nro</a:t>
            </a:r>
            <a:r>
              <a:rPr lang="es-CO" sz="1525" dirty="0">
                <a:solidFill>
                  <a:schemeClr val="bg1"/>
                </a:solidFill>
              </a:rPr>
              <a:t> 71a-23</a:t>
            </a:r>
            <a:r>
              <a:rPr lang="es-CO" sz="1525" dirty="0"/>
              <a:t>	     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63088" y="145955"/>
            <a:ext cx="2376933" cy="327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¡Comunícate con nosotros!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26" y="69175"/>
            <a:ext cx="542975" cy="5429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42" y="-11998"/>
            <a:ext cx="1023456" cy="59744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66959" y="708866"/>
            <a:ext cx="2838598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949" b="1" dirty="0"/>
              <a:t>DISEÑO GRÁFICO DIGITAL</a:t>
            </a:r>
            <a:endParaRPr lang="es-CO" sz="1949" b="1" dirty="0"/>
          </a:p>
        </p:txBody>
      </p:sp>
      <p:sp>
        <p:nvSpPr>
          <p:cNvPr id="10" name="Rectángulo 9"/>
          <p:cNvSpPr/>
          <p:nvPr/>
        </p:nvSpPr>
        <p:spPr>
          <a:xfrm>
            <a:off x="581162" y="10567756"/>
            <a:ext cx="6711526" cy="628882"/>
          </a:xfrm>
          <a:prstGeom prst="rect">
            <a:avLst/>
          </a:prstGeom>
          <a:solidFill>
            <a:srgbClr val="008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sz="1525" dirty="0"/>
          </a:p>
        </p:txBody>
      </p:sp>
      <p:sp>
        <p:nvSpPr>
          <p:cNvPr id="11" name="Rectángulo 10"/>
          <p:cNvSpPr/>
          <p:nvPr/>
        </p:nvSpPr>
        <p:spPr>
          <a:xfrm>
            <a:off x="642048" y="10882197"/>
            <a:ext cx="6674139" cy="23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32" dirty="0">
                <a:solidFill>
                  <a:schemeClr val="bg1"/>
                </a:solidFill>
              </a:rPr>
              <a:t>Carrera 19 No. 71A - 23 | Teléfono: (57)(1) 7561154 | contactenos@uvirtual.edu.co | Bogotá D.C - Colombia | Copyright © 2015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094036" y="10616652"/>
            <a:ext cx="4027064" cy="27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86" dirty="0">
                <a:solidFill>
                  <a:schemeClr val="bg1"/>
                </a:solidFill>
              </a:rPr>
              <a:t>Conoce más sobre nuestra institución en www.uvirtual.edu.co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106" y="1331269"/>
            <a:ext cx="2587944" cy="4192177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>
          <a:xfrm>
            <a:off x="867323" y="3841947"/>
            <a:ext cx="3254931" cy="3856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25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959771" y="6918092"/>
            <a:ext cx="1895292" cy="17567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525" dirty="0"/>
              <a:t> </a:t>
            </a:r>
            <a:endParaRPr lang="es-CO" sz="1525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0855" y="3540310"/>
            <a:ext cx="2318905" cy="327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525" dirty="0"/>
              <a:t>¡Imagina, crea y comunica!</a:t>
            </a:r>
            <a:endParaRPr lang="es-CO" sz="1525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747390" y="945504"/>
            <a:ext cx="185499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6" dirty="0"/>
              <a:t> CÓDIGO </a:t>
            </a:r>
            <a:r>
              <a:rPr lang="es-CO" sz="1356" dirty="0"/>
              <a:t>SNIES </a:t>
            </a:r>
            <a:r>
              <a:rPr lang="es-CO" sz="1356" dirty="0"/>
              <a:t>102954</a:t>
            </a:r>
            <a:r>
              <a:rPr lang="es-CO" sz="1356" dirty="0"/>
              <a:t> </a:t>
            </a:r>
            <a:endParaRPr lang="es-CO" sz="1356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5"/>
          <a:srcRect l="16530" t="31709" r="50727" b="29655"/>
          <a:stretch/>
        </p:blipFill>
        <p:spPr>
          <a:xfrm>
            <a:off x="876509" y="1368432"/>
            <a:ext cx="3254930" cy="2159368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829423" y="4998991"/>
            <a:ext cx="1103187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 smtClean="0"/>
              <a:t>TÍTULO OBTENIDO</a:t>
            </a:r>
            <a:endParaRPr lang="es-CO" sz="932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21593" y="4311110"/>
            <a:ext cx="1293944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/>
              <a:t>NIVEL DE FORMACIÓN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29423" y="4460519"/>
            <a:ext cx="1245854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90" dirty="0"/>
              <a:t>Universitario por ciclos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50190" y="5169574"/>
            <a:ext cx="3065904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2145" indent="-242145">
              <a:buFont typeface="Arial" panose="020B0604020202020204" pitchFamily="34" charset="0"/>
              <a:buChar char="•"/>
            </a:pPr>
            <a:r>
              <a:rPr lang="es-CO" sz="932" dirty="0"/>
              <a:t>Técnico Profesional </a:t>
            </a:r>
            <a:r>
              <a:rPr lang="es-CO" sz="932" dirty="0"/>
              <a:t>en Operación de </a:t>
            </a:r>
            <a:r>
              <a:rPr lang="es-CO" sz="932" dirty="0"/>
              <a:t>O</a:t>
            </a:r>
            <a:r>
              <a:rPr lang="es-CO" sz="932" dirty="0"/>
              <a:t>bjetos Virtuales</a:t>
            </a:r>
            <a:endParaRPr lang="es-CO" sz="1017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56928" y="5403311"/>
            <a:ext cx="2793393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2145" indent="-242145">
              <a:buFont typeface="Arial" panose="020B0604020202020204" pitchFamily="34" charset="0"/>
              <a:buChar char="•"/>
            </a:pPr>
            <a:r>
              <a:rPr lang="es-CO" sz="932" dirty="0"/>
              <a:t>Tecnólogo en Gestión </a:t>
            </a:r>
            <a:r>
              <a:rPr lang="es-CO" sz="932" dirty="0"/>
              <a:t>de la Comunicación Digital</a:t>
            </a:r>
            <a:endParaRPr lang="es-CO" sz="1017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62899" y="5671723"/>
            <a:ext cx="2200282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2145" indent="-242145">
              <a:buFont typeface="Arial" panose="020B0604020202020204" pitchFamily="34" charset="0"/>
              <a:buChar char="•"/>
            </a:pPr>
            <a:r>
              <a:rPr lang="es-CO" sz="932" dirty="0"/>
              <a:t>Profesional en </a:t>
            </a:r>
            <a:r>
              <a:rPr lang="es-CO" sz="932" dirty="0"/>
              <a:t>Diseño Gráfico Digital</a:t>
            </a:r>
            <a:endParaRPr lang="es-CO" sz="1017" dirty="0"/>
          </a:p>
        </p:txBody>
      </p:sp>
      <p:sp>
        <p:nvSpPr>
          <p:cNvPr id="25" name="Rectángulo 24"/>
          <p:cNvSpPr/>
          <p:nvPr/>
        </p:nvSpPr>
        <p:spPr>
          <a:xfrm>
            <a:off x="1103396" y="5505202"/>
            <a:ext cx="1095172" cy="196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78" i="1" dirty="0"/>
              <a:t>*Requisito: etapa técnica.</a:t>
            </a:r>
            <a:endParaRPr lang="es-CO" sz="678" dirty="0"/>
          </a:p>
        </p:txBody>
      </p:sp>
      <p:sp>
        <p:nvSpPr>
          <p:cNvPr id="26" name="Rectángulo 25"/>
          <p:cNvSpPr/>
          <p:nvPr/>
        </p:nvSpPr>
        <p:spPr>
          <a:xfrm>
            <a:off x="1098736" y="5774906"/>
            <a:ext cx="1249060" cy="196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78" i="1" dirty="0"/>
              <a:t>*Requisito: etapa tecnológica.</a:t>
            </a:r>
            <a:endParaRPr lang="es-CO" sz="678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857108" y="3667057"/>
            <a:ext cx="631022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943136" y="3902423"/>
            <a:ext cx="1156022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6" b="1" dirty="0">
                <a:solidFill>
                  <a:schemeClr val="bg1"/>
                </a:solidFill>
              </a:rPr>
              <a:t>DESCRIPCIÓN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50191" y="5942561"/>
            <a:ext cx="782587" cy="248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17" b="1" dirty="0"/>
              <a:t>DURACIÓN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860012" y="6771400"/>
            <a:ext cx="675185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/>
              <a:t>CRÉDITOS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1313690" y="6063614"/>
            <a:ext cx="3535917" cy="737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32" b="1" dirty="0"/>
              <a:t>      8 trimestres</a:t>
            </a:r>
          </a:p>
          <a:p>
            <a:pPr>
              <a:lnSpc>
                <a:spcPct val="150000"/>
              </a:lnSpc>
            </a:pPr>
            <a:r>
              <a:rPr lang="es-CO" sz="932" b="1" dirty="0"/>
              <a:t>          6 trimestres</a:t>
            </a:r>
          </a:p>
          <a:p>
            <a:pPr>
              <a:lnSpc>
                <a:spcPct val="150000"/>
              </a:lnSpc>
            </a:pPr>
            <a:r>
              <a:rPr lang="es-CO" sz="932" b="1" dirty="0"/>
              <a:t>            4 trimestres</a:t>
            </a:r>
            <a:endParaRPr lang="es-CO" sz="932" dirty="0"/>
          </a:p>
        </p:txBody>
      </p:sp>
      <p:sp>
        <p:nvSpPr>
          <p:cNvPr id="32" name="Rectángulo 31"/>
          <p:cNvSpPr/>
          <p:nvPr/>
        </p:nvSpPr>
        <p:spPr>
          <a:xfrm>
            <a:off x="866438" y="6071611"/>
            <a:ext cx="3355090" cy="7378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5287" indent="-14528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932" dirty="0"/>
              <a:t>Técnico:</a:t>
            </a:r>
          </a:p>
          <a:p>
            <a:pPr marL="145287" indent="-14528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932" dirty="0"/>
              <a:t>Tecnólogo:</a:t>
            </a:r>
          </a:p>
          <a:p>
            <a:pPr marL="145287" indent="-14528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932" dirty="0"/>
              <a:t>Profesional: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62900" y="6911099"/>
            <a:ext cx="357790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90" dirty="0"/>
              <a:t>145</a:t>
            </a:r>
            <a:endParaRPr lang="es-CO" sz="89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829424" y="4654264"/>
            <a:ext cx="710451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/>
              <a:t>FACULTAD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37253" y="4803674"/>
            <a:ext cx="819455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90" dirty="0"/>
              <a:t>Humanidades</a:t>
            </a:r>
            <a:endParaRPr lang="es-CO" sz="89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58209" y="7072729"/>
            <a:ext cx="954107" cy="23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32" b="1" dirty="0"/>
              <a:t>METODOLOGÍA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867916" y="7222112"/>
            <a:ext cx="492443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90" dirty="0"/>
              <a:t>Virtual</a:t>
            </a:r>
          </a:p>
        </p:txBody>
      </p:sp>
      <p:sp>
        <p:nvSpPr>
          <p:cNvPr id="38" name="Rectángulo redondeado 37"/>
          <p:cNvSpPr/>
          <p:nvPr/>
        </p:nvSpPr>
        <p:spPr>
          <a:xfrm>
            <a:off x="866314" y="7475714"/>
            <a:ext cx="3254931" cy="3856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25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822926" y="7500908"/>
            <a:ext cx="631022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942126" y="7536190"/>
            <a:ext cx="1908792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6" b="1" dirty="0">
                <a:solidFill>
                  <a:schemeClr val="bg1"/>
                </a:solidFill>
              </a:rPr>
              <a:t>¿QUÉ NOS DIFERENCIA?</a:t>
            </a:r>
          </a:p>
        </p:txBody>
      </p:sp>
      <p:sp>
        <p:nvSpPr>
          <p:cNvPr id="41" name="Rectángulo redondeado 40"/>
          <p:cNvSpPr/>
          <p:nvPr/>
        </p:nvSpPr>
        <p:spPr>
          <a:xfrm>
            <a:off x="862914" y="8741427"/>
            <a:ext cx="3254931" cy="3856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25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815928" y="8760602"/>
            <a:ext cx="631022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25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938726" y="8801903"/>
            <a:ext cx="2143536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56" b="1" dirty="0">
                <a:solidFill>
                  <a:schemeClr val="bg1"/>
                </a:solidFill>
              </a:rPr>
              <a:t>SOMOS TU MEJOR OPCIÓN</a:t>
            </a:r>
            <a:endParaRPr lang="es-CO" sz="1356" b="1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56928" y="7980511"/>
            <a:ext cx="3260918" cy="66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Desarrollamos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programa </a:t>
            </a: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profesional por ciclos adaptado a las nuevas tecnologías de la información y la comunicación, y a las necesidades del mundo globalizado.</a:t>
            </a:r>
            <a:endParaRPr lang="es-CO" sz="932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932" dirty="0"/>
          </a:p>
        </p:txBody>
      </p:sp>
      <p:sp>
        <p:nvSpPr>
          <p:cNvPr id="45" name="Rectángulo 44"/>
          <p:cNvSpPr/>
          <p:nvPr/>
        </p:nvSpPr>
        <p:spPr>
          <a:xfrm>
            <a:off x="856928" y="9214241"/>
            <a:ext cx="3274512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20"/>
              </a:lnSpc>
              <a:spcBef>
                <a:spcPts val="508"/>
              </a:spcBef>
              <a:spcAft>
                <a:spcPts val="508"/>
              </a:spcAft>
            </a:pPr>
            <a:r>
              <a:rPr lang="es-CO" sz="932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egresad@ de la Universitaria Virtual Internacional, serás un comunicador visual, con criterio estético, artístico y cultural, donde por medio de las diferentes herramientas tecnológicas, podrás transmitir mensajes efectivos y lograr los objetivos comunicativos.</a:t>
            </a:r>
          </a:p>
          <a:p>
            <a:pPr algn="just">
              <a:lnSpc>
                <a:spcPts val="1220"/>
              </a:lnSpc>
              <a:spcBef>
                <a:spcPts val="508"/>
              </a:spcBef>
              <a:spcAft>
                <a:spcPts val="508"/>
              </a:spcAft>
            </a:pPr>
            <a:endParaRPr lang="es-CO" sz="89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20"/>
              </a:lnSpc>
              <a:spcBef>
                <a:spcPts val="508"/>
              </a:spcBef>
              <a:spcAft>
                <a:spcPts val="508"/>
              </a:spcAft>
            </a:pPr>
            <a:endParaRPr lang="es-CO" sz="89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4972481" y="7305298"/>
            <a:ext cx="1882582" cy="103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34" b="1" dirty="0">
                <a:solidFill>
                  <a:schemeClr val="bg1"/>
                </a:solidFill>
              </a:rPr>
              <a:t>DESCARGA NUESTRO PLAN DE ESTUDIOS</a:t>
            </a:r>
            <a:endParaRPr lang="es-CO" sz="2034" b="1" dirty="0">
              <a:solidFill>
                <a:schemeClr val="bg1"/>
              </a:solidFill>
            </a:endParaRPr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0" t="4376" r="4189" b="93415"/>
          <a:stretch/>
        </p:blipFill>
        <p:spPr>
          <a:xfrm>
            <a:off x="6228846" y="620341"/>
            <a:ext cx="899808" cy="3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96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1207</Words>
  <Application>Microsoft Office PowerPoint</Application>
  <PresentationFormat>Personalizado</PresentationFormat>
  <Paragraphs>194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Diseño1</dc:creator>
  <cp:lastModifiedBy>Diseño1</cp:lastModifiedBy>
  <cp:revision>50</cp:revision>
  <dcterms:created xsi:type="dcterms:W3CDTF">2015-05-21T16:14:12Z</dcterms:created>
  <dcterms:modified xsi:type="dcterms:W3CDTF">2015-05-22T20:28:31Z</dcterms:modified>
</cp:coreProperties>
</file>