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40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DA6F1-665F-47F9-B5C2-CECDD2B78985}" type="doc">
      <dgm:prSet loTypeId="urn:microsoft.com/office/officeart/2005/8/layout/chevron1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B897AE-38F0-45FF-921F-B947CF5AACEC}">
      <dgm:prSet/>
      <dgm:spPr/>
      <dgm:t>
        <a:bodyPr/>
        <a:lstStyle/>
        <a:p>
          <a:pPr>
            <a:defRPr b="1"/>
          </a:pPr>
          <a:r>
            <a:rPr lang="es-MX" b="1"/>
            <a:t>Problema:</a:t>
          </a:r>
          <a:endParaRPr lang="en-US"/>
        </a:p>
      </dgm:t>
    </dgm:pt>
    <dgm:pt modelId="{AA78856E-2C13-43E3-AE3D-1A369047B403}" type="parTrans" cxnId="{9521916B-A875-4630-BC00-DB13FFD07BF5}">
      <dgm:prSet/>
      <dgm:spPr/>
      <dgm:t>
        <a:bodyPr/>
        <a:lstStyle/>
        <a:p>
          <a:endParaRPr lang="en-US"/>
        </a:p>
      </dgm:t>
    </dgm:pt>
    <dgm:pt modelId="{CF96FA7A-5185-4C4D-AC6D-8C705A709EEB}" type="sibTrans" cxnId="{9521916B-A875-4630-BC00-DB13FFD07BF5}">
      <dgm:prSet/>
      <dgm:spPr/>
      <dgm:t>
        <a:bodyPr/>
        <a:lstStyle/>
        <a:p>
          <a:endParaRPr lang="en-US"/>
        </a:p>
      </dgm:t>
    </dgm:pt>
    <dgm:pt modelId="{5067EBC6-9A0A-43EC-9E16-25C9C8A03F82}">
      <dgm:prSet/>
      <dgm:spPr/>
      <dgm:t>
        <a:bodyPr/>
        <a:lstStyle/>
        <a:p>
          <a:r>
            <a:rPr lang="es-MX" dirty="0"/>
            <a:t>La disminución de la fecundidad en Argentina está provocando un envejecimiento poblacional y nuevos desafíos socioeconómicos. Sin embargo, este fenómeno no presenta el mismo patrón en todas las provincias y las causas de esto no son un tema cerrado.</a:t>
          </a:r>
          <a:endParaRPr lang="en-US" dirty="0"/>
        </a:p>
      </dgm:t>
    </dgm:pt>
    <dgm:pt modelId="{4DCECA51-E293-41DE-BE97-59D8143DC021}" type="parTrans" cxnId="{23F85762-7A1D-4C96-9C5A-F17AE61F4F07}">
      <dgm:prSet/>
      <dgm:spPr/>
      <dgm:t>
        <a:bodyPr/>
        <a:lstStyle/>
        <a:p>
          <a:endParaRPr lang="en-US"/>
        </a:p>
      </dgm:t>
    </dgm:pt>
    <dgm:pt modelId="{F1530E86-C8C0-4072-9635-1B42E878C4DB}" type="sibTrans" cxnId="{23F85762-7A1D-4C96-9C5A-F17AE61F4F07}">
      <dgm:prSet/>
      <dgm:spPr/>
      <dgm:t>
        <a:bodyPr/>
        <a:lstStyle/>
        <a:p>
          <a:endParaRPr lang="en-US"/>
        </a:p>
      </dgm:t>
    </dgm:pt>
    <dgm:pt modelId="{AA5D5AE3-E7FB-42E9-AF91-A647EDA697ED}">
      <dgm:prSet/>
      <dgm:spPr/>
      <dgm:t>
        <a:bodyPr/>
        <a:lstStyle/>
        <a:p>
          <a:pPr>
            <a:defRPr b="1"/>
          </a:pPr>
          <a:r>
            <a:rPr lang="es-AR" b="1" i="0" baseline="0"/>
            <a:t>Objetivo General </a:t>
          </a:r>
          <a:endParaRPr lang="en-US"/>
        </a:p>
      </dgm:t>
    </dgm:pt>
    <dgm:pt modelId="{28373103-E90B-4CB1-B1AA-7800D997AD5F}" type="parTrans" cxnId="{8DD34B43-5C15-4F03-9BAD-0E683AA7A9C8}">
      <dgm:prSet/>
      <dgm:spPr/>
      <dgm:t>
        <a:bodyPr/>
        <a:lstStyle/>
        <a:p>
          <a:endParaRPr lang="en-US"/>
        </a:p>
      </dgm:t>
    </dgm:pt>
    <dgm:pt modelId="{14672B61-FF1E-49ED-8193-ED2723C1C342}" type="sibTrans" cxnId="{8DD34B43-5C15-4F03-9BAD-0E683AA7A9C8}">
      <dgm:prSet/>
      <dgm:spPr/>
      <dgm:t>
        <a:bodyPr/>
        <a:lstStyle/>
        <a:p>
          <a:endParaRPr lang="en-US"/>
        </a:p>
      </dgm:t>
    </dgm:pt>
    <dgm:pt modelId="{BA8A3BA2-AB39-424D-BE79-129A39283FB6}">
      <dgm:prSet/>
      <dgm:spPr/>
      <dgm:t>
        <a:bodyPr/>
        <a:lstStyle/>
        <a:p>
          <a:r>
            <a:rPr lang="es-MX" b="0" i="0" baseline="0" dirty="0"/>
            <a:t>Describir las causas que han influido en el crecimiento y decrecimiento demográfico intercensal en diferentes provincias argentinas, tanto por nacimientos, migración interna o migración externa. </a:t>
          </a:r>
          <a:endParaRPr lang="en-US" dirty="0"/>
        </a:p>
      </dgm:t>
    </dgm:pt>
    <dgm:pt modelId="{0A4BD83F-15B5-4092-8F21-CCDED9D8575B}" type="parTrans" cxnId="{3FF55E11-D8DF-4664-970E-4817851F6876}">
      <dgm:prSet/>
      <dgm:spPr/>
      <dgm:t>
        <a:bodyPr/>
        <a:lstStyle/>
        <a:p>
          <a:endParaRPr lang="en-US"/>
        </a:p>
      </dgm:t>
    </dgm:pt>
    <dgm:pt modelId="{A7EE5536-234C-48DC-B785-15F7205D5476}" type="sibTrans" cxnId="{3FF55E11-D8DF-4664-970E-4817851F6876}">
      <dgm:prSet/>
      <dgm:spPr/>
      <dgm:t>
        <a:bodyPr/>
        <a:lstStyle/>
        <a:p>
          <a:endParaRPr lang="en-US"/>
        </a:p>
      </dgm:t>
    </dgm:pt>
    <dgm:pt modelId="{B1DA1798-04A0-44FF-8C6D-A0AA9A6973A2}">
      <dgm:prSet/>
      <dgm:spPr/>
      <dgm:t>
        <a:bodyPr/>
        <a:lstStyle/>
        <a:p>
          <a:pPr>
            <a:defRPr b="1"/>
          </a:pPr>
          <a:r>
            <a:rPr lang="es-AR" b="1" i="0" baseline="0"/>
            <a:t>Objetivos Específicos </a:t>
          </a:r>
          <a:endParaRPr lang="en-US"/>
        </a:p>
      </dgm:t>
    </dgm:pt>
    <dgm:pt modelId="{A1881875-9023-4A5D-8EA0-6032E5619532}" type="parTrans" cxnId="{EA969D4A-8937-467C-89A3-4DC4AE3DDF3F}">
      <dgm:prSet/>
      <dgm:spPr/>
      <dgm:t>
        <a:bodyPr/>
        <a:lstStyle/>
        <a:p>
          <a:endParaRPr lang="en-US"/>
        </a:p>
      </dgm:t>
    </dgm:pt>
    <dgm:pt modelId="{18839609-5A78-4CE5-85B9-82F59351F276}" type="sibTrans" cxnId="{EA969D4A-8937-467C-89A3-4DC4AE3DDF3F}">
      <dgm:prSet/>
      <dgm:spPr/>
      <dgm:t>
        <a:bodyPr/>
        <a:lstStyle/>
        <a:p>
          <a:endParaRPr lang="en-US"/>
        </a:p>
      </dgm:t>
    </dgm:pt>
    <dgm:pt modelId="{BDC98843-317A-4C11-9FD3-02FAAF3DC4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baseline="0" dirty="0"/>
            <a:t>Identificar los dos grupos de  provincias con mayor y menor crecimiento demográfico intercensal y su origen (nacimientos, migración interna o migración externa) </a:t>
          </a:r>
          <a:endParaRPr lang="en-US" dirty="0"/>
        </a:p>
      </dgm:t>
    </dgm:pt>
    <dgm:pt modelId="{CA190623-5D6E-463B-A8D0-F0A3B54AA361}" type="parTrans" cxnId="{9169E248-06E7-4143-8AA0-57C346808F65}">
      <dgm:prSet/>
      <dgm:spPr/>
      <dgm:t>
        <a:bodyPr/>
        <a:lstStyle/>
        <a:p>
          <a:endParaRPr lang="en-US"/>
        </a:p>
      </dgm:t>
    </dgm:pt>
    <dgm:pt modelId="{342B84C8-1F90-45B0-AB6A-9BD2335E9740}" type="sibTrans" cxnId="{9169E248-06E7-4143-8AA0-57C346808F65}">
      <dgm:prSet/>
      <dgm:spPr/>
      <dgm:t>
        <a:bodyPr/>
        <a:lstStyle/>
        <a:p>
          <a:endParaRPr lang="en-US"/>
        </a:p>
      </dgm:t>
    </dgm:pt>
    <dgm:pt modelId="{543E8DDC-A9B3-4BF3-A3E6-ACB73878FD6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baseline="0" dirty="0"/>
            <a:t>Caracterizar ambos grupos como tipos ideales en términos socioeconómicos. </a:t>
          </a:r>
          <a:endParaRPr lang="en-US" dirty="0"/>
        </a:p>
      </dgm:t>
    </dgm:pt>
    <dgm:pt modelId="{09F157E6-651D-40BD-B69B-319A0FB7C73D}" type="parTrans" cxnId="{7B8E3345-330A-4DB0-848D-F52C23ADE0A9}">
      <dgm:prSet/>
      <dgm:spPr/>
      <dgm:t>
        <a:bodyPr/>
        <a:lstStyle/>
        <a:p>
          <a:endParaRPr lang="en-US"/>
        </a:p>
      </dgm:t>
    </dgm:pt>
    <dgm:pt modelId="{F0438971-EFA2-4918-82E7-2E08628175A8}" type="sibTrans" cxnId="{7B8E3345-330A-4DB0-848D-F52C23ADE0A9}">
      <dgm:prSet/>
      <dgm:spPr/>
      <dgm:t>
        <a:bodyPr/>
        <a:lstStyle/>
        <a:p>
          <a:endParaRPr lang="en-US"/>
        </a:p>
      </dgm:t>
    </dgm:pt>
    <dgm:pt modelId="{99DF0E90-95A2-44D8-962B-631D90142C9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baseline="0" dirty="0"/>
            <a:t>Comparar ambas regiones según las mismas variables demográficas y socioeconómicas. </a:t>
          </a:r>
          <a:endParaRPr lang="en-US" dirty="0"/>
        </a:p>
      </dgm:t>
    </dgm:pt>
    <dgm:pt modelId="{C57DA1BC-6218-4612-B6B7-8F505441CBB4}" type="parTrans" cxnId="{1272BDEB-3E84-4253-8C27-ABE5F817C8AB}">
      <dgm:prSet/>
      <dgm:spPr/>
      <dgm:t>
        <a:bodyPr/>
        <a:lstStyle/>
        <a:p>
          <a:endParaRPr lang="en-US"/>
        </a:p>
      </dgm:t>
    </dgm:pt>
    <dgm:pt modelId="{736D9B64-B1AA-43BB-868C-7FE5AE2C8A28}" type="sibTrans" cxnId="{1272BDEB-3E84-4253-8C27-ABE5F817C8AB}">
      <dgm:prSet/>
      <dgm:spPr/>
      <dgm:t>
        <a:bodyPr/>
        <a:lstStyle/>
        <a:p>
          <a:endParaRPr lang="en-US"/>
        </a:p>
      </dgm:t>
    </dgm:pt>
    <dgm:pt modelId="{15442D6C-D94E-4785-B1BD-4F669EFF5E8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baseline="0" dirty="0"/>
            <a:t>Contrastar los resultados obtenidos con ejemplos a nivel global para encontrar patrones o excepciones. </a:t>
          </a:r>
          <a:endParaRPr lang="en-US" dirty="0"/>
        </a:p>
      </dgm:t>
    </dgm:pt>
    <dgm:pt modelId="{5DC6224E-83EA-4ADC-86D0-BE4A8E6F789D}" type="parTrans" cxnId="{AF509AFE-ACC2-4409-A4A1-8AF92CEC6BDC}">
      <dgm:prSet/>
      <dgm:spPr/>
      <dgm:t>
        <a:bodyPr/>
        <a:lstStyle/>
        <a:p>
          <a:endParaRPr lang="en-US"/>
        </a:p>
      </dgm:t>
    </dgm:pt>
    <dgm:pt modelId="{0163BA33-FB51-4C8A-A21B-2DA14793A04C}" type="sibTrans" cxnId="{AF509AFE-ACC2-4409-A4A1-8AF92CEC6BDC}">
      <dgm:prSet/>
      <dgm:spPr/>
      <dgm:t>
        <a:bodyPr/>
        <a:lstStyle/>
        <a:p>
          <a:endParaRPr lang="en-US"/>
        </a:p>
      </dgm:t>
    </dgm:pt>
    <dgm:pt modelId="{35A95392-EB03-40A1-A5BD-B3E025168C0E}" type="pres">
      <dgm:prSet presAssocID="{858DA6F1-665F-47F9-B5C2-CECDD2B78985}" presName="Name0" presStyleCnt="0">
        <dgm:presLayoutVars>
          <dgm:dir/>
          <dgm:animLvl val="lvl"/>
          <dgm:resizeHandles val="exact"/>
        </dgm:presLayoutVars>
      </dgm:prSet>
      <dgm:spPr/>
    </dgm:pt>
    <dgm:pt modelId="{A25E028E-F3C8-49DE-B8E1-F892983D8E4A}" type="pres">
      <dgm:prSet presAssocID="{E3B897AE-38F0-45FF-921F-B947CF5AACEC}" presName="composite" presStyleCnt="0"/>
      <dgm:spPr/>
    </dgm:pt>
    <dgm:pt modelId="{B44694FF-DE8F-4629-8CF0-C3F21DC51180}" type="pres">
      <dgm:prSet presAssocID="{E3B897AE-38F0-45FF-921F-B947CF5AACE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36C8BC8-ED82-490D-BD21-1D5B78D158FE}" type="pres">
      <dgm:prSet presAssocID="{E3B897AE-38F0-45FF-921F-B947CF5AACEC}" presName="desTx" presStyleLbl="revTx" presStyleIdx="0" presStyleCnt="3">
        <dgm:presLayoutVars>
          <dgm:bulletEnabled val="1"/>
        </dgm:presLayoutVars>
      </dgm:prSet>
      <dgm:spPr/>
    </dgm:pt>
    <dgm:pt modelId="{9B008EB6-82F7-4FC5-A9CF-7044D3884B70}" type="pres">
      <dgm:prSet presAssocID="{CF96FA7A-5185-4C4D-AC6D-8C705A709EEB}" presName="space" presStyleCnt="0"/>
      <dgm:spPr/>
    </dgm:pt>
    <dgm:pt modelId="{ADBAB22B-05B3-431A-9834-34E7710A37D8}" type="pres">
      <dgm:prSet presAssocID="{AA5D5AE3-E7FB-42E9-AF91-A647EDA697ED}" presName="composite" presStyleCnt="0"/>
      <dgm:spPr/>
    </dgm:pt>
    <dgm:pt modelId="{FB130859-FEFF-475B-AD7E-2E4B89A95D36}" type="pres">
      <dgm:prSet presAssocID="{AA5D5AE3-E7FB-42E9-AF91-A647EDA697E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E2B721C-B9E0-4E2F-99B1-BC4BA2849A94}" type="pres">
      <dgm:prSet presAssocID="{AA5D5AE3-E7FB-42E9-AF91-A647EDA697ED}" presName="desTx" presStyleLbl="revTx" presStyleIdx="1" presStyleCnt="3">
        <dgm:presLayoutVars>
          <dgm:bulletEnabled val="1"/>
        </dgm:presLayoutVars>
      </dgm:prSet>
      <dgm:spPr/>
    </dgm:pt>
    <dgm:pt modelId="{9DB38C98-1AD3-43F0-BDBC-D1D9F8597785}" type="pres">
      <dgm:prSet presAssocID="{14672B61-FF1E-49ED-8193-ED2723C1C342}" presName="space" presStyleCnt="0"/>
      <dgm:spPr/>
    </dgm:pt>
    <dgm:pt modelId="{7F6BD4EA-5B45-424F-84C4-A17B488B96EE}" type="pres">
      <dgm:prSet presAssocID="{B1DA1798-04A0-44FF-8C6D-A0AA9A6973A2}" presName="composite" presStyleCnt="0"/>
      <dgm:spPr/>
    </dgm:pt>
    <dgm:pt modelId="{C8B2B8A4-A7B4-4DF8-9B85-8A82979261F0}" type="pres">
      <dgm:prSet presAssocID="{B1DA1798-04A0-44FF-8C6D-A0AA9A6973A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078D1E-0F2A-4F87-A092-A8EE6DE94EC9}" type="pres">
      <dgm:prSet presAssocID="{B1DA1798-04A0-44FF-8C6D-A0AA9A6973A2}" presName="desTx" presStyleLbl="revTx" presStyleIdx="2" presStyleCnt="3">
        <dgm:presLayoutVars>
          <dgm:bulletEnabled val="1"/>
        </dgm:presLayoutVars>
      </dgm:prSet>
      <dgm:spPr/>
    </dgm:pt>
  </dgm:ptLst>
  <dgm:cxnLst>
    <dgm:cxn modelId="{6691D100-D1B0-4587-A7C1-889A3D4225EF}" type="presOf" srcId="{BA8A3BA2-AB39-424D-BE79-129A39283FB6}" destId="{9E2B721C-B9E0-4E2F-99B1-BC4BA2849A94}" srcOrd="0" destOrd="0" presId="urn:microsoft.com/office/officeart/2005/8/layout/chevron1"/>
    <dgm:cxn modelId="{3FF55E11-D8DF-4664-970E-4817851F6876}" srcId="{AA5D5AE3-E7FB-42E9-AF91-A647EDA697ED}" destId="{BA8A3BA2-AB39-424D-BE79-129A39283FB6}" srcOrd="0" destOrd="0" parTransId="{0A4BD83F-15B5-4092-8F21-CCDED9D8575B}" sibTransId="{A7EE5536-234C-48DC-B785-15F7205D5476}"/>
    <dgm:cxn modelId="{E6562C1F-1637-4108-AF33-7E7B6CD20D41}" type="presOf" srcId="{858DA6F1-665F-47F9-B5C2-CECDD2B78985}" destId="{35A95392-EB03-40A1-A5BD-B3E025168C0E}" srcOrd="0" destOrd="0" presId="urn:microsoft.com/office/officeart/2005/8/layout/chevron1"/>
    <dgm:cxn modelId="{1E76C72A-AFB0-41BA-BEBB-89A123C6B153}" type="presOf" srcId="{99DF0E90-95A2-44D8-962B-631D90142C9C}" destId="{C1078D1E-0F2A-4F87-A092-A8EE6DE94EC9}" srcOrd="0" destOrd="2" presId="urn:microsoft.com/office/officeart/2005/8/layout/chevron1"/>
    <dgm:cxn modelId="{610F7339-30A4-4F3D-BE9C-0F758962064D}" type="presOf" srcId="{E3B897AE-38F0-45FF-921F-B947CF5AACEC}" destId="{B44694FF-DE8F-4629-8CF0-C3F21DC51180}" srcOrd="0" destOrd="0" presId="urn:microsoft.com/office/officeart/2005/8/layout/chevron1"/>
    <dgm:cxn modelId="{23F85762-7A1D-4C96-9C5A-F17AE61F4F07}" srcId="{E3B897AE-38F0-45FF-921F-B947CF5AACEC}" destId="{5067EBC6-9A0A-43EC-9E16-25C9C8A03F82}" srcOrd="0" destOrd="0" parTransId="{4DCECA51-E293-41DE-BE97-59D8143DC021}" sibTransId="{F1530E86-C8C0-4072-9635-1B42E878C4DB}"/>
    <dgm:cxn modelId="{8DD34B43-5C15-4F03-9BAD-0E683AA7A9C8}" srcId="{858DA6F1-665F-47F9-B5C2-CECDD2B78985}" destId="{AA5D5AE3-E7FB-42E9-AF91-A647EDA697ED}" srcOrd="1" destOrd="0" parTransId="{28373103-E90B-4CB1-B1AA-7800D997AD5F}" sibTransId="{14672B61-FF1E-49ED-8193-ED2723C1C342}"/>
    <dgm:cxn modelId="{7B8E3345-330A-4DB0-848D-F52C23ADE0A9}" srcId="{B1DA1798-04A0-44FF-8C6D-A0AA9A6973A2}" destId="{543E8DDC-A9B3-4BF3-A3E6-ACB73878FD61}" srcOrd="1" destOrd="0" parTransId="{09F157E6-651D-40BD-B69B-319A0FB7C73D}" sibTransId="{F0438971-EFA2-4918-82E7-2E08628175A8}"/>
    <dgm:cxn modelId="{9169E248-06E7-4143-8AA0-57C346808F65}" srcId="{B1DA1798-04A0-44FF-8C6D-A0AA9A6973A2}" destId="{BDC98843-317A-4C11-9FD3-02FAAF3DC42A}" srcOrd="0" destOrd="0" parTransId="{CA190623-5D6E-463B-A8D0-F0A3B54AA361}" sibTransId="{342B84C8-1F90-45B0-AB6A-9BD2335E9740}"/>
    <dgm:cxn modelId="{EA969D4A-8937-467C-89A3-4DC4AE3DDF3F}" srcId="{858DA6F1-665F-47F9-B5C2-CECDD2B78985}" destId="{B1DA1798-04A0-44FF-8C6D-A0AA9A6973A2}" srcOrd="2" destOrd="0" parTransId="{A1881875-9023-4A5D-8EA0-6032E5619532}" sibTransId="{18839609-5A78-4CE5-85B9-82F59351F276}"/>
    <dgm:cxn modelId="{9521916B-A875-4630-BC00-DB13FFD07BF5}" srcId="{858DA6F1-665F-47F9-B5C2-CECDD2B78985}" destId="{E3B897AE-38F0-45FF-921F-B947CF5AACEC}" srcOrd="0" destOrd="0" parTransId="{AA78856E-2C13-43E3-AE3D-1A369047B403}" sibTransId="{CF96FA7A-5185-4C4D-AC6D-8C705A709EEB}"/>
    <dgm:cxn modelId="{B06F1C84-4948-46A0-BF5F-FF8E082AE578}" type="presOf" srcId="{BDC98843-317A-4C11-9FD3-02FAAF3DC42A}" destId="{C1078D1E-0F2A-4F87-A092-A8EE6DE94EC9}" srcOrd="0" destOrd="0" presId="urn:microsoft.com/office/officeart/2005/8/layout/chevron1"/>
    <dgm:cxn modelId="{FC901589-79B7-45FA-8B0D-8352CD8B0312}" type="presOf" srcId="{AA5D5AE3-E7FB-42E9-AF91-A647EDA697ED}" destId="{FB130859-FEFF-475B-AD7E-2E4B89A95D36}" srcOrd="0" destOrd="0" presId="urn:microsoft.com/office/officeart/2005/8/layout/chevron1"/>
    <dgm:cxn modelId="{F0288C8F-721C-4891-9AA1-B836243840E6}" type="presOf" srcId="{5067EBC6-9A0A-43EC-9E16-25C9C8A03F82}" destId="{A36C8BC8-ED82-490D-BD21-1D5B78D158FE}" srcOrd="0" destOrd="0" presId="urn:microsoft.com/office/officeart/2005/8/layout/chevron1"/>
    <dgm:cxn modelId="{71FB3B98-56EB-410C-AAF5-55A1A4C3E37A}" type="presOf" srcId="{543E8DDC-A9B3-4BF3-A3E6-ACB73878FD61}" destId="{C1078D1E-0F2A-4F87-A092-A8EE6DE94EC9}" srcOrd="0" destOrd="1" presId="urn:microsoft.com/office/officeart/2005/8/layout/chevron1"/>
    <dgm:cxn modelId="{EFB6789A-A5EA-4AFD-82C5-02C6BD6E123F}" type="presOf" srcId="{15442D6C-D94E-4785-B1BD-4F669EFF5E8A}" destId="{C1078D1E-0F2A-4F87-A092-A8EE6DE94EC9}" srcOrd="0" destOrd="3" presId="urn:microsoft.com/office/officeart/2005/8/layout/chevron1"/>
    <dgm:cxn modelId="{663DCCAD-044D-44E8-8961-7999A43FAF96}" type="presOf" srcId="{B1DA1798-04A0-44FF-8C6D-A0AA9A6973A2}" destId="{C8B2B8A4-A7B4-4DF8-9B85-8A82979261F0}" srcOrd="0" destOrd="0" presId="urn:microsoft.com/office/officeart/2005/8/layout/chevron1"/>
    <dgm:cxn modelId="{1272BDEB-3E84-4253-8C27-ABE5F817C8AB}" srcId="{B1DA1798-04A0-44FF-8C6D-A0AA9A6973A2}" destId="{99DF0E90-95A2-44D8-962B-631D90142C9C}" srcOrd="2" destOrd="0" parTransId="{C57DA1BC-6218-4612-B6B7-8F505441CBB4}" sibTransId="{736D9B64-B1AA-43BB-868C-7FE5AE2C8A28}"/>
    <dgm:cxn modelId="{AF509AFE-ACC2-4409-A4A1-8AF92CEC6BDC}" srcId="{B1DA1798-04A0-44FF-8C6D-A0AA9A6973A2}" destId="{15442D6C-D94E-4785-B1BD-4F669EFF5E8A}" srcOrd="3" destOrd="0" parTransId="{5DC6224E-83EA-4ADC-86D0-BE4A8E6F789D}" sibTransId="{0163BA33-FB51-4C8A-A21B-2DA14793A04C}"/>
    <dgm:cxn modelId="{1B579F0E-A8E4-41A3-B70A-80A9D78DCD79}" type="presParOf" srcId="{35A95392-EB03-40A1-A5BD-B3E025168C0E}" destId="{A25E028E-F3C8-49DE-B8E1-F892983D8E4A}" srcOrd="0" destOrd="0" presId="urn:microsoft.com/office/officeart/2005/8/layout/chevron1"/>
    <dgm:cxn modelId="{7E01A898-4CEF-4FFE-AB95-3E97162147AB}" type="presParOf" srcId="{A25E028E-F3C8-49DE-B8E1-F892983D8E4A}" destId="{B44694FF-DE8F-4629-8CF0-C3F21DC51180}" srcOrd="0" destOrd="0" presId="urn:microsoft.com/office/officeart/2005/8/layout/chevron1"/>
    <dgm:cxn modelId="{19887B6C-96F5-48EA-9C10-BB20FA1D48A1}" type="presParOf" srcId="{A25E028E-F3C8-49DE-B8E1-F892983D8E4A}" destId="{A36C8BC8-ED82-490D-BD21-1D5B78D158FE}" srcOrd="1" destOrd="0" presId="urn:microsoft.com/office/officeart/2005/8/layout/chevron1"/>
    <dgm:cxn modelId="{CF4C66BB-2DA8-4651-9A51-C42077D2B55E}" type="presParOf" srcId="{35A95392-EB03-40A1-A5BD-B3E025168C0E}" destId="{9B008EB6-82F7-4FC5-A9CF-7044D3884B70}" srcOrd="1" destOrd="0" presId="urn:microsoft.com/office/officeart/2005/8/layout/chevron1"/>
    <dgm:cxn modelId="{5376DB32-34AD-498C-946C-307CDE0A11D5}" type="presParOf" srcId="{35A95392-EB03-40A1-A5BD-B3E025168C0E}" destId="{ADBAB22B-05B3-431A-9834-34E7710A37D8}" srcOrd="2" destOrd="0" presId="urn:microsoft.com/office/officeart/2005/8/layout/chevron1"/>
    <dgm:cxn modelId="{FACCC3DB-F124-48CD-BBEE-91B29BC9A79B}" type="presParOf" srcId="{ADBAB22B-05B3-431A-9834-34E7710A37D8}" destId="{FB130859-FEFF-475B-AD7E-2E4B89A95D36}" srcOrd="0" destOrd="0" presId="urn:microsoft.com/office/officeart/2005/8/layout/chevron1"/>
    <dgm:cxn modelId="{BFA9A9F1-9CB4-46DE-AC06-8D9E6C99E0E9}" type="presParOf" srcId="{ADBAB22B-05B3-431A-9834-34E7710A37D8}" destId="{9E2B721C-B9E0-4E2F-99B1-BC4BA2849A94}" srcOrd="1" destOrd="0" presId="urn:microsoft.com/office/officeart/2005/8/layout/chevron1"/>
    <dgm:cxn modelId="{C001934C-BD3D-44CB-81BC-481D83C430EB}" type="presParOf" srcId="{35A95392-EB03-40A1-A5BD-B3E025168C0E}" destId="{9DB38C98-1AD3-43F0-BDBC-D1D9F8597785}" srcOrd="3" destOrd="0" presId="urn:microsoft.com/office/officeart/2005/8/layout/chevron1"/>
    <dgm:cxn modelId="{8290082A-7CAC-4E14-A175-9A523D9BE6B0}" type="presParOf" srcId="{35A95392-EB03-40A1-A5BD-B3E025168C0E}" destId="{7F6BD4EA-5B45-424F-84C4-A17B488B96EE}" srcOrd="4" destOrd="0" presId="urn:microsoft.com/office/officeart/2005/8/layout/chevron1"/>
    <dgm:cxn modelId="{6B22FCA0-6A7D-43A1-BAB9-063ED2AC49C5}" type="presParOf" srcId="{7F6BD4EA-5B45-424F-84C4-A17B488B96EE}" destId="{C8B2B8A4-A7B4-4DF8-9B85-8A82979261F0}" srcOrd="0" destOrd="0" presId="urn:microsoft.com/office/officeart/2005/8/layout/chevron1"/>
    <dgm:cxn modelId="{42B595E4-C60A-48D7-921A-1B69C8B91D50}" type="presParOf" srcId="{7F6BD4EA-5B45-424F-84C4-A17B488B96EE}" destId="{C1078D1E-0F2A-4F87-A092-A8EE6DE94EC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52E94-E221-410C-8083-B5B371B8895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5CBD8A-C195-44B9-BB36-1A1FFE082C7C}">
      <dgm:prSet/>
      <dgm:spPr/>
      <dgm:t>
        <a:bodyPr/>
        <a:lstStyle/>
        <a:p>
          <a:r>
            <a:rPr lang="es-MX" b="1" i="0" baseline="0"/>
            <a:t>Tasa de Fecundidad o Fertilidad Total (TFT): </a:t>
          </a:r>
          <a:r>
            <a:rPr lang="es-MX" b="0" i="0" baseline="0"/>
            <a:t>Representa el número promedio de hijos que una mujer tendría si viviera hasta el final de sus años fértiles y diera a luz de acuerdo con las tasas de fertilidad específicas por edad en un año determinado. Este indicador es clave para entender la capacidad reproductiva de una población. </a:t>
          </a:r>
          <a:endParaRPr lang="en-US"/>
        </a:p>
      </dgm:t>
    </dgm:pt>
    <dgm:pt modelId="{F2BC793E-5828-45FD-AF86-39AEE7EF44CA}" type="parTrans" cxnId="{12126D04-1541-4FE1-9C3A-AD2AAFEDD33C}">
      <dgm:prSet/>
      <dgm:spPr/>
      <dgm:t>
        <a:bodyPr/>
        <a:lstStyle/>
        <a:p>
          <a:endParaRPr lang="en-US"/>
        </a:p>
      </dgm:t>
    </dgm:pt>
    <dgm:pt modelId="{8991975D-9338-456C-AEC6-D08B0B9541EC}" type="sibTrans" cxnId="{12126D04-1541-4FE1-9C3A-AD2AAFEDD33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C6F3A36-4FF4-4BBF-97D3-6001213CC81D}">
      <dgm:prSet/>
      <dgm:spPr/>
      <dgm:t>
        <a:bodyPr/>
        <a:lstStyle/>
        <a:p>
          <a:r>
            <a:rPr lang="es-MX" b="1" i="0" baseline="0"/>
            <a:t>Tasa de Natalidad: </a:t>
          </a:r>
          <a:r>
            <a:rPr lang="es-MX" b="0" i="0" baseline="0"/>
            <a:t>Se refiere al número de nacimientos vivos en un año por cada mil habitantes en una población. Es útil para medir la dinámica de crecimiento poblacional y evaluar las condiciones sociales y económicas que influyen en la decisión de tener hijos. </a:t>
          </a:r>
          <a:endParaRPr lang="en-US"/>
        </a:p>
      </dgm:t>
    </dgm:pt>
    <dgm:pt modelId="{78F3E970-6667-4C15-867E-7374F88C09AA}" type="parTrans" cxnId="{56BC8D4E-D82E-4AF2-A9D4-94CF539F5066}">
      <dgm:prSet/>
      <dgm:spPr/>
      <dgm:t>
        <a:bodyPr/>
        <a:lstStyle/>
        <a:p>
          <a:endParaRPr lang="en-US"/>
        </a:p>
      </dgm:t>
    </dgm:pt>
    <dgm:pt modelId="{CCA87DBF-8720-4145-AEBC-5127D5BBEB73}" type="sibTrans" cxnId="{56BC8D4E-D82E-4AF2-A9D4-94CF539F50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546BD1-D350-4A1D-8E51-C338E0F77F99}">
      <dgm:prSet/>
      <dgm:spPr/>
      <dgm:t>
        <a:bodyPr/>
        <a:lstStyle/>
        <a:p>
          <a:r>
            <a:rPr lang="es-MX" b="1" i="0" baseline="0"/>
            <a:t>Número de Nacidos Vivos: </a:t>
          </a:r>
          <a:r>
            <a:rPr lang="es-MX" b="0" i="0" baseline="0"/>
            <a:t>Es el total de recién nacidos registrados como vivos durante un período específico, generalmente un año. Es un dato fundamental para analizar la dinámica demográfica y planificar recursos de salud pública. </a:t>
          </a:r>
          <a:endParaRPr lang="en-US"/>
        </a:p>
      </dgm:t>
    </dgm:pt>
    <dgm:pt modelId="{BC879A20-4945-41B3-B1DB-9DAB9DCF93DF}" type="parTrans" cxnId="{0FB38923-176B-43AA-8F14-2ED074901589}">
      <dgm:prSet/>
      <dgm:spPr/>
      <dgm:t>
        <a:bodyPr/>
        <a:lstStyle/>
        <a:p>
          <a:endParaRPr lang="en-US"/>
        </a:p>
      </dgm:t>
    </dgm:pt>
    <dgm:pt modelId="{F4C3AE2D-821F-4760-AFA4-E7E2106707A5}" type="sibTrans" cxnId="{0FB38923-176B-43AA-8F14-2ED0749015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00D9CD-1C5E-40C2-BC43-508A58E82420}">
      <dgm:prSet/>
      <dgm:spPr/>
      <dgm:t>
        <a:bodyPr/>
        <a:lstStyle/>
        <a:p>
          <a:r>
            <a:rPr lang="es-MX" b="1" i="0" baseline="0"/>
            <a:t>Índice de Calidad de Vida: </a:t>
          </a:r>
          <a:r>
            <a:rPr lang="es-MX" b="0" i="0" baseline="0"/>
            <a:t>Es un Índice construido por el Instituto de Geografía Historia y Ciencias Sociales (IGEHCS, CONICET-UNCPBA) que indica la Calidad de Vida de los 52.408 radios censales del país. A este lo integran variables socioeconómicas y ambientales, en una proporción de 60/40, devolviendo un valor en la escala de 0-10. Este estudio toma la información sociodemográfica del censo 2010, y aun no se ha actualizado a 2022. </a:t>
          </a:r>
          <a:endParaRPr lang="en-US"/>
        </a:p>
      </dgm:t>
    </dgm:pt>
    <dgm:pt modelId="{A76E188B-4A30-4C3E-9C23-31EF5196A77A}" type="parTrans" cxnId="{25CCA9F4-FFE9-4BFD-9676-62D3A8A9A678}">
      <dgm:prSet/>
      <dgm:spPr/>
      <dgm:t>
        <a:bodyPr/>
        <a:lstStyle/>
        <a:p>
          <a:endParaRPr lang="en-US"/>
        </a:p>
      </dgm:t>
    </dgm:pt>
    <dgm:pt modelId="{0E786B66-FCD5-44E6-9EE1-9EA3B9F1C1B3}" type="sibTrans" cxnId="{25CCA9F4-FFE9-4BFD-9676-62D3A8A9A67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6D6D62-E1EF-45AE-BCDC-C06EBC25C335}">
      <dgm:prSet/>
      <dgm:spPr/>
      <dgm:t>
        <a:bodyPr/>
        <a:lstStyle/>
        <a:p>
          <a:r>
            <a:rPr lang="es-MX" b="1" i="0" baseline="0"/>
            <a:t>Índice de envejecimiento: </a:t>
          </a:r>
          <a:r>
            <a:rPr lang="es-MX" b="0" i="0" baseline="0"/>
            <a:t>expresa la cantidad de adultos mayores por cada 100 menores de 14 años. Se calcula como el cociente entre la población de 65 años y más sobre la población de 0 a 14 años, multiplicado por cien. (INDEC) </a:t>
          </a:r>
          <a:endParaRPr lang="en-US"/>
        </a:p>
      </dgm:t>
    </dgm:pt>
    <dgm:pt modelId="{A6479933-83C9-4016-8957-A542E154B7E7}" type="parTrans" cxnId="{9F360174-0A9D-413B-AEEF-007E5D2DB47A}">
      <dgm:prSet/>
      <dgm:spPr/>
      <dgm:t>
        <a:bodyPr/>
        <a:lstStyle/>
        <a:p>
          <a:endParaRPr lang="en-US"/>
        </a:p>
      </dgm:t>
    </dgm:pt>
    <dgm:pt modelId="{5554561E-D033-45AD-9B11-7E91514C3C03}" type="sibTrans" cxnId="{9F360174-0A9D-413B-AEEF-007E5D2DB47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33FD98D-BB10-4456-B6B2-9947B8226A41}" type="pres">
      <dgm:prSet presAssocID="{92052E94-E221-410C-8083-B5B371B88954}" presName="linearFlow" presStyleCnt="0">
        <dgm:presLayoutVars>
          <dgm:dir/>
          <dgm:animLvl val="lvl"/>
          <dgm:resizeHandles val="exact"/>
        </dgm:presLayoutVars>
      </dgm:prSet>
      <dgm:spPr/>
    </dgm:pt>
    <dgm:pt modelId="{19C86F1E-CB9F-448D-A26D-2F9316D75BFF}" type="pres">
      <dgm:prSet presAssocID="{405CBD8A-C195-44B9-BB36-1A1FFE082C7C}" presName="compositeNode" presStyleCnt="0"/>
      <dgm:spPr/>
    </dgm:pt>
    <dgm:pt modelId="{EC62BD06-DD7B-4F35-A682-8BE4F24E5FC6}" type="pres">
      <dgm:prSet presAssocID="{405CBD8A-C195-44B9-BB36-1A1FFE082C7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0A812AD-D3F0-4AEC-8315-CA2E9036E764}" type="pres">
      <dgm:prSet presAssocID="{405CBD8A-C195-44B9-BB36-1A1FFE082C7C}" presName="parSh" presStyleCnt="0"/>
      <dgm:spPr/>
    </dgm:pt>
    <dgm:pt modelId="{14215141-8619-43B4-8C10-179F51B12ADF}" type="pres">
      <dgm:prSet presAssocID="{405CBD8A-C195-44B9-BB36-1A1FFE082C7C}" presName="lineNode" presStyleLbl="alignAccFollowNode1" presStyleIdx="0" presStyleCnt="15"/>
      <dgm:spPr/>
    </dgm:pt>
    <dgm:pt modelId="{121B352B-710C-4C54-8F25-C5F3D0389A5D}" type="pres">
      <dgm:prSet presAssocID="{405CBD8A-C195-44B9-BB36-1A1FFE082C7C}" presName="lineArrowNode" presStyleLbl="alignAccFollowNode1" presStyleIdx="1" presStyleCnt="15"/>
      <dgm:spPr/>
    </dgm:pt>
    <dgm:pt modelId="{3D0468C0-9DAA-48F6-A1A8-191A77F2C47A}" type="pres">
      <dgm:prSet presAssocID="{8991975D-9338-456C-AEC6-D08B0B9541EC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F36E138E-BA49-4EB1-97F6-560437AEBE89}" type="pres">
      <dgm:prSet presAssocID="{8991975D-9338-456C-AEC6-D08B0B9541EC}" presName="spacerBetweenCircleAndCallout" presStyleCnt="0">
        <dgm:presLayoutVars/>
      </dgm:prSet>
      <dgm:spPr/>
    </dgm:pt>
    <dgm:pt modelId="{7EE00806-8AF4-4AEA-A53D-919457B8FF16}" type="pres">
      <dgm:prSet presAssocID="{405CBD8A-C195-44B9-BB36-1A1FFE082C7C}" presName="nodeText" presStyleLbl="alignAccFollowNode1" presStyleIdx="2" presStyleCnt="15">
        <dgm:presLayoutVars>
          <dgm:bulletEnabled val="1"/>
        </dgm:presLayoutVars>
      </dgm:prSet>
      <dgm:spPr/>
    </dgm:pt>
    <dgm:pt modelId="{6DC42F20-E5A4-43C0-877A-3ADADD0FE901}" type="pres">
      <dgm:prSet presAssocID="{8991975D-9338-456C-AEC6-D08B0B9541EC}" presName="sibTransComposite" presStyleCnt="0"/>
      <dgm:spPr/>
    </dgm:pt>
    <dgm:pt modelId="{677750F2-EB01-4441-94F8-DB9B39E66167}" type="pres">
      <dgm:prSet presAssocID="{2C6F3A36-4FF4-4BBF-97D3-6001213CC81D}" presName="compositeNode" presStyleCnt="0"/>
      <dgm:spPr/>
    </dgm:pt>
    <dgm:pt modelId="{86173468-7388-494D-902D-4F05F40A6A1E}" type="pres">
      <dgm:prSet presAssocID="{2C6F3A36-4FF4-4BBF-97D3-6001213CC81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0AC9EA-9177-47F0-BD50-E9E74007357E}" type="pres">
      <dgm:prSet presAssocID="{2C6F3A36-4FF4-4BBF-97D3-6001213CC81D}" presName="parSh" presStyleCnt="0"/>
      <dgm:spPr/>
    </dgm:pt>
    <dgm:pt modelId="{9D628853-2931-4BE3-9BD7-AF79CD3E8662}" type="pres">
      <dgm:prSet presAssocID="{2C6F3A36-4FF4-4BBF-97D3-6001213CC81D}" presName="lineNode" presStyleLbl="alignAccFollowNode1" presStyleIdx="3" presStyleCnt="15"/>
      <dgm:spPr/>
    </dgm:pt>
    <dgm:pt modelId="{FEEEB47E-E68F-4B55-B6AD-5AE7B3485BF7}" type="pres">
      <dgm:prSet presAssocID="{2C6F3A36-4FF4-4BBF-97D3-6001213CC81D}" presName="lineArrowNode" presStyleLbl="alignAccFollowNode1" presStyleIdx="4" presStyleCnt="15"/>
      <dgm:spPr/>
    </dgm:pt>
    <dgm:pt modelId="{33231AA6-E2F9-49C4-94D1-3B0D570BD109}" type="pres">
      <dgm:prSet presAssocID="{CCA87DBF-8720-4145-AEBC-5127D5BBEB73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917EB2B-C34C-464D-B3DF-E16C0CB38866}" type="pres">
      <dgm:prSet presAssocID="{CCA87DBF-8720-4145-AEBC-5127D5BBEB73}" presName="spacerBetweenCircleAndCallout" presStyleCnt="0">
        <dgm:presLayoutVars/>
      </dgm:prSet>
      <dgm:spPr/>
    </dgm:pt>
    <dgm:pt modelId="{0477CACA-3000-4A40-AF70-95B119AB676E}" type="pres">
      <dgm:prSet presAssocID="{2C6F3A36-4FF4-4BBF-97D3-6001213CC81D}" presName="nodeText" presStyleLbl="alignAccFollowNode1" presStyleIdx="5" presStyleCnt="15">
        <dgm:presLayoutVars>
          <dgm:bulletEnabled val="1"/>
        </dgm:presLayoutVars>
      </dgm:prSet>
      <dgm:spPr/>
    </dgm:pt>
    <dgm:pt modelId="{F688BD9A-A38E-4D04-962E-2EF56F7A09E3}" type="pres">
      <dgm:prSet presAssocID="{CCA87DBF-8720-4145-AEBC-5127D5BBEB73}" presName="sibTransComposite" presStyleCnt="0"/>
      <dgm:spPr/>
    </dgm:pt>
    <dgm:pt modelId="{FB65C511-2F15-4A79-8489-EFE69271CD44}" type="pres">
      <dgm:prSet presAssocID="{B3546BD1-D350-4A1D-8E51-C338E0F77F99}" presName="compositeNode" presStyleCnt="0"/>
      <dgm:spPr/>
    </dgm:pt>
    <dgm:pt modelId="{61B483D4-4E1B-4E98-9042-7ED62238530F}" type="pres">
      <dgm:prSet presAssocID="{B3546BD1-D350-4A1D-8E51-C338E0F77F9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6E1D867-BC1B-4100-A8D9-422FA1C79992}" type="pres">
      <dgm:prSet presAssocID="{B3546BD1-D350-4A1D-8E51-C338E0F77F99}" presName="parSh" presStyleCnt="0"/>
      <dgm:spPr/>
    </dgm:pt>
    <dgm:pt modelId="{C4511232-37FB-4FFD-8779-A5A7FB2AEB83}" type="pres">
      <dgm:prSet presAssocID="{B3546BD1-D350-4A1D-8E51-C338E0F77F99}" presName="lineNode" presStyleLbl="alignAccFollowNode1" presStyleIdx="6" presStyleCnt="15"/>
      <dgm:spPr/>
    </dgm:pt>
    <dgm:pt modelId="{476DFD3F-8734-41F6-86ED-5AEFCB092C65}" type="pres">
      <dgm:prSet presAssocID="{B3546BD1-D350-4A1D-8E51-C338E0F77F99}" presName="lineArrowNode" presStyleLbl="alignAccFollowNode1" presStyleIdx="7" presStyleCnt="15"/>
      <dgm:spPr/>
    </dgm:pt>
    <dgm:pt modelId="{F1E6FB2C-8997-4539-87D6-D78FF1AB36A7}" type="pres">
      <dgm:prSet presAssocID="{F4C3AE2D-821F-4760-AFA4-E7E2106707A5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43A9F54-1BEB-452A-A158-C0A88A77156E}" type="pres">
      <dgm:prSet presAssocID="{F4C3AE2D-821F-4760-AFA4-E7E2106707A5}" presName="spacerBetweenCircleAndCallout" presStyleCnt="0">
        <dgm:presLayoutVars/>
      </dgm:prSet>
      <dgm:spPr/>
    </dgm:pt>
    <dgm:pt modelId="{DCDFF667-3101-4D20-96E4-39360BCD2044}" type="pres">
      <dgm:prSet presAssocID="{B3546BD1-D350-4A1D-8E51-C338E0F77F99}" presName="nodeText" presStyleLbl="alignAccFollowNode1" presStyleIdx="8" presStyleCnt="15">
        <dgm:presLayoutVars>
          <dgm:bulletEnabled val="1"/>
        </dgm:presLayoutVars>
      </dgm:prSet>
      <dgm:spPr/>
    </dgm:pt>
    <dgm:pt modelId="{0D7F84B4-535E-40C8-B6E1-D26E5809FCCF}" type="pres">
      <dgm:prSet presAssocID="{F4C3AE2D-821F-4760-AFA4-E7E2106707A5}" presName="sibTransComposite" presStyleCnt="0"/>
      <dgm:spPr/>
    </dgm:pt>
    <dgm:pt modelId="{AD544129-6C9A-479F-91CC-E116CCB79127}" type="pres">
      <dgm:prSet presAssocID="{0F00D9CD-1C5E-40C2-BC43-508A58E82420}" presName="compositeNode" presStyleCnt="0"/>
      <dgm:spPr/>
    </dgm:pt>
    <dgm:pt modelId="{E2942DF9-8594-4CF4-B59E-CAB9E6B2CAC4}" type="pres">
      <dgm:prSet presAssocID="{0F00D9CD-1C5E-40C2-BC43-508A58E824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2E6D29-430B-4D54-97DD-EFD3E4BF1D19}" type="pres">
      <dgm:prSet presAssocID="{0F00D9CD-1C5E-40C2-BC43-508A58E82420}" presName="parSh" presStyleCnt="0"/>
      <dgm:spPr/>
    </dgm:pt>
    <dgm:pt modelId="{8DAB52CB-AFF8-4857-B8A7-860496851862}" type="pres">
      <dgm:prSet presAssocID="{0F00D9CD-1C5E-40C2-BC43-508A58E82420}" presName="lineNode" presStyleLbl="alignAccFollowNode1" presStyleIdx="9" presStyleCnt="15"/>
      <dgm:spPr/>
    </dgm:pt>
    <dgm:pt modelId="{A0662761-F034-442F-9FFA-58CBCBB0DE79}" type="pres">
      <dgm:prSet presAssocID="{0F00D9CD-1C5E-40C2-BC43-508A58E82420}" presName="lineArrowNode" presStyleLbl="alignAccFollowNode1" presStyleIdx="10" presStyleCnt="15"/>
      <dgm:spPr/>
    </dgm:pt>
    <dgm:pt modelId="{F0A9FB53-ECE1-4601-B629-E78DC06C5944}" type="pres">
      <dgm:prSet presAssocID="{0E786B66-FCD5-44E6-9EE1-9EA3B9F1C1B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F6BC38CA-2B58-4E9B-94F3-70F08BA87450}" type="pres">
      <dgm:prSet presAssocID="{0E786B66-FCD5-44E6-9EE1-9EA3B9F1C1B3}" presName="spacerBetweenCircleAndCallout" presStyleCnt="0">
        <dgm:presLayoutVars/>
      </dgm:prSet>
      <dgm:spPr/>
    </dgm:pt>
    <dgm:pt modelId="{D7410969-ED7E-407B-A142-86919E2756A4}" type="pres">
      <dgm:prSet presAssocID="{0F00D9CD-1C5E-40C2-BC43-508A58E82420}" presName="nodeText" presStyleLbl="alignAccFollowNode1" presStyleIdx="11" presStyleCnt="15" custScaleY="111483">
        <dgm:presLayoutVars>
          <dgm:bulletEnabled val="1"/>
        </dgm:presLayoutVars>
      </dgm:prSet>
      <dgm:spPr/>
    </dgm:pt>
    <dgm:pt modelId="{FDE1F02F-A3D8-44F0-BF76-B854EA71AD69}" type="pres">
      <dgm:prSet presAssocID="{0E786B66-FCD5-44E6-9EE1-9EA3B9F1C1B3}" presName="sibTransComposite" presStyleCnt="0"/>
      <dgm:spPr/>
    </dgm:pt>
    <dgm:pt modelId="{7A30C01E-C15E-452C-821E-3CE79DA5F9B8}" type="pres">
      <dgm:prSet presAssocID="{F56D6D62-E1EF-45AE-BCDC-C06EBC25C335}" presName="compositeNode" presStyleCnt="0"/>
      <dgm:spPr/>
    </dgm:pt>
    <dgm:pt modelId="{A71B9012-5B17-46CB-A986-87B39F856EA7}" type="pres">
      <dgm:prSet presAssocID="{F56D6D62-E1EF-45AE-BCDC-C06EBC25C3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03915B3-87A2-4BCC-B6D6-4B35142F84FF}" type="pres">
      <dgm:prSet presAssocID="{F56D6D62-E1EF-45AE-BCDC-C06EBC25C335}" presName="parSh" presStyleCnt="0"/>
      <dgm:spPr/>
    </dgm:pt>
    <dgm:pt modelId="{A6812359-4327-411D-8994-C2E811D3C1DB}" type="pres">
      <dgm:prSet presAssocID="{F56D6D62-E1EF-45AE-BCDC-C06EBC25C335}" presName="lineNode" presStyleLbl="alignAccFollowNode1" presStyleIdx="12" presStyleCnt="15"/>
      <dgm:spPr/>
    </dgm:pt>
    <dgm:pt modelId="{4860600A-3924-4C81-8BD3-3CBB3E6F2752}" type="pres">
      <dgm:prSet presAssocID="{F56D6D62-E1EF-45AE-BCDC-C06EBC25C335}" presName="lineArrowNode" presStyleLbl="alignAccFollowNode1" presStyleIdx="13" presStyleCnt="15"/>
      <dgm:spPr/>
    </dgm:pt>
    <dgm:pt modelId="{4B0A761C-1A82-42AC-8542-3AC308314BD4}" type="pres">
      <dgm:prSet presAssocID="{5554561E-D033-45AD-9B11-7E91514C3C03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4393946-79B2-42AF-BA9E-DBE016ABBA8D}" type="pres">
      <dgm:prSet presAssocID="{5554561E-D033-45AD-9B11-7E91514C3C03}" presName="spacerBetweenCircleAndCallout" presStyleCnt="0">
        <dgm:presLayoutVars/>
      </dgm:prSet>
      <dgm:spPr/>
    </dgm:pt>
    <dgm:pt modelId="{95380752-87FC-4158-88E0-4AF511C48AB0}" type="pres">
      <dgm:prSet presAssocID="{F56D6D62-E1EF-45AE-BCDC-C06EBC25C335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2126D04-1541-4FE1-9C3A-AD2AAFEDD33C}" srcId="{92052E94-E221-410C-8083-B5B371B88954}" destId="{405CBD8A-C195-44B9-BB36-1A1FFE082C7C}" srcOrd="0" destOrd="0" parTransId="{F2BC793E-5828-45FD-AF86-39AEE7EF44CA}" sibTransId="{8991975D-9338-456C-AEC6-D08B0B9541EC}"/>
    <dgm:cxn modelId="{C070A71C-1DE8-41F0-839E-78221856ED2C}" type="presOf" srcId="{405CBD8A-C195-44B9-BB36-1A1FFE082C7C}" destId="{7EE00806-8AF4-4AEA-A53D-919457B8FF16}" srcOrd="0" destOrd="0" presId="urn:microsoft.com/office/officeart/2016/7/layout/LinearArrowProcessNumbered"/>
    <dgm:cxn modelId="{0FB38923-176B-43AA-8F14-2ED074901589}" srcId="{92052E94-E221-410C-8083-B5B371B88954}" destId="{B3546BD1-D350-4A1D-8E51-C338E0F77F99}" srcOrd="2" destOrd="0" parTransId="{BC879A20-4945-41B3-B1DB-9DAB9DCF93DF}" sibTransId="{F4C3AE2D-821F-4760-AFA4-E7E2106707A5}"/>
    <dgm:cxn modelId="{8F5B3330-65AF-4399-A750-57C650587525}" type="presOf" srcId="{CCA87DBF-8720-4145-AEBC-5127D5BBEB73}" destId="{33231AA6-E2F9-49C4-94D1-3B0D570BD109}" srcOrd="0" destOrd="0" presId="urn:microsoft.com/office/officeart/2016/7/layout/LinearArrowProcessNumbered"/>
    <dgm:cxn modelId="{DD734F34-08E6-4C91-8A6F-B5D2D8739899}" type="presOf" srcId="{0F00D9CD-1C5E-40C2-BC43-508A58E82420}" destId="{D7410969-ED7E-407B-A142-86919E2756A4}" srcOrd="0" destOrd="0" presId="urn:microsoft.com/office/officeart/2016/7/layout/LinearArrowProcessNumbered"/>
    <dgm:cxn modelId="{4B4A8146-50B0-45AA-B9BE-81EA25D59282}" type="presOf" srcId="{F56D6D62-E1EF-45AE-BCDC-C06EBC25C335}" destId="{95380752-87FC-4158-88E0-4AF511C48AB0}" srcOrd="0" destOrd="0" presId="urn:microsoft.com/office/officeart/2016/7/layout/LinearArrowProcessNumbered"/>
    <dgm:cxn modelId="{0DDF1C4A-19EB-4ED9-BC19-2CEC98A4B1F8}" type="presOf" srcId="{92052E94-E221-410C-8083-B5B371B88954}" destId="{433FD98D-BB10-4456-B6B2-9947B8226A41}" srcOrd="0" destOrd="0" presId="urn:microsoft.com/office/officeart/2016/7/layout/LinearArrowProcessNumbered"/>
    <dgm:cxn modelId="{B732176D-8007-4955-AC0A-1588AF61D653}" type="presOf" srcId="{B3546BD1-D350-4A1D-8E51-C338E0F77F99}" destId="{DCDFF667-3101-4D20-96E4-39360BCD2044}" srcOrd="0" destOrd="0" presId="urn:microsoft.com/office/officeart/2016/7/layout/LinearArrowProcessNumbered"/>
    <dgm:cxn modelId="{56BC8D4E-D82E-4AF2-A9D4-94CF539F5066}" srcId="{92052E94-E221-410C-8083-B5B371B88954}" destId="{2C6F3A36-4FF4-4BBF-97D3-6001213CC81D}" srcOrd="1" destOrd="0" parTransId="{78F3E970-6667-4C15-867E-7374F88C09AA}" sibTransId="{CCA87DBF-8720-4145-AEBC-5127D5BBEB73}"/>
    <dgm:cxn modelId="{9F360174-0A9D-413B-AEEF-007E5D2DB47A}" srcId="{92052E94-E221-410C-8083-B5B371B88954}" destId="{F56D6D62-E1EF-45AE-BCDC-C06EBC25C335}" srcOrd="4" destOrd="0" parTransId="{A6479933-83C9-4016-8957-A542E154B7E7}" sibTransId="{5554561E-D033-45AD-9B11-7E91514C3C03}"/>
    <dgm:cxn modelId="{214A2E7C-D837-475C-8F9D-155E3828FFC5}" type="presOf" srcId="{2C6F3A36-4FF4-4BBF-97D3-6001213CC81D}" destId="{0477CACA-3000-4A40-AF70-95B119AB676E}" srcOrd="0" destOrd="0" presId="urn:microsoft.com/office/officeart/2016/7/layout/LinearArrowProcessNumbered"/>
    <dgm:cxn modelId="{B7CA9383-C5D1-4ADC-A8CF-7463D9A3B8DA}" type="presOf" srcId="{F4C3AE2D-821F-4760-AFA4-E7E2106707A5}" destId="{F1E6FB2C-8997-4539-87D6-D78FF1AB36A7}" srcOrd="0" destOrd="0" presId="urn:microsoft.com/office/officeart/2016/7/layout/LinearArrowProcessNumbered"/>
    <dgm:cxn modelId="{955E61DA-FD5C-4442-87C8-4982B03C262C}" type="presOf" srcId="{0E786B66-FCD5-44E6-9EE1-9EA3B9F1C1B3}" destId="{F0A9FB53-ECE1-4601-B629-E78DC06C5944}" srcOrd="0" destOrd="0" presId="urn:microsoft.com/office/officeart/2016/7/layout/LinearArrowProcessNumbered"/>
    <dgm:cxn modelId="{470F45EE-00DF-4903-83E2-E09110EC229C}" type="presOf" srcId="{8991975D-9338-456C-AEC6-D08B0B9541EC}" destId="{3D0468C0-9DAA-48F6-A1A8-191A77F2C47A}" srcOrd="0" destOrd="0" presId="urn:microsoft.com/office/officeart/2016/7/layout/LinearArrowProcessNumbered"/>
    <dgm:cxn modelId="{25CCA9F4-FFE9-4BFD-9676-62D3A8A9A678}" srcId="{92052E94-E221-410C-8083-B5B371B88954}" destId="{0F00D9CD-1C5E-40C2-BC43-508A58E82420}" srcOrd="3" destOrd="0" parTransId="{A76E188B-4A30-4C3E-9C23-31EF5196A77A}" sibTransId="{0E786B66-FCD5-44E6-9EE1-9EA3B9F1C1B3}"/>
    <dgm:cxn modelId="{66A88EF6-E5C4-4077-A583-36EFC6813A1A}" type="presOf" srcId="{5554561E-D033-45AD-9B11-7E91514C3C03}" destId="{4B0A761C-1A82-42AC-8542-3AC308314BD4}" srcOrd="0" destOrd="0" presId="urn:microsoft.com/office/officeart/2016/7/layout/LinearArrowProcessNumbered"/>
    <dgm:cxn modelId="{6BBD19CD-65D1-422D-B362-8DE2749CF74F}" type="presParOf" srcId="{433FD98D-BB10-4456-B6B2-9947B8226A41}" destId="{19C86F1E-CB9F-448D-A26D-2F9316D75BFF}" srcOrd="0" destOrd="0" presId="urn:microsoft.com/office/officeart/2016/7/layout/LinearArrowProcessNumbered"/>
    <dgm:cxn modelId="{3DE01ECC-CAE6-4E19-8C5A-EFA70C96ADF1}" type="presParOf" srcId="{19C86F1E-CB9F-448D-A26D-2F9316D75BFF}" destId="{EC62BD06-DD7B-4F35-A682-8BE4F24E5FC6}" srcOrd="0" destOrd="0" presId="urn:microsoft.com/office/officeart/2016/7/layout/LinearArrowProcessNumbered"/>
    <dgm:cxn modelId="{91946CC7-9B0D-48D5-9F28-9E42080475FF}" type="presParOf" srcId="{19C86F1E-CB9F-448D-A26D-2F9316D75BFF}" destId="{D0A812AD-D3F0-4AEC-8315-CA2E9036E764}" srcOrd="1" destOrd="0" presId="urn:microsoft.com/office/officeart/2016/7/layout/LinearArrowProcessNumbered"/>
    <dgm:cxn modelId="{E421B7B9-C7AF-48CC-9F6E-E79430E26102}" type="presParOf" srcId="{D0A812AD-D3F0-4AEC-8315-CA2E9036E764}" destId="{14215141-8619-43B4-8C10-179F51B12ADF}" srcOrd="0" destOrd="0" presId="urn:microsoft.com/office/officeart/2016/7/layout/LinearArrowProcessNumbered"/>
    <dgm:cxn modelId="{78CBD718-33A9-4475-A3FC-43BD869C6202}" type="presParOf" srcId="{D0A812AD-D3F0-4AEC-8315-CA2E9036E764}" destId="{121B352B-710C-4C54-8F25-C5F3D0389A5D}" srcOrd="1" destOrd="0" presId="urn:microsoft.com/office/officeart/2016/7/layout/LinearArrowProcessNumbered"/>
    <dgm:cxn modelId="{05CFFE1C-33B2-4C73-8C6D-4564AD820FA5}" type="presParOf" srcId="{D0A812AD-D3F0-4AEC-8315-CA2E9036E764}" destId="{3D0468C0-9DAA-48F6-A1A8-191A77F2C47A}" srcOrd="2" destOrd="0" presId="urn:microsoft.com/office/officeart/2016/7/layout/LinearArrowProcessNumbered"/>
    <dgm:cxn modelId="{C9AD5699-A9CD-41EF-BC4C-ABB14A05DE29}" type="presParOf" srcId="{D0A812AD-D3F0-4AEC-8315-CA2E9036E764}" destId="{F36E138E-BA49-4EB1-97F6-560437AEBE89}" srcOrd="3" destOrd="0" presId="urn:microsoft.com/office/officeart/2016/7/layout/LinearArrowProcessNumbered"/>
    <dgm:cxn modelId="{6A9C8891-45A2-4F5B-B4B3-EEDBBD93E9A5}" type="presParOf" srcId="{19C86F1E-CB9F-448D-A26D-2F9316D75BFF}" destId="{7EE00806-8AF4-4AEA-A53D-919457B8FF16}" srcOrd="2" destOrd="0" presId="urn:microsoft.com/office/officeart/2016/7/layout/LinearArrowProcessNumbered"/>
    <dgm:cxn modelId="{D920A2DD-4D5F-4E5A-A0A8-2AFE0163E0BA}" type="presParOf" srcId="{433FD98D-BB10-4456-B6B2-9947B8226A41}" destId="{6DC42F20-E5A4-43C0-877A-3ADADD0FE901}" srcOrd="1" destOrd="0" presId="urn:microsoft.com/office/officeart/2016/7/layout/LinearArrowProcessNumbered"/>
    <dgm:cxn modelId="{0DB1DB3D-0A2B-4BCA-B60E-3DB2FC3ADE14}" type="presParOf" srcId="{433FD98D-BB10-4456-B6B2-9947B8226A41}" destId="{677750F2-EB01-4441-94F8-DB9B39E66167}" srcOrd="2" destOrd="0" presId="urn:microsoft.com/office/officeart/2016/7/layout/LinearArrowProcessNumbered"/>
    <dgm:cxn modelId="{7E14A182-91F8-499A-94CA-11528487A16B}" type="presParOf" srcId="{677750F2-EB01-4441-94F8-DB9B39E66167}" destId="{86173468-7388-494D-902D-4F05F40A6A1E}" srcOrd="0" destOrd="0" presId="urn:microsoft.com/office/officeart/2016/7/layout/LinearArrowProcessNumbered"/>
    <dgm:cxn modelId="{88B07344-0C32-4619-BAC6-4FB71FAFD85A}" type="presParOf" srcId="{677750F2-EB01-4441-94F8-DB9B39E66167}" destId="{4A0AC9EA-9177-47F0-BD50-E9E74007357E}" srcOrd="1" destOrd="0" presId="urn:microsoft.com/office/officeart/2016/7/layout/LinearArrowProcessNumbered"/>
    <dgm:cxn modelId="{71FE0A48-4A57-4B80-89B2-D1C51DEAA5F5}" type="presParOf" srcId="{4A0AC9EA-9177-47F0-BD50-E9E74007357E}" destId="{9D628853-2931-4BE3-9BD7-AF79CD3E8662}" srcOrd="0" destOrd="0" presId="urn:microsoft.com/office/officeart/2016/7/layout/LinearArrowProcessNumbered"/>
    <dgm:cxn modelId="{6403AB8A-C3A0-45A3-A2CB-DA9A0D445557}" type="presParOf" srcId="{4A0AC9EA-9177-47F0-BD50-E9E74007357E}" destId="{FEEEB47E-E68F-4B55-B6AD-5AE7B3485BF7}" srcOrd="1" destOrd="0" presId="urn:microsoft.com/office/officeart/2016/7/layout/LinearArrowProcessNumbered"/>
    <dgm:cxn modelId="{7D20075C-5F62-4F26-A7D1-52743FFE92F5}" type="presParOf" srcId="{4A0AC9EA-9177-47F0-BD50-E9E74007357E}" destId="{33231AA6-E2F9-49C4-94D1-3B0D570BD109}" srcOrd="2" destOrd="0" presId="urn:microsoft.com/office/officeart/2016/7/layout/LinearArrowProcessNumbered"/>
    <dgm:cxn modelId="{C512D074-3344-4979-9A07-89539C25CB62}" type="presParOf" srcId="{4A0AC9EA-9177-47F0-BD50-E9E74007357E}" destId="{0917EB2B-C34C-464D-B3DF-E16C0CB38866}" srcOrd="3" destOrd="0" presId="urn:microsoft.com/office/officeart/2016/7/layout/LinearArrowProcessNumbered"/>
    <dgm:cxn modelId="{0C9AAC6E-ED36-4AAB-B3C3-D50C6F00BCC9}" type="presParOf" srcId="{677750F2-EB01-4441-94F8-DB9B39E66167}" destId="{0477CACA-3000-4A40-AF70-95B119AB676E}" srcOrd="2" destOrd="0" presId="urn:microsoft.com/office/officeart/2016/7/layout/LinearArrowProcessNumbered"/>
    <dgm:cxn modelId="{D1C2E938-DFB2-40FC-898F-474F099A9046}" type="presParOf" srcId="{433FD98D-BB10-4456-B6B2-9947B8226A41}" destId="{F688BD9A-A38E-4D04-962E-2EF56F7A09E3}" srcOrd="3" destOrd="0" presId="urn:microsoft.com/office/officeart/2016/7/layout/LinearArrowProcessNumbered"/>
    <dgm:cxn modelId="{31759427-64C7-4704-9FB9-C1B0AAD12FC7}" type="presParOf" srcId="{433FD98D-BB10-4456-B6B2-9947B8226A41}" destId="{FB65C511-2F15-4A79-8489-EFE69271CD44}" srcOrd="4" destOrd="0" presId="urn:microsoft.com/office/officeart/2016/7/layout/LinearArrowProcessNumbered"/>
    <dgm:cxn modelId="{EF858BF7-6087-4616-824C-0A3789645249}" type="presParOf" srcId="{FB65C511-2F15-4A79-8489-EFE69271CD44}" destId="{61B483D4-4E1B-4E98-9042-7ED62238530F}" srcOrd="0" destOrd="0" presId="urn:microsoft.com/office/officeart/2016/7/layout/LinearArrowProcessNumbered"/>
    <dgm:cxn modelId="{65EFC060-731A-4AE5-AF95-AFA660286750}" type="presParOf" srcId="{FB65C511-2F15-4A79-8489-EFE69271CD44}" destId="{F6E1D867-BC1B-4100-A8D9-422FA1C79992}" srcOrd="1" destOrd="0" presId="urn:microsoft.com/office/officeart/2016/7/layout/LinearArrowProcessNumbered"/>
    <dgm:cxn modelId="{0641D424-26A2-4D47-91E6-8179F3354A8D}" type="presParOf" srcId="{F6E1D867-BC1B-4100-A8D9-422FA1C79992}" destId="{C4511232-37FB-4FFD-8779-A5A7FB2AEB83}" srcOrd="0" destOrd="0" presId="urn:microsoft.com/office/officeart/2016/7/layout/LinearArrowProcessNumbered"/>
    <dgm:cxn modelId="{8CB4AEE0-1E08-4B4F-8097-581CCCA840F9}" type="presParOf" srcId="{F6E1D867-BC1B-4100-A8D9-422FA1C79992}" destId="{476DFD3F-8734-41F6-86ED-5AEFCB092C65}" srcOrd="1" destOrd="0" presId="urn:microsoft.com/office/officeart/2016/7/layout/LinearArrowProcessNumbered"/>
    <dgm:cxn modelId="{BE0895E3-18E3-49B9-9B3E-BF80991A7722}" type="presParOf" srcId="{F6E1D867-BC1B-4100-A8D9-422FA1C79992}" destId="{F1E6FB2C-8997-4539-87D6-D78FF1AB36A7}" srcOrd="2" destOrd="0" presId="urn:microsoft.com/office/officeart/2016/7/layout/LinearArrowProcessNumbered"/>
    <dgm:cxn modelId="{27EC0435-05C6-426D-8895-3D9EF9E0966C}" type="presParOf" srcId="{F6E1D867-BC1B-4100-A8D9-422FA1C79992}" destId="{543A9F54-1BEB-452A-A158-C0A88A77156E}" srcOrd="3" destOrd="0" presId="urn:microsoft.com/office/officeart/2016/7/layout/LinearArrowProcessNumbered"/>
    <dgm:cxn modelId="{9CFB912E-4BA5-4FC6-9C38-E2DA9D86F886}" type="presParOf" srcId="{FB65C511-2F15-4A79-8489-EFE69271CD44}" destId="{DCDFF667-3101-4D20-96E4-39360BCD2044}" srcOrd="2" destOrd="0" presId="urn:microsoft.com/office/officeart/2016/7/layout/LinearArrowProcessNumbered"/>
    <dgm:cxn modelId="{52B09514-E35F-45D7-A3A5-99A046C1C59D}" type="presParOf" srcId="{433FD98D-BB10-4456-B6B2-9947B8226A41}" destId="{0D7F84B4-535E-40C8-B6E1-D26E5809FCCF}" srcOrd="5" destOrd="0" presId="urn:microsoft.com/office/officeart/2016/7/layout/LinearArrowProcessNumbered"/>
    <dgm:cxn modelId="{E46943DF-B7F0-4E6B-B3B0-C4B2490A13E4}" type="presParOf" srcId="{433FD98D-BB10-4456-B6B2-9947B8226A41}" destId="{AD544129-6C9A-479F-91CC-E116CCB79127}" srcOrd="6" destOrd="0" presId="urn:microsoft.com/office/officeart/2016/7/layout/LinearArrowProcessNumbered"/>
    <dgm:cxn modelId="{3ED2EA39-D412-4812-AC13-231FC964D9CE}" type="presParOf" srcId="{AD544129-6C9A-479F-91CC-E116CCB79127}" destId="{E2942DF9-8594-4CF4-B59E-CAB9E6B2CAC4}" srcOrd="0" destOrd="0" presId="urn:microsoft.com/office/officeart/2016/7/layout/LinearArrowProcessNumbered"/>
    <dgm:cxn modelId="{FB37E7C2-5912-454C-AE6A-82314250E00C}" type="presParOf" srcId="{AD544129-6C9A-479F-91CC-E116CCB79127}" destId="{112E6D29-430B-4D54-97DD-EFD3E4BF1D19}" srcOrd="1" destOrd="0" presId="urn:microsoft.com/office/officeart/2016/7/layout/LinearArrowProcessNumbered"/>
    <dgm:cxn modelId="{806F5F98-CD02-43EA-B305-16036E551A44}" type="presParOf" srcId="{112E6D29-430B-4D54-97DD-EFD3E4BF1D19}" destId="{8DAB52CB-AFF8-4857-B8A7-860496851862}" srcOrd="0" destOrd="0" presId="urn:microsoft.com/office/officeart/2016/7/layout/LinearArrowProcessNumbered"/>
    <dgm:cxn modelId="{468D7B52-8A45-4D26-B1F4-0D4FC08FFE33}" type="presParOf" srcId="{112E6D29-430B-4D54-97DD-EFD3E4BF1D19}" destId="{A0662761-F034-442F-9FFA-58CBCBB0DE79}" srcOrd="1" destOrd="0" presId="urn:microsoft.com/office/officeart/2016/7/layout/LinearArrowProcessNumbered"/>
    <dgm:cxn modelId="{5D9CE129-6F5B-49AD-8B42-85AF6550629F}" type="presParOf" srcId="{112E6D29-430B-4D54-97DD-EFD3E4BF1D19}" destId="{F0A9FB53-ECE1-4601-B629-E78DC06C5944}" srcOrd="2" destOrd="0" presId="urn:microsoft.com/office/officeart/2016/7/layout/LinearArrowProcessNumbered"/>
    <dgm:cxn modelId="{E2D2D3D4-3FA6-4EDA-B05F-812F4B45FDF5}" type="presParOf" srcId="{112E6D29-430B-4D54-97DD-EFD3E4BF1D19}" destId="{F6BC38CA-2B58-4E9B-94F3-70F08BA87450}" srcOrd="3" destOrd="0" presId="urn:microsoft.com/office/officeart/2016/7/layout/LinearArrowProcessNumbered"/>
    <dgm:cxn modelId="{90550641-A2BE-4E3A-9ABE-86D28E7AEF5F}" type="presParOf" srcId="{AD544129-6C9A-479F-91CC-E116CCB79127}" destId="{D7410969-ED7E-407B-A142-86919E2756A4}" srcOrd="2" destOrd="0" presId="urn:microsoft.com/office/officeart/2016/7/layout/LinearArrowProcessNumbered"/>
    <dgm:cxn modelId="{44DFA5E9-3249-4574-89A1-3FA2687FAEA1}" type="presParOf" srcId="{433FD98D-BB10-4456-B6B2-9947B8226A41}" destId="{FDE1F02F-A3D8-44F0-BF76-B854EA71AD69}" srcOrd="7" destOrd="0" presId="urn:microsoft.com/office/officeart/2016/7/layout/LinearArrowProcessNumbered"/>
    <dgm:cxn modelId="{87F6CC34-E3BC-4300-A6F9-82A0FEA84BEB}" type="presParOf" srcId="{433FD98D-BB10-4456-B6B2-9947B8226A41}" destId="{7A30C01E-C15E-452C-821E-3CE79DA5F9B8}" srcOrd="8" destOrd="0" presId="urn:microsoft.com/office/officeart/2016/7/layout/LinearArrowProcessNumbered"/>
    <dgm:cxn modelId="{FA67A99E-390E-4DE6-9C54-3CB598EF7318}" type="presParOf" srcId="{7A30C01E-C15E-452C-821E-3CE79DA5F9B8}" destId="{A71B9012-5B17-46CB-A986-87B39F856EA7}" srcOrd="0" destOrd="0" presId="urn:microsoft.com/office/officeart/2016/7/layout/LinearArrowProcessNumbered"/>
    <dgm:cxn modelId="{62E9EB1D-418A-4DCD-8E7B-6DAD07C2AC1C}" type="presParOf" srcId="{7A30C01E-C15E-452C-821E-3CE79DA5F9B8}" destId="{B03915B3-87A2-4BCC-B6D6-4B35142F84FF}" srcOrd="1" destOrd="0" presId="urn:microsoft.com/office/officeart/2016/7/layout/LinearArrowProcessNumbered"/>
    <dgm:cxn modelId="{20482956-6484-4DB2-A844-DF3F90E71317}" type="presParOf" srcId="{B03915B3-87A2-4BCC-B6D6-4B35142F84FF}" destId="{A6812359-4327-411D-8994-C2E811D3C1DB}" srcOrd="0" destOrd="0" presId="urn:microsoft.com/office/officeart/2016/7/layout/LinearArrowProcessNumbered"/>
    <dgm:cxn modelId="{1677BF1A-AD47-4574-BEBA-2A88E5CC7908}" type="presParOf" srcId="{B03915B3-87A2-4BCC-B6D6-4B35142F84FF}" destId="{4860600A-3924-4C81-8BD3-3CBB3E6F2752}" srcOrd="1" destOrd="0" presId="urn:microsoft.com/office/officeart/2016/7/layout/LinearArrowProcessNumbered"/>
    <dgm:cxn modelId="{CCD9CA43-951E-4BD6-BE71-5072FB0FC178}" type="presParOf" srcId="{B03915B3-87A2-4BCC-B6D6-4B35142F84FF}" destId="{4B0A761C-1A82-42AC-8542-3AC308314BD4}" srcOrd="2" destOrd="0" presId="urn:microsoft.com/office/officeart/2016/7/layout/LinearArrowProcessNumbered"/>
    <dgm:cxn modelId="{A2D5F7EE-D72D-4024-B3F3-1188E740A9B3}" type="presParOf" srcId="{B03915B3-87A2-4BCC-B6D6-4B35142F84FF}" destId="{24393946-79B2-42AF-BA9E-DBE016ABBA8D}" srcOrd="3" destOrd="0" presId="urn:microsoft.com/office/officeart/2016/7/layout/LinearArrowProcessNumbered"/>
    <dgm:cxn modelId="{C75862D2-3503-4B49-B9A6-0A4C18BCDD2D}" type="presParOf" srcId="{7A30C01E-C15E-452C-821E-3CE79DA5F9B8}" destId="{95380752-87FC-4158-88E0-4AF511C48AB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694FF-DE8F-4629-8CF0-C3F21DC51180}">
      <dsp:nvSpPr>
        <dsp:cNvPr id="0" name=""/>
        <dsp:cNvSpPr/>
      </dsp:nvSpPr>
      <dsp:spPr>
        <a:xfrm>
          <a:off x="5440" y="159884"/>
          <a:ext cx="3646267" cy="70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300" b="1" kern="1200"/>
            <a:t>Problema:</a:t>
          </a:r>
          <a:endParaRPr lang="en-US" sz="1300" kern="1200"/>
        </a:p>
      </dsp:txBody>
      <dsp:txXfrm>
        <a:off x="356440" y="159884"/>
        <a:ext cx="2944267" cy="702000"/>
      </dsp:txXfrm>
    </dsp:sp>
    <dsp:sp modelId="{A36C8BC8-ED82-490D-BD21-1D5B78D158FE}">
      <dsp:nvSpPr>
        <dsp:cNvPr id="0" name=""/>
        <dsp:cNvSpPr/>
      </dsp:nvSpPr>
      <dsp:spPr>
        <a:xfrm>
          <a:off x="5440" y="949634"/>
          <a:ext cx="2917014" cy="31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La disminución de la fecundidad en Argentina está provocando un envejecimiento poblacional y nuevos desafíos socioeconómicos. Sin embargo, este fenómeno no presenta el mismo patrón en todas las provincias y las causas de esto no son un tema cerrado.</a:t>
          </a:r>
          <a:endParaRPr lang="en-US" sz="1300" kern="1200" dirty="0"/>
        </a:p>
      </dsp:txBody>
      <dsp:txXfrm>
        <a:off x="5440" y="949634"/>
        <a:ext cx="2917014" cy="3199218"/>
      </dsp:txXfrm>
    </dsp:sp>
    <dsp:sp modelId="{FB130859-FEFF-475B-AD7E-2E4B89A95D36}">
      <dsp:nvSpPr>
        <dsp:cNvPr id="0" name=""/>
        <dsp:cNvSpPr/>
      </dsp:nvSpPr>
      <dsp:spPr>
        <a:xfrm>
          <a:off x="3435708" y="159884"/>
          <a:ext cx="3646267" cy="702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AR" sz="1300" b="1" i="0" kern="1200" baseline="0"/>
            <a:t>Objetivo General </a:t>
          </a:r>
          <a:endParaRPr lang="en-US" sz="1300" kern="1200"/>
        </a:p>
      </dsp:txBody>
      <dsp:txXfrm>
        <a:off x="3786708" y="159884"/>
        <a:ext cx="2944267" cy="702000"/>
      </dsp:txXfrm>
    </dsp:sp>
    <dsp:sp modelId="{9E2B721C-B9E0-4E2F-99B1-BC4BA2849A94}">
      <dsp:nvSpPr>
        <dsp:cNvPr id="0" name=""/>
        <dsp:cNvSpPr/>
      </dsp:nvSpPr>
      <dsp:spPr>
        <a:xfrm>
          <a:off x="3435708" y="949634"/>
          <a:ext cx="2917014" cy="31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baseline="0" dirty="0"/>
            <a:t>Describir las causas que han influido en el crecimiento y decrecimiento demográfico intercensal en diferentes provincias argentinas, tanto por nacimientos, migración interna o migración externa. </a:t>
          </a:r>
          <a:endParaRPr lang="en-US" sz="1300" kern="1200" dirty="0"/>
        </a:p>
      </dsp:txBody>
      <dsp:txXfrm>
        <a:off x="3435708" y="949634"/>
        <a:ext cx="2917014" cy="3199218"/>
      </dsp:txXfrm>
    </dsp:sp>
    <dsp:sp modelId="{C8B2B8A4-A7B4-4DF8-9B85-8A82979261F0}">
      <dsp:nvSpPr>
        <dsp:cNvPr id="0" name=""/>
        <dsp:cNvSpPr/>
      </dsp:nvSpPr>
      <dsp:spPr>
        <a:xfrm>
          <a:off x="6865976" y="159884"/>
          <a:ext cx="3646267" cy="702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AR" sz="1300" b="1" i="0" kern="1200" baseline="0"/>
            <a:t>Objetivos Específicos </a:t>
          </a:r>
          <a:endParaRPr lang="en-US" sz="1300" kern="1200"/>
        </a:p>
      </dsp:txBody>
      <dsp:txXfrm>
        <a:off x="7216976" y="159884"/>
        <a:ext cx="2944267" cy="702000"/>
      </dsp:txXfrm>
    </dsp:sp>
    <dsp:sp modelId="{C1078D1E-0F2A-4F87-A092-A8EE6DE94EC9}">
      <dsp:nvSpPr>
        <dsp:cNvPr id="0" name=""/>
        <dsp:cNvSpPr/>
      </dsp:nvSpPr>
      <dsp:spPr>
        <a:xfrm>
          <a:off x="6865976" y="949634"/>
          <a:ext cx="2917014" cy="31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baseline="0" dirty="0"/>
            <a:t>Identificar los dos grupos de  provincias con mayor y menor crecimiento demográfico intercensal y su origen (nacimientos, migración interna o migración externa) 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baseline="0" dirty="0"/>
            <a:t>Caracterizar ambos grupos como tipos ideales en términos socioeconómicos. 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baseline="0" dirty="0"/>
            <a:t>Comparar ambas regiones según las mismas variables demográficas y socioeconómicas. 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baseline="0" dirty="0"/>
            <a:t>Contrastar los resultados obtenidos con ejemplos a nivel global para encontrar patrones o excepciones. </a:t>
          </a:r>
          <a:endParaRPr lang="en-US" sz="1300" kern="1200" dirty="0"/>
        </a:p>
      </dsp:txBody>
      <dsp:txXfrm>
        <a:off x="6865976" y="949634"/>
        <a:ext cx="2917014" cy="3199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15141-8619-43B4-8C10-179F51B12ADF}">
      <dsp:nvSpPr>
        <dsp:cNvPr id="0" name=""/>
        <dsp:cNvSpPr/>
      </dsp:nvSpPr>
      <dsp:spPr>
        <a:xfrm>
          <a:off x="1107613" y="584538"/>
          <a:ext cx="885010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B352B-710C-4C54-8F25-C5F3D0389A5D}">
      <dsp:nvSpPr>
        <dsp:cNvPr id="0" name=""/>
        <dsp:cNvSpPr/>
      </dsp:nvSpPr>
      <dsp:spPr>
        <a:xfrm>
          <a:off x="2045724" y="510233"/>
          <a:ext cx="101776" cy="19116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283"/>
            <a:satOff val="191"/>
            <a:lumOff val="-1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283"/>
              <a:satOff val="191"/>
              <a:lumOff val="-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468C0-9DAA-48F6-A1A8-191A77F2C47A}">
      <dsp:nvSpPr>
        <dsp:cNvPr id="0" name=""/>
        <dsp:cNvSpPr/>
      </dsp:nvSpPr>
      <dsp:spPr>
        <a:xfrm>
          <a:off x="548781" y="136368"/>
          <a:ext cx="896412" cy="896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86" tIns="34786" rIns="34786" bIns="3478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0057" y="267644"/>
        <a:ext cx="633860" cy="633860"/>
      </dsp:txXfrm>
    </dsp:sp>
    <dsp:sp modelId="{7EE00806-8AF4-4AEA-A53D-919457B8FF16}">
      <dsp:nvSpPr>
        <dsp:cNvPr id="0" name=""/>
        <dsp:cNvSpPr/>
      </dsp:nvSpPr>
      <dsp:spPr>
        <a:xfrm>
          <a:off x="1350" y="1198380"/>
          <a:ext cx="1991273" cy="442379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70565"/>
            <a:satOff val="381"/>
            <a:lumOff val="-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0565"/>
              <a:satOff val="381"/>
              <a:lumOff val="-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74" tIns="165100" rIns="1570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i="0" kern="1200" baseline="0"/>
            <a:t>Tasa de Fecundidad o Fertilidad Total (TFT): </a:t>
          </a:r>
          <a:r>
            <a:rPr lang="es-MX" sz="1100" b="0" i="0" kern="1200" baseline="0"/>
            <a:t>Representa el número promedio de hijos que una mujer tendría si viviera hasta el final de sus años fértiles y diera a luz de acuerdo con las tasas de fertilidad específicas por edad en un año determinado. Este indicador es clave para entender la capacidad reproductiva de una población. </a:t>
          </a:r>
          <a:endParaRPr lang="en-US" sz="1100" kern="1200"/>
        </a:p>
      </dsp:txBody>
      <dsp:txXfrm>
        <a:off x="1350" y="1596635"/>
        <a:ext cx="1991273" cy="4025539"/>
      </dsp:txXfrm>
    </dsp:sp>
    <dsp:sp modelId="{9D628853-2931-4BE3-9BD7-AF79CD3E8662}">
      <dsp:nvSpPr>
        <dsp:cNvPr id="0" name=""/>
        <dsp:cNvSpPr/>
      </dsp:nvSpPr>
      <dsp:spPr>
        <a:xfrm>
          <a:off x="2213876" y="584538"/>
          <a:ext cx="1991273" cy="72"/>
        </a:xfrm>
        <a:prstGeom prst="rect">
          <a:avLst/>
        </a:prstGeom>
        <a:solidFill>
          <a:schemeClr val="accent5">
            <a:tint val="40000"/>
            <a:alpha val="90000"/>
            <a:hueOff val="-255848"/>
            <a:satOff val="572"/>
            <a:lumOff val="-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5848"/>
              <a:satOff val="572"/>
              <a:lumOff val="-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B47E-E68F-4B55-B6AD-5AE7B3485BF7}">
      <dsp:nvSpPr>
        <dsp:cNvPr id="0" name=""/>
        <dsp:cNvSpPr/>
      </dsp:nvSpPr>
      <dsp:spPr>
        <a:xfrm>
          <a:off x="4258250" y="510233"/>
          <a:ext cx="101776" cy="19116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41130"/>
            <a:satOff val="763"/>
            <a:lumOff val="-5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41130"/>
              <a:satOff val="763"/>
              <a:lumOff val="-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31AA6-E2F9-49C4-94D1-3B0D570BD109}">
      <dsp:nvSpPr>
        <dsp:cNvPr id="0" name=""/>
        <dsp:cNvSpPr/>
      </dsp:nvSpPr>
      <dsp:spPr>
        <a:xfrm>
          <a:off x="2761307" y="136368"/>
          <a:ext cx="896412" cy="896412"/>
        </a:xfrm>
        <a:prstGeom prst="ellipse">
          <a:avLst/>
        </a:prstGeom>
        <a:solidFill>
          <a:schemeClr val="accent5">
            <a:hueOff val="-372507"/>
            <a:satOff val="995"/>
            <a:lumOff val="-392"/>
            <a:alphaOff val="0"/>
          </a:schemeClr>
        </a:solidFill>
        <a:ln w="12700" cap="flat" cmpd="sng" algn="ctr">
          <a:solidFill>
            <a:schemeClr val="accent5">
              <a:hueOff val="-372507"/>
              <a:satOff val="995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86" tIns="34786" rIns="34786" bIns="3478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92583" y="267644"/>
        <a:ext cx="633860" cy="633860"/>
      </dsp:txXfrm>
    </dsp:sp>
    <dsp:sp modelId="{0477CACA-3000-4A40-AF70-95B119AB676E}">
      <dsp:nvSpPr>
        <dsp:cNvPr id="0" name=""/>
        <dsp:cNvSpPr/>
      </dsp:nvSpPr>
      <dsp:spPr>
        <a:xfrm>
          <a:off x="2213876" y="1198380"/>
          <a:ext cx="1991273" cy="442379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26413"/>
            <a:satOff val="953"/>
            <a:lumOff val="-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6413"/>
              <a:satOff val="953"/>
              <a:lumOff val="-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74" tIns="165100" rIns="1570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i="0" kern="1200" baseline="0"/>
            <a:t>Tasa de Natalidad: </a:t>
          </a:r>
          <a:r>
            <a:rPr lang="es-MX" sz="1100" b="0" i="0" kern="1200" baseline="0"/>
            <a:t>Se refiere al número de nacimientos vivos en un año por cada mil habitantes en una población. Es útil para medir la dinámica de crecimiento poblacional y evaluar las condiciones sociales y económicas que influyen en la decisión de tener hijos. </a:t>
          </a:r>
          <a:endParaRPr lang="en-US" sz="1100" kern="1200"/>
        </a:p>
      </dsp:txBody>
      <dsp:txXfrm>
        <a:off x="2213876" y="1596635"/>
        <a:ext cx="1991273" cy="4025539"/>
      </dsp:txXfrm>
    </dsp:sp>
    <dsp:sp modelId="{C4511232-37FB-4FFD-8779-A5A7FB2AEB83}">
      <dsp:nvSpPr>
        <dsp:cNvPr id="0" name=""/>
        <dsp:cNvSpPr/>
      </dsp:nvSpPr>
      <dsp:spPr>
        <a:xfrm>
          <a:off x="4426402" y="584538"/>
          <a:ext cx="1991273" cy="72"/>
        </a:xfrm>
        <a:prstGeom prst="rect">
          <a:avLst/>
        </a:prstGeom>
        <a:solidFill>
          <a:schemeClr val="accent5">
            <a:tint val="40000"/>
            <a:alpha val="90000"/>
            <a:hueOff val="-511695"/>
            <a:satOff val="1144"/>
            <a:lumOff val="-7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1695"/>
              <a:satOff val="1144"/>
              <a:lumOff val="-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DFD3F-8734-41F6-86ED-5AEFCB092C65}">
      <dsp:nvSpPr>
        <dsp:cNvPr id="0" name=""/>
        <dsp:cNvSpPr/>
      </dsp:nvSpPr>
      <dsp:spPr>
        <a:xfrm>
          <a:off x="6470776" y="510233"/>
          <a:ext cx="101776" cy="19116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78"/>
            <a:satOff val="1335"/>
            <a:lumOff val="-9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6978"/>
              <a:satOff val="1335"/>
              <a:lumOff val="-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6FB2C-8997-4539-87D6-D78FF1AB36A7}">
      <dsp:nvSpPr>
        <dsp:cNvPr id="0" name=""/>
        <dsp:cNvSpPr/>
      </dsp:nvSpPr>
      <dsp:spPr>
        <a:xfrm>
          <a:off x="4973832" y="136368"/>
          <a:ext cx="896412" cy="896412"/>
        </a:xfrm>
        <a:prstGeom prst="ellipse">
          <a:avLst/>
        </a:prstGeom>
        <a:solidFill>
          <a:schemeClr val="accent5">
            <a:hueOff val="-745015"/>
            <a:satOff val="1990"/>
            <a:lumOff val="-785"/>
            <a:alphaOff val="0"/>
          </a:schemeClr>
        </a:solidFill>
        <a:ln w="12700" cap="flat" cmpd="sng" algn="ctr">
          <a:solidFill>
            <a:schemeClr val="accent5">
              <a:hueOff val="-745015"/>
              <a:satOff val="1990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86" tIns="34786" rIns="34786" bIns="3478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105108" y="267644"/>
        <a:ext cx="633860" cy="633860"/>
      </dsp:txXfrm>
    </dsp:sp>
    <dsp:sp modelId="{DCDFF667-3101-4D20-96E4-39360BCD2044}">
      <dsp:nvSpPr>
        <dsp:cNvPr id="0" name=""/>
        <dsp:cNvSpPr/>
      </dsp:nvSpPr>
      <dsp:spPr>
        <a:xfrm>
          <a:off x="4426402" y="1198380"/>
          <a:ext cx="1991273" cy="442379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82260"/>
            <a:satOff val="1525"/>
            <a:lumOff val="-10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2260"/>
              <a:satOff val="1525"/>
              <a:lumOff val="-1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74" tIns="165100" rIns="1570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i="0" kern="1200" baseline="0"/>
            <a:t>Número de Nacidos Vivos: </a:t>
          </a:r>
          <a:r>
            <a:rPr lang="es-MX" sz="1100" b="0" i="0" kern="1200" baseline="0"/>
            <a:t>Es el total de recién nacidos registrados como vivos durante un período específico, generalmente un año. Es un dato fundamental para analizar la dinámica demográfica y planificar recursos de salud pública. </a:t>
          </a:r>
          <a:endParaRPr lang="en-US" sz="1100" kern="1200"/>
        </a:p>
      </dsp:txBody>
      <dsp:txXfrm>
        <a:off x="4426402" y="1596635"/>
        <a:ext cx="1991273" cy="4025539"/>
      </dsp:txXfrm>
    </dsp:sp>
    <dsp:sp modelId="{8DAB52CB-AFF8-4857-B8A7-860496851862}">
      <dsp:nvSpPr>
        <dsp:cNvPr id="0" name=""/>
        <dsp:cNvSpPr/>
      </dsp:nvSpPr>
      <dsp:spPr>
        <a:xfrm>
          <a:off x="6638928" y="584538"/>
          <a:ext cx="1991273" cy="72"/>
        </a:xfrm>
        <a:prstGeom prst="rect">
          <a:avLst/>
        </a:prstGeom>
        <a:solidFill>
          <a:schemeClr val="accent5">
            <a:tint val="40000"/>
            <a:alpha val="90000"/>
            <a:hueOff val="-767543"/>
            <a:satOff val="1716"/>
            <a:lumOff val="-1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67543"/>
              <a:satOff val="1716"/>
              <a:lumOff val="-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62761-F034-442F-9FFA-58CBCBB0DE79}">
      <dsp:nvSpPr>
        <dsp:cNvPr id="0" name=""/>
        <dsp:cNvSpPr/>
      </dsp:nvSpPr>
      <dsp:spPr>
        <a:xfrm>
          <a:off x="8683302" y="510233"/>
          <a:ext cx="101776" cy="19116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2826"/>
            <a:satOff val="1906"/>
            <a:lumOff val="-1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2826"/>
              <a:satOff val="1906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9FB53-ECE1-4601-B629-E78DC06C5944}">
      <dsp:nvSpPr>
        <dsp:cNvPr id="0" name=""/>
        <dsp:cNvSpPr/>
      </dsp:nvSpPr>
      <dsp:spPr>
        <a:xfrm>
          <a:off x="7186358" y="136368"/>
          <a:ext cx="896412" cy="896412"/>
        </a:xfrm>
        <a:prstGeom prst="ellipse">
          <a:avLst/>
        </a:prstGeom>
        <a:solidFill>
          <a:schemeClr val="accent5">
            <a:hueOff val="-1117522"/>
            <a:satOff val="2984"/>
            <a:lumOff val="-1177"/>
            <a:alphaOff val="0"/>
          </a:schemeClr>
        </a:solidFill>
        <a:ln w="12700" cap="flat" cmpd="sng" algn="ctr">
          <a:solidFill>
            <a:schemeClr val="accent5">
              <a:hueOff val="-1117522"/>
              <a:satOff val="2984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86" tIns="34786" rIns="34786" bIns="3478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317634" y="267644"/>
        <a:ext cx="633860" cy="633860"/>
      </dsp:txXfrm>
    </dsp:sp>
    <dsp:sp modelId="{D7410969-ED7E-407B-A142-86919E2756A4}">
      <dsp:nvSpPr>
        <dsp:cNvPr id="0" name=""/>
        <dsp:cNvSpPr/>
      </dsp:nvSpPr>
      <dsp:spPr>
        <a:xfrm>
          <a:off x="6638928" y="1198380"/>
          <a:ext cx="1991273" cy="442379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8108"/>
            <a:satOff val="2097"/>
            <a:lumOff val="-1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8108"/>
              <a:satOff val="2097"/>
              <a:lumOff val="-1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74" tIns="165100" rIns="1570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i="0" kern="1200" baseline="0"/>
            <a:t>Índice de Calidad de Vida: </a:t>
          </a:r>
          <a:r>
            <a:rPr lang="es-MX" sz="1100" b="0" i="0" kern="1200" baseline="0"/>
            <a:t>Es un Índice construido por el Instituto de Geografía Historia y Ciencias Sociales (IGEHCS, CONICET-UNCPBA) que indica la Calidad de Vida de los 52.408 radios censales del país. A este lo integran variables socioeconómicas y ambientales, en una proporción de 60/40, devolviendo un valor en la escala de 0-10. Este estudio toma la información sociodemográfica del censo 2010, y aun no se ha actualizado a 2022. </a:t>
          </a:r>
          <a:endParaRPr lang="en-US" sz="1100" kern="1200"/>
        </a:p>
      </dsp:txBody>
      <dsp:txXfrm>
        <a:off x="6638928" y="1596635"/>
        <a:ext cx="1991273" cy="4025539"/>
      </dsp:txXfrm>
    </dsp:sp>
    <dsp:sp modelId="{A6812359-4327-411D-8994-C2E811D3C1DB}">
      <dsp:nvSpPr>
        <dsp:cNvPr id="0" name=""/>
        <dsp:cNvSpPr/>
      </dsp:nvSpPr>
      <dsp:spPr>
        <a:xfrm>
          <a:off x="8851454" y="584538"/>
          <a:ext cx="995636" cy="72"/>
        </a:xfrm>
        <a:prstGeom prst="rect">
          <a:avLst/>
        </a:prstGeom>
        <a:solidFill>
          <a:schemeClr val="accent5">
            <a:tint val="40000"/>
            <a:alpha val="90000"/>
            <a:hueOff val="-1023391"/>
            <a:satOff val="2288"/>
            <a:lumOff val="-1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23391"/>
              <a:satOff val="2288"/>
              <a:lumOff val="-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A761C-1A82-42AC-8542-3AC308314BD4}">
      <dsp:nvSpPr>
        <dsp:cNvPr id="0" name=""/>
        <dsp:cNvSpPr/>
      </dsp:nvSpPr>
      <dsp:spPr>
        <a:xfrm>
          <a:off x="9398884" y="136368"/>
          <a:ext cx="896412" cy="896412"/>
        </a:xfrm>
        <a:prstGeom prst="ellipse">
          <a:avLst/>
        </a:prstGeom>
        <a:solidFill>
          <a:schemeClr val="accent5">
            <a:hueOff val="-1490029"/>
            <a:satOff val="3979"/>
            <a:lumOff val="-1569"/>
            <a:alphaOff val="0"/>
          </a:schemeClr>
        </a:solidFill>
        <a:ln w="12700" cap="flat" cmpd="sng" algn="ctr">
          <a:solidFill>
            <a:schemeClr val="accent5">
              <a:hueOff val="-1490029"/>
              <a:satOff val="3979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86" tIns="34786" rIns="34786" bIns="3478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530160" y="267644"/>
        <a:ext cx="633860" cy="633860"/>
      </dsp:txXfrm>
    </dsp:sp>
    <dsp:sp modelId="{95380752-87FC-4158-88E0-4AF511C48AB0}">
      <dsp:nvSpPr>
        <dsp:cNvPr id="0" name=""/>
        <dsp:cNvSpPr/>
      </dsp:nvSpPr>
      <dsp:spPr>
        <a:xfrm>
          <a:off x="8851454" y="1198380"/>
          <a:ext cx="1991273" cy="442379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56"/>
            <a:satOff val="2669"/>
            <a:lumOff val="-1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3956"/>
              <a:satOff val="2669"/>
              <a:lumOff val="-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74" tIns="165100" rIns="1570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i="0" kern="1200" baseline="0"/>
            <a:t>Índice de envejecimiento: </a:t>
          </a:r>
          <a:r>
            <a:rPr lang="es-MX" sz="1100" b="0" i="0" kern="1200" baseline="0"/>
            <a:t>expresa la cantidad de adultos mayores por cada 100 menores de 14 años. Se calcula como el cociente entre la población de 65 años y más sobre la población de 0 a 14 años, multiplicado por cien. (INDEC) </a:t>
          </a:r>
          <a:endParaRPr lang="en-US" sz="1100" kern="1200"/>
        </a:p>
      </dsp:txBody>
      <dsp:txXfrm>
        <a:off x="8851454" y="1596635"/>
        <a:ext cx="1991273" cy="4025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1C4385-9C07-3A13-ADA2-14CA85C8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32" y="0"/>
            <a:ext cx="12295664" cy="69906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0239A9-3157-EC7D-E38F-005C55FEBD23}"/>
              </a:ext>
            </a:extLst>
          </p:cNvPr>
          <p:cNvSpPr txBox="1"/>
          <p:nvPr/>
        </p:nvSpPr>
        <p:spPr>
          <a:xfrm>
            <a:off x="-51832" y="0"/>
            <a:ext cx="12295664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MX" sz="4400" b="1" i="0" u="none" strike="noStrike" baseline="0" dirty="0">
                <a:solidFill>
                  <a:srgbClr val="000000"/>
                </a:solidFill>
                <a:latin typeface="+mj-lt"/>
              </a:rPr>
              <a:t>Análisis del Crecimiento Demográfico en </a:t>
            </a:r>
          </a:p>
          <a:p>
            <a:r>
              <a:rPr lang="es-MX" sz="4400" b="1" i="0" u="none" strike="noStrike" baseline="0" dirty="0">
                <a:solidFill>
                  <a:srgbClr val="000000"/>
                </a:solidFill>
                <a:latin typeface="+mj-lt"/>
              </a:rPr>
              <a:t>Argentina: Una comparación interprovincial 		de indicadores socioeconómicos </a:t>
            </a:r>
            <a:endParaRPr lang="es-AR" sz="44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CC2DE-9CCA-EF86-3A6A-A911137B2CF6}"/>
              </a:ext>
            </a:extLst>
          </p:cNvPr>
          <p:cNvSpPr txBox="1"/>
          <p:nvPr/>
        </p:nvSpPr>
        <p:spPr>
          <a:xfrm>
            <a:off x="-51832" y="6239106"/>
            <a:ext cx="122956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000000"/>
                </a:solidFill>
                <a:latin typeface="Aptos" panose="020B0004020202020204" pitchFamily="34" charset="0"/>
              </a:rPr>
              <a:t>	</a:t>
            </a:r>
            <a:r>
              <a:rPr lang="es-AR" sz="4400" dirty="0">
                <a:solidFill>
                  <a:srgbClr val="000000"/>
                </a:solidFill>
                <a:latin typeface="+mj-lt"/>
              </a:rPr>
              <a:t>Miller, Manuel y </a:t>
            </a:r>
            <a:r>
              <a:rPr lang="es-AR" sz="4400" dirty="0" err="1">
                <a:solidFill>
                  <a:srgbClr val="000000"/>
                </a:solidFill>
                <a:latin typeface="+mj-lt"/>
              </a:rPr>
              <a:t>Parrino</a:t>
            </a:r>
            <a:r>
              <a:rPr lang="es-AR" sz="4400" dirty="0">
                <a:solidFill>
                  <a:srgbClr val="000000"/>
                </a:solidFill>
                <a:latin typeface="+mj-lt"/>
              </a:rPr>
              <a:t>, Augusto</a:t>
            </a:r>
            <a:endParaRPr lang="es-A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2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3BA4A-9161-65B6-5F11-09957A90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600"/>
              <a:t>Problema, pregunta de investigacion y objetivos</a:t>
            </a:r>
            <a:endParaRPr lang="es-AR" sz="26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2FD294-44B8-7730-9F06-2EEB7B1DA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71076"/>
              </p:ext>
            </p:extLst>
          </p:nvPr>
        </p:nvGraphicFramePr>
        <p:xfrm>
          <a:off x="881743" y="1807029"/>
          <a:ext cx="10517685" cy="430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72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5CF08-D06E-773E-3D0C-9D2BFB5C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892" y="64996"/>
            <a:ext cx="4980214" cy="1061720"/>
          </a:xfrm>
        </p:spPr>
        <p:txBody>
          <a:bodyPr anchor="t">
            <a:normAutofit/>
          </a:bodyPr>
          <a:lstStyle/>
          <a:p>
            <a:r>
              <a:rPr lang="es-AR" sz="3000" b="1" i="0" u="none" strike="noStrike" baseline="0">
                <a:latin typeface="Aptos" panose="020B0004020202020204" pitchFamily="34" charset="0"/>
              </a:rPr>
              <a:t>Definiciones Conceptuales </a:t>
            </a:r>
            <a:br>
              <a:rPr lang="es-AR" sz="3000" b="0" i="0" u="none" strike="noStrike" baseline="0">
                <a:latin typeface="Aptos" panose="020B0004020202020204" pitchFamily="34" charset="0"/>
              </a:rPr>
            </a:br>
            <a:endParaRPr lang="es-AR" sz="30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A54AF5-79FB-565A-AF2D-A726CF331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74585"/>
              </p:ext>
            </p:extLst>
          </p:nvPr>
        </p:nvGraphicFramePr>
        <p:xfrm>
          <a:off x="563334" y="881742"/>
          <a:ext cx="11065331" cy="575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00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BAA693-AB35-86A8-AE1E-C0B5FB43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0020"/>
            <a:ext cx="6126903" cy="457397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014F19-3C30-AF17-4C11-221EA51C7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484" y="760020"/>
            <a:ext cx="6063010" cy="45739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331835-8E67-536F-9520-838F22272F46}"/>
              </a:ext>
            </a:extLst>
          </p:cNvPr>
          <p:cNvSpPr txBox="1"/>
          <p:nvPr/>
        </p:nvSpPr>
        <p:spPr>
          <a:xfrm>
            <a:off x="5945684" y="5357842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+mj-lt"/>
              </a:rPr>
              <a:t>CABA es la provincia con menor tasa de natalidad tanto en el 2000 como en 2022. En contraste, Misiones y </a:t>
            </a:r>
            <a:r>
              <a:rPr lang="es-MX" dirty="0">
                <a:solidFill>
                  <a:srgbClr val="000000"/>
                </a:solidFill>
                <a:latin typeface="+mj-lt"/>
              </a:rPr>
              <a:t>Formosa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+mj-lt"/>
              </a:rPr>
              <a:t>tienen la mayor tasa de natalidad en 2022</a:t>
            </a:r>
            <a:endParaRPr lang="es-AR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endParaRPr lang="es-A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5EE9B1-E693-0A62-66ED-AE8AFCB24F91}"/>
              </a:ext>
            </a:extLst>
          </p:cNvPr>
          <p:cNvSpPr txBox="1"/>
          <p:nvPr/>
        </p:nvSpPr>
        <p:spPr>
          <a:xfrm>
            <a:off x="-32990" y="4980563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s-MX" sz="1600" b="0" i="0" u="none" strike="noStrike" baseline="0" dirty="0">
                <a:solidFill>
                  <a:srgbClr val="000000"/>
                </a:solidFill>
                <a:latin typeface="+mj-lt"/>
              </a:rPr>
              <a:t>Tierra del Fuego y Neuquén han sido las provincias con mayor crecimiento intercensal, mientras que Ciudad de Buenos Aires y Chaco </a:t>
            </a:r>
            <a:r>
              <a:rPr lang="es-MX" sz="1600" dirty="0">
                <a:solidFill>
                  <a:srgbClr val="000000"/>
                </a:solidFill>
                <a:latin typeface="+mj-lt"/>
              </a:rPr>
              <a:t>las menores</a:t>
            </a:r>
            <a:r>
              <a:rPr lang="es-MX" sz="1600" b="0" i="0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r>
              <a:rPr lang="es-MX" sz="1600" b="0" i="0" u="none" strike="noStrike" baseline="0" dirty="0">
                <a:solidFill>
                  <a:srgbClr val="000000"/>
                </a:solidFill>
                <a:latin typeface="+mj-lt"/>
              </a:rPr>
              <a:t>Esto sugiere que la migración interna ha desempeñado un papel más importante en el crecimiento de la población provincial que los nacimientos y la inmigración extranjera.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71264C-5D9C-B91A-EB9F-C9C6F8EF763E}"/>
              </a:ext>
            </a:extLst>
          </p:cNvPr>
          <p:cNvSpPr txBox="1"/>
          <p:nvPr/>
        </p:nvSpPr>
        <p:spPr>
          <a:xfrm>
            <a:off x="985652" y="87623"/>
            <a:ext cx="107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/>
              <a:t>Comparaci</a:t>
            </a:r>
            <a:r>
              <a:rPr lang="es-MX" sz="3200" b="1" err="1"/>
              <a:t>ó</a:t>
            </a:r>
            <a:r>
              <a:rPr lang="en-US" sz="3200" b="1"/>
              <a:t>n </a:t>
            </a:r>
            <a:r>
              <a:rPr lang="en-US" sz="3200" b="1" err="1"/>
              <a:t>poblacional</a:t>
            </a:r>
            <a:r>
              <a:rPr lang="en-US" sz="3200" b="1"/>
              <a:t> intercensal </a:t>
            </a:r>
            <a:r>
              <a:rPr lang="en-US" sz="3200" b="1" err="1"/>
              <a:t>por</a:t>
            </a:r>
            <a:r>
              <a:rPr lang="en-US" sz="3200" b="1"/>
              <a:t> </a:t>
            </a:r>
            <a:r>
              <a:rPr lang="en-US" sz="3200" b="1" err="1"/>
              <a:t>provincia</a:t>
            </a:r>
            <a:endParaRPr lang="es-AR" sz="3200" b="1"/>
          </a:p>
        </p:txBody>
      </p:sp>
    </p:spTree>
    <p:extLst>
      <p:ext uri="{BB962C8B-B14F-4D97-AF65-F5344CB8AC3E}">
        <p14:creationId xmlns:p14="http://schemas.microsoft.com/office/powerpoint/2010/main" val="255607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C48E99-070D-FA73-9790-70B654BD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81099"/>
            <a:ext cx="3924299" cy="16122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Natalidad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etario</a:t>
            </a:r>
            <a:r>
              <a:rPr lang="en-US" dirty="0"/>
              <a:t> de la madre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8E780A-7226-29BF-1C2A-9DF8C48F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87688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C88C81-ABB4-83C0-242B-C5B5177FBC34}"/>
              </a:ext>
            </a:extLst>
          </p:cNvPr>
          <p:cNvSpPr txBox="1"/>
          <p:nvPr/>
        </p:nvSpPr>
        <p:spPr>
          <a:xfrm>
            <a:off x="7006442" y="1525566"/>
            <a:ext cx="5185557" cy="4685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b="0" i="0" u="none" strike="noStrike" baseline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2400" b="0" i="0" u="none" strike="noStrike" baseline="0"/>
              <a:t>Los planes de </a:t>
            </a:r>
            <a:r>
              <a:rPr lang="en-US" sz="2400" b="0" i="0" u="none" strike="noStrike" baseline="0" err="1"/>
              <a:t>prevención</a:t>
            </a:r>
            <a:r>
              <a:rPr lang="en-US" sz="2400" b="0" i="0" u="none" strike="noStrike" baseline="0"/>
              <a:t> de </a:t>
            </a:r>
            <a:r>
              <a:rPr lang="en-US" sz="2400" b="0" i="0" u="none" strike="noStrike" baseline="0" err="1"/>
              <a:t>embarazo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adolescente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parecen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haber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sido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efectivos</a:t>
            </a:r>
            <a:r>
              <a:rPr lang="en-US" sz="2400" b="0" i="0" u="none" strike="noStrike" baseline="0"/>
              <a:t>, </a:t>
            </a:r>
            <a:r>
              <a:rPr lang="en-US" sz="2400" b="0" i="0" u="none" strike="noStrike" baseline="0" err="1"/>
              <a:t>ya</a:t>
            </a:r>
            <a:r>
              <a:rPr lang="en-US" sz="2400" b="0" i="0" u="none" strike="noStrike" baseline="0"/>
              <a:t> que la </a:t>
            </a:r>
            <a:r>
              <a:rPr lang="en-US" sz="2400" b="0" i="0" u="none" strike="noStrike" baseline="0" err="1"/>
              <a:t>tasa</a:t>
            </a:r>
            <a:r>
              <a:rPr lang="en-US" sz="2400" b="0" i="0" u="none" strike="noStrike" baseline="0"/>
              <a:t> de </a:t>
            </a:r>
            <a:r>
              <a:rPr lang="en-US" sz="2400" b="0" i="0" u="none" strike="noStrike" baseline="0" err="1"/>
              <a:t>embarazo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en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el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grupo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etario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más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joven</a:t>
            </a:r>
            <a:r>
              <a:rPr lang="en-US" sz="2400" b="0" i="0" u="none" strike="noStrike" baseline="0"/>
              <a:t> ha </a:t>
            </a:r>
            <a:r>
              <a:rPr lang="en-US" sz="2400" b="0" i="0" u="none" strike="noStrike" baseline="0" err="1"/>
              <a:t>disminuido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más</a:t>
            </a:r>
            <a:r>
              <a:rPr lang="en-US" sz="2400" b="0" i="0" u="none" strike="noStrike" baseline="0"/>
              <a:t> que </a:t>
            </a:r>
            <a:r>
              <a:rPr lang="en-US" sz="2400" b="0" i="0" u="none" strike="noStrike" baseline="0" err="1"/>
              <a:t>en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otros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rangos</a:t>
            </a:r>
            <a:r>
              <a:rPr lang="en-US" sz="2400" b="0" i="0" u="none" strike="noStrike" baseline="0"/>
              <a:t> de </a:t>
            </a:r>
            <a:r>
              <a:rPr lang="en-US" sz="2400" b="0" i="0" u="none" strike="noStrike" baseline="0" err="1"/>
              <a:t>edad</a:t>
            </a:r>
            <a:r>
              <a:rPr lang="en-US" sz="2400" b="0" i="0" u="none" strike="noStrike" baseline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2400" b="0" i="0" u="none" strike="noStrike" baseline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2400" b="0" i="0" u="none" strike="noStrike" baseline="0"/>
              <a:t>Por </a:t>
            </a:r>
            <a:r>
              <a:rPr lang="en-US" sz="2400" b="0" i="0" u="none" strike="noStrike" baseline="0" err="1"/>
              <a:t>otro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lado</a:t>
            </a:r>
            <a:r>
              <a:rPr lang="en-US" sz="2400" b="0" i="0" u="none" strike="noStrike" baseline="0"/>
              <a:t>, es visible que la </a:t>
            </a:r>
            <a:r>
              <a:rPr lang="en-US" sz="2400" b="0" i="0" u="none" strike="noStrike" baseline="0" err="1"/>
              <a:t>fecundidad</a:t>
            </a:r>
            <a:r>
              <a:rPr lang="en-US" sz="2400" b="0" i="0" u="none" strike="noStrike" baseline="0"/>
              <a:t> de </a:t>
            </a:r>
            <a:r>
              <a:rPr lang="en-US" sz="2400" b="0" i="0" u="none" strike="noStrike" baseline="0" err="1"/>
              <a:t>los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grupos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etarios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mayores</a:t>
            </a:r>
            <a:r>
              <a:rPr lang="en-US" sz="2400" b="0" i="0" u="none" strike="noStrike" baseline="0"/>
              <a:t> ha </a:t>
            </a:r>
            <a:r>
              <a:rPr lang="en-US" sz="2400" b="0" i="0" u="none" strike="noStrike" baseline="0" err="1"/>
              <a:t>crecido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en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esta</a:t>
            </a:r>
            <a:r>
              <a:rPr lang="en-US" sz="2400" b="0" i="0" u="none" strike="noStrike" baseline="0"/>
              <a:t> </a:t>
            </a:r>
            <a:r>
              <a:rPr lang="en-US" sz="2400" b="0" i="0" u="none" strike="noStrike" baseline="0" err="1"/>
              <a:t>serie</a:t>
            </a:r>
            <a:r>
              <a:rPr lang="en-US" sz="2400" b="0" i="0" u="none" strike="noStrike" baseline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43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F5C80-8047-EF28-3ED2-C42E2000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11" y="68176"/>
            <a:ext cx="4766953" cy="1297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Matriz</a:t>
            </a:r>
            <a:r>
              <a:rPr lang="en-US"/>
              <a:t> de </a:t>
            </a:r>
            <a:r>
              <a:rPr lang="en-US" err="1"/>
              <a:t>correlaci</a:t>
            </a:r>
            <a:r>
              <a:rPr lang="es-MX" err="1"/>
              <a:t>ó</a:t>
            </a:r>
            <a:r>
              <a:rPr lang="en-US"/>
              <a:t>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559A61-0D7C-F1FB-E059-F7F4AD2C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76"/>
            <a:ext cx="7182511" cy="68541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5BB12A-1B9B-3D81-AE29-68B81BA31565}"/>
              </a:ext>
            </a:extLst>
          </p:cNvPr>
          <p:cNvSpPr txBox="1"/>
          <p:nvPr/>
        </p:nvSpPr>
        <p:spPr>
          <a:xfrm>
            <a:off x="7239000" y="1429963"/>
            <a:ext cx="4953000" cy="53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Se </a:t>
            </a:r>
            <a:r>
              <a:rPr lang="en-US" sz="2400" dirty="0" err="1"/>
              <a:t>encontró</a:t>
            </a:r>
            <a:r>
              <a:rPr lang="en-US" sz="2400" dirty="0"/>
              <a:t> que la </a:t>
            </a:r>
            <a:r>
              <a:rPr lang="en-US" sz="2400" dirty="0" err="1"/>
              <a:t>calidad</a:t>
            </a:r>
            <a:r>
              <a:rPr lang="en-US" sz="2400" dirty="0"/>
              <a:t> de </a:t>
            </a:r>
            <a:r>
              <a:rPr lang="en-US" sz="2400" dirty="0" err="1"/>
              <a:t>vida</a:t>
            </a:r>
            <a:r>
              <a:rPr lang="en-US" sz="2400" dirty="0"/>
              <a:t> se </a:t>
            </a:r>
            <a:r>
              <a:rPr lang="en-US" sz="2400" dirty="0" err="1"/>
              <a:t>correlaciona</a:t>
            </a:r>
            <a:r>
              <a:rPr lang="en-US" sz="2400" dirty="0"/>
              <a:t> </a:t>
            </a:r>
            <a:r>
              <a:rPr lang="en-US" sz="2400" dirty="0" err="1"/>
              <a:t>inversamente</a:t>
            </a:r>
            <a:r>
              <a:rPr lang="en-US" sz="2400" dirty="0"/>
              <a:t> con la </a:t>
            </a:r>
            <a:r>
              <a:rPr lang="en-US" sz="2400" dirty="0" err="1"/>
              <a:t>fecunidad</a:t>
            </a:r>
            <a:r>
              <a:rPr lang="en-US" sz="2400" dirty="0"/>
              <a:t> (-0.78), </a:t>
            </a:r>
            <a:r>
              <a:rPr lang="en-US" sz="2400" dirty="0" err="1"/>
              <a:t>mientras</a:t>
            </a:r>
            <a:r>
              <a:rPr lang="en-US" sz="2400" dirty="0"/>
              <a:t> que la </a:t>
            </a:r>
            <a:r>
              <a:rPr lang="en-US" sz="2400" dirty="0" err="1"/>
              <a:t>tasa</a:t>
            </a:r>
            <a:r>
              <a:rPr lang="en-US" sz="2400" dirty="0"/>
              <a:t> de </a:t>
            </a:r>
            <a:r>
              <a:rPr lang="en-US" sz="2400" dirty="0" err="1"/>
              <a:t>propietarios</a:t>
            </a:r>
            <a:r>
              <a:rPr lang="en-US" sz="2400" dirty="0"/>
              <a:t> de </a:t>
            </a:r>
            <a:r>
              <a:rPr lang="en-US" sz="2400" dirty="0" err="1"/>
              <a:t>vivienda</a:t>
            </a:r>
            <a:r>
              <a:rPr lang="en-US" sz="2400" dirty="0"/>
              <a:t> se </a:t>
            </a:r>
            <a:r>
              <a:rPr lang="en-US" sz="2400" dirty="0" err="1"/>
              <a:t>correlaciona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 con la </a:t>
            </a:r>
            <a:r>
              <a:rPr lang="en-US" sz="2400" dirty="0" err="1"/>
              <a:t>fertilidad</a:t>
            </a:r>
            <a:r>
              <a:rPr lang="en-US" sz="2400" dirty="0"/>
              <a:t>; se </a:t>
            </a:r>
            <a:r>
              <a:rPr lang="en-US" sz="2400" dirty="0" err="1"/>
              <a:t>excluyó</a:t>
            </a:r>
            <a:r>
              <a:rPr lang="en-US" sz="2400" dirty="0"/>
              <a:t> la </a:t>
            </a:r>
            <a:r>
              <a:rPr lang="en-US" sz="2400" dirty="0" err="1"/>
              <a:t>densidad</a:t>
            </a:r>
            <a:r>
              <a:rPr lang="en-US" sz="2400" dirty="0"/>
              <a:t> </a:t>
            </a:r>
            <a:r>
              <a:rPr lang="en-US" sz="2400" dirty="0" err="1"/>
              <a:t>poblacional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patron no lineal y </a:t>
            </a:r>
            <a:r>
              <a:rPr lang="en-US" sz="2400" dirty="0" err="1"/>
              <a:t>su</a:t>
            </a:r>
            <a:r>
              <a:rPr lang="en-US" sz="2400" dirty="0"/>
              <a:t> bajo </a:t>
            </a:r>
            <a:r>
              <a:rPr lang="en-US" sz="2400" dirty="0" err="1"/>
              <a:t>indice</a:t>
            </a:r>
            <a:r>
              <a:rPr lang="en-US" sz="2400" dirty="0"/>
              <a:t> de </a:t>
            </a:r>
            <a:r>
              <a:rPr lang="en-US" sz="2400" dirty="0" err="1"/>
              <a:t>correlacíon</a:t>
            </a:r>
            <a:r>
              <a:rPr lang="en-US" sz="2400" dirty="0"/>
              <a:t> de Spearman y no se </a:t>
            </a:r>
            <a:r>
              <a:rPr lang="en-US" sz="2400" dirty="0" err="1"/>
              <a:t>encontró</a:t>
            </a:r>
            <a:r>
              <a:rPr lang="en-US" sz="2400" dirty="0"/>
              <a:t> </a:t>
            </a:r>
            <a:r>
              <a:rPr lang="en-US" sz="2400" dirty="0" err="1"/>
              <a:t>correlaciones</a:t>
            </a:r>
            <a:r>
              <a:rPr lang="en-US" sz="2400" dirty="0"/>
              <a:t> </a:t>
            </a:r>
            <a:r>
              <a:rPr lang="en-US" sz="2400" dirty="0" err="1"/>
              <a:t>significativas</a:t>
            </a:r>
            <a:r>
              <a:rPr lang="en-US" sz="2400" dirty="0"/>
              <a:t> con la </a:t>
            </a:r>
            <a:r>
              <a:rPr lang="en-US" sz="2400" dirty="0" err="1"/>
              <a:t>migración</a:t>
            </a:r>
            <a:r>
              <a:rPr lang="en-US" sz="2400" dirty="0"/>
              <a:t> interna.</a:t>
            </a:r>
          </a:p>
        </p:txBody>
      </p:sp>
    </p:spTree>
    <p:extLst>
      <p:ext uri="{BB962C8B-B14F-4D97-AF65-F5344CB8AC3E}">
        <p14:creationId xmlns:p14="http://schemas.microsoft.com/office/powerpoint/2010/main" val="189799046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667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Arial</vt:lpstr>
      <vt:lpstr>Neue Haas Grotesk Text Pro</vt:lpstr>
      <vt:lpstr>SwellVTI</vt:lpstr>
      <vt:lpstr>Presentación de PowerPoint</vt:lpstr>
      <vt:lpstr>Problema, pregunta de investigacion y objetivos</vt:lpstr>
      <vt:lpstr>Definiciones Conceptuales  </vt:lpstr>
      <vt:lpstr>Presentación de PowerPoint</vt:lpstr>
      <vt:lpstr>Natalidad por grupo etario de la madre </vt:lpstr>
      <vt:lpstr>Matriz de correlación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Moran</dc:creator>
  <cp:lastModifiedBy>Manuel Miller</cp:lastModifiedBy>
  <cp:revision>3</cp:revision>
  <dcterms:created xsi:type="dcterms:W3CDTF">2024-10-20T13:20:39Z</dcterms:created>
  <dcterms:modified xsi:type="dcterms:W3CDTF">2024-10-21T00:12:49Z</dcterms:modified>
</cp:coreProperties>
</file>