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de atraso</a:t>
            </a:r>
            <a:r>
              <a:rPr lang="en-US" baseline="0"/>
              <a:t> en el valor de la entrada </a:t>
            </a:r>
            <a:r>
              <a:rPr lang="en-US"/>
              <a:t>- 2017 a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Hoja10!$E$1</c:f>
              <c:strCache>
                <c:ptCount val="1"/>
                <c:pt idx="0">
                  <c:v>Porcentaje de diferencia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D-4666-B09A-77DA593FA3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D-4666-B09A-77DA593FA3E1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D-4666-B09A-77DA593FA3E1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D-4666-B09A-77DA593FA3E1}"/>
              </c:ext>
            </c:extLst>
          </c:dPt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Hoja10!$E$2:$E$27</c:f>
              <c:numCache>
                <c:formatCode>0%</c:formatCode>
                <c:ptCount val="26"/>
                <c:pt idx="0">
                  <c:v>-4.5476000000000009E-2</c:v>
                </c:pt>
                <c:pt idx="1">
                  <c:v>-0.1024770000000001</c:v>
                </c:pt>
                <c:pt idx="2">
                  <c:v>-0.15971900000000006</c:v>
                </c:pt>
                <c:pt idx="3">
                  <c:v>-0.23195599999999988</c:v>
                </c:pt>
                <c:pt idx="4">
                  <c:v>-2.0300517241379379E-2</c:v>
                </c:pt>
                <c:pt idx="5">
                  <c:v>-0.11107560344827569</c:v>
                </c:pt>
                <c:pt idx="6">
                  <c:v>-0.15964149606299211</c:v>
                </c:pt>
                <c:pt idx="7">
                  <c:v>-0.29440692913385824</c:v>
                </c:pt>
                <c:pt idx="8">
                  <c:v>-0.17898326923076935</c:v>
                </c:pt>
                <c:pt idx="9">
                  <c:v>-0.29194423076923093</c:v>
                </c:pt>
                <c:pt idx="10">
                  <c:v>-0.25497334070796446</c:v>
                </c:pt>
                <c:pt idx="11">
                  <c:v>-0.40298550884955753</c:v>
                </c:pt>
                <c:pt idx="12">
                  <c:v>-0.11021245941558432</c:v>
                </c:pt>
                <c:pt idx="13">
                  <c:v>-0.17019650974025974</c:v>
                </c:pt>
                <c:pt idx="14">
                  <c:v>-0.26022171266233762</c:v>
                </c:pt>
                <c:pt idx="15">
                  <c:v>-0.40362962662337681</c:v>
                </c:pt>
                <c:pt idx="16">
                  <c:v>-0.1158289338235293</c:v>
                </c:pt>
                <c:pt idx="17">
                  <c:v>2.3732154605263303E-2</c:v>
                </c:pt>
                <c:pt idx="18">
                  <c:v>0.13086316000000006</c:v>
                </c:pt>
                <c:pt idx="19">
                  <c:v>-1.9688750000000074E-2</c:v>
                </c:pt>
                <c:pt idx="20">
                  <c:v>1.4599928571428574E-2</c:v>
                </c:pt>
                <c:pt idx="21">
                  <c:v>-0.22000821428571438</c:v>
                </c:pt>
                <c:pt idx="22">
                  <c:v>4.2055554528650681E-2</c:v>
                </c:pt>
                <c:pt idx="23">
                  <c:v>-0.46877679297597041</c:v>
                </c:pt>
                <c:pt idx="24">
                  <c:v>-0.35391674438202225</c:v>
                </c:pt>
                <c:pt idx="25">
                  <c:v>-0.60536602528089889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6D-4666-B09A-77DA593FA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9913712"/>
        <c:axId val="1629914192"/>
      </c:barChart>
      <c:catAx>
        <c:axId val="16299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4192"/>
        <c:crosses val="autoZero"/>
        <c:auto val="1"/>
        <c:lblAlgn val="ctr"/>
        <c:lblOffset val="100"/>
        <c:noMultiLvlLbl val="0"/>
      </c:catAx>
      <c:valAx>
        <c:axId val="162991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35C0A7B6-EABE-91EF-921F-046E5CB3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93" r="9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9099E-C37B-2C62-752D-5053619C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Turismo </a:t>
            </a:r>
            <a:r>
              <a:rPr lang="es-AR" sz="4800" u="sng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Federaense</a:t>
            </a: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br>
              <a:rPr lang="es-AR" sz="4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4400" b="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Factores exógenos y endógenos de la actualidad turística de la ciudad.</a:t>
            </a:r>
            <a:br>
              <a:rPr lang="es-AR" sz="4400" b="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AR" sz="4400" b="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2C5BF-D33E-3211-C4F9-0CDD1496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s-AR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Miller, M y Parrino, A </a:t>
            </a:r>
          </a:p>
          <a:p>
            <a:endParaRPr lang="es-AR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16EF3-DE0C-8E48-61D2-4E8480B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10535353" cy="56289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Planteamiento del problema y objetivo</a:t>
            </a:r>
            <a:br>
              <a:rPr lang="es-AR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 crisis turística evidenciada desde la temporada de verano 2023-2024 ha decantado en múltiples cuestionamientos al gobierno local apuntándolo como principal responsable.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Periodo de análisis y territorio</a:t>
            </a:r>
            <a:br>
              <a:rPr lang="es-AR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territorio por trabajar es el municipio de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Federación,en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provincia de Entre Ríos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foco de la investigación se centrará en el periodo 2015-2024 de esta manera podremos captar el estado de la actividad turística en Federación en 3 periodos de nuestro interés: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2015-2019 como periodo de gobierno nacional de signo cambiemos y local de signo radical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2020-2023 como periodo de gobierno nacional del “Frente de Todos” y local justicialista. (Contexto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fines del 2023 al primer semestre de 2024, con gobierno nacional de La Libertad Avanza y segundo gobierno local justicialista. (fin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800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7E3FC-C38C-A2CE-3226-D009C223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9919959" cy="50629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Problema o pregunta básica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¿Son las variables macroeconómicas un fuerte condicionante del desempeño turismo de Federación Entre Ríos? ¿En qué casos y a través de que políticas, la intervención local logra sopesar los efectos de la política macroeconómica?</a:t>
            </a:r>
            <a:b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general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Descubrir las variables macroeconómicas que condicionan la actividad turística en la ciudad federación y evaluar el margen de maniobra del gobierno local para afrontar un contexto económico desfavorable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especifico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Analizar la evolución de la actividad turística a través las distintas gestiones locales de federación en perspectiva comparado con variables económicas nacionales como el poder adquisitivo, el PBI, el consumo público y políticas de promoción turística como el </a:t>
            </a:r>
            <a:r>
              <a:rPr lang="es-AR" sz="20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refutar o corroborar afirmaciones en cuanto al grado de dependencia exógena del sector turístico de la ciudad.</a:t>
            </a:r>
            <a:endParaRPr lang="en-US" sz="2000" b="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Consumo</a:t>
            </a: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</a:rPr>
              <a:t>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primera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instancia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corroboramos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existe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relación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entre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macroeconomía</a:t>
            </a:r>
            <a:r>
              <a:rPr lang="en-US" sz="1400" dirty="0">
                <a:effectLst/>
                <a:latin typeface="Aptos" panose="020B0004020202020204" pitchFamily="34" charset="0"/>
              </a:rPr>
              <a:t> y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pequeña</a:t>
            </a:r>
            <a:r>
              <a:rPr lang="en-US" sz="1400" dirty="0">
                <a:effectLst/>
                <a:latin typeface="Aptos" panose="020B0004020202020204" pitchFamily="34" charset="0"/>
              </a:rPr>
              <a:t> ciudad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.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evolución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primer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trimestre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fluctúa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mismo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casi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todos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años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Además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</a:rPr>
              <a:t>Que la actual crisis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turística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corresponde</a:t>
            </a:r>
            <a:r>
              <a:rPr lang="en-US" sz="1400" dirty="0">
                <a:effectLst/>
                <a:latin typeface="Aptos" panose="020B0004020202020204" pitchFamily="34" charset="0"/>
              </a:rPr>
              <a:t> con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abrupta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nacional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 marL="400050" lvl="0" indent="-285750">
              <a:lnSpc>
                <a:spcPct val="12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</a:rPr>
              <a:t>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único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y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tendencia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oscilan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opuestos</a:t>
            </a:r>
            <a:r>
              <a:rPr lang="en-US" sz="1400" dirty="0">
                <a:effectLst/>
                <a:latin typeface="Aptos" panose="020B0004020202020204" pitchFamily="34" charset="0"/>
              </a:rPr>
              <a:t> es 2020. 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cambio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gestión</a:t>
            </a:r>
            <a:r>
              <a:rPr lang="en-US" sz="1400" dirty="0">
                <a:effectLst/>
                <a:latin typeface="Aptos" panose="020B0004020202020204" pitchFamily="34" charset="0"/>
              </a:rPr>
              <a:t>,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logra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mejorar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nivel</a:t>
            </a:r>
            <a:r>
              <a:rPr lang="en-US" sz="1400" dirty="0">
                <a:effectLst/>
                <a:latin typeface="Aptos" panose="020B0004020202020204" pitchFamily="34" charset="0"/>
              </a:rPr>
              <a:t> general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pesar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marcada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del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Tengamos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presente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la pandemia no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influye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lo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expuesto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ya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sus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efectos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empiezan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sentirse</a:t>
            </a:r>
            <a:r>
              <a:rPr lang="en-US" sz="1400" dirty="0">
                <a:effectLst/>
                <a:latin typeface="Aptos" panose="020B0004020202020204" pitchFamily="34" charset="0"/>
              </a:rPr>
              <a:t> a finales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marzo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44B5B05-1B31-B708-97BD-8FB8B18C1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7887"/>
            <a:ext cx="11299372" cy="366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5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Salario</a:t>
            </a: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</a:rPr>
              <a:t>En </a:t>
            </a:r>
            <a:r>
              <a:rPr lang="en-US" sz="1400" dirty="0" err="1">
                <a:effectLst/>
              </a:rPr>
              <a:t>primera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instancia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corroboramos</a:t>
            </a:r>
            <a:r>
              <a:rPr lang="en-US" sz="1400" dirty="0">
                <a:effectLst/>
              </a:rPr>
              <a:t> que </a:t>
            </a:r>
            <a:r>
              <a:rPr lang="en-US" sz="1400" dirty="0" err="1">
                <a:effectLst/>
              </a:rPr>
              <a:t>existe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relación</a:t>
            </a:r>
            <a:r>
              <a:rPr lang="en-US" sz="1400" dirty="0">
                <a:effectLst/>
              </a:rPr>
              <a:t> entre la </a:t>
            </a:r>
            <a:r>
              <a:rPr lang="en-US" sz="1400" dirty="0" err="1">
                <a:effectLst/>
              </a:rPr>
              <a:t>macroeconomía</a:t>
            </a:r>
            <a:r>
              <a:rPr lang="en-US" sz="1400" dirty="0">
                <a:effectLst/>
              </a:rPr>
              <a:t> y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pequeña</a:t>
            </a:r>
            <a:r>
              <a:rPr lang="en-US" sz="1400" dirty="0">
                <a:effectLst/>
              </a:rPr>
              <a:t> ciudad 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federación</a:t>
            </a:r>
            <a:r>
              <a:rPr lang="en-US" sz="1400" dirty="0">
                <a:effectLst/>
              </a:rPr>
              <a:t>. La </a:t>
            </a:r>
            <a:r>
              <a:rPr lang="en-US" sz="1400" dirty="0" err="1">
                <a:effectLst/>
              </a:rPr>
              <a:t>evolución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venta</a:t>
            </a:r>
            <a:r>
              <a:rPr lang="en-US" sz="1400" dirty="0">
                <a:effectLst/>
              </a:rPr>
              <a:t> de entradas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trimestre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más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pujante</a:t>
            </a:r>
            <a:r>
              <a:rPr lang="en-US" sz="1400" dirty="0">
                <a:effectLst/>
              </a:rPr>
              <a:t> (1ro) </a:t>
            </a:r>
            <a:r>
              <a:rPr lang="en-US" sz="1400" dirty="0" err="1">
                <a:effectLst/>
              </a:rPr>
              <a:t>fluctúa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mismo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sentido</a:t>
            </a:r>
            <a:r>
              <a:rPr lang="en-US" sz="1400" dirty="0">
                <a:effectLst/>
              </a:rPr>
              <a:t> que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consumo</a:t>
            </a:r>
            <a:r>
              <a:rPr lang="en-US" sz="1400" dirty="0">
                <a:effectLst/>
              </a:rPr>
              <a:t> privado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todos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años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Además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podemos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destacar</a:t>
            </a:r>
            <a:r>
              <a:rPr lang="en-US" sz="1400" dirty="0">
                <a:effectLst/>
              </a:rPr>
              <a:t>: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</a:rPr>
              <a:t>Que la actual crisis </a:t>
            </a:r>
            <a:r>
              <a:rPr lang="en-US" sz="1400" dirty="0" err="1">
                <a:effectLst/>
              </a:rPr>
              <a:t>turística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Federación</a:t>
            </a:r>
            <a:r>
              <a:rPr lang="en-US" sz="1400" dirty="0">
                <a:effectLst/>
              </a:rPr>
              <a:t> se </a:t>
            </a:r>
            <a:r>
              <a:rPr lang="en-US" sz="1400" dirty="0" err="1">
                <a:effectLst/>
              </a:rPr>
              <a:t>corresponde</a:t>
            </a:r>
            <a:r>
              <a:rPr lang="en-US" sz="1400" dirty="0">
                <a:effectLst/>
              </a:rPr>
              <a:t> con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abrupta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caída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consumo</a:t>
            </a:r>
            <a:r>
              <a:rPr lang="en-US" sz="1400" dirty="0">
                <a:effectLst/>
              </a:rPr>
              <a:t> privado </a:t>
            </a:r>
            <a:r>
              <a:rPr lang="en-US" sz="1400" dirty="0" err="1">
                <a:effectLst/>
              </a:rPr>
              <a:t>nacional</a:t>
            </a:r>
            <a:r>
              <a:rPr lang="en-US" sz="1400" dirty="0">
                <a:effectLst/>
              </a:rPr>
              <a:t>.</a:t>
            </a:r>
          </a:p>
          <a:p>
            <a:pPr marL="400050" indent="-285750">
              <a:lnSpc>
                <a:spcPct val="12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</a:rPr>
              <a:t>Que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único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año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que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consumo</a:t>
            </a:r>
            <a:r>
              <a:rPr lang="en-US" sz="1400" dirty="0">
                <a:effectLst/>
              </a:rPr>
              <a:t> privado y la </a:t>
            </a:r>
            <a:r>
              <a:rPr lang="en-US" sz="1400" dirty="0" err="1">
                <a:effectLst/>
              </a:rPr>
              <a:t>tendencia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ventas</a:t>
            </a:r>
            <a:r>
              <a:rPr lang="en-US" sz="1400" dirty="0">
                <a:effectLst/>
              </a:rPr>
              <a:t> de entrada </a:t>
            </a:r>
            <a:r>
              <a:rPr lang="en-US" sz="1400" dirty="0" err="1">
                <a:effectLst/>
              </a:rPr>
              <a:t>oscilan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sentidos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opuestos</a:t>
            </a:r>
            <a:r>
              <a:rPr lang="en-US" sz="1400" dirty="0">
                <a:effectLst/>
              </a:rPr>
              <a:t> es 2020. En </a:t>
            </a:r>
            <a:r>
              <a:rPr lang="en-US" sz="1400" dirty="0" err="1">
                <a:effectLst/>
              </a:rPr>
              <a:t>este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año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cambio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gestión</a:t>
            </a:r>
            <a:r>
              <a:rPr lang="en-US" sz="1400" dirty="0">
                <a:effectLst/>
              </a:rPr>
              <a:t>, se </a:t>
            </a:r>
            <a:r>
              <a:rPr lang="en-US" sz="1400" dirty="0" err="1">
                <a:effectLst/>
              </a:rPr>
              <a:t>logra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mejorar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nivel</a:t>
            </a:r>
            <a:r>
              <a:rPr lang="en-US" sz="1400" dirty="0">
                <a:effectLst/>
              </a:rPr>
              <a:t> general de </a:t>
            </a:r>
            <a:r>
              <a:rPr lang="en-US" sz="1400" dirty="0" err="1">
                <a:effectLst/>
              </a:rPr>
              <a:t>ventas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pesar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marcada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caída</a:t>
            </a:r>
            <a:r>
              <a:rPr lang="en-US" sz="1400" dirty="0">
                <a:effectLst/>
              </a:rPr>
              <a:t> del </a:t>
            </a:r>
            <a:r>
              <a:rPr lang="en-US" sz="1400" dirty="0" err="1">
                <a:effectLst/>
              </a:rPr>
              <a:t>consumo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Tengamos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presente</a:t>
            </a:r>
            <a:r>
              <a:rPr lang="en-US" sz="1400" dirty="0">
                <a:effectLst/>
              </a:rPr>
              <a:t> que la pandemia no </a:t>
            </a:r>
            <a:r>
              <a:rPr lang="en-US" sz="1400" dirty="0" err="1">
                <a:effectLst/>
              </a:rPr>
              <a:t>influye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lo </a:t>
            </a:r>
            <a:r>
              <a:rPr lang="en-US" sz="1400" dirty="0" err="1">
                <a:effectLst/>
              </a:rPr>
              <a:t>expuesto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ya</a:t>
            </a:r>
            <a:r>
              <a:rPr lang="en-US" sz="1400" dirty="0">
                <a:effectLst/>
              </a:rPr>
              <a:t> que sus </a:t>
            </a:r>
            <a:r>
              <a:rPr lang="en-US" sz="1400" dirty="0" err="1">
                <a:effectLst/>
              </a:rPr>
              <a:t>efectos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empiezan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sentirse</a:t>
            </a:r>
            <a:r>
              <a:rPr lang="en-US" sz="1400" dirty="0">
                <a:effectLst/>
              </a:rPr>
              <a:t> a finales de </a:t>
            </a:r>
            <a:r>
              <a:rPr lang="en-US" sz="1400" dirty="0" err="1">
                <a:effectLst/>
              </a:rPr>
              <a:t>marzo</a:t>
            </a:r>
            <a:r>
              <a:rPr lang="en-US" sz="1400" dirty="0"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04B9E1-ACE2-62E4-8B3A-71C30819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7" y="3043872"/>
            <a:ext cx="11397343" cy="366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7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 de la entrada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6443" y="0"/>
            <a:ext cx="7783286" cy="273932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actualización del valor nominal de la entrada al parque termal es un motivo de controversia reiterado en la opinión pública local. Se afirma que los aumentos suelen ser excesivos, y que repercutirán, en la baja del turismo. Sin embargo: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comprueba que la norma a lo largo de los años ha sido un precio de la entrada atrasado en términos reales. Hoy con una entrada promedio de $4450, debería valer $7143 Para mantener su valor real. Esto equivale a un 61% de atraso.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Hoy día, con el mayor atraso de precio, en vez de recibir el número más alto de visitantes, nos encontramos en el punto más bajo de la serie 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3769A14-837E-E659-FB26-7DEB6C68C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804287"/>
              </p:ext>
            </p:extLst>
          </p:nvPr>
        </p:nvGraphicFramePr>
        <p:xfrm>
          <a:off x="402097" y="3043881"/>
          <a:ext cx="11387806" cy="366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5211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758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Neue Haas Grotesk Text Pro</vt:lpstr>
      <vt:lpstr>Symbol</vt:lpstr>
      <vt:lpstr>BjornVTI</vt:lpstr>
      <vt:lpstr>Turismo Federaense:  Factores exógenos y endógenos de la actualidad turística de la ciudad. </vt:lpstr>
      <vt:lpstr>Planteamiento del problema y objetivo  La actual crisis turística evidenciada desde la temporada de verano 2023-2024 ha decantado en múltiples cuestionamientos al gobierno local apuntándolo como principal responsable.  Periodo de análisis y territorio  El territorio por trabajar es el municipio de Federación,en la provincia de Entre Ríos  El foco de la investigación se centrará en el periodo 2015-2024 de esta manera podremos captar el estado de la actividad turística en Federación en 3 periodos de nuestro interés:  2015-2019 como periodo de gobierno nacional de signo cambiemos y local de signo radical  2020-2023 como periodo de gobierno nacional del “Frente de Todos” y local justicialista. (Contexto del pre-viaje)  fines del 2023 al primer semestre de 2024, con gobierno nacional de La Libertad Avanza y segundo gobierno local justicialista. (fin del pre-viaje).  </vt:lpstr>
      <vt:lpstr>Problema o pregunta básica ¿Son las variables macroeconómicas un fuerte condicionante del desempeño turismo de Federación Entre Ríos? ¿En qué casos y a través de que políticas, la intervención local logra sopesar los efectos de la política macroeconómica?  Objetivo general Descubrir las variables macroeconómicas que condicionan la actividad turística en la ciudad federación y evaluar el margen de maniobra del gobierno local para afrontar un contexto económico desfavorable  Objetivo especifico Analizar la evolución de la actividad turística a través las distintas gestiones locales de federación en perspectiva comparado con variables económicas nacionales como el poder adquisitivo, el PBI, el consumo público y políticas de promoción turística como el pre-viaje para refutar o corroborar afirmaciones en cuanto al grado de dependencia exógena del sector turístico de la ciudad.</vt:lpstr>
      <vt:lpstr>Primeras evidencias: Consumo</vt:lpstr>
      <vt:lpstr>Primeras evidencias: Salario real</vt:lpstr>
      <vt:lpstr>Primeras evidencias: Valor de la entrada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Moran</dc:creator>
  <cp:lastModifiedBy>Jazmin Moran</cp:lastModifiedBy>
  <cp:revision>1</cp:revision>
  <dcterms:created xsi:type="dcterms:W3CDTF">2024-08-26T20:54:12Z</dcterms:created>
  <dcterms:modified xsi:type="dcterms:W3CDTF">2024-08-26T21:15:17Z</dcterms:modified>
</cp:coreProperties>
</file>