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Hoja10!$C$1</c:f>
              <c:strCache>
                <c:ptCount val="1"/>
                <c:pt idx="0">
                  <c:v>Valor de entrada del trimestre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multiLvlStrRef>
              <c:f>Hoja10!$A$2:$B$27</c:f>
              <c:multiLvlStrCache>
                <c:ptCount val="26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  <c:pt idx="23">
                    <c:v>IV</c:v>
                  </c:pt>
                  <c:pt idx="24">
                    <c:v>I</c:v>
                  </c:pt>
                  <c:pt idx="25">
                    <c:v>II</c:v>
                  </c:pt>
                </c:lvl>
                <c:lvl>
                  <c:pt idx="0">
                    <c:v>2017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2020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2022</c:v>
                  </c:pt>
                  <c:pt idx="17">
                    <c:v>2022</c:v>
                  </c:pt>
                  <c:pt idx="18">
                    <c:v>2022</c:v>
                  </c:pt>
                  <c:pt idx="19">
                    <c:v>2022</c:v>
                  </c:pt>
                  <c:pt idx="20">
                    <c:v>2023</c:v>
                  </c:pt>
                  <c:pt idx="21">
                    <c:v>2023</c:v>
                  </c:pt>
                  <c:pt idx="22">
                    <c:v>2023</c:v>
                  </c:pt>
                  <c:pt idx="23">
                    <c:v>2023</c:v>
                  </c:pt>
                  <c:pt idx="24">
                    <c:v>2024</c:v>
                  </c:pt>
                  <c:pt idx="25">
                    <c:v>2024</c:v>
                  </c:pt>
                </c:lvl>
              </c:multiLvlStrCache>
            </c:multiLvlStrRef>
          </c:cat>
          <c:val>
            <c:numRef>
              <c:f>Hoja10!$C$2:$C$27</c:f>
              <c:numCache>
                <c:formatCode>General</c:formatCode>
                <c:ptCount val="26"/>
                <c:pt idx="0">
                  <c:v>112.5</c:v>
                </c:pt>
                <c:pt idx="1">
                  <c:v>112.5</c:v>
                </c:pt>
                <c:pt idx="2">
                  <c:v>112.5</c:v>
                </c:pt>
                <c:pt idx="3">
                  <c:v>112.5</c:v>
                </c:pt>
                <c:pt idx="4">
                  <c:v>145</c:v>
                </c:pt>
                <c:pt idx="5">
                  <c:v>145</c:v>
                </c:pt>
                <c:pt idx="6">
                  <c:v>158.75</c:v>
                </c:pt>
                <c:pt idx="7">
                  <c:v>158.75</c:v>
                </c:pt>
                <c:pt idx="8">
                  <c:v>195</c:v>
                </c:pt>
                <c:pt idx="9">
                  <c:v>195</c:v>
                </c:pt>
                <c:pt idx="10">
                  <c:v>226</c:v>
                </c:pt>
                <c:pt idx="11">
                  <c:v>226</c:v>
                </c:pt>
                <c:pt idx="12">
                  <c:v>308</c:v>
                </c:pt>
                <c:pt idx="13">
                  <c:v>308</c:v>
                </c:pt>
                <c:pt idx="14">
                  <c:v>308</c:v>
                </c:pt>
                <c:pt idx="15">
                  <c:v>308</c:v>
                </c:pt>
                <c:pt idx="16">
                  <c:v>680</c:v>
                </c:pt>
                <c:pt idx="17">
                  <c:v>912</c:v>
                </c:pt>
                <c:pt idx="18">
                  <c:v>1250</c:v>
                </c:pt>
                <c:pt idx="19">
                  <c:v>1250</c:v>
                </c:pt>
                <c:pt idx="20">
                  <c:v>1575</c:v>
                </c:pt>
                <c:pt idx="21">
                  <c:v>1575</c:v>
                </c:pt>
                <c:pt idx="22">
                  <c:v>2705</c:v>
                </c:pt>
                <c:pt idx="23">
                  <c:v>2705</c:v>
                </c:pt>
                <c:pt idx="24">
                  <c:v>4450</c:v>
                </c:pt>
                <c:pt idx="25">
                  <c:v>4450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AF-434C-9B9C-DBA22ED0FB40}"/>
            </c:ext>
          </c:extLst>
        </c:ser>
        <c:ser>
          <c:idx val="1"/>
          <c:order val="1"/>
          <c:tx>
            <c:strRef>
              <c:f>Hoja10!$D$1</c:f>
              <c:strCache>
                <c:ptCount val="1"/>
                <c:pt idx="0">
                  <c:v>Valor de entrada ajustado por IPC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multiLvlStrRef>
              <c:f>Hoja10!$A$2:$B$27</c:f>
              <c:multiLvlStrCache>
                <c:ptCount val="26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  <c:pt idx="23">
                    <c:v>IV</c:v>
                  </c:pt>
                  <c:pt idx="24">
                    <c:v>I</c:v>
                  </c:pt>
                  <c:pt idx="25">
                    <c:v>II</c:v>
                  </c:pt>
                </c:lvl>
                <c:lvl>
                  <c:pt idx="0">
                    <c:v>2017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2020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2022</c:v>
                  </c:pt>
                  <c:pt idx="17">
                    <c:v>2022</c:v>
                  </c:pt>
                  <c:pt idx="18">
                    <c:v>2022</c:v>
                  </c:pt>
                  <c:pt idx="19">
                    <c:v>2022</c:v>
                  </c:pt>
                  <c:pt idx="20">
                    <c:v>2023</c:v>
                  </c:pt>
                  <c:pt idx="21">
                    <c:v>2023</c:v>
                  </c:pt>
                  <c:pt idx="22">
                    <c:v>2023</c:v>
                  </c:pt>
                  <c:pt idx="23">
                    <c:v>2023</c:v>
                  </c:pt>
                  <c:pt idx="24">
                    <c:v>2024</c:v>
                  </c:pt>
                  <c:pt idx="25">
                    <c:v>2024</c:v>
                  </c:pt>
                </c:lvl>
              </c:multiLvlStrCache>
            </c:multiLvlStrRef>
          </c:cat>
          <c:val>
            <c:numRef>
              <c:f>Hoja10!$D$2:$D$27</c:f>
              <c:numCache>
                <c:formatCode>General</c:formatCode>
                <c:ptCount val="26"/>
                <c:pt idx="0">
                  <c:v>117.61605</c:v>
                </c:pt>
                <c:pt idx="1">
                  <c:v>124.02866250000001</c:v>
                </c:pt>
                <c:pt idx="2">
                  <c:v>130.46838750000001</c:v>
                </c:pt>
                <c:pt idx="3">
                  <c:v>138.59504999999999</c:v>
                </c:pt>
                <c:pt idx="4">
                  <c:v>147.94357500000001</c:v>
                </c:pt>
                <c:pt idx="5">
                  <c:v>161.10596249999998</c:v>
                </c:pt>
                <c:pt idx="6">
                  <c:v>184.0930875</c:v>
                </c:pt>
                <c:pt idx="7">
                  <c:v>205.4871</c:v>
                </c:pt>
                <c:pt idx="8">
                  <c:v>229.90173750000002</c:v>
                </c:pt>
                <c:pt idx="9">
                  <c:v>251.92912500000003</c:v>
                </c:pt>
                <c:pt idx="10">
                  <c:v>283.62397499999997</c:v>
                </c:pt>
                <c:pt idx="11">
                  <c:v>317.074725</c:v>
                </c:pt>
                <c:pt idx="12">
                  <c:v>341.94543749999997</c:v>
                </c:pt>
                <c:pt idx="13">
                  <c:v>360.420525</c:v>
                </c:pt>
                <c:pt idx="14">
                  <c:v>388.14828749999998</c:v>
                </c:pt>
                <c:pt idx="15">
                  <c:v>432.31792500000006</c:v>
                </c:pt>
                <c:pt idx="16">
                  <c:v>758.76367499999992</c:v>
                </c:pt>
                <c:pt idx="17">
                  <c:v>890.35627499999987</c:v>
                </c:pt>
                <c:pt idx="18">
                  <c:v>1086.4210499999999</c:v>
                </c:pt>
                <c:pt idx="19">
                  <c:v>1274.6109375000001</c:v>
                </c:pt>
                <c:pt idx="20">
                  <c:v>1552.0051125</c:v>
                </c:pt>
                <c:pt idx="21">
                  <c:v>1921.5129375000001</c:v>
                </c:pt>
                <c:pt idx="22">
                  <c:v>2591.2397249999999</c:v>
                </c:pt>
                <c:pt idx="23">
                  <c:v>3973.0412249999999</c:v>
                </c:pt>
                <c:pt idx="24">
                  <c:v>6024.929512499999</c:v>
                </c:pt>
                <c:pt idx="25">
                  <c:v>7143.8788125000001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AF-434C-9B9C-DBA22ED0F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5569951"/>
        <c:axId val="905575231"/>
      </c:lineChart>
      <c:catAx>
        <c:axId val="905569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5575231"/>
        <c:crosses val="autoZero"/>
        <c:auto val="1"/>
        <c:lblAlgn val="ctr"/>
        <c:lblOffset val="100"/>
        <c:noMultiLvlLbl val="0"/>
      </c:catAx>
      <c:valAx>
        <c:axId val="90557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90556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Hoja10!$E$1</c:f>
              <c:strCache>
                <c:ptCount val="1"/>
                <c:pt idx="0">
                  <c:v>Porcentaje de diferencia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6FA-4A0B-9FB4-70B995463C38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A-4A0B-9FB4-70B995463C38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A-4A0B-9FB4-70B995463C38}"/>
              </c:ext>
            </c:extLst>
          </c:dPt>
          <c:dPt>
            <c:idx val="2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6FA-4A0B-9FB4-70B995463C38}"/>
              </c:ext>
            </c:extLst>
          </c:dPt>
          <c:cat>
            <c:multiLvlStrRef>
              <c:f>Hoja10!$A$2:$B$27</c:f>
              <c:multiLvlStrCache>
                <c:ptCount val="26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  <c:pt idx="23">
                    <c:v>IV</c:v>
                  </c:pt>
                  <c:pt idx="24">
                    <c:v>I</c:v>
                  </c:pt>
                  <c:pt idx="25">
                    <c:v>II</c:v>
                  </c:pt>
                </c:lvl>
                <c:lvl>
                  <c:pt idx="0">
                    <c:v>2017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2020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2022</c:v>
                  </c:pt>
                  <c:pt idx="17">
                    <c:v>2022</c:v>
                  </c:pt>
                  <c:pt idx="18">
                    <c:v>2022</c:v>
                  </c:pt>
                  <c:pt idx="19">
                    <c:v>2022</c:v>
                  </c:pt>
                  <c:pt idx="20">
                    <c:v>2023</c:v>
                  </c:pt>
                  <c:pt idx="21">
                    <c:v>2023</c:v>
                  </c:pt>
                  <c:pt idx="22">
                    <c:v>2023</c:v>
                  </c:pt>
                  <c:pt idx="23">
                    <c:v>2023</c:v>
                  </c:pt>
                  <c:pt idx="24">
                    <c:v>2024</c:v>
                  </c:pt>
                  <c:pt idx="25">
                    <c:v>2024</c:v>
                  </c:pt>
                </c:lvl>
              </c:multiLvlStrCache>
            </c:multiLvlStrRef>
          </c:cat>
          <c:val>
            <c:numRef>
              <c:f>Hoja10!$E$2:$E$27</c:f>
              <c:numCache>
                <c:formatCode>0%</c:formatCode>
                <c:ptCount val="26"/>
                <c:pt idx="0">
                  <c:v>-4.5476000000000009E-2</c:v>
                </c:pt>
                <c:pt idx="1">
                  <c:v>-0.1024770000000001</c:v>
                </c:pt>
                <c:pt idx="2">
                  <c:v>-0.15971900000000006</c:v>
                </c:pt>
                <c:pt idx="3">
                  <c:v>-0.23195599999999988</c:v>
                </c:pt>
                <c:pt idx="4">
                  <c:v>-2.0300517241379379E-2</c:v>
                </c:pt>
                <c:pt idx="5">
                  <c:v>-0.11107560344827569</c:v>
                </c:pt>
                <c:pt idx="6">
                  <c:v>-0.15964149606299211</c:v>
                </c:pt>
                <c:pt idx="7">
                  <c:v>-0.29440692913385824</c:v>
                </c:pt>
                <c:pt idx="8">
                  <c:v>-0.17898326923076935</c:v>
                </c:pt>
                <c:pt idx="9">
                  <c:v>-0.29194423076923093</c:v>
                </c:pt>
                <c:pt idx="10">
                  <c:v>-0.25497334070796446</c:v>
                </c:pt>
                <c:pt idx="11">
                  <c:v>-0.40298550884955753</c:v>
                </c:pt>
                <c:pt idx="12">
                  <c:v>-0.11021245941558432</c:v>
                </c:pt>
                <c:pt idx="13">
                  <c:v>-0.17019650974025974</c:v>
                </c:pt>
                <c:pt idx="14">
                  <c:v>-0.26022171266233762</c:v>
                </c:pt>
                <c:pt idx="15">
                  <c:v>-0.40362962662337681</c:v>
                </c:pt>
                <c:pt idx="16">
                  <c:v>-0.1158289338235293</c:v>
                </c:pt>
                <c:pt idx="17">
                  <c:v>2.3732154605263303E-2</c:v>
                </c:pt>
                <c:pt idx="18">
                  <c:v>0.13086316000000006</c:v>
                </c:pt>
                <c:pt idx="19">
                  <c:v>-1.9688750000000074E-2</c:v>
                </c:pt>
                <c:pt idx="20">
                  <c:v>1.4599928571428574E-2</c:v>
                </c:pt>
                <c:pt idx="21">
                  <c:v>-0.22000821428571438</c:v>
                </c:pt>
                <c:pt idx="22">
                  <c:v>4.2055554528650681E-2</c:v>
                </c:pt>
                <c:pt idx="23">
                  <c:v>-0.46877679297597041</c:v>
                </c:pt>
                <c:pt idx="24">
                  <c:v>-0.35391674438202225</c:v>
                </c:pt>
                <c:pt idx="25">
                  <c:v>-0.60536602528089889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A-4A0B-9FB4-70B995463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9913712"/>
        <c:axId val="1629914192"/>
      </c:barChart>
      <c:catAx>
        <c:axId val="16299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4192"/>
        <c:crosses val="autoZero"/>
        <c:auto val="1"/>
        <c:lblAlgn val="ctr"/>
        <c:lblOffset val="100"/>
        <c:noMultiLvlLbl val="0"/>
      </c:catAx>
      <c:valAx>
        <c:axId val="162991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Comparacion</a:t>
            </a:r>
            <a:r>
              <a:rPr lang="es-AR" baseline="0"/>
              <a:t> interanual de ventas por primeros trimestres y evolucion del salario real- 2016 a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Hoja8!$C$1</c:f>
              <c:strCache>
                <c:ptCount val="1"/>
                <c:pt idx="0">
                  <c:v>Total de entradas del trimestre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E2-4EFB-857D-5D5A8B4F335F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E2-4EFB-857D-5D5A8B4F335F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E2-4EFB-857D-5D5A8B4F335F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E2-4EFB-857D-5D5A8B4F335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AE2-4EFB-857D-5D5A8B4F335F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AE2-4EFB-857D-5D5A8B4F335F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AE2-4EFB-857D-5D5A8B4F335F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AE2-4EFB-857D-5D5A8B4F335F}"/>
              </c:ext>
            </c:extLst>
          </c:dPt>
          <c:cat>
            <c:strRef>
              <c:f>Hoja8!$D$2:$D$9</c:f>
              <c:strCache>
                <c:ptCount val="8"/>
                <c:pt idx="0">
                  <c:v>UCR</c:v>
                </c:pt>
                <c:pt idx="1">
                  <c:v>UCR</c:v>
                </c:pt>
                <c:pt idx="2">
                  <c:v>UCR</c:v>
                </c:pt>
                <c:pt idx="3">
                  <c:v>UCR</c:v>
                </c:pt>
                <c:pt idx="4">
                  <c:v>PJ</c:v>
                </c:pt>
                <c:pt idx="5">
                  <c:v>PJ</c:v>
                </c:pt>
                <c:pt idx="6">
                  <c:v>PJ</c:v>
                </c:pt>
                <c:pt idx="7">
                  <c:v>PJ</c:v>
                </c:pt>
              </c:strCache>
            </c:strRef>
          </c:cat>
          <c:val>
            <c:numRef>
              <c:f>Hoja8!$C$2:$C$9</c:f>
              <c:numCache>
                <c:formatCode>General</c:formatCode>
                <c:ptCount val="8"/>
                <c:pt idx="0">
                  <c:v>254170</c:v>
                </c:pt>
                <c:pt idx="1">
                  <c:v>257327</c:v>
                </c:pt>
                <c:pt idx="2">
                  <c:v>264073</c:v>
                </c:pt>
                <c:pt idx="3">
                  <c:v>226932</c:v>
                </c:pt>
                <c:pt idx="4">
                  <c:v>241180</c:v>
                </c:pt>
                <c:pt idx="5">
                  <c:v>272857</c:v>
                </c:pt>
                <c:pt idx="6">
                  <c:v>283321</c:v>
                </c:pt>
                <c:pt idx="7">
                  <c:v>217358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AE2-4EFB-857D-5D5A8B4F3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21791808"/>
        <c:axId val="1621794208"/>
      </c:barChart>
      <c:lineChart>
        <c:grouping val="standard"/>
        <c:varyColors val="0"/>
        <c:ser>
          <c:idx val="0"/>
          <c:order val="0"/>
          <c:tx>
            <c:strRef>
              <c:f>Hoja8!$B$1</c:f>
              <c:strCache>
                <c:ptCount val="1"/>
                <c:pt idx="0">
                  <c:v>Promedio del Indice de Salario Real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Hoja8!$A$2:$A$9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Hoja8!$B$2:$B$9</c:f>
              <c:numCache>
                <c:formatCode>General</c:formatCode>
                <c:ptCount val="8"/>
                <c:pt idx="0">
                  <c:v>93.776446187363149</c:v>
                </c:pt>
                <c:pt idx="1">
                  <c:v>93.747595669041445</c:v>
                </c:pt>
                <c:pt idx="2">
                  <c:v>93.404644031941643</c:v>
                </c:pt>
                <c:pt idx="3">
                  <c:v>83.479780386796094</c:v>
                </c:pt>
                <c:pt idx="4">
                  <c:v>82.602450365753384</c:v>
                </c:pt>
                <c:pt idx="5">
                  <c:v>78.321649713448764</c:v>
                </c:pt>
                <c:pt idx="6">
                  <c:v>78.195925327101463</c:v>
                </c:pt>
                <c:pt idx="7">
                  <c:v>64.425780063520705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AE2-4EFB-857D-5D5A8B4F3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913232"/>
        <c:axId val="1629915152"/>
      </c:lineChart>
      <c:catAx>
        <c:axId val="162991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5152"/>
        <c:crosses val="autoZero"/>
        <c:auto val="1"/>
        <c:lblAlgn val="ctr"/>
        <c:lblOffset val="100"/>
        <c:noMultiLvlLbl val="0"/>
      </c:catAx>
      <c:valAx>
        <c:axId val="162991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3232"/>
        <c:crosses val="autoZero"/>
        <c:crossBetween val="between"/>
      </c:valAx>
      <c:valAx>
        <c:axId val="16217942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1791808"/>
        <c:crosses val="max"/>
        <c:crossBetween val="between"/>
      </c:valAx>
      <c:catAx>
        <c:axId val="1621791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1794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Evolucion</a:t>
            </a:r>
            <a:r>
              <a:rPr lang="es-AR" baseline="0"/>
              <a:t> del consumo privado y venta de entradas - 2015 a 2024</a:t>
            </a:r>
            <a:endParaRPr lang="es-A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Hoja2!$C$1</c:f>
              <c:strCache>
                <c:ptCount val="1"/>
                <c:pt idx="0">
                  <c:v>Consumo privado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6D-4074-B0E6-D19CB5F1388D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6D-4074-B0E6-D19CB5F1388D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6D-4074-B0E6-D19CB5F1388D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6D-4074-B0E6-D19CB5F1388D}"/>
              </c:ext>
            </c:extLst>
          </c:dPt>
          <c:cat>
            <c:numRef>
              <c:f>Hoja2!$A$2:$A$37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</c:numCache>
            </c:numRef>
          </c:cat>
          <c:val>
            <c:numRef>
              <c:f>Hoja2!$C$2:$C$37</c:f>
              <c:numCache>
                <c:formatCode>#,##0</c:formatCode>
                <c:ptCount val="9"/>
                <c:pt idx="0">
                  <c:v>507483.723069378</c:v>
                </c:pt>
                <c:pt idx="1">
                  <c:v>520749.18897769589</c:v>
                </c:pt>
                <c:pt idx="2">
                  <c:v>536011.26796886313</c:v>
                </c:pt>
                <c:pt idx="3">
                  <c:v>552912.87859209056</c:v>
                </c:pt>
                <c:pt idx="4">
                  <c:v>504391.51102833217</c:v>
                </c:pt>
                <c:pt idx="5">
                  <c:v>470887.43428154616</c:v>
                </c:pt>
                <c:pt idx="6">
                  <c:v>520962.64842560573</c:v>
                </c:pt>
                <c:pt idx="7">
                  <c:v>546855.66293110081</c:v>
                </c:pt>
                <c:pt idx="8">
                  <c:v>510224.2544611934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6D-4074-B0E6-D19CB5F13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399296"/>
        <c:axId val="817386336"/>
      </c:barChart>
      <c:lineChart>
        <c:grouping val="standard"/>
        <c:varyColors val="0"/>
        <c:ser>
          <c:idx val="2"/>
          <c:order val="1"/>
          <c:tx>
            <c:strRef>
              <c:f>Hoja2!$E$1</c:f>
              <c:strCache>
                <c:ptCount val="1"/>
                <c:pt idx="0">
                  <c:v>Ingresos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Hoja2!$A$2:$B$37</c:f>
              <c:multiLvlStrCache>
                <c:ptCount val="9"/>
                <c:lvl>
                  <c:pt idx="0">
                    <c:v>1º trimestre</c:v>
                  </c:pt>
                  <c:pt idx="1">
                    <c:v>1º trimestre</c:v>
                  </c:pt>
                  <c:pt idx="2">
                    <c:v>1º trimestre</c:v>
                  </c:pt>
                  <c:pt idx="3">
                    <c:v>1º trimestre</c:v>
                  </c:pt>
                  <c:pt idx="4">
                    <c:v>1º trimestre</c:v>
                  </c:pt>
                  <c:pt idx="5">
                    <c:v>1º trimestre</c:v>
                  </c:pt>
                  <c:pt idx="6">
                    <c:v>1º trimestre</c:v>
                  </c:pt>
                  <c:pt idx="7">
                    <c:v>1º trimestre</c:v>
                  </c:pt>
                  <c:pt idx="8">
                    <c:v>1º trimestre</c:v>
                  </c:pt>
                </c:lvl>
                <c:lvl>
                  <c:pt idx="0">
                    <c:v>2015</c:v>
                  </c:pt>
                  <c:pt idx="1">
                    <c:v>2016</c:v>
                  </c:pt>
                  <c:pt idx="2">
                    <c:v>2017</c:v>
                  </c:pt>
                  <c:pt idx="3">
                    <c:v>2018</c:v>
                  </c:pt>
                  <c:pt idx="4">
                    <c:v>2019</c:v>
                  </c:pt>
                  <c:pt idx="5">
                    <c:v>2020</c:v>
                  </c:pt>
                  <c:pt idx="6">
                    <c:v>2022</c:v>
                  </c:pt>
                  <c:pt idx="7">
                    <c:v>2023</c:v>
                  </c:pt>
                  <c:pt idx="8">
                    <c:v>2024</c:v>
                  </c:pt>
                </c:lvl>
              </c:multiLvlStrCache>
            </c:multiLvlStrRef>
          </c:cat>
          <c:val>
            <c:numRef>
              <c:f>Hoja2!$E$2:$E$37</c:f>
              <c:numCache>
                <c:formatCode>General</c:formatCode>
                <c:ptCount val="9"/>
                <c:pt idx="0">
                  <c:v>178247</c:v>
                </c:pt>
                <c:pt idx="1">
                  <c:v>254170</c:v>
                </c:pt>
                <c:pt idx="2">
                  <c:v>257327</c:v>
                </c:pt>
                <c:pt idx="3">
                  <c:v>264073</c:v>
                </c:pt>
                <c:pt idx="4">
                  <c:v>226932</c:v>
                </c:pt>
                <c:pt idx="5">
                  <c:v>241180</c:v>
                </c:pt>
                <c:pt idx="6">
                  <c:v>272857</c:v>
                </c:pt>
                <c:pt idx="7">
                  <c:v>283321</c:v>
                </c:pt>
                <c:pt idx="8">
                  <c:v>217358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6D-4074-B0E6-D19CB5F13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4121536"/>
        <c:axId val="911567935"/>
      </c:lineChart>
      <c:catAx>
        <c:axId val="81739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17386336"/>
        <c:crosses val="autoZero"/>
        <c:auto val="1"/>
        <c:lblAlgn val="ctr"/>
        <c:lblOffset val="100"/>
        <c:noMultiLvlLbl val="1"/>
      </c:catAx>
      <c:valAx>
        <c:axId val="817386336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17399296"/>
        <c:crosses val="autoZero"/>
        <c:crossBetween val="between"/>
      </c:valAx>
      <c:valAx>
        <c:axId val="9115679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814121536"/>
        <c:crosses val="max"/>
        <c:crossBetween val="between"/>
      </c:valAx>
      <c:catAx>
        <c:axId val="814121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15679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F473-1695-2B3F-6A4F-C8E13C724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0A166-C5ED-D269-F15F-7505D817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A5976-F255-D12C-8767-310B0893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664E5-7391-90F2-4979-EECD4656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7581D-2D26-B76A-949F-FAB7D1D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05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D3513-F104-16BD-3190-372ADBBD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FC7267-D4D7-6EC9-2A99-2AE170FA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FB2D4-5871-2602-A8F4-6D4C5F84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628FC-2C39-FE4E-83B7-16370079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E9867-78CB-1E16-1BEF-1DAB5665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26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35F1A0-1CF5-DB55-46D8-5A7ED5ACE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8D6986-BC8C-968A-5DFE-25660EBC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4F199-0E8E-3C2E-CABE-BCF059B3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9781C-74A6-9D53-9C74-A20BE65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C6C99-2D8C-0310-D060-7843544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0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9AE55-B5CA-3E26-AA03-B3A4F778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D0C39-304E-85F4-B6FC-86833563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32341-0EA2-F562-C33B-3EEFF117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215C2-7491-BD45-13DF-EC08CE0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D58CF-5DF4-C3E1-D833-0EA1F789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95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B797B-1FAB-0AE5-C4AA-559A8E4B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6A33D7-8AC8-5239-8472-33859A5D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CB09C-3AE8-83B8-8C88-BFDB335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A7EB6-C67E-4B22-80C6-63FA2856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F7260-3016-CD5F-07D2-08CC0BD7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18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DD1C-9339-DE8A-5E58-75A3313A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B9C3A-80A9-2260-0F90-A7CAC69D3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A89543-A227-498F-24E3-F988AD414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E7F07-CC68-0B84-C216-E5804ECC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53973F-9CEF-5EB1-1E10-DFA9A31C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A28483-D403-D2A3-96E2-3C94E39B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243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F261-773D-55D2-D90F-A0C5C223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5921A-553C-8BE4-8724-DE5D10A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044608-2054-7BA5-22E9-781907B8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88FBCE-E9E9-EBBC-05DD-253D27912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675220-390E-8F8D-373B-DCC49D0F4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3F45A6-4A50-FE82-F7D1-0975798B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9388F3-BFFA-0F74-A476-D4803F2C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8E357D-1367-79C5-26EA-D1426EC8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22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1CDF9-5021-CEBC-1FD7-1A25FD91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D71F4B-DE27-5211-95BC-B5206C8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9C73E2-4021-AF4A-AE66-5878A7A1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00142C-97D9-405E-6727-4E9B3D0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687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E7E5D9-EA57-B540-5DBF-85D511BC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F0F983-B5BC-13FD-024E-D8716CA4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BF632-F0A3-9EC0-967A-07CEB4C7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2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6619A-FA2A-ABB8-340A-DC3A1497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BF97AF-9503-D135-5543-C1EB340B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7A6B35-8CBB-2A65-515B-F70980631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76097-6D79-4664-3098-3AC370D8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0D05A8-560A-73E3-B4FE-ED5326BB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C8527-5463-CE12-3FD9-2ABF7017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533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B0F94-A7A2-9041-D105-7090B7C2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AF274A-7E49-B2EC-732B-5CE2A6861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9EF60-6E14-032C-735D-110629B9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88E8A-947E-82A8-7140-85AF5DF0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8BF5E-9F0C-8BC7-5062-2971EE4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5FF239-50A0-D510-E5FB-5D3CBBEF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4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2A1CB-1E71-7EE2-B8DF-C382F774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4B3D7-9935-B10E-8B0C-37C908B8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0E78B3-0ACB-A16F-2B1C-91265ADBA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0704D-7DDD-4610-A295-06DBF97FE61E}" type="datetimeFigureOut">
              <a:rPr lang="es-AR" smtClean="0"/>
              <a:t>19/8/2024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73ECD-21E5-6641-746C-966001B80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170E3D-DD5C-FA7F-6997-22F184DAC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05704-BCA8-4A39-81A7-C7DCC603F0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3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6D73-5732-8A5D-241B-05D0A2853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FA986-899F-156D-5A1A-CE5CC3BAA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32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051D5DD-1946-FF1C-54A3-64E322C40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08105"/>
              </p:ext>
            </p:extLst>
          </p:nvPr>
        </p:nvGraphicFramePr>
        <p:xfrm>
          <a:off x="413658" y="827314"/>
          <a:ext cx="11321142" cy="568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39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43769A14-837E-E659-FB26-7DEB6C68C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383420"/>
              </p:ext>
            </p:extLst>
          </p:nvPr>
        </p:nvGraphicFramePr>
        <p:xfrm>
          <a:off x="304800" y="704395"/>
          <a:ext cx="11419114" cy="5598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6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DCD138C-E6FC-575A-4BF9-75BA71F41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507887"/>
              </p:ext>
            </p:extLst>
          </p:nvPr>
        </p:nvGraphicFramePr>
        <p:xfrm>
          <a:off x="772886" y="1149349"/>
          <a:ext cx="10526485" cy="505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824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B97B82-A4DA-6069-0E77-5D63C75B8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616317"/>
              </p:ext>
            </p:extLst>
          </p:nvPr>
        </p:nvGraphicFramePr>
        <p:xfrm>
          <a:off x="838200" y="762000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7154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Jazmin Moran</dc:creator>
  <cp:lastModifiedBy>Jazmin Moran</cp:lastModifiedBy>
  <cp:revision>1</cp:revision>
  <dcterms:created xsi:type="dcterms:W3CDTF">2024-08-19T22:10:22Z</dcterms:created>
  <dcterms:modified xsi:type="dcterms:W3CDTF">2024-08-20T00:20:47Z</dcterms:modified>
</cp:coreProperties>
</file>