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AE1BE-7C9E-44BE-AEC9-121EA503B7EA}" type="doc">
      <dgm:prSet loTypeId="urn:microsoft.com/office/officeart/2008/layout/LinedList" loCatId="list" qsTypeId="urn:microsoft.com/office/officeart/2005/8/quickstyle/simple2" qsCatId="simple" csTypeId="urn:microsoft.com/office/officeart/2005/8/colors/accent6_2" csCatId="accent6"/>
      <dgm:spPr/>
      <dgm:t>
        <a:bodyPr/>
        <a:lstStyle/>
        <a:p>
          <a:endParaRPr lang="en-US"/>
        </a:p>
      </dgm:t>
    </dgm:pt>
    <dgm:pt modelId="{5F11E8DF-F105-4EB9-B962-67427C2F4B17}">
      <dgm:prSet/>
      <dgm:spPr/>
      <dgm:t>
        <a:bodyPr/>
        <a:lstStyle/>
        <a:p>
          <a:r>
            <a:rPr lang="en-US"/>
            <a:t>Wanted to get number of features down to 4 most important ones</a:t>
          </a:r>
        </a:p>
      </dgm:t>
    </dgm:pt>
    <dgm:pt modelId="{2F291CEA-B1AD-48D6-B905-E7C21348BBC0}" type="parTrans" cxnId="{6DD35723-E4AD-47B7-A366-1B6D8B49987E}">
      <dgm:prSet/>
      <dgm:spPr/>
      <dgm:t>
        <a:bodyPr/>
        <a:lstStyle/>
        <a:p>
          <a:endParaRPr lang="en-US"/>
        </a:p>
      </dgm:t>
    </dgm:pt>
    <dgm:pt modelId="{3D32E8C1-BCD3-4E74-95C0-98690132DDD8}" type="sibTrans" cxnId="{6DD35723-E4AD-47B7-A366-1B6D8B49987E}">
      <dgm:prSet/>
      <dgm:spPr/>
      <dgm:t>
        <a:bodyPr/>
        <a:lstStyle/>
        <a:p>
          <a:endParaRPr lang="en-US"/>
        </a:p>
      </dgm:t>
    </dgm:pt>
    <dgm:pt modelId="{7E45E456-DCD8-43D9-AA7B-441FB33B0898}">
      <dgm:prSet/>
      <dgm:spPr/>
      <dgm:t>
        <a:bodyPr/>
        <a:lstStyle/>
        <a:p>
          <a:r>
            <a:rPr lang="en-US"/>
            <a:t>Used Chi-squared and logistic regression to do this </a:t>
          </a:r>
        </a:p>
      </dgm:t>
    </dgm:pt>
    <dgm:pt modelId="{D4339238-6326-43CB-A8A5-8F54D3A0D444}" type="parTrans" cxnId="{8327539C-57C6-4728-A99B-EACFFC207C50}">
      <dgm:prSet/>
      <dgm:spPr/>
      <dgm:t>
        <a:bodyPr/>
        <a:lstStyle/>
        <a:p>
          <a:endParaRPr lang="en-US"/>
        </a:p>
      </dgm:t>
    </dgm:pt>
    <dgm:pt modelId="{E011839F-3B2B-4363-906C-4F2A96E652C4}" type="sibTrans" cxnId="{8327539C-57C6-4728-A99B-EACFFC207C50}">
      <dgm:prSet/>
      <dgm:spPr/>
      <dgm:t>
        <a:bodyPr/>
        <a:lstStyle/>
        <a:p>
          <a:endParaRPr lang="en-US"/>
        </a:p>
      </dgm:t>
    </dgm:pt>
    <dgm:pt modelId="{F518CF0E-CF21-43DA-9936-AE4657717688}" type="pres">
      <dgm:prSet presAssocID="{68EAE1BE-7C9E-44BE-AEC9-121EA503B7EA}" presName="vert0" presStyleCnt="0">
        <dgm:presLayoutVars>
          <dgm:dir/>
          <dgm:animOne val="branch"/>
          <dgm:animLvl val="lvl"/>
        </dgm:presLayoutVars>
      </dgm:prSet>
      <dgm:spPr/>
    </dgm:pt>
    <dgm:pt modelId="{21F405A3-8A88-41EC-BFBB-5F519A2CA254}" type="pres">
      <dgm:prSet presAssocID="{5F11E8DF-F105-4EB9-B962-67427C2F4B17}" presName="thickLine" presStyleLbl="alignNode1" presStyleIdx="0" presStyleCnt="2"/>
      <dgm:spPr/>
    </dgm:pt>
    <dgm:pt modelId="{506ED769-84D3-4A99-A09C-6289B4392716}" type="pres">
      <dgm:prSet presAssocID="{5F11E8DF-F105-4EB9-B962-67427C2F4B17}" presName="horz1" presStyleCnt="0"/>
      <dgm:spPr/>
    </dgm:pt>
    <dgm:pt modelId="{3B88EA17-76C9-455F-A76F-3BDCA1194715}" type="pres">
      <dgm:prSet presAssocID="{5F11E8DF-F105-4EB9-B962-67427C2F4B17}" presName="tx1" presStyleLbl="revTx" presStyleIdx="0" presStyleCnt="2"/>
      <dgm:spPr/>
    </dgm:pt>
    <dgm:pt modelId="{BCBBB0BA-36D8-4011-B8C3-439CBB5201C0}" type="pres">
      <dgm:prSet presAssocID="{5F11E8DF-F105-4EB9-B962-67427C2F4B17}" presName="vert1" presStyleCnt="0"/>
      <dgm:spPr/>
    </dgm:pt>
    <dgm:pt modelId="{B86CADB0-F1D5-4B5F-A88B-62266B00E2A6}" type="pres">
      <dgm:prSet presAssocID="{7E45E456-DCD8-43D9-AA7B-441FB33B0898}" presName="thickLine" presStyleLbl="alignNode1" presStyleIdx="1" presStyleCnt="2"/>
      <dgm:spPr/>
    </dgm:pt>
    <dgm:pt modelId="{2EE3C622-4D70-4FCA-B7A9-245326C9B8C5}" type="pres">
      <dgm:prSet presAssocID="{7E45E456-DCD8-43D9-AA7B-441FB33B0898}" presName="horz1" presStyleCnt="0"/>
      <dgm:spPr/>
    </dgm:pt>
    <dgm:pt modelId="{D2693D01-EC89-4E26-A525-2CFBAD77DF9E}" type="pres">
      <dgm:prSet presAssocID="{7E45E456-DCD8-43D9-AA7B-441FB33B0898}" presName="tx1" presStyleLbl="revTx" presStyleIdx="1" presStyleCnt="2"/>
      <dgm:spPr/>
    </dgm:pt>
    <dgm:pt modelId="{8B257A18-8478-4D98-89B4-6684F28B14A1}" type="pres">
      <dgm:prSet presAssocID="{7E45E456-DCD8-43D9-AA7B-441FB33B0898}" presName="vert1" presStyleCnt="0"/>
      <dgm:spPr/>
    </dgm:pt>
  </dgm:ptLst>
  <dgm:cxnLst>
    <dgm:cxn modelId="{6DD35723-E4AD-47B7-A366-1B6D8B49987E}" srcId="{68EAE1BE-7C9E-44BE-AEC9-121EA503B7EA}" destId="{5F11E8DF-F105-4EB9-B962-67427C2F4B17}" srcOrd="0" destOrd="0" parTransId="{2F291CEA-B1AD-48D6-B905-E7C21348BBC0}" sibTransId="{3D32E8C1-BCD3-4E74-95C0-98690132DDD8}"/>
    <dgm:cxn modelId="{0C5D5F2B-3D05-4E05-AD9D-CC023003E5EC}" type="presOf" srcId="{7E45E456-DCD8-43D9-AA7B-441FB33B0898}" destId="{D2693D01-EC89-4E26-A525-2CFBAD77DF9E}" srcOrd="0" destOrd="0" presId="urn:microsoft.com/office/officeart/2008/layout/LinedList"/>
    <dgm:cxn modelId="{8327539C-57C6-4728-A99B-EACFFC207C50}" srcId="{68EAE1BE-7C9E-44BE-AEC9-121EA503B7EA}" destId="{7E45E456-DCD8-43D9-AA7B-441FB33B0898}" srcOrd="1" destOrd="0" parTransId="{D4339238-6326-43CB-A8A5-8F54D3A0D444}" sibTransId="{E011839F-3B2B-4363-906C-4F2A96E652C4}"/>
    <dgm:cxn modelId="{6090139E-7535-4D3B-B3BE-F5B56A0992C3}" type="presOf" srcId="{68EAE1BE-7C9E-44BE-AEC9-121EA503B7EA}" destId="{F518CF0E-CF21-43DA-9936-AE4657717688}" srcOrd="0" destOrd="0" presId="urn:microsoft.com/office/officeart/2008/layout/LinedList"/>
    <dgm:cxn modelId="{F6FC27BC-E1A2-4C6A-B26A-89881E6CB9C9}" type="presOf" srcId="{5F11E8DF-F105-4EB9-B962-67427C2F4B17}" destId="{3B88EA17-76C9-455F-A76F-3BDCA1194715}" srcOrd="0" destOrd="0" presId="urn:microsoft.com/office/officeart/2008/layout/LinedList"/>
    <dgm:cxn modelId="{E97199A1-F920-4536-8246-A127412A83E8}" type="presParOf" srcId="{F518CF0E-CF21-43DA-9936-AE4657717688}" destId="{21F405A3-8A88-41EC-BFBB-5F519A2CA254}" srcOrd="0" destOrd="0" presId="urn:microsoft.com/office/officeart/2008/layout/LinedList"/>
    <dgm:cxn modelId="{0C75A6B4-A907-429D-82B9-6CBC7A04A478}" type="presParOf" srcId="{F518CF0E-CF21-43DA-9936-AE4657717688}" destId="{506ED769-84D3-4A99-A09C-6289B4392716}" srcOrd="1" destOrd="0" presId="urn:microsoft.com/office/officeart/2008/layout/LinedList"/>
    <dgm:cxn modelId="{AED56554-B3FF-4FEF-AA8C-AC734BEF2DD7}" type="presParOf" srcId="{506ED769-84D3-4A99-A09C-6289B4392716}" destId="{3B88EA17-76C9-455F-A76F-3BDCA1194715}" srcOrd="0" destOrd="0" presId="urn:microsoft.com/office/officeart/2008/layout/LinedList"/>
    <dgm:cxn modelId="{29657788-AC1E-4437-B5F1-B8981558B90C}" type="presParOf" srcId="{506ED769-84D3-4A99-A09C-6289B4392716}" destId="{BCBBB0BA-36D8-4011-B8C3-439CBB5201C0}" srcOrd="1" destOrd="0" presId="urn:microsoft.com/office/officeart/2008/layout/LinedList"/>
    <dgm:cxn modelId="{CCC0D650-D750-4DEC-87FE-33151A243E6F}" type="presParOf" srcId="{F518CF0E-CF21-43DA-9936-AE4657717688}" destId="{B86CADB0-F1D5-4B5F-A88B-62266B00E2A6}" srcOrd="2" destOrd="0" presId="urn:microsoft.com/office/officeart/2008/layout/LinedList"/>
    <dgm:cxn modelId="{41E75AF4-3FCF-4069-A4E1-2D06A6B354CE}" type="presParOf" srcId="{F518CF0E-CF21-43DA-9936-AE4657717688}" destId="{2EE3C622-4D70-4FCA-B7A9-245326C9B8C5}" srcOrd="3" destOrd="0" presId="urn:microsoft.com/office/officeart/2008/layout/LinedList"/>
    <dgm:cxn modelId="{76820470-06DC-4300-A3C8-ED368E15B032}" type="presParOf" srcId="{2EE3C622-4D70-4FCA-B7A9-245326C9B8C5}" destId="{D2693D01-EC89-4E26-A525-2CFBAD77DF9E}" srcOrd="0" destOrd="0" presId="urn:microsoft.com/office/officeart/2008/layout/LinedList"/>
    <dgm:cxn modelId="{B0C9A01D-989D-444F-AF71-FB8B76519029}" type="presParOf" srcId="{2EE3C622-4D70-4FCA-B7A9-245326C9B8C5}" destId="{8B257A18-8478-4D98-89B4-6684F28B14A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405A3-8A88-41EC-BFBB-5F519A2CA254}">
      <dsp:nvSpPr>
        <dsp:cNvPr id="0" name=""/>
        <dsp:cNvSpPr/>
      </dsp:nvSpPr>
      <dsp:spPr>
        <a:xfrm>
          <a:off x="0" y="0"/>
          <a:ext cx="9906000"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B88EA17-76C9-455F-A76F-3BDCA1194715}">
      <dsp:nvSpPr>
        <dsp:cNvPr id="0" name=""/>
        <dsp:cNvSpPr/>
      </dsp:nvSpPr>
      <dsp:spPr>
        <a:xfrm>
          <a:off x="0" y="0"/>
          <a:ext cx="9906000" cy="177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t>Wanted to get number of features down to 4 most important ones</a:t>
          </a:r>
        </a:p>
      </dsp:txBody>
      <dsp:txXfrm>
        <a:off x="0" y="0"/>
        <a:ext cx="9906000" cy="1770856"/>
      </dsp:txXfrm>
    </dsp:sp>
    <dsp:sp modelId="{B86CADB0-F1D5-4B5F-A88B-62266B00E2A6}">
      <dsp:nvSpPr>
        <dsp:cNvPr id="0" name=""/>
        <dsp:cNvSpPr/>
      </dsp:nvSpPr>
      <dsp:spPr>
        <a:xfrm>
          <a:off x="0" y="1770856"/>
          <a:ext cx="9906000"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2693D01-EC89-4E26-A525-2CFBAD77DF9E}">
      <dsp:nvSpPr>
        <dsp:cNvPr id="0" name=""/>
        <dsp:cNvSpPr/>
      </dsp:nvSpPr>
      <dsp:spPr>
        <a:xfrm>
          <a:off x="0" y="1770856"/>
          <a:ext cx="9906000" cy="177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t>Used Chi-squared and logistic regression to do this </a:t>
          </a:r>
        </a:p>
      </dsp:txBody>
      <dsp:txXfrm>
        <a:off x="0" y="1770856"/>
        <a:ext cx="9906000" cy="17708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2BB39-77A1-4F56-83EA-7A379812F838}" type="datetimeFigureOut">
              <a:rPr lang="en-US" smtClean="0"/>
              <a:t>8/12/2019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9B0B4-E7BD-43CA-B5C5-529F3D8ACB59}" type="slidenum">
              <a:rPr lang="en-US" smtClean="0"/>
              <a:t>‹#›</a:t>
            </a:fld>
            <a:endParaRPr lang="en-US"/>
          </a:p>
        </p:txBody>
      </p:sp>
    </p:spTree>
    <p:extLst>
      <p:ext uri="{BB962C8B-B14F-4D97-AF65-F5344CB8AC3E}">
        <p14:creationId xmlns:p14="http://schemas.microsoft.com/office/powerpoint/2010/main" val="56237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worked on a similar project last semester in my data science course where I analyzed only Powerplay and Penalty Kill percentages and their impact on a team’s success in the playoffs.</a:t>
            </a:r>
          </a:p>
        </p:txBody>
      </p:sp>
      <p:sp>
        <p:nvSpPr>
          <p:cNvPr id="4" name="Slide Number Placeholder 3"/>
          <p:cNvSpPr>
            <a:spLocks noGrp="1"/>
          </p:cNvSpPr>
          <p:nvPr>
            <p:ph type="sldNum" sz="quarter" idx="5"/>
          </p:nvPr>
        </p:nvSpPr>
        <p:spPr/>
        <p:txBody>
          <a:bodyPr/>
          <a:lstStyle/>
          <a:p>
            <a:fld id="{B929B0B4-E7BD-43CA-B5C5-529F3D8ACB59}" type="slidenum">
              <a:rPr lang="en-US" smtClean="0"/>
              <a:t>2</a:t>
            </a:fld>
            <a:endParaRPr lang="en-US"/>
          </a:p>
        </p:txBody>
      </p:sp>
    </p:spTree>
    <p:extLst>
      <p:ext uri="{BB962C8B-B14F-4D97-AF65-F5344CB8AC3E}">
        <p14:creationId xmlns:p14="http://schemas.microsoft.com/office/powerpoint/2010/main" val="48328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Pretty good separation of data with a few outliers</a:t>
            </a:r>
          </a:p>
        </p:txBody>
      </p:sp>
      <p:sp>
        <p:nvSpPr>
          <p:cNvPr id="4" name="Slide Number Placeholder 3"/>
          <p:cNvSpPr>
            <a:spLocks noGrp="1"/>
          </p:cNvSpPr>
          <p:nvPr>
            <p:ph type="sldNum" sz="quarter" idx="5"/>
          </p:nvPr>
        </p:nvSpPr>
        <p:spPr/>
        <p:txBody>
          <a:bodyPr/>
          <a:lstStyle/>
          <a:p>
            <a:fld id="{B929B0B4-E7BD-43CA-B5C5-529F3D8ACB59}" type="slidenum">
              <a:rPr lang="en-US" smtClean="0"/>
              <a:t>9</a:t>
            </a:fld>
            <a:endParaRPr lang="en-US"/>
          </a:p>
        </p:txBody>
      </p:sp>
    </p:spTree>
    <p:extLst>
      <p:ext uri="{BB962C8B-B14F-4D97-AF65-F5344CB8AC3E}">
        <p14:creationId xmlns:p14="http://schemas.microsoft.com/office/powerpoint/2010/main" val="129211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4 features are pretty good predictors of a team making a playoffs based on the graphs, but let’s dive even deeper</a:t>
            </a:r>
          </a:p>
        </p:txBody>
      </p:sp>
      <p:sp>
        <p:nvSpPr>
          <p:cNvPr id="4" name="Slide Number Placeholder 3"/>
          <p:cNvSpPr>
            <a:spLocks noGrp="1"/>
          </p:cNvSpPr>
          <p:nvPr>
            <p:ph type="sldNum" sz="quarter" idx="5"/>
          </p:nvPr>
        </p:nvSpPr>
        <p:spPr/>
        <p:txBody>
          <a:bodyPr/>
          <a:lstStyle/>
          <a:p>
            <a:fld id="{B929B0B4-E7BD-43CA-B5C5-529F3D8ACB59}" type="slidenum">
              <a:rPr lang="en-US" smtClean="0"/>
              <a:t>10</a:t>
            </a:fld>
            <a:endParaRPr lang="en-US"/>
          </a:p>
        </p:txBody>
      </p:sp>
    </p:spTree>
    <p:extLst>
      <p:ext uri="{BB962C8B-B14F-4D97-AF65-F5344CB8AC3E}">
        <p14:creationId xmlns:p14="http://schemas.microsoft.com/office/powerpoint/2010/main" val="1674738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AFC3E4-67EE-4858-BD0C-0662B56B6988}" type="datetimeFigureOut">
              <a:rPr lang="en-US" smtClean="0"/>
              <a:t>8/12/2019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313366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FC3E4-67EE-4858-BD0C-0662B56B698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299032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FC3E4-67EE-4858-BD0C-0662B56B698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177981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FC3E4-67EE-4858-BD0C-0662B56B698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4912-F811-47CC-890D-C1BAB4BB4BD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1433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FC3E4-67EE-4858-BD0C-0662B56B698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2976586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AFC3E4-67EE-4858-BD0C-0662B56B6988}"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3727485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AFC3E4-67EE-4858-BD0C-0662B56B6988}"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2984603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FC3E4-67EE-4858-BD0C-0662B56B6988}"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828076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FC3E4-67EE-4858-BD0C-0662B56B6988}"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173318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FC3E4-67EE-4858-BD0C-0662B56B6988}"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367384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FC3E4-67EE-4858-BD0C-0662B56B6988}"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313817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FC3E4-67EE-4858-BD0C-0662B56B698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130393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FC3E4-67EE-4858-BD0C-0662B56B6988}"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384887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AFC3E4-67EE-4858-BD0C-0662B56B6988}"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78470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FC3E4-67EE-4858-BD0C-0662B56B6988}"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61101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FC3E4-67EE-4858-BD0C-0662B56B698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272138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FC3E4-67EE-4858-BD0C-0662B56B698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4912-F811-47CC-890D-C1BAB4BB4BDB}" type="slidenum">
              <a:rPr lang="en-US" smtClean="0"/>
              <a:t>‹#›</a:t>
            </a:fld>
            <a:endParaRPr lang="en-US"/>
          </a:p>
        </p:txBody>
      </p:sp>
    </p:spTree>
    <p:extLst>
      <p:ext uri="{BB962C8B-B14F-4D97-AF65-F5344CB8AC3E}">
        <p14:creationId xmlns:p14="http://schemas.microsoft.com/office/powerpoint/2010/main" val="157693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AFC3E4-67EE-4858-BD0C-0662B56B6988}" type="datetimeFigureOut">
              <a:rPr lang="en-US" smtClean="0"/>
              <a:t>8/12/2019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DC4912-F811-47CC-890D-C1BAB4BB4BDB}" type="slidenum">
              <a:rPr lang="en-US" smtClean="0"/>
              <a:t>‹#›</a:t>
            </a:fld>
            <a:endParaRPr lang="en-US"/>
          </a:p>
        </p:txBody>
      </p:sp>
    </p:spTree>
    <p:extLst>
      <p:ext uri="{BB962C8B-B14F-4D97-AF65-F5344CB8AC3E}">
        <p14:creationId xmlns:p14="http://schemas.microsoft.com/office/powerpoint/2010/main" val="2488554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llerc4/DS-Proje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corsica.hocke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corsica.hockey/"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898A6872-14E1-4B3C-8ECA-B64BCDC9A056}"/>
              </a:ext>
            </a:extLst>
          </p:cNvPr>
          <p:cNvSpPr>
            <a:spLocks noGrp="1"/>
          </p:cNvSpPr>
          <p:nvPr>
            <p:ph type="ctrTitle"/>
          </p:nvPr>
        </p:nvSpPr>
        <p:spPr>
          <a:xfrm>
            <a:off x="2667000" y="2328334"/>
            <a:ext cx="6858000" cy="1367896"/>
          </a:xfrm>
        </p:spPr>
        <p:txBody>
          <a:bodyPr>
            <a:normAutofit/>
          </a:bodyPr>
          <a:lstStyle/>
          <a:p>
            <a:pPr algn="ctr"/>
            <a:r>
              <a:rPr lang="en-US" sz="3700">
                <a:solidFill>
                  <a:srgbClr val="FFFFFF"/>
                </a:solidFill>
              </a:rPr>
              <a:t>Machine Learning to Predict Playoff Teams in the NHL</a:t>
            </a:r>
          </a:p>
        </p:txBody>
      </p:sp>
      <p:sp>
        <p:nvSpPr>
          <p:cNvPr id="3" name="Subtitle 2">
            <a:extLst>
              <a:ext uri="{FF2B5EF4-FFF2-40B4-BE49-F238E27FC236}">
                <a16:creationId xmlns:a16="http://schemas.microsoft.com/office/drawing/2014/main" id="{2421FADB-0ACC-4F22-8CF4-FD7CAB102568}"/>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Cody Miller</a:t>
            </a:r>
          </a:p>
        </p:txBody>
      </p:sp>
    </p:spTree>
    <p:extLst>
      <p:ext uri="{BB962C8B-B14F-4D97-AF65-F5344CB8AC3E}">
        <p14:creationId xmlns:p14="http://schemas.microsoft.com/office/powerpoint/2010/main" val="12670785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73A6-2EB9-427D-A71F-182BC514FD79}"/>
              </a:ext>
            </a:extLst>
          </p:cNvPr>
          <p:cNvSpPr>
            <a:spLocks noGrp="1"/>
          </p:cNvSpPr>
          <p:nvPr>
            <p:ph type="title"/>
          </p:nvPr>
        </p:nvSpPr>
        <p:spPr/>
        <p:txBody>
          <a:bodyPr/>
          <a:lstStyle/>
          <a:p>
            <a:r>
              <a:rPr lang="en-US" dirty="0"/>
              <a:t>Step 3: Further Visualization</a:t>
            </a:r>
          </a:p>
        </p:txBody>
      </p:sp>
      <p:pic>
        <p:nvPicPr>
          <p:cNvPr id="4" name="Content Placeholder 3">
            <a:extLst>
              <a:ext uri="{FF2B5EF4-FFF2-40B4-BE49-F238E27FC236}">
                <a16:creationId xmlns:a16="http://schemas.microsoft.com/office/drawing/2014/main" id="{7EAF983B-1A70-48FB-944C-C0149052C5FF}"/>
              </a:ext>
            </a:extLst>
          </p:cNvPr>
          <p:cNvPicPr>
            <a:picLocks noGrp="1" noChangeAspect="1"/>
          </p:cNvPicPr>
          <p:nvPr>
            <p:ph idx="1"/>
          </p:nvPr>
        </p:nvPicPr>
        <p:blipFill>
          <a:blip r:embed="rId3"/>
          <a:stretch>
            <a:fillRect/>
          </a:stretch>
        </p:blipFill>
        <p:spPr>
          <a:xfrm>
            <a:off x="1141414" y="2238374"/>
            <a:ext cx="2201861" cy="3400425"/>
          </a:xfrm>
          <a:prstGeom prst="rect">
            <a:avLst/>
          </a:prstGeom>
        </p:spPr>
      </p:pic>
      <p:pic>
        <p:nvPicPr>
          <p:cNvPr id="5" name="Picture 4">
            <a:extLst>
              <a:ext uri="{FF2B5EF4-FFF2-40B4-BE49-F238E27FC236}">
                <a16:creationId xmlns:a16="http://schemas.microsoft.com/office/drawing/2014/main" id="{AA0ABF5D-5CA2-440D-9327-63E5F38C8666}"/>
              </a:ext>
            </a:extLst>
          </p:cNvPr>
          <p:cNvPicPr>
            <a:picLocks noChangeAspect="1"/>
          </p:cNvPicPr>
          <p:nvPr/>
        </p:nvPicPr>
        <p:blipFill>
          <a:blip r:embed="rId4"/>
          <a:stretch>
            <a:fillRect/>
          </a:stretch>
        </p:blipFill>
        <p:spPr>
          <a:xfrm>
            <a:off x="3575049" y="2238374"/>
            <a:ext cx="2519363" cy="3400425"/>
          </a:xfrm>
          <a:prstGeom prst="rect">
            <a:avLst/>
          </a:prstGeom>
        </p:spPr>
      </p:pic>
      <p:pic>
        <p:nvPicPr>
          <p:cNvPr id="6" name="Picture 5">
            <a:extLst>
              <a:ext uri="{FF2B5EF4-FFF2-40B4-BE49-F238E27FC236}">
                <a16:creationId xmlns:a16="http://schemas.microsoft.com/office/drawing/2014/main" id="{87639CA2-DD71-4914-B281-82D166C40438}"/>
              </a:ext>
            </a:extLst>
          </p:cNvPr>
          <p:cNvPicPr>
            <a:picLocks noChangeAspect="1"/>
          </p:cNvPicPr>
          <p:nvPr/>
        </p:nvPicPr>
        <p:blipFill>
          <a:blip r:embed="rId5"/>
          <a:stretch>
            <a:fillRect/>
          </a:stretch>
        </p:blipFill>
        <p:spPr>
          <a:xfrm>
            <a:off x="6262216" y="2238374"/>
            <a:ext cx="2319810" cy="3400425"/>
          </a:xfrm>
          <a:prstGeom prst="rect">
            <a:avLst/>
          </a:prstGeom>
        </p:spPr>
      </p:pic>
      <p:pic>
        <p:nvPicPr>
          <p:cNvPr id="7" name="Picture 6">
            <a:extLst>
              <a:ext uri="{FF2B5EF4-FFF2-40B4-BE49-F238E27FC236}">
                <a16:creationId xmlns:a16="http://schemas.microsoft.com/office/drawing/2014/main" id="{531C9956-7920-473C-AFCD-E9959CC98AF3}"/>
              </a:ext>
            </a:extLst>
          </p:cNvPr>
          <p:cNvPicPr>
            <a:picLocks noChangeAspect="1"/>
          </p:cNvPicPr>
          <p:nvPr/>
        </p:nvPicPr>
        <p:blipFill>
          <a:blip r:embed="rId6"/>
          <a:stretch>
            <a:fillRect/>
          </a:stretch>
        </p:blipFill>
        <p:spPr>
          <a:xfrm>
            <a:off x="8650868" y="2238374"/>
            <a:ext cx="2396543" cy="3400425"/>
          </a:xfrm>
          <a:prstGeom prst="rect">
            <a:avLst/>
          </a:prstGeom>
        </p:spPr>
      </p:pic>
    </p:spTree>
    <p:extLst>
      <p:ext uri="{BB962C8B-B14F-4D97-AF65-F5344CB8AC3E}">
        <p14:creationId xmlns:p14="http://schemas.microsoft.com/office/powerpoint/2010/main" val="171468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C04-1537-4DBB-81FD-D720F5D9BED5}"/>
              </a:ext>
            </a:extLst>
          </p:cNvPr>
          <p:cNvSpPr>
            <a:spLocks noGrp="1"/>
          </p:cNvSpPr>
          <p:nvPr>
            <p:ph type="title"/>
          </p:nvPr>
        </p:nvSpPr>
        <p:spPr/>
        <p:txBody>
          <a:bodyPr/>
          <a:lstStyle/>
          <a:p>
            <a:r>
              <a:rPr lang="en-US" dirty="0"/>
              <a:t>Step 4: Linear SVC</a:t>
            </a:r>
          </a:p>
        </p:txBody>
      </p:sp>
      <p:sp>
        <p:nvSpPr>
          <p:cNvPr id="3" name="Content Placeholder 2">
            <a:extLst>
              <a:ext uri="{FF2B5EF4-FFF2-40B4-BE49-F238E27FC236}">
                <a16:creationId xmlns:a16="http://schemas.microsoft.com/office/drawing/2014/main" id="{17CAA3A6-D4D8-4B0B-9E90-25E1F60BDD1F}"/>
              </a:ext>
            </a:extLst>
          </p:cNvPr>
          <p:cNvSpPr>
            <a:spLocks noGrp="1"/>
          </p:cNvSpPr>
          <p:nvPr>
            <p:ph idx="1"/>
          </p:nvPr>
        </p:nvSpPr>
        <p:spPr/>
        <p:txBody>
          <a:bodyPr/>
          <a:lstStyle/>
          <a:p>
            <a:r>
              <a:rPr lang="en-US" dirty="0"/>
              <a:t>Linear SVC for Goals For percentage</a:t>
            </a:r>
          </a:p>
        </p:txBody>
      </p:sp>
      <p:pic>
        <p:nvPicPr>
          <p:cNvPr id="4" name="Picture 3">
            <a:extLst>
              <a:ext uri="{FF2B5EF4-FFF2-40B4-BE49-F238E27FC236}">
                <a16:creationId xmlns:a16="http://schemas.microsoft.com/office/drawing/2014/main" id="{8CFDBC2B-A194-4817-BF30-B1530DE70862}"/>
              </a:ext>
            </a:extLst>
          </p:cNvPr>
          <p:cNvPicPr>
            <a:picLocks noChangeAspect="1"/>
          </p:cNvPicPr>
          <p:nvPr/>
        </p:nvPicPr>
        <p:blipFill>
          <a:blip r:embed="rId2"/>
          <a:stretch>
            <a:fillRect/>
          </a:stretch>
        </p:blipFill>
        <p:spPr>
          <a:xfrm>
            <a:off x="1424871" y="3140893"/>
            <a:ext cx="9172575" cy="2857500"/>
          </a:xfrm>
          <a:prstGeom prst="rect">
            <a:avLst/>
          </a:prstGeom>
        </p:spPr>
      </p:pic>
    </p:spTree>
    <p:extLst>
      <p:ext uri="{BB962C8B-B14F-4D97-AF65-F5344CB8AC3E}">
        <p14:creationId xmlns:p14="http://schemas.microsoft.com/office/powerpoint/2010/main" val="130017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F72F-718C-4C91-95A8-48E06A15E9DE}"/>
              </a:ext>
            </a:extLst>
          </p:cNvPr>
          <p:cNvSpPr>
            <a:spLocks noGrp="1"/>
          </p:cNvSpPr>
          <p:nvPr>
            <p:ph type="title"/>
          </p:nvPr>
        </p:nvSpPr>
        <p:spPr/>
        <p:txBody>
          <a:bodyPr/>
          <a:lstStyle/>
          <a:p>
            <a:r>
              <a:rPr lang="en-US" dirty="0"/>
              <a:t>Step 4 (Continued)</a:t>
            </a:r>
          </a:p>
        </p:txBody>
      </p:sp>
      <p:sp>
        <p:nvSpPr>
          <p:cNvPr id="3" name="Content Placeholder 2">
            <a:extLst>
              <a:ext uri="{FF2B5EF4-FFF2-40B4-BE49-F238E27FC236}">
                <a16:creationId xmlns:a16="http://schemas.microsoft.com/office/drawing/2014/main" id="{AF1030C1-3C2B-4601-98FE-724566AA62FA}"/>
              </a:ext>
            </a:extLst>
          </p:cNvPr>
          <p:cNvSpPr>
            <a:spLocks noGrp="1"/>
          </p:cNvSpPr>
          <p:nvPr>
            <p:ph idx="1"/>
          </p:nvPr>
        </p:nvSpPr>
        <p:spPr/>
        <p:txBody>
          <a:bodyPr/>
          <a:lstStyle/>
          <a:p>
            <a:r>
              <a:rPr lang="en-US" dirty="0"/>
              <a:t>Linear SVC for Goals For per 60 minutes</a:t>
            </a:r>
          </a:p>
        </p:txBody>
      </p:sp>
      <p:pic>
        <p:nvPicPr>
          <p:cNvPr id="4" name="Picture 3">
            <a:extLst>
              <a:ext uri="{FF2B5EF4-FFF2-40B4-BE49-F238E27FC236}">
                <a16:creationId xmlns:a16="http://schemas.microsoft.com/office/drawing/2014/main" id="{62E51BD2-87E1-4152-AA7D-161F4E8A1FDF}"/>
              </a:ext>
            </a:extLst>
          </p:cNvPr>
          <p:cNvPicPr>
            <a:picLocks noChangeAspect="1"/>
          </p:cNvPicPr>
          <p:nvPr/>
        </p:nvPicPr>
        <p:blipFill>
          <a:blip r:embed="rId2"/>
          <a:stretch>
            <a:fillRect/>
          </a:stretch>
        </p:blipFill>
        <p:spPr>
          <a:xfrm>
            <a:off x="1422398" y="3195637"/>
            <a:ext cx="9344025" cy="2847975"/>
          </a:xfrm>
          <a:prstGeom prst="rect">
            <a:avLst/>
          </a:prstGeom>
        </p:spPr>
      </p:pic>
    </p:spTree>
    <p:extLst>
      <p:ext uri="{BB962C8B-B14F-4D97-AF65-F5344CB8AC3E}">
        <p14:creationId xmlns:p14="http://schemas.microsoft.com/office/powerpoint/2010/main" val="281327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17FC-2E42-4F58-B959-4B680C20BC04}"/>
              </a:ext>
            </a:extLst>
          </p:cNvPr>
          <p:cNvSpPr>
            <a:spLocks noGrp="1"/>
          </p:cNvSpPr>
          <p:nvPr>
            <p:ph type="title"/>
          </p:nvPr>
        </p:nvSpPr>
        <p:spPr/>
        <p:txBody>
          <a:bodyPr/>
          <a:lstStyle/>
          <a:p>
            <a:r>
              <a:rPr lang="en-US" dirty="0"/>
              <a:t>Step 4 (Continued)</a:t>
            </a:r>
          </a:p>
        </p:txBody>
      </p:sp>
      <p:sp>
        <p:nvSpPr>
          <p:cNvPr id="3" name="Content Placeholder 2">
            <a:extLst>
              <a:ext uri="{FF2B5EF4-FFF2-40B4-BE49-F238E27FC236}">
                <a16:creationId xmlns:a16="http://schemas.microsoft.com/office/drawing/2014/main" id="{5B75CCC1-72D1-403B-81B2-29CC56E342FE}"/>
              </a:ext>
            </a:extLst>
          </p:cNvPr>
          <p:cNvSpPr>
            <a:spLocks noGrp="1"/>
          </p:cNvSpPr>
          <p:nvPr>
            <p:ph idx="1"/>
          </p:nvPr>
        </p:nvSpPr>
        <p:spPr/>
        <p:txBody>
          <a:bodyPr/>
          <a:lstStyle/>
          <a:p>
            <a:r>
              <a:rPr lang="en-US" dirty="0"/>
              <a:t>Linear SVC for Goals Against per 60 minutes</a:t>
            </a:r>
          </a:p>
        </p:txBody>
      </p:sp>
      <p:pic>
        <p:nvPicPr>
          <p:cNvPr id="4" name="Picture 3">
            <a:extLst>
              <a:ext uri="{FF2B5EF4-FFF2-40B4-BE49-F238E27FC236}">
                <a16:creationId xmlns:a16="http://schemas.microsoft.com/office/drawing/2014/main" id="{CDF8B0B3-E311-4AC3-845B-011009FF8F31}"/>
              </a:ext>
            </a:extLst>
          </p:cNvPr>
          <p:cNvPicPr>
            <a:picLocks noChangeAspect="1"/>
          </p:cNvPicPr>
          <p:nvPr/>
        </p:nvPicPr>
        <p:blipFill>
          <a:blip r:embed="rId2"/>
          <a:stretch>
            <a:fillRect/>
          </a:stretch>
        </p:blipFill>
        <p:spPr>
          <a:xfrm>
            <a:off x="1512886" y="2971800"/>
            <a:ext cx="9163050" cy="2895600"/>
          </a:xfrm>
          <a:prstGeom prst="rect">
            <a:avLst/>
          </a:prstGeom>
        </p:spPr>
      </p:pic>
    </p:spTree>
    <p:extLst>
      <p:ext uri="{BB962C8B-B14F-4D97-AF65-F5344CB8AC3E}">
        <p14:creationId xmlns:p14="http://schemas.microsoft.com/office/powerpoint/2010/main" val="219398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AD2B-969E-4859-AA11-DCA5882AD3D8}"/>
              </a:ext>
            </a:extLst>
          </p:cNvPr>
          <p:cNvSpPr>
            <a:spLocks noGrp="1"/>
          </p:cNvSpPr>
          <p:nvPr>
            <p:ph type="title"/>
          </p:nvPr>
        </p:nvSpPr>
        <p:spPr/>
        <p:txBody>
          <a:bodyPr/>
          <a:lstStyle/>
          <a:p>
            <a:r>
              <a:rPr lang="en-US" dirty="0"/>
              <a:t>Step 4 (Continued)</a:t>
            </a:r>
          </a:p>
        </p:txBody>
      </p:sp>
      <p:sp>
        <p:nvSpPr>
          <p:cNvPr id="3" name="Content Placeholder 2">
            <a:extLst>
              <a:ext uri="{FF2B5EF4-FFF2-40B4-BE49-F238E27FC236}">
                <a16:creationId xmlns:a16="http://schemas.microsoft.com/office/drawing/2014/main" id="{DF2BF1C9-52CD-44C8-AC35-5ECCA8A8B7F6}"/>
              </a:ext>
            </a:extLst>
          </p:cNvPr>
          <p:cNvSpPr>
            <a:spLocks noGrp="1"/>
          </p:cNvSpPr>
          <p:nvPr>
            <p:ph idx="1"/>
          </p:nvPr>
        </p:nvSpPr>
        <p:spPr/>
        <p:txBody>
          <a:bodyPr/>
          <a:lstStyle/>
          <a:p>
            <a:r>
              <a:rPr lang="en-US" dirty="0"/>
              <a:t>Linear SVC for Expected Goals For per 60 minutes</a:t>
            </a:r>
          </a:p>
        </p:txBody>
      </p:sp>
      <p:pic>
        <p:nvPicPr>
          <p:cNvPr id="4" name="Picture 3">
            <a:extLst>
              <a:ext uri="{FF2B5EF4-FFF2-40B4-BE49-F238E27FC236}">
                <a16:creationId xmlns:a16="http://schemas.microsoft.com/office/drawing/2014/main" id="{6DDDBC86-3013-4DAB-A5BA-773D5BACA56A}"/>
              </a:ext>
            </a:extLst>
          </p:cNvPr>
          <p:cNvPicPr>
            <a:picLocks noChangeAspect="1"/>
          </p:cNvPicPr>
          <p:nvPr/>
        </p:nvPicPr>
        <p:blipFill>
          <a:blip r:embed="rId2"/>
          <a:stretch>
            <a:fillRect/>
          </a:stretch>
        </p:blipFill>
        <p:spPr>
          <a:xfrm>
            <a:off x="1479548" y="3114675"/>
            <a:ext cx="9229725" cy="2828925"/>
          </a:xfrm>
          <a:prstGeom prst="rect">
            <a:avLst/>
          </a:prstGeom>
        </p:spPr>
      </p:pic>
    </p:spTree>
    <p:extLst>
      <p:ext uri="{BB962C8B-B14F-4D97-AF65-F5344CB8AC3E}">
        <p14:creationId xmlns:p14="http://schemas.microsoft.com/office/powerpoint/2010/main" val="125633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FB97-B9FE-42BD-B721-88A4CE0AC588}"/>
              </a:ext>
            </a:extLst>
          </p:cNvPr>
          <p:cNvSpPr>
            <a:spLocks noGrp="1"/>
          </p:cNvSpPr>
          <p:nvPr>
            <p:ph type="title"/>
          </p:nvPr>
        </p:nvSpPr>
        <p:spPr/>
        <p:txBody>
          <a:bodyPr/>
          <a:lstStyle/>
          <a:p>
            <a:r>
              <a:rPr lang="en-US" dirty="0"/>
              <a:t>Step 4 (Continued)</a:t>
            </a:r>
          </a:p>
        </p:txBody>
      </p:sp>
      <p:sp>
        <p:nvSpPr>
          <p:cNvPr id="3" name="Content Placeholder 2">
            <a:extLst>
              <a:ext uri="{FF2B5EF4-FFF2-40B4-BE49-F238E27FC236}">
                <a16:creationId xmlns:a16="http://schemas.microsoft.com/office/drawing/2014/main" id="{93E14994-66D5-4CCE-AFE5-53A5FDE5EC69}"/>
              </a:ext>
            </a:extLst>
          </p:cNvPr>
          <p:cNvSpPr>
            <a:spLocks noGrp="1"/>
          </p:cNvSpPr>
          <p:nvPr>
            <p:ph idx="1"/>
          </p:nvPr>
        </p:nvSpPr>
        <p:spPr/>
        <p:txBody>
          <a:bodyPr/>
          <a:lstStyle/>
          <a:p>
            <a:r>
              <a:rPr lang="en-US" dirty="0"/>
              <a:t>Linear SVC had Goals For percentage and Goals Against per 60 minutes as the 2 best features out of the 4</a:t>
            </a:r>
          </a:p>
          <a:p>
            <a:r>
              <a:rPr lang="en-US" dirty="0"/>
              <a:t>As a result, we will continue further with just those 2 </a:t>
            </a:r>
          </a:p>
        </p:txBody>
      </p:sp>
    </p:spTree>
    <p:extLst>
      <p:ext uri="{BB962C8B-B14F-4D97-AF65-F5344CB8AC3E}">
        <p14:creationId xmlns:p14="http://schemas.microsoft.com/office/powerpoint/2010/main" val="180148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6284-25DD-4D83-8694-0B7454570C86}"/>
              </a:ext>
            </a:extLst>
          </p:cNvPr>
          <p:cNvSpPr>
            <a:spLocks noGrp="1"/>
          </p:cNvSpPr>
          <p:nvPr>
            <p:ph type="title"/>
          </p:nvPr>
        </p:nvSpPr>
        <p:spPr/>
        <p:txBody>
          <a:bodyPr/>
          <a:lstStyle/>
          <a:p>
            <a:r>
              <a:rPr lang="en-US" dirty="0"/>
              <a:t>Step 5: K-Neighbors Classifier</a:t>
            </a:r>
          </a:p>
        </p:txBody>
      </p:sp>
      <p:sp>
        <p:nvSpPr>
          <p:cNvPr id="3" name="Content Placeholder 2">
            <a:extLst>
              <a:ext uri="{FF2B5EF4-FFF2-40B4-BE49-F238E27FC236}">
                <a16:creationId xmlns:a16="http://schemas.microsoft.com/office/drawing/2014/main" id="{A60CF53E-D6A7-4204-AB74-A9795A8CD60B}"/>
              </a:ext>
            </a:extLst>
          </p:cNvPr>
          <p:cNvSpPr>
            <a:spLocks noGrp="1"/>
          </p:cNvSpPr>
          <p:nvPr>
            <p:ph idx="1"/>
          </p:nvPr>
        </p:nvSpPr>
        <p:spPr/>
        <p:txBody>
          <a:bodyPr/>
          <a:lstStyle/>
          <a:p>
            <a:r>
              <a:rPr lang="en-US" dirty="0"/>
              <a:t>K-Neighbors Classifier on Goals For percentage</a:t>
            </a:r>
          </a:p>
        </p:txBody>
      </p:sp>
      <p:pic>
        <p:nvPicPr>
          <p:cNvPr id="5" name="Picture 4">
            <a:extLst>
              <a:ext uri="{FF2B5EF4-FFF2-40B4-BE49-F238E27FC236}">
                <a16:creationId xmlns:a16="http://schemas.microsoft.com/office/drawing/2014/main" id="{787E5C97-DBA4-4D56-96D2-E8625C476243}"/>
              </a:ext>
            </a:extLst>
          </p:cNvPr>
          <p:cNvPicPr>
            <a:picLocks noChangeAspect="1"/>
          </p:cNvPicPr>
          <p:nvPr/>
        </p:nvPicPr>
        <p:blipFill>
          <a:blip r:embed="rId2"/>
          <a:stretch>
            <a:fillRect/>
          </a:stretch>
        </p:blipFill>
        <p:spPr>
          <a:xfrm>
            <a:off x="1493836" y="3105150"/>
            <a:ext cx="9201150" cy="2505075"/>
          </a:xfrm>
          <a:prstGeom prst="rect">
            <a:avLst/>
          </a:prstGeom>
        </p:spPr>
      </p:pic>
    </p:spTree>
    <p:extLst>
      <p:ext uri="{BB962C8B-B14F-4D97-AF65-F5344CB8AC3E}">
        <p14:creationId xmlns:p14="http://schemas.microsoft.com/office/powerpoint/2010/main" val="428271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4023-64BD-4801-A133-61A20EB0B802}"/>
              </a:ext>
            </a:extLst>
          </p:cNvPr>
          <p:cNvSpPr>
            <a:spLocks noGrp="1"/>
          </p:cNvSpPr>
          <p:nvPr>
            <p:ph type="title"/>
          </p:nvPr>
        </p:nvSpPr>
        <p:spPr/>
        <p:txBody>
          <a:bodyPr/>
          <a:lstStyle/>
          <a:p>
            <a:r>
              <a:rPr lang="en-US" dirty="0"/>
              <a:t>Step 5 (Continued)</a:t>
            </a:r>
          </a:p>
        </p:txBody>
      </p:sp>
      <p:sp>
        <p:nvSpPr>
          <p:cNvPr id="3" name="Content Placeholder 2">
            <a:extLst>
              <a:ext uri="{FF2B5EF4-FFF2-40B4-BE49-F238E27FC236}">
                <a16:creationId xmlns:a16="http://schemas.microsoft.com/office/drawing/2014/main" id="{294F72E6-8CE6-4EA0-9FA9-616754DB9763}"/>
              </a:ext>
            </a:extLst>
          </p:cNvPr>
          <p:cNvSpPr>
            <a:spLocks noGrp="1"/>
          </p:cNvSpPr>
          <p:nvPr>
            <p:ph idx="1"/>
          </p:nvPr>
        </p:nvSpPr>
        <p:spPr/>
        <p:txBody>
          <a:bodyPr/>
          <a:lstStyle/>
          <a:p>
            <a:r>
              <a:rPr lang="en-US" dirty="0"/>
              <a:t>K-Neighbors Classifier for Goals Against per 60 minutes </a:t>
            </a:r>
          </a:p>
        </p:txBody>
      </p:sp>
      <p:pic>
        <p:nvPicPr>
          <p:cNvPr id="4" name="Picture 3">
            <a:extLst>
              <a:ext uri="{FF2B5EF4-FFF2-40B4-BE49-F238E27FC236}">
                <a16:creationId xmlns:a16="http://schemas.microsoft.com/office/drawing/2014/main" id="{32CD42F3-8B62-43EC-9D43-5CF8FFCB229E}"/>
              </a:ext>
            </a:extLst>
          </p:cNvPr>
          <p:cNvPicPr>
            <a:picLocks noChangeAspect="1"/>
          </p:cNvPicPr>
          <p:nvPr/>
        </p:nvPicPr>
        <p:blipFill>
          <a:blip r:embed="rId2"/>
          <a:stretch>
            <a:fillRect/>
          </a:stretch>
        </p:blipFill>
        <p:spPr>
          <a:xfrm>
            <a:off x="1489073" y="3314701"/>
            <a:ext cx="9210675" cy="2476500"/>
          </a:xfrm>
          <a:prstGeom prst="rect">
            <a:avLst/>
          </a:prstGeom>
        </p:spPr>
      </p:pic>
    </p:spTree>
    <p:extLst>
      <p:ext uri="{BB962C8B-B14F-4D97-AF65-F5344CB8AC3E}">
        <p14:creationId xmlns:p14="http://schemas.microsoft.com/office/powerpoint/2010/main" val="234283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DEDD-741B-4610-BED0-D97F12FFCB8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F009624-D722-4A61-B171-662B82C9D2D2}"/>
              </a:ext>
            </a:extLst>
          </p:cNvPr>
          <p:cNvSpPr>
            <a:spLocks noGrp="1"/>
          </p:cNvSpPr>
          <p:nvPr>
            <p:ph idx="1"/>
          </p:nvPr>
        </p:nvSpPr>
        <p:spPr/>
        <p:txBody>
          <a:bodyPr/>
          <a:lstStyle/>
          <a:p>
            <a:r>
              <a:rPr lang="en-US" dirty="0"/>
              <a:t>Out of all the machine learning techniques and NHL advanced stats used, the best combination for playoff prediction was Goals For percentage (percentage of goals that you score versus your opponents) with a 3 neighbor K-Neighbors Classifier</a:t>
            </a:r>
          </a:p>
        </p:txBody>
      </p:sp>
    </p:spTree>
    <p:extLst>
      <p:ext uri="{BB962C8B-B14F-4D97-AF65-F5344CB8AC3E}">
        <p14:creationId xmlns:p14="http://schemas.microsoft.com/office/powerpoint/2010/main" val="1131533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2DF421-067C-409F-807B-4D953AEFD7CD}"/>
              </a:ext>
            </a:extLst>
          </p:cNvPr>
          <p:cNvSpPr txBox="1"/>
          <p:nvPr/>
        </p:nvSpPr>
        <p:spPr>
          <a:xfrm>
            <a:off x="0" y="1"/>
            <a:ext cx="12192000" cy="3508654"/>
          </a:xfrm>
          <a:prstGeom prst="rect">
            <a:avLst/>
          </a:prstGeom>
          <a:no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6000" dirty="0">
                <a:latin typeface="+mj-lt"/>
              </a:rPr>
              <a:t>Questions?</a:t>
            </a:r>
          </a:p>
        </p:txBody>
      </p:sp>
    </p:spTree>
    <p:extLst>
      <p:ext uri="{BB962C8B-B14F-4D97-AF65-F5344CB8AC3E}">
        <p14:creationId xmlns:p14="http://schemas.microsoft.com/office/powerpoint/2010/main" val="111821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E3FF45E-CE26-4D47-A654-292FA6451365}"/>
              </a:ext>
            </a:extLst>
          </p:cNvPr>
          <p:cNvSpPr>
            <a:spLocks noGrp="1"/>
          </p:cNvSpPr>
          <p:nvPr>
            <p:ph type="title"/>
          </p:nvPr>
        </p:nvSpPr>
        <p:spPr>
          <a:xfrm>
            <a:off x="1019015" y="1093787"/>
            <a:ext cx="3059969" cy="4697413"/>
          </a:xfrm>
        </p:spPr>
        <p:txBody>
          <a:bodyPr>
            <a:normAutofit/>
          </a:bodyPr>
          <a:lstStyle/>
          <a:p>
            <a:r>
              <a:rPr lang="en-US" dirty="0"/>
              <a:t>Inspiration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EA24C3-3E1F-4684-BA73-FD0152D96870}"/>
              </a:ext>
            </a:extLst>
          </p:cNvPr>
          <p:cNvSpPr>
            <a:spLocks noGrp="1"/>
          </p:cNvSpPr>
          <p:nvPr>
            <p:ph idx="1"/>
          </p:nvPr>
        </p:nvSpPr>
        <p:spPr>
          <a:xfrm>
            <a:off x="5215467" y="1093788"/>
            <a:ext cx="5831944" cy="4697413"/>
          </a:xfrm>
        </p:spPr>
        <p:txBody>
          <a:bodyPr>
            <a:normAutofit/>
          </a:bodyPr>
          <a:lstStyle/>
          <a:p>
            <a:r>
              <a:rPr lang="en-US" dirty="0"/>
              <a:t>Worked on similar project last semester in Data Science class</a:t>
            </a:r>
          </a:p>
          <a:p>
            <a:r>
              <a:rPr lang="en-US" dirty="0" err="1"/>
              <a:t>Github</a:t>
            </a:r>
            <a:r>
              <a:rPr lang="en-US" dirty="0"/>
              <a:t> link to last semester’s project: </a:t>
            </a:r>
            <a:r>
              <a:rPr lang="en-US" dirty="0">
                <a:hlinkClick r:id="rId3"/>
              </a:rPr>
              <a:t>https://github.com/millerc4/DS-Project</a:t>
            </a:r>
            <a:endParaRPr lang="en-US" dirty="0"/>
          </a:p>
        </p:txBody>
      </p:sp>
      <p:pic>
        <p:nvPicPr>
          <p:cNvPr id="4" name="Picture 3">
            <a:extLst>
              <a:ext uri="{FF2B5EF4-FFF2-40B4-BE49-F238E27FC236}">
                <a16:creationId xmlns:a16="http://schemas.microsoft.com/office/drawing/2014/main" id="{121227F2-435E-443D-883A-A344DA22756F}"/>
              </a:ext>
            </a:extLst>
          </p:cNvPr>
          <p:cNvPicPr>
            <a:picLocks noChangeAspect="1"/>
          </p:cNvPicPr>
          <p:nvPr/>
        </p:nvPicPr>
        <p:blipFill>
          <a:blip r:embed="rId4"/>
          <a:stretch>
            <a:fillRect/>
          </a:stretch>
        </p:blipFill>
        <p:spPr>
          <a:xfrm>
            <a:off x="5206122" y="3261073"/>
            <a:ext cx="3219450" cy="3413861"/>
          </a:xfrm>
          <a:prstGeom prst="rect">
            <a:avLst/>
          </a:prstGeom>
        </p:spPr>
      </p:pic>
      <p:pic>
        <p:nvPicPr>
          <p:cNvPr id="5" name="Picture 4">
            <a:extLst>
              <a:ext uri="{FF2B5EF4-FFF2-40B4-BE49-F238E27FC236}">
                <a16:creationId xmlns:a16="http://schemas.microsoft.com/office/drawing/2014/main" id="{29C14A2E-2F51-4783-8F31-E1B669646505}"/>
              </a:ext>
            </a:extLst>
          </p:cNvPr>
          <p:cNvPicPr>
            <a:picLocks noChangeAspect="1"/>
          </p:cNvPicPr>
          <p:nvPr/>
        </p:nvPicPr>
        <p:blipFill>
          <a:blip r:embed="rId5"/>
          <a:stretch>
            <a:fillRect/>
          </a:stretch>
        </p:blipFill>
        <p:spPr>
          <a:xfrm>
            <a:off x="8582005" y="3261073"/>
            <a:ext cx="3476645" cy="3413861"/>
          </a:xfrm>
          <a:prstGeom prst="rect">
            <a:avLst/>
          </a:prstGeom>
        </p:spPr>
      </p:pic>
    </p:spTree>
    <p:extLst>
      <p:ext uri="{BB962C8B-B14F-4D97-AF65-F5344CB8AC3E}">
        <p14:creationId xmlns:p14="http://schemas.microsoft.com/office/powerpoint/2010/main" val="4586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8EBA-0F27-44C5-8546-7583447D8542}"/>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C57704A8-AC20-4CF8-BFD6-C78C1AB2FCEA}"/>
              </a:ext>
            </a:extLst>
          </p:cNvPr>
          <p:cNvSpPr>
            <a:spLocks noGrp="1"/>
          </p:cNvSpPr>
          <p:nvPr>
            <p:ph idx="1"/>
          </p:nvPr>
        </p:nvSpPr>
        <p:spPr/>
        <p:txBody>
          <a:bodyPr/>
          <a:lstStyle/>
          <a:p>
            <a:r>
              <a:rPr lang="en-US" dirty="0">
                <a:hlinkClick r:id="rId2"/>
              </a:rPr>
              <a:t>http://corsica.hockey/</a:t>
            </a:r>
            <a:endParaRPr lang="en-US" dirty="0"/>
          </a:p>
          <a:p>
            <a:r>
              <a:rPr lang="en-US" dirty="0" err="1"/>
              <a:t>Jupyter</a:t>
            </a:r>
            <a:r>
              <a:rPr lang="en-US" dirty="0"/>
              <a:t> Notebook</a:t>
            </a:r>
          </a:p>
          <a:p>
            <a:r>
              <a:rPr lang="en-US" dirty="0"/>
              <a:t>Pandas, NumPy, </a:t>
            </a:r>
            <a:r>
              <a:rPr lang="en-US" dirty="0" err="1"/>
              <a:t>SciKit</a:t>
            </a:r>
            <a:r>
              <a:rPr lang="en-US" dirty="0"/>
              <a:t> Learn libraries for analysis</a:t>
            </a:r>
          </a:p>
          <a:p>
            <a:r>
              <a:rPr lang="en-US" dirty="0"/>
              <a:t>Matplotlib, Seaborn libraries for visualization</a:t>
            </a:r>
          </a:p>
        </p:txBody>
      </p:sp>
    </p:spTree>
    <p:extLst>
      <p:ext uri="{BB962C8B-B14F-4D97-AF65-F5344CB8AC3E}">
        <p14:creationId xmlns:p14="http://schemas.microsoft.com/office/powerpoint/2010/main" val="72559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BD911E-1F7C-4555-AECD-C0A873DCDC52}"/>
              </a:ext>
            </a:extLst>
          </p:cNvPr>
          <p:cNvSpPr>
            <a:spLocks noGrp="1"/>
          </p:cNvSpPr>
          <p:nvPr>
            <p:ph type="title"/>
          </p:nvPr>
        </p:nvSpPr>
        <p:spPr>
          <a:xfrm>
            <a:off x="1141413" y="618518"/>
            <a:ext cx="4459286" cy="1478570"/>
          </a:xfrm>
        </p:spPr>
        <p:txBody>
          <a:bodyPr>
            <a:normAutofit/>
          </a:bodyPr>
          <a:lstStyle/>
          <a:p>
            <a:r>
              <a:rPr lang="en-US" sz="3200"/>
              <a:t>The dataset</a:t>
            </a:r>
          </a:p>
        </p:txBody>
      </p:sp>
      <p:sp>
        <p:nvSpPr>
          <p:cNvPr id="9" name="Content Placeholder 8">
            <a:extLst>
              <a:ext uri="{FF2B5EF4-FFF2-40B4-BE49-F238E27FC236}">
                <a16:creationId xmlns:a16="http://schemas.microsoft.com/office/drawing/2014/main" id="{1E307429-FEDD-4D60-AD13-1AE69146872C}"/>
              </a:ext>
            </a:extLst>
          </p:cNvPr>
          <p:cNvSpPr>
            <a:spLocks noGrp="1"/>
          </p:cNvSpPr>
          <p:nvPr>
            <p:ph idx="1"/>
          </p:nvPr>
        </p:nvSpPr>
        <p:spPr>
          <a:xfrm>
            <a:off x="1141412" y="2249487"/>
            <a:ext cx="4459287" cy="3965046"/>
          </a:xfrm>
        </p:spPr>
        <p:txBody>
          <a:bodyPr>
            <a:normAutofit/>
          </a:bodyPr>
          <a:lstStyle/>
          <a:p>
            <a:r>
              <a:rPr lang="en-US" sz="2000" dirty="0"/>
              <a:t>Made up of 12 components and 1 label that indicates whether the team made or missed the playoffs</a:t>
            </a:r>
          </a:p>
          <a:p>
            <a:r>
              <a:rPr lang="en-US" sz="2000" dirty="0"/>
              <a:t>Data had to be labeled by me as I could not find data with labels</a:t>
            </a:r>
          </a:p>
          <a:p>
            <a:r>
              <a:rPr lang="en-US" sz="2000" dirty="0"/>
              <a:t>All stats are advanced NHL stats and their descriptions can be found on </a:t>
            </a:r>
            <a:r>
              <a:rPr lang="en-US" sz="2000" dirty="0">
                <a:hlinkClick r:id="rId4"/>
              </a:rPr>
              <a:t>http://corsica.hockey/</a:t>
            </a:r>
            <a:r>
              <a:rPr lang="en-US" sz="2000" dirty="0"/>
              <a:t> </a:t>
            </a:r>
          </a:p>
        </p:txBody>
      </p:sp>
      <p:pic>
        <p:nvPicPr>
          <p:cNvPr id="7" name="Content Placeholder 3">
            <a:extLst>
              <a:ext uri="{FF2B5EF4-FFF2-40B4-BE49-F238E27FC236}">
                <a16:creationId xmlns:a16="http://schemas.microsoft.com/office/drawing/2014/main" id="{165F3CD1-3A51-4BA5-846B-F8DFE38D7665}"/>
              </a:ext>
            </a:extLst>
          </p:cNvPr>
          <p:cNvPicPr>
            <a:picLocks noChangeAspect="1"/>
          </p:cNvPicPr>
          <p:nvPr/>
        </p:nvPicPr>
        <p:blipFill>
          <a:blip r:embed="rId5"/>
          <a:stretch>
            <a:fillRect/>
          </a:stretch>
        </p:blipFill>
        <p:spPr>
          <a:xfrm>
            <a:off x="6096000" y="2516240"/>
            <a:ext cx="5456279" cy="18005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6" name="Group 5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28143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662F4-3F35-4A62-B901-2B0308FCBE29}"/>
              </a:ext>
            </a:extLst>
          </p:cNvPr>
          <p:cNvSpPr>
            <a:spLocks noGrp="1"/>
          </p:cNvSpPr>
          <p:nvPr>
            <p:ph type="title"/>
          </p:nvPr>
        </p:nvSpPr>
        <p:spPr>
          <a:xfrm>
            <a:off x="1141413" y="618518"/>
            <a:ext cx="9905998" cy="1478570"/>
          </a:xfrm>
        </p:spPr>
        <p:txBody>
          <a:bodyPr>
            <a:normAutofit/>
          </a:bodyPr>
          <a:lstStyle/>
          <a:p>
            <a:r>
              <a:rPr lang="en-US"/>
              <a:t>Step 1: Feature Selection</a:t>
            </a:r>
          </a:p>
        </p:txBody>
      </p:sp>
      <p:graphicFrame>
        <p:nvGraphicFramePr>
          <p:cNvPr id="5" name="Content Placeholder 2">
            <a:extLst>
              <a:ext uri="{FF2B5EF4-FFF2-40B4-BE49-F238E27FC236}">
                <a16:creationId xmlns:a16="http://schemas.microsoft.com/office/drawing/2014/main" id="{CB1FFA11-15FF-446C-A332-840742296993}"/>
              </a:ext>
            </a:extLst>
          </p:cNvPr>
          <p:cNvGraphicFramePr>
            <a:graphicFrameLocks noGrp="1"/>
          </p:cNvGraphicFramePr>
          <p:nvPr>
            <p:ph idx="1"/>
            <p:extLst>
              <p:ext uri="{D42A27DB-BD31-4B8C-83A1-F6EECF244321}">
                <p14:modId xmlns:p14="http://schemas.microsoft.com/office/powerpoint/2010/main" val="312252327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258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BAC81B-7480-4610-9310-67FD7E895B4F}"/>
              </a:ext>
            </a:extLst>
          </p:cNvPr>
          <p:cNvSpPr>
            <a:spLocks noGrp="1"/>
          </p:cNvSpPr>
          <p:nvPr>
            <p:ph type="title"/>
          </p:nvPr>
        </p:nvSpPr>
        <p:spPr>
          <a:xfrm>
            <a:off x="1141413" y="618518"/>
            <a:ext cx="4459286" cy="1478570"/>
          </a:xfrm>
        </p:spPr>
        <p:txBody>
          <a:bodyPr>
            <a:normAutofit/>
          </a:bodyPr>
          <a:lstStyle/>
          <a:p>
            <a:r>
              <a:rPr lang="en-US" sz="3200"/>
              <a:t>Chi-squared</a:t>
            </a:r>
          </a:p>
        </p:txBody>
      </p:sp>
      <p:sp>
        <p:nvSpPr>
          <p:cNvPr id="3" name="Content Placeholder 2">
            <a:extLst>
              <a:ext uri="{FF2B5EF4-FFF2-40B4-BE49-F238E27FC236}">
                <a16:creationId xmlns:a16="http://schemas.microsoft.com/office/drawing/2014/main" id="{24C0ADDD-22D6-45DD-89C2-11B34AC7C039}"/>
              </a:ext>
            </a:extLst>
          </p:cNvPr>
          <p:cNvSpPr>
            <a:spLocks noGrp="1"/>
          </p:cNvSpPr>
          <p:nvPr>
            <p:ph idx="1"/>
          </p:nvPr>
        </p:nvSpPr>
        <p:spPr>
          <a:xfrm>
            <a:off x="1141412" y="2249487"/>
            <a:ext cx="4459287" cy="3965046"/>
          </a:xfrm>
        </p:spPr>
        <p:txBody>
          <a:bodyPr>
            <a:normAutofit/>
          </a:bodyPr>
          <a:lstStyle/>
          <a:p>
            <a:r>
              <a:rPr lang="en-US" sz="2000"/>
              <a:t>Chi-squared told me that Corsi For%, Corsi Against per 60 minutes, Goals For percentage, and Expected Goals For percentage were 4 most important features</a:t>
            </a:r>
          </a:p>
        </p:txBody>
      </p:sp>
      <p:pic>
        <p:nvPicPr>
          <p:cNvPr id="5" name="Picture 4">
            <a:extLst>
              <a:ext uri="{FF2B5EF4-FFF2-40B4-BE49-F238E27FC236}">
                <a16:creationId xmlns:a16="http://schemas.microsoft.com/office/drawing/2014/main" id="{BB44DE0D-8C74-404F-BB03-088E9A3D3E9C}"/>
              </a:ext>
            </a:extLst>
          </p:cNvPr>
          <p:cNvPicPr>
            <a:picLocks noChangeAspect="1"/>
          </p:cNvPicPr>
          <p:nvPr/>
        </p:nvPicPr>
        <p:blipFill>
          <a:blip r:embed="rId4"/>
          <a:stretch>
            <a:fillRect/>
          </a:stretch>
        </p:blipFill>
        <p:spPr>
          <a:xfrm>
            <a:off x="6096000" y="1752361"/>
            <a:ext cx="5456279" cy="33283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4" name="Group 5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7529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00DDB74-C732-4936-9430-8DBD6A0110E3}"/>
              </a:ext>
            </a:extLst>
          </p:cNvPr>
          <p:cNvSpPr>
            <a:spLocks noGrp="1"/>
          </p:cNvSpPr>
          <p:nvPr>
            <p:ph type="title"/>
          </p:nvPr>
        </p:nvSpPr>
        <p:spPr>
          <a:xfrm>
            <a:off x="1141413" y="618518"/>
            <a:ext cx="4459286" cy="1478570"/>
          </a:xfrm>
        </p:spPr>
        <p:txBody>
          <a:bodyPr>
            <a:normAutofit/>
          </a:bodyPr>
          <a:lstStyle/>
          <a:p>
            <a:r>
              <a:rPr lang="en-US" sz="3200"/>
              <a:t>Logistic Regression</a:t>
            </a:r>
          </a:p>
        </p:txBody>
      </p:sp>
      <p:sp>
        <p:nvSpPr>
          <p:cNvPr id="3" name="Content Placeholder 2">
            <a:extLst>
              <a:ext uri="{FF2B5EF4-FFF2-40B4-BE49-F238E27FC236}">
                <a16:creationId xmlns:a16="http://schemas.microsoft.com/office/drawing/2014/main" id="{F6262665-6DC9-49AF-ADE2-B0FAD230789B}"/>
              </a:ext>
            </a:extLst>
          </p:cNvPr>
          <p:cNvSpPr>
            <a:spLocks noGrp="1"/>
          </p:cNvSpPr>
          <p:nvPr>
            <p:ph idx="1"/>
          </p:nvPr>
        </p:nvSpPr>
        <p:spPr>
          <a:xfrm>
            <a:off x="1141412" y="2249487"/>
            <a:ext cx="4459287" cy="3965046"/>
          </a:xfrm>
        </p:spPr>
        <p:txBody>
          <a:bodyPr>
            <a:normAutofit/>
          </a:bodyPr>
          <a:lstStyle/>
          <a:p>
            <a:r>
              <a:rPr lang="en-US" sz="2000" dirty="0"/>
              <a:t>Logistic Regression told me that Goals For percentage, Goals For per 60 minutes, Goals Against per 60 minutes, and Expected Goals For per 60 minutes were 4 most important features</a:t>
            </a:r>
          </a:p>
          <a:p>
            <a:r>
              <a:rPr lang="en-US" sz="2000" dirty="0"/>
              <a:t>Went with these 4 features for rest of the project</a:t>
            </a:r>
          </a:p>
        </p:txBody>
      </p:sp>
      <p:pic>
        <p:nvPicPr>
          <p:cNvPr id="4" name="Picture 3">
            <a:extLst>
              <a:ext uri="{FF2B5EF4-FFF2-40B4-BE49-F238E27FC236}">
                <a16:creationId xmlns:a16="http://schemas.microsoft.com/office/drawing/2014/main" id="{ACBB21D2-8708-47D9-B80C-019AFCD40149}"/>
              </a:ext>
            </a:extLst>
          </p:cNvPr>
          <p:cNvPicPr>
            <a:picLocks noChangeAspect="1"/>
          </p:cNvPicPr>
          <p:nvPr/>
        </p:nvPicPr>
        <p:blipFill>
          <a:blip r:embed="rId4"/>
          <a:stretch>
            <a:fillRect/>
          </a:stretch>
        </p:blipFill>
        <p:spPr>
          <a:xfrm>
            <a:off x="6096000" y="2529880"/>
            <a:ext cx="5456279" cy="177329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48"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0566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D515-A966-45F5-9934-9A2E19C73A56}"/>
              </a:ext>
            </a:extLst>
          </p:cNvPr>
          <p:cNvSpPr>
            <a:spLocks noGrp="1"/>
          </p:cNvSpPr>
          <p:nvPr>
            <p:ph type="title"/>
          </p:nvPr>
        </p:nvSpPr>
        <p:spPr>
          <a:xfrm>
            <a:off x="1141413" y="618518"/>
            <a:ext cx="9905998" cy="1478570"/>
          </a:xfrm>
        </p:spPr>
        <p:txBody>
          <a:bodyPr>
            <a:normAutofit/>
          </a:bodyPr>
          <a:lstStyle/>
          <a:p>
            <a:r>
              <a:rPr lang="en-US"/>
              <a:t>Step 2: PCA Combined with Logistic Regression</a:t>
            </a:r>
            <a:endParaRPr lang="en-US" dirty="0"/>
          </a:p>
        </p:txBody>
      </p:sp>
      <p:pic>
        <p:nvPicPr>
          <p:cNvPr id="5" name="Picture 4">
            <a:extLst>
              <a:ext uri="{FF2B5EF4-FFF2-40B4-BE49-F238E27FC236}">
                <a16:creationId xmlns:a16="http://schemas.microsoft.com/office/drawing/2014/main" id="{602C7F75-D5B8-426A-B857-6E3CBCB2E750}"/>
              </a:ext>
            </a:extLst>
          </p:cNvPr>
          <p:cNvPicPr>
            <a:picLocks noChangeAspect="1"/>
          </p:cNvPicPr>
          <p:nvPr/>
        </p:nvPicPr>
        <p:blipFill>
          <a:blip r:embed="rId3"/>
          <a:stretch>
            <a:fillRect/>
          </a:stretch>
        </p:blipFill>
        <p:spPr>
          <a:xfrm>
            <a:off x="1141411" y="3215823"/>
            <a:ext cx="4689234" cy="161697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9F98AED3-AB79-427F-906A-33B5881A1576}"/>
              </a:ext>
            </a:extLst>
          </p:cNvPr>
          <p:cNvSpPr>
            <a:spLocks noGrp="1"/>
          </p:cNvSpPr>
          <p:nvPr>
            <p:ph idx="1"/>
          </p:nvPr>
        </p:nvSpPr>
        <p:spPr>
          <a:xfrm>
            <a:off x="6336727" y="2249487"/>
            <a:ext cx="4710683" cy="3541714"/>
          </a:xfrm>
        </p:spPr>
        <p:txBody>
          <a:bodyPr>
            <a:normAutofit/>
          </a:bodyPr>
          <a:lstStyle/>
          <a:p>
            <a:r>
              <a:rPr lang="en-US" dirty="0"/>
              <a:t>2-component PCA and Logistic Regression with an 80/20 train/test split gave a confusion matrix that correctly classified 64 out of 73 playoff teams</a:t>
            </a:r>
          </a:p>
        </p:txBody>
      </p:sp>
    </p:spTree>
    <p:extLst>
      <p:ext uri="{BB962C8B-B14F-4D97-AF65-F5344CB8AC3E}">
        <p14:creationId xmlns:p14="http://schemas.microsoft.com/office/powerpoint/2010/main" val="3298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BC2F-7A48-4001-ABF7-114A2E53BADD}"/>
              </a:ext>
            </a:extLst>
          </p:cNvPr>
          <p:cNvSpPr>
            <a:spLocks noGrp="1"/>
          </p:cNvSpPr>
          <p:nvPr>
            <p:ph type="title"/>
          </p:nvPr>
        </p:nvSpPr>
        <p:spPr/>
        <p:txBody>
          <a:bodyPr/>
          <a:lstStyle/>
          <a:p>
            <a:r>
              <a:rPr lang="en-US" dirty="0"/>
              <a:t>Logistic Regression on Test Data</a:t>
            </a:r>
          </a:p>
        </p:txBody>
      </p:sp>
      <p:pic>
        <p:nvPicPr>
          <p:cNvPr id="4" name="Content Placeholder 3">
            <a:extLst>
              <a:ext uri="{FF2B5EF4-FFF2-40B4-BE49-F238E27FC236}">
                <a16:creationId xmlns:a16="http://schemas.microsoft.com/office/drawing/2014/main" id="{2E6D78AF-31E6-42D7-8C74-CC7B783D43DE}"/>
              </a:ext>
            </a:extLst>
          </p:cNvPr>
          <p:cNvPicPr>
            <a:picLocks noGrp="1" noChangeAspect="1"/>
          </p:cNvPicPr>
          <p:nvPr>
            <p:ph idx="1"/>
          </p:nvPr>
        </p:nvPicPr>
        <p:blipFill>
          <a:blip r:embed="rId3"/>
          <a:stretch>
            <a:fillRect/>
          </a:stretch>
        </p:blipFill>
        <p:spPr>
          <a:xfrm>
            <a:off x="3253364" y="2028825"/>
            <a:ext cx="5685272" cy="3896519"/>
          </a:xfrm>
          <a:prstGeom prst="rect">
            <a:avLst/>
          </a:prstGeom>
        </p:spPr>
      </p:pic>
    </p:spTree>
    <p:extLst>
      <p:ext uri="{BB962C8B-B14F-4D97-AF65-F5344CB8AC3E}">
        <p14:creationId xmlns:p14="http://schemas.microsoft.com/office/powerpoint/2010/main" val="1726945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482</Words>
  <Application>Microsoft Office PowerPoint</Application>
  <PresentationFormat>Widescreen</PresentationFormat>
  <Paragraphs>59</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Machine Learning to Predict Playoff Teams in the NHL</vt:lpstr>
      <vt:lpstr>Inspiration</vt:lpstr>
      <vt:lpstr>Tools Used</vt:lpstr>
      <vt:lpstr>The dataset</vt:lpstr>
      <vt:lpstr>Step 1: Feature Selection</vt:lpstr>
      <vt:lpstr>Chi-squared</vt:lpstr>
      <vt:lpstr>Logistic Regression</vt:lpstr>
      <vt:lpstr>Step 2: PCA Combined with Logistic Regression</vt:lpstr>
      <vt:lpstr>Logistic Regression on Test Data</vt:lpstr>
      <vt:lpstr>Step 3: Further Visualization</vt:lpstr>
      <vt:lpstr>Step 4: Linear SVC</vt:lpstr>
      <vt:lpstr>Step 4 (Continued)</vt:lpstr>
      <vt:lpstr>Step 4 (Continued)</vt:lpstr>
      <vt:lpstr>Step 4 (Continued)</vt:lpstr>
      <vt:lpstr>Step 4 (Continued)</vt:lpstr>
      <vt:lpstr>Step 5: K-Neighbors Classifier</vt:lpstr>
      <vt:lpstr>Step 5 (Continued)</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Predict Playoff Teams in the NHL</dc:title>
  <dc:creator>Miller, Cody</dc:creator>
  <cp:lastModifiedBy>Miller, Cody</cp:lastModifiedBy>
  <cp:revision>6</cp:revision>
  <dcterms:created xsi:type="dcterms:W3CDTF">2019-08-12T20:16:31Z</dcterms:created>
  <dcterms:modified xsi:type="dcterms:W3CDTF">2019-08-12T20:33:35Z</dcterms:modified>
</cp:coreProperties>
</file>