
<file path=[Content_Types].xml><?xml version="1.0" encoding="utf-8"?>
<Types xmlns="http://schemas.openxmlformats.org/package/2006/content-types">
  <Default ContentType="application/x-fontdata" Extension="fntdata"/>
  <Default ContentType="image/jpeg" Extension="jp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00d8599e9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00d8599e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00d8599e9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0d8599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00d8599e9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00d8599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00d8599e9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00d8599e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youtu.be/25ovCm9jKf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python.org/3/library/functions.html#map" TargetMode="External"/><Relationship Id="rId4" Type="http://schemas.openxmlformats.org/officeDocument/2006/relationships/hyperlink" Target="https://docs.python.org/3/library/itertools.html#itertools.starma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python.org/3/library/functions.html#filter" TargetMode="External"/><Relationship Id="rId4" Type="http://schemas.openxmlformats.org/officeDocument/2006/relationships/hyperlink" Target="https://docs.python.org/3/library/itertools.html#itertools.filterfals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www.youtube.com/watch?v=hUes6y2b--0"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 and Filter()</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Using Python functions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Lambda (Anonymous) Functions</a:t>
            </a:r>
            <a:endParaRPr/>
          </a:p>
        </p:txBody>
      </p:sp>
      <p:sp>
        <p:nvSpPr>
          <p:cNvPr id="74" name="Google Shape;74;p1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rPr>
              <a:t>The following terms may be used interchangeably depending on the programming language type and culture:</a:t>
            </a:r>
            <a:endParaRPr sz="1350">
              <a:solidFill>
                <a:srgbClr val="222222"/>
              </a:solidFill>
              <a:highlight>
                <a:srgbClr val="FFFFFF"/>
              </a:highlight>
            </a:endParaRPr>
          </a:p>
          <a:p>
            <a:pPr indent="-314325" lvl="0" marL="457200" rtl="0" algn="l">
              <a:spcBef>
                <a:spcPts val="1400"/>
              </a:spcBef>
              <a:spcAft>
                <a:spcPts val="0"/>
              </a:spcAft>
              <a:buClr>
                <a:srgbClr val="222222"/>
              </a:buClr>
              <a:buSzPts val="1350"/>
              <a:buChar char="●"/>
            </a:pPr>
            <a:r>
              <a:rPr lang="en" sz="1350">
                <a:solidFill>
                  <a:srgbClr val="222222"/>
                </a:solidFill>
                <a:highlight>
                  <a:srgbClr val="FFFFFF"/>
                </a:highlight>
              </a:rPr>
              <a:t>Anonymous functions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Lambda functions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Lambda expressions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Lambda abstractions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Lambda form</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Function literals</a:t>
            </a:r>
            <a:endParaRPr sz="1350">
              <a:solidFill>
                <a:srgbClr val="222222"/>
              </a:solidFill>
              <a:highlight>
                <a:srgbClr val="FFFFFF"/>
              </a:highlight>
            </a:endParaRPr>
          </a:p>
          <a:p>
            <a:pPr indent="0" lvl="0" marL="0" rtl="0" algn="l">
              <a:spcBef>
                <a:spcPts val="1400"/>
              </a:spcBef>
              <a:spcAft>
                <a:spcPts val="1600"/>
              </a:spcAft>
              <a:buNone/>
            </a:pPr>
            <a:r>
              <a:t/>
            </a:r>
            <a:endParaRPr/>
          </a:p>
        </p:txBody>
      </p:sp>
      <p:sp>
        <p:nvSpPr>
          <p:cNvPr id="75" name="Google Shape;75;p1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Lambda functions are defined with the </a:t>
            </a:r>
            <a:r>
              <a:rPr lang="en"/>
              <a:t>structure</a:t>
            </a:r>
            <a:r>
              <a:rPr lang="en"/>
              <a:t>:</a:t>
            </a:r>
            <a:endParaRPr/>
          </a:p>
          <a:p>
            <a:pPr indent="0" lvl="0" marL="0" rtl="0" algn="l">
              <a:spcBef>
                <a:spcPts val="1600"/>
              </a:spcBef>
              <a:spcAft>
                <a:spcPts val="0"/>
              </a:spcAft>
              <a:buNone/>
            </a:pPr>
            <a:r>
              <a:rPr lang="en"/>
              <a:t>	lambda x: x+1</a:t>
            </a:r>
            <a:endParaRPr/>
          </a:p>
          <a:p>
            <a:pPr indent="0" lvl="0" marL="0" rtl="0" algn="l">
              <a:spcBef>
                <a:spcPts val="1600"/>
              </a:spcBef>
              <a:spcAft>
                <a:spcPts val="0"/>
              </a:spcAft>
              <a:buNone/>
            </a:pPr>
            <a:r>
              <a:rPr lang="en"/>
              <a:t>Where x is the bound variable, a colon and then the body of the function/expression.</a:t>
            </a:r>
            <a:endParaRPr/>
          </a:p>
          <a:p>
            <a:pPr indent="0" lvl="0" marL="0" rtl="0" algn="l">
              <a:spcBef>
                <a:spcPts val="1600"/>
              </a:spcBef>
              <a:spcAft>
                <a:spcPts val="0"/>
              </a:spcAft>
              <a:buNone/>
            </a:pPr>
            <a:r>
              <a:rPr lang="en"/>
              <a:t>6 Minute video that describes Lambdas:</a:t>
            </a:r>
            <a:endParaRPr/>
          </a:p>
          <a:p>
            <a:pPr indent="0" lvl="0" marL="0" rtl="0" algn="l">
              <a:spcBef>
                <a:spcPts val="1600"/>
              </a:spcBef>
              <a:spcAft>
                <a:spcPts val="1600"/>
              </a:spcAft>
              <a:buNone/>
            </a:pPr>
            <a:r>
              <a:rPr lang="en" u="sng">
                <a:solidFill>
                  <a:schemeClr val="hlink"/>
                </a:solidFill>
                <a:hlinkClick r:id="rId3"/>
              </a:rPr>
              <a:t>https://youtu.be/25ovCm9jKfA</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 from</a:t>
            </a:r>
            <a:r>
              <a:rPr lang="en"/>
              <a:t> </a:t>
            </a:r>
            <a:r>
              <a:rPr lang="en" sz="2400" u="sng">
                <a:solidFill>
                  <a:srgbClr val="000000"/>
                </a:solidFill>
                <a:latin typeface="Arial"/>
                <a:ea typeface="Arial"/>
                <a:cs typeface="Arial"/>
                <a:sym typeface="Arial"/>
                <a:hlinkClick r:id="rId3"/>
              </a:rPr>
              <a:t>https://docs.python.org/3/library/functions.html#map</a:t>
            </a:r>
            <a:endParaRPr sz="2400">
              <a:solidFill>
                <a:srgbClr val="000000"/>
              </a:solidFill>
            </a:endParaRPr>
          </a:p>
        </p:txBody>
      </p:sp>
      <p:sp>
        <p:nvSpPr>
          <p:cNvPr id="86" name="Google Shape;86;p16"/>
          <p:cNvSpPr txBox="1"/>
          <p:nvPr>
            <p:ph idx="1" type="body"/>
          </p:nvPr>
        </p:nvSpPr>
        <p:spPr>
          <a:xfrm>
            <a:off x="471900" y="1931925"/>
            <a:ext cx="8222100" cy="2710200"/>
          </a:xfrm>
          <a:prstGeom prst="rect">
            <a:avLst/>
          </a:prstGeom>
        </p:spPr>
        <p:txBody>
          <a:bodyPr anchorCtr="0" anchor="t" bIns="91425" lIns="91425" spcFirstLastPara="1" rIns="91425" wrap="square" tIns="91425">
            <a:noAutofit/>
          </a:bodyPr>
          <a:lstStyle/>
          <a:p>
            <a:pPr indent="0" lvl="0" marL="38100" marR="38100" rtl="0" algn="l">
              <a:spcBef>
                <a:spcPts val="0"/>
              </a:spcBef>
              <a:spcAft>
                <a:spcPts val="0"/>
              </a:spcAft>
              <a:buNone/>
            </a:pPr>
            <a:r>
              <a:rPr b="1" lang="en">
                <a:solidFill>
                  <a:srgbClr val="222222"/>
                </a:solidFill>
                <a:highlight>
                  <a:srgbClr val="FBE54E"/>
                </a:highlight>
                <a:latin typeface="Courier New"/>
                <a:ea typeface="Courier New"/>
                <a:cs typeface="Courier New"/>
                <a:sym typeface="Courier New"/>
              </a:rPr>
              <a:t>map</a:t>
            </a:r>
            <a:r>
              <a:rPr lang="en">
                <a:solidFill>
                  <a:srgbClr val="222222"/>
                </a:solidFill>
                <a:highlight>
                  <a:srgbClr val="FBE54E"/>
                </a:highlight>
                <a:latin typeface="Arial"/>
                <a:ea typeface="Arial"/>
                <a:cs typeface="Arial"/>
                <a:sym typeface="Arial"/>
              </a:rPr>
              <a:t>(</a:t>
            </a:r>
            <a:r>
              <a:rPr i="1" lang="en">
                <a:solidFill>
                  <a:srgbClr val="222222"/>
                </a:solidFill>
                <a:highlight>
                  <a:srgbClr val="FBE54E"/>
                </a:highlight>
                <a:latin typeface="Courier New"/>
                <a:ea typeface="Courier New"/>
                <a:cs typeface="Courier New"/>
                <a:sym typeface="Courier New"/>
              </a:rPr>
              <a:t>function</a:t>
            </a:r>
            <a:r>
              <a:rPr lang="en">
                <a:solidFill>
                  <a:srgbClr val="222222"/>
                </a:solidFill>
                <a:highlight>
                  <a:srgbClr val="FBE54E"/>
                </a:highlight>
                <a:latin typeface="Arial"/>
                <a:ea typeface="Arial"/>
                <a:cs typeface="Arial"/>
                <a:sym typeface="Arial"/>
              </a:rPr>
              <a:t>, </a:t>
            </a:r>
            <a:r>
              <a:rPr i="1" lang="en">
                <a:solidFill>
                  <a:srgbClr val="222222"/>
                </a:solidFill>
                <a:highlight>
                  <a:srgbClr val="FBE54E"/>
                </a:highlight>
                <a:latin typeface="Courier New"/>
                <a:ea typeface="Courier New"/>
                <a:cs typeface="Courier New"/>
                <a:sym typeface="Courier New"/>
              </a:rPr>
              <a:t>iterable</a:t>
            </a:r>
            <a:r>
              <a:rPr lang="en">
                <a:solidFill>
                  <a:srgbClr val="222222"/>
                </a:solidFill>
                <a:highlight>
                  <a:srgbClr val="FBE54E"/>
                </a:highlight>
                <a:latin typeface="Arial"/>
                <a:ea typeface="Arial"/>
                <a:cs typeface="Arial"/>
                <a:sym typeface="Arial"/>
              </a:rPr>
              <a:t>, </a:t>
            </a:r>
            <a:r>
              <a:rPr i="1" lang="en">
                <a:solidFill>
                  <a:srgbClr val="222222"/>
                </a:solidFill>
                <a:highlight>
                  <a:srgbClr val="FBE54E"/>
                </a:highlight>
                <a:latin typeface="Courier New"/>
                <a:ea typeface="Courier New"/>
                <a:cs typeface="Courier New"/>
                <a:sym typeface="Courier New"/>
              </a:rPr>
              <a:t>...</a:t>
            </a:r>
            <a:r>
              <a:rPr lang="en">
                <a:solidFill>
                  <a:srgbClr val="222222"/>
                </a:solidFill>
                <a:highlight>
                  <a:srgbClr val="FBE54E"/>
                </a:highlight>
                <a:latin typeface="Arial"/>
                <a:ea typeface="Arial"/>
                <a:cs typeface="Arial"/>
                <a:sym typeface="Arial"/>
              </a:rPr>
              <a:t>)</a:t>
            </a:r>
            <a:endParaRPr>
              <a:solidFill>
                <a:srgbClr val="222222"/>
              </a:solidFill>
              <a:highlight>
                <a:srgbClr val="FBE54E"/>
              </a:highlight>
              <a:latin typeface="Arial"/>
              <a:ea typeface="Arial"/>
              <a:cs typeface="Arial"/>
              <a:sym typeface="Arial"/>
            </a:endParaRPr>
          </a:p>
          <a:p>
            <a:pPr indent="0" lvl="0" marL="292100" rtl="0" algn="just">
              <a:lnSpc>
                <a:spcPct val="140000"/>
              </a:lnSpc>
              <a:spcBef>
                <a:spcPts val="200"/>
              </a:spcBef>
              <a:spcAft>
                <a:spcPts val="0"/>
              </a:spcAft>
              <a:buNone/>
            </a:pPr>
            <a:r>
              <a:rPr lang="en">
                <a:solidFill>
                  <a:srgbClr val="222222"/>
                </a:solidFill>
                <a:highlight>
                  <a:srgbClr val="FFFFFF"/>
                </a:highlight>
                <a:latin typeface="Arial"/>
                <a:ea typeface="Arial"/>
                <a:cs typeface="Arial"/>
                <a:sym typeface="Arial"/>
              </a:rPr>
              <a:t>Return an iterator that applies </a:t>
            </a:r>
            <a:r>
              <a:rPr i="1" lang="en">
                <a:solidFill>
                  <a:srgbClr val="222222"/>
                </a:solidFill>
                <a:highlight>
                  <a:srgbClr val="FFFFFF"/>
                </a:highlight>
                <a:latin typeface="Arial"/>
                <a:ea typeface="Arial"/>
                <a:cs typeface="Arial"/>
                <a:sym typeface="Arial"/>
              </a:rPr>
              <a:t>function</a:t>
            </a:r>
            <a:r>
              <a:rPr lang="en">
                <a:solidFill>
                  <a:srgbClr val="222222"/>
                </a:solidFill>
                <a:highlight>
                  <a:srgbClr val="FFFFFF"/>
                </a:highlight>
                <a:latin typeface="Arial"/>
                <a:ea typeface="Arial"/>
                <a:cs typeface="Arial"/>
                <a:sym typeface="Arial"/>
              </a:rPr>
              <a:t> to every item of </a:t>
            </a:r>
            <a:r>
              <a:rPr i="1" lang="en">
                <a:solidFill>
                  <a:srgbClr val="222222"/>
                </a:solidFill>
                <a:highlight>
                  <a:srgbClr val="FFFFFF"/>
                </a:highlight>
                <a:latin typeface="Arial"/>
                <a:ea typeface="Arial"/>
                <a:cs typeface="Arial"/>
                <a:sym typeface="Arial"/>
              </a:rPr>
              <a:t>iterable</a:t>
            </a:r>
            <a:r>
              <a:rPr lang="en">
                <a:solidFill>
                  <a:srgbClr val="222222"/>
                </a:solidFill>
                <a:highlight>
                  <a:srgbClr val="FFFFFF"/>
                </a:highlight>
                <a:latin typeface="Arial"/>
                <a:ea typeface="Arial"/>
                <a:cs typeface="Arial"/>
                <a:sym typeface="Arial"/>
              </a:rPr>
              <a:t>, yielding the results. If additional </a:t>
            </a:r>
            <a:r>
              <a:rPr i="1" lang="en">
                <a:solidFill>
                  <a:srgbClr val="222222"/>
                </a:solidFill>
                <a:highlight>
                  <a:srgbClr val="FFFFFF"/>
                </a:highlight>
                <a:latin typeface="Arial"/>
                <a:ea typeface="Arial"/>
                <a:cs typeface="Arial"/>
                <a:sym typeface="Arial"/>
              </a:rPr>
              <a:t>iterable</a:t>
            </a:r>
            <a:r>
              <a:rPr lang="en">
                <a:solidFill>
                  <a:srgbClr val="222222"/>
                </a:solidFill>
                <a:highlight>
                  <a:srgbClr val="FFFFFF"/>
                </a:highlight>
                <a:latin typeface="Arial"/>
                <a:ea typeface="Arial"/>
                <a:cs typeface="Arial"/>
                <a:sym typeface="Arial"/>
              </a:rPr>
              <a:t> arguments are passed, </a:t>
            </a:r>
            <a:r>
              <a:rPr i="1" lang="en">
                <a:solidFill>
                  <a:srgbClr val="222222"/>
                </a:solidFill>
                <a:highlight>
                  <a:srgbClr val="FFFFFF"/>
                </a:highlight>
                <a:latin typeface="Arial"/>
                <a:ea typeface="Arial"/>
                <a:cs typeface="Arial"/>
                <a:sym typeface="Arial"/>
              </a:rPr>
              <a:t>function</a:t>
            </a:r>
            <a:r>
              <a:rPr lang="en">
                <a:solidFill>
                  <a:srgbClr val="222222"/>
                </a:solidFill>
                <a:highlight>
                  <a:srgbClr val="FFFFFF"/>
                </a:highlight>
                <a:latin typeface="Arial"/>
                <a:ea typeface="Arial"/>
                <a:cs typeface="Arial"/>
                <a:sym typeface="Arial"/>
              </a:rPr>
              <a:t> must take that many arguments and is applied to the items from all iterables in parallel. With multiple iterables, the iterator stops when the shortest iterable is exhausted. For cases where the function inputs are already arranged into argument tuples, see </a:t>
            </a:r>
            <a:r>
              <a:rPr lang="en">
                <a:solidFill>
                  <a:srgbClr val="6363BB"/>
                </a:solidFill>
                <a:highlight>
                  <a:srgbClr val="FFFFFF"/>
                </a:highlight>
                <a:uFill>
                  <a:noFill/>
                </a:uFill>
                <a:latin typeface="Courier New"/>
                <a:ea typeface="Courier New"/>
                <a:cs typeface="Courier New"/>
                <a:sym typeface="Courier New"/>
                <a:hlinkClick r:id="rId4"/>
              </a:rPr>
              <a:t>itertools.starmap()</a:t>
            </a:r>
            <a:r>
              <a:rPr lang="en">
                <a:solidFill>
                  <a:srgbClr val="222222"/>
                </a:solidFill>
                <a:highlight>
                  <a:srgbClr val="FFFFFF"/>
                </a:highlight>
                <a:latin typeface="Arial"/>
                <a:ea typeface="Arial"/>
                <a:cs typeface="Arial"/>
                <a:sym typeface="Arial"/>
              </a:rPr>
              <a:t>.</a:t>
            </a:r>
            <a:endParaRPr>
              <a:solidFill>
                <a:srgbClr val="222222"/>
              </a:solidFill>
              <a:highlight>
                <a:srgbClr val="FFFFFF"/>
              </a:highlight>
              <a:latin typeface="Arial"/>
              <a:ea typeface="Arial"/>
              <a:cs typeface="Arial"/>
              <a:sym typeface="Arial"/>
            </a:endParaRPr>
          </a:p>
          <a:p>
            <a:pPr indent="0" lvl="0" marL="0" rtl="0" algn="l">
              <a:spcBef>
                <a:spcPts val="20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filter</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filter</a:t>
            </a:r>
            <a:r>
              <a:rPr lang="en"/>
              <a:t>() from </a:t>
            </a:r>
            <a:r>
              <a:rPr lang="en" sz="2400" u="sng">
                <a:solidFill>
                  <a:srgbClr val="000000"/>
                </a:solidFill>
                <a:latin typeface="Arial"/>
                <a:ea typeface="Arial"/>
                <a:cs typeface="Arial"/>
                <a:sym typeface="Arial"/>
                <a:hlinkClick r:id="rId3"/>
              </a:rPr>
              <a:t>https://docs.python.org/3/library/functions.html#filter</a:t>
            </a:r>
            <a:endParaRPr sz="2400">
              <a:solidFill>
                <a:srgbClr val="000000"/>
              </a:solidFill>
            </a:endParaRPr>
          </a:p>
        </p:txBody>
      </p:sp>
      <p:sp>
        <p:nvSpPr>
          <p:cNvPr id="97" name="Google Shape;97;p18"/>
          <p:cNvSpPr txBox="1"/>
          <p:nvPr>
            <p:ph idx="1" type="body"/>
          </p:nvPr>
        </p:nvSpPr>
        <p:spPr>
          <a:xfrm>
            <a:off x="64125" y="1751650"/>
            <a:ext cx="8901600" cy="3258000"/>
          </a:xfrm>
          <a:prstGeom prst="rect">
            <a:avLst/>
          </a:prstGeom>
        </p:spPr>
        <p:txBody>
          <a:bodyPr anchorCtr="0" anchor="t" bIns="91425" lIns="91425" spcFirstLastPara="1" rIns="91425" wrap="square" tIns="91425">
            <a:noAutofit/>
          </a:bodyPr>
          <a:lstStyle/>
          <a:p>
            <a:pPr indent="0" lvl="0" marL="38100" marR="38100" rtl="0" algn="l">
              <a:spcBef>
                <a:spcPts val="0"/>
              </a:spcBef>
              <a:spcAft>
                <a:spcPts val="0"/>
              </a:spcAft>
              <a:buNone/>
            </a:pPr>
            <a:r>
              <a:rPr b="1" lang="en" sz="1400">
                <a:solidFill>
                  <a:srgbClr val="222222"/>
                </a:solidFill>
                <a:highlight>
                  <a:srgbClr val="FBE54E"/>
                </a:highlight>
                <a:latin typeface="Courier New"/>
                <a:ea typeface="Courier New"/>
                <a:cs typeface="Courier New"/>
                <a:sym typeface="Courier New"/>
              </a:rPr>
              <a:t>filter</a:t>
            </a:r>
            <a:r>
              <a:rPr lang="en" sz="1400">
                <a:solidFill>
                  <a:srgbClr val="222222"/>
                </a:solidFill>
                <a:highlight>
                  <a:srgbClr val="FBE54E"/>
                </a:highlight>
                <a:latin typeface="Arial"/>
                <a:ea typeface="Arial"/>
                <a:cs typeface="Arial"/>
                <a:sym typeface="Arial"/>
              </a:rPr>
              <a:t>(</a:t>
            </a:r>
            <a:r>
              <a:rPr i="1" lang="en" sz="1400">
                <a:solidFill>
                  <a:srgbClr val="222222"/>
                </a:solidFill>
                <a:highlight>
                  <a:srgbClr val="FBE54E"/>
                </a:highlight>
                <a:latin typeface="Courier New"/>
                <a:ea typeface="Courier New"/>
                <a:cs typeface="Courier New"/>
                <a:sym typeface="Courier New"/>
              </a:rPr>
              <a:t>function</a:t>
            </a:r>
            <a:r>
              <a:rPr lang="en" sz="1400">
                <a:solidFill>
                  <a:srgbClr val="222222"/>
                </a:solidFill>
                <a:highlight>
                  <a:srgbClr val="FBE54E"/>
                </a:highlight>
                <a:latin typeface="Arial"/>
                <a:ea typeface="Arial"/>
                <a:cs typeface="Arial"/>
                <a:sym typeface="Arial"/>
              </a:rPr>
              <a:t>, </a:t>
            </a:r>
            <a:r>
              <a:rPr i="1" lang="en" sz="1400">
                <a:solidFill>
                  <a:srgbClr val="222222"/>
                </a:solidFill>
                <a:highlight>
                  <a:srgbClr val="FBE54E"/>
                </a:highlight>
                <a:latin typeface="Courier New"/>
                <a:ea typeface="Courier New"/>
                <a:cs typeface="Courier New"/>
                <a:sym typeface="Courier New"/>
              </a:rPr>
              <a:t>iterable</a:t>
            </a:r>
            <a:r>
              <a:rPr lang="en" sz="1400">
                <a:solidFill>
                  <a:srgbClr val="222222"/>
                </a:solidFill>
                <a:highlight>
                  <a:srgbClr val="FBE54E"/>
                </a:highlight>
                <a:latin typeface="Arial"/>
                <a:ea typeface="Arial"/>
                <a:cs typeface="Arial"/>
                <a:sym typeface="Arial"/>
              </a:rPr>
              <a:t>)</a:t>
            </a:r>
            <a:endParaRPr sz="1400">
              <a:solidFill>
                <a:srgbClr val="222222"/>
              </a:solidFill>
              <a:highlight>
                <a:srgbClr val="FBE54E"/>
              </a:highlight>
              <a:latin typeface="Arial"/>
              <a:ea typeface="Arial"/>
              <a:cs typeface="Arial"/>
              <a:sym typeface="Arial"/>
            </a:endParaRPr>
          </a:p>
          <a:p>
            <a:pPr indent="0" lvl="0" marL="292100" rtl="0" algn="just">
              <a:lnSpc>
                <a:spcPct val="140000"/>
              </a:lnSpc>
              <a:spcBef>
                <a:spcPts val="200"/>
              </a:spcBef>
              <a:spcAft>
                <a:spcPts val="0"/>
              </a:spcAft>
              <a:buNone/>
            </a:pPr>
            <a:r>
              <a:rPr lang="en" sz="1400">
                <a:solidFill>
                  <a:srgbClr val="222222"/>
                </a:solidFill>
                <a:highlight>
                  <a:srgbClr val="FFFFFF"/>
                </a:highlight>
                <a:latin typeface="Arial"/>
                <a:ea typeface="Arial"/>
                <a:cs typeface="Arial"/>
                <a:sym typeface="Arial"/>
              </a:rPr>
              <a:t>Construct an iterator from those elements of </a:t>
            </a:r>
            <a:r>
              <a:rPr i="1" lang="en" sz="1400">
                <a:solidFill>
                  <a:srgbClr val="222222"/>
                </a:solidFill>
                <a:highlight>
                  <a:srgbClr val="FFFFFF"/>
                </a:highlight>
                <a:latin typeface="Arial"/>
                <a:ea typeface="Arial"/>
                <a:cs typeface="Arial"/>
                <a:sym typeface="Arial"/>
              </a:rPr>
              <a:t>iterable</a:t>
            </a:r>
            <a:r>
              <a:rPr lang="en" sz="1400">
                <a:solidFill>
                  <a:srgbClr val="222222"/>
                </a:solidFill>
                <a:highlight>
                  <a:srgbClr val="FFFFFF"/>
                </a:highlight>
                <a:latin typeface="Arial"/>
                <a:ea typeface="Arial"/>
                <a:cs typeface="Arial"/>
                <a:sym typeface="Arial"/>
              </a:rPr>
              <a:t> for which </a:t>
            </a:r>
            <a:r>
              <a:rPr i="1" lang="en" sz="1400">
                <a:solidFill>
                  <a:srgbClr val="222222"/>
                </a:solidFill>
                <a:highlight>
                  <a:srgbClr val="FFFFFF"/>
                </a:highlight>
                <a:latin typeface="Arial"/>
                <a:ea typeface="Arial"/>
                <a:cs typeface="Arial"/>
                <a:sym typeface="Arial"/>
              </a:rPr>
              <a:t>function</a:t>
            </a:r>
            <a:r>
              <a:rPr lang="en" sz="1400">
                <a:solidFill>
                  <a:srgbClr val="222222"/>
                </a:solidFill>
                <a:highlight>
                  <a:srgbClr val="FFFFFF"/>
                </a:highlight>
                <a:latin typeface="Arial"/>
                <a:ea typeface="Arial"/>
                <a:cs typeface="Arial"/>
                <a:sym typeface="Arial"/>
              </a:rPr>
              <a:t> returns true. </a:t>
            </a:r>
            <a:r>
              <a:rPr i="1" lang="en" sz="1400">
                <a:solidFill>
                  <a:srgbClr val="222222"/>
                </a:solidFill>
                <a:highlight>
                  <a:srgbClr val="FFFFFF"/>
                </a:highlight>
                <a:latin typeface="Arial"/>
                <a:ea typeface="Arial"/>
                <a:cs typeface="Arial"/>
                <a:sym typeface="Arial"/>
              </a:rPr>
              <a:t>iterable</a:t>
            </a:r>
            <a:r>
              <a:rPr lang="en" sz="1400">
                <a:solidFill>
                  <a:srgbClr val="222222"/>
                </a:solidFill>
                <a:highlight>
                  <a:srgbClr val="FFFFFF"/>
                </a:highlight>
                <a:latin typeface="Arial"/>
                <a:ea typeface="Arial"/>
                <a:cs typeface="Arial"/>
                <a:sym typeface="Arial"/>
              </a:rPr>
              <a:t> may be either a sequence, a container which supports iteration, or an iterator. If </a:t>
            </a:r>
            <a:r>
              <a:rPr i="1" lang="en" sz="1400">
                <a:solidFill>
                  <a:srgbClr val="222222"/>
                </a:solidFill>
                <a:highlight>
                  <a:srgbClr val="FFFFFF"/>
                </a:highlight>
                <a:latin typeface="Arial"/>
                <a:ea typeface="Arial"/>
                <a:cs typeface="Arial"/>
                <a:sym typeface="Arial"/>
              </a:rPr>
              <a:t>function</a:t>
            </a:r>
            <a:r>
              <a:rPr lang="en" sz="1400">
                <a:solidFill>
                  <a:srgbClr val="222222"/>
                </a:solidFill>
                <a:highlight>
                  <a:srgbClr val="FFFFFF"/>
                </a:highlight>
                <a:latin typeface="Arial"/>
                <a:ea typeface="Arial"/>
                <a:cs typeface="Arial"/>
                <a:sym typeface="Arial"/>
              </a:rPr>
              <a:t> is </a:t>
            </a:r>
            <a:r>
              <a:rPr lang="en" sz="1400">
                <a:solidFill>
                  <a:srgbClr val="222222"/>
                </a:solidFill>
                <a:highlight>
                  <a:srgbClr val="ECF0F3"/>
                </a:highlight>
                <a:latin typeface="Courier New"/>
                <a:ea typeface="Courier New"/>
                <a:cs typeface="Courier New"/>
                <a:sym typeface="Courier New"/>
              </a:rPr>
              <a:t>None</a:t>
            </a:r>
            <a:r>
              <a:rPr lang="en" sz="1400">
                <a:solidFill>
                  <a:srgbClr val="222222"/>
                </a:solidFill>
                <a:highlight>
                  <a:srgbClr val="FFFFFF"/>
                </a:highlight>
                <a:latin typeface="Arial"/>
                <a:ea typeface="Arial"/>
                <a:cs typeface="Arial"/>
                <a:sym typeface="Arial"/>
              </a:rPr>
              <a:t>, the identity function is assumed, that is, all elements of </a:t>
            </a:r>
            <a:r>
              <a:rPr i="1" lang="en" sz="1400">
                <a:solidFill>
                  <a:srgbClr val="222222"/>
                </a:solidFill>
                <a:highlight>
                  <a:srgbClr val="FFFFFF"/>
                </a:highlight>
                <a:latin typeface="Arial"/>
                <a:ea typeface="Arial"/>
                <a:cs typeface="Arial"/>
                <a:sym typeface="Arial"/>
              </a:rPr>
              <a:t>iterable</a:t>
            </a:r>
            <a:r>
              <a:rPr lang="en" sz="1400">
                <a:solidFill>
                  <a:srgbClr val="222222"/>
                </a:solidFill>
                <a:highlight>
                  <a:srgbClr val="FFFFFF"/>
                </a:highlight>
                <a:latin typeface="Arial"/>
                <a:ea typeface="Arial"/>
                <a:cs typeface="Arial"/>
                <a:sym typeface="Arial"/>
              </a:rPr>
              <a:t> that are false are removed.</a:t>
            </a:r>
            <a:endParaRPr sz="1400">
              <a:solidFill>
                <a:srgbClr val="222222"/>
              </a:solidFill>
              <a:highlight>
                <a:srgbClr val="FFFFFF"/>
              </a:highlight>
              <a:latin typeface="Arial"/>
              <a:ea typeface="Arial"/>
              <a:cs typeface="Arial"/>
              <a:sym typeface="Arial"/>
            </a:endParaRPr>
          </a:p>
          <a:p>
            <a:pPr indent="0" lvl="0" marL="292100" rtl="0" algn="just">
              <a:lnSpc>
                <a:spcPct val="140000"/>
              </a:lnSpc>
              <a:spcBef>
                <a:spcPts val="2000"/>
              </a:spcBef>
              <a:spcAft>
                <a:spcPts val="0"/>
              </a:spcAft>
              <a:buNone/>
            </a:pPr>
            <a:r>
              <a:rPr lang="en" sz="1400">
                <a:solidFill>
                  <a:srgbClr val="222222"/>
                </a:solidFill>
                <a:highlight>
                  <a:srgbClr val="FFFFFF"/>
                </a:highlight>
                <a:latin typeface="Arial"/>
                <a:ea typeface="Arial"/>
                <a:cs typeface="Arial"/>
                <a:sym typeface="Arial"/>
              </a:rPr>
              <a:t>Note that </a:t>
            </a:r>
            <a:r>
              <a:rPr lang="en" sz="1400">
                <a:solidFill>
                  <a:srgbClr val="222222"/>
                </a:solidFill>
                <a:highlight>
                  <a:srgbClr val="ECF0F3"/>
                </a:highlight>
                <a:latin typeface="Courier New"/>
                <a:ea typeface="Courier New"/>
                <a:cs typeface="Courier New"/>
                <a:sym typeface="Courier New"/>
              </a:rPr>
              <a:t>filter(function, iterable)</a:t>
            </a:r>
            <a:r>
              <a:rPr lang="en" sz="1400">
                <a:solidFill>
                  <a:srgbClr val="222222"/>
                </a:solidFill>
                <a:highlight>
                  <a:srgbClr val="FFFFFF"/>
                </a:highlight>
                <a:latin typeface="Arial"/>
                <a:ea typeface="Arial"/>
                <a:cs typeface="Arial"/>
                <a:sym typeface="Arial"/>
              </a:rPr>
              <a:t> is equivalent to the generator expression </a:t>
            </a:r>
            <a:r>
              <a:rPr lang="en" sz="1400">
                <a:solidFill>
                  <a:srgbClr val="222222"/>
                </a:solidFill>
                <a:highlight>
                  <a:srgbClr val="ECF0F3"/>
                </a:highlight>
                <a:latin typeface="Courier New"/>
                <a:ea typeface="Courier New"/>
                <a:cs typeface="Courier New"/>
                <a:sym typeface="Courier New"/>
              </a:rPr>
              <a:t>(item for item in iterable if function(item))</a:t>
            </a:r>
            <a:r>
              <a:rPr lang="en" sz="1400">
                <a:solidFill>
                  <a:srgbClr val="222222"/>
                </a:solidFill>
                <a:highlight>
                  <a:srgbClr val="FFFFFF"/>
                </a:highlight>
                <a:latin typeface="Arial"/>
                <a:ea typeface="Arial"/>
                <a:cs typeface="Arial"/>
                <a:sym typeface="Arial"/>
              </a:rPr>
              <a:t> if function is not </a:t>
            </a:r>
            <a:r>
              <a:rPr lang="en" sz="1400">
                <a:solidFill>
                  <a:srgbClr val="222222"/>
                </a:solidFill>
                <a:highlight>
                  <a:srgbClr val="ECF0F3"/>
                </a:highlight>
                <a:latin typeface="Courier New"/>
                <a:ea typeface="Courier New"/>
                <a:cs typeface="Courier New"/>
                <a:sym typeface="Courier New"/>
              </a:rPr>
              <a:t>None</a:t>
            </a:r>
            <a:r>
              <a:rPr lang="en" sz="1400">
                <a:solidFill>
                  <a:srgbClr val="222222"/>
                </a:solidFill>
                <a:highlight>
                  <a:srgbClr val="FFFFFF"/>
                </a:highlight>
                <a:latin typeface="Arial"/>
                <a:ea typeface="Arial"/>
                <a:cs typeface="Arial"/>
                <a:sym typeface="Arial"/>
              </a:rPr>
              <a:t> and </a:t>
            </a:r>
            <a:r>
              <a:rPr lang="en" sz="1400">
                <a:solidFill>
                  <a:srgbClr val="222222"/>
                </a:solidFill>
                <a:highlight>
                  <a:srgbClr val="ECF0F3"/>
                </a:highlight>
                <a:latin typeface="Courier New"/>
                <a:ea typeface="Courier New"/>
                <a:cs typeface="Courier New"/>
                <a:sym typeface="Courier New"/>
              </a:rPr>
              <a:t>(item for item in iterable if item)</a:t>
            </a:r>
            <a:r>
              <a:rPr lang="en" sz="1400">
                <a:solidFill>
                  <a:srgbClr val="222222"/>
                </a:solidFill>
                <a:highlight>
                  <a:srgbClr val="FFFFFF"/>
                </a:highlight>
                <a:latin typeface="Arial"/>
                <a:ea typeface="Arial"/>
                <a:cs typeface="Arial"/>
                <a:sym typeface="Arial"/>
              </a:rPr>
              <a:t> if function is </a:t>
            </a:r>
            <a:r>
              <a:rPr lang="en" sz="1400">
                <a:solidFill>
                  <a:srgbClr val="222222"/>
                </a:solidFill>
                <a:highlight>
                  <a:srgbClr val="ECF0F3"/>
                </a:highlight>
                <a:latin typeface="Courier New"/>
                <a:ea typeface="Courier New"/>
                <a:cs typeface="Courier New"/>
                <a:sym typeface="Courier New"/>
              </a:rPr>
              <a:t>None</a:t>
            </a:r>
            <a:r>
              <a:rPr lang="en" sz="1400">
                <a:solidFill>
                  <a:srgbClr val="222222"/>
                </a:solidFill>
                <a:highlight>
                  <a:srgbClr val="FFFFFF"/>
                </a:highlight>
                <a:latin typeface="Arial"/>
                <a:ea typeface="Arial"/>
                <a:cs typeface="Arial"/>
                <a:sym typeface="Arial"/>
              </a:rPr>
              <a:t>.</a:t>
            </a:r>
            <a:endParaRPr sz="1400">
              <a:solidFill>
                <a:srgbClr val="222222"/>
              </a:solidFill>
              <a:highlight>
                <a:srgbClr val="FFFFFF"/>
              </a:highlight>
              <a:latin typeface="Arial"/>
              <a:ea typeface="Arial"/>
              <a:cs typeface="Arial"/>
              <a:sym typeface="Arial"/>
            </a:endParaRPr>
          </a:p>
          <a:p>
            <a:pPr indent="0" lvl="0" marL="292100" rtl="0" algn="just">
              <a:lnSpc>
                <a:spcPct val="140000"/>
              </a:lnSpc>
              <a:spcBef>
                <a:spcPts val="2000"/>
              </a:spcBef>
              <a:spcAft>
                <a:spcPts val="2000"/>
              </a:spcAft>
              <a:buNone/>
            </a:pPr>
            <a:r>
              <a:rPr lang="en" sz="1400">
                <a:solidFill>
                  <a:srgbClr val="222222"/>
                </a:solidFill>
                <a:highlight>
                  <a:srgbClr val="FFFFFF"/>
                </a:highlight>
                <a:latin typeface="Arial"/>
                <a:ea typeface="Arial"/>
                <a:cs typeface="Arial"/>
                <a:sym typeface="Arial"/>
              </a:rPr>
              <a:t>See </a:t>
            </a:r>
            <a:r>
              <a:rPr lang="en" sz="1400">
                <a:solidFill>
                  <a:srgbClr val="6363BB"/>
                </a:solidFill>
                <a:highlight>
                  <a:srgbClr val="FFFFFF"/>
                </a:highlight>
                <a:uFill>
                  <a:noFill/>
                </a:uFill>
                <a:latin typeface="Courier New"/>
                <a:ea typeface="Courier New"/>
                <a:cs typeface="Courier New"/>
                <a:sym typeface="Courier New"/>
                <a:hlinkClick r:id="rId4"/>
              </a:rPr>
              <a:t>itertools.filterfalse()</a:t>
            </a:r>
            <a:r>
              <a:rPr lang="en" sz="1400">
                <a:solidFill>
                  <a:srgbClr val="222222"/>
                </a:solidFill>
                <a:highlight>
                  <a:srgbClr val="FFFFFF"/>
                </a:highlight>
                <a:latin typeface="Arial"/>
                <a:ea typeface="Arial"/>
                <a:cs typeface="Arial"/>
                <a:sym typeface="Arial"/>
              </a:rPr>
              <a:t> for the complementary function that returns elements of </a:t>
            </a:r>
            <a:r>
              <a:rPr i="1" lang="en" sz="1400">
                <a:solidFill>
                  <a:srgbClr val="222222"/>
                </a:solidFill>
                <a:highlight>
                  <a:srgbClr val="FFFFFF"/>
                </a:highlight>
                <a:latin typeface="Arial"/>
                <a:ea typeface="Arial"/>
                <a:cs typeface="Arial"/>
                <a:sym typeface="Arial"/>
              </a:rPr>
              <a:t>iterable</a:t>
            </a:r>
            <a:r>
              <a:rPr lang="en" sz="1400">
                <a:solidFill>
                  <a:srgbClr val="222222"/>
                </a:solidFill>
                <a:highlight>
                  <a:srgbClr val="FFFFFF"/>
                </a:highlight>
                <a:latin typeface="Arial"/>
                <a:ea typeface="Arial"/>
                <a:cs typeface="Arial"/>
                <a:sym typeface="Arial"/>
              </a:rPr>
              <a:t> for which </a:t>
            </a:r>
            <a:r>
              <a:rPr i="1" lang="en" sz="1400">
                <a:solidFill>
                  <a:srgbClr val="222222"/>
                </a:solidFill>
                <a:highlight>
                  <a:srgbClr val="FFFFFF"/>
                </a:highlight>
                <a:latin typeface="Arial"/>
                <a:ea typeface="Arial"/>
                <a:cs typeface="Arial"/>
                <a:sym typeface="Arial"/>
              </a:rPr>
              <a:t>function</a:t>
            </a:r>
            <a:r>
              <a:rPr lang="en" sz="1400">
                <a:solidFill>
                  <a:srgbClr val="222222"/>
                </a:solidFill>
                <a:highlight>
                  <a:srgbClr val="FFFFFF"/>
                </a:highlight>
                <a:latin typeface="Arial"/>
                <a:ea typeface="Arial"/>
                <a:cs typeface="Arial"/>
                <a:sym typeface="Arial"/>
              </a:rPr>
              <a:t> returns false.</a:t>
            </a:r>
            <a:endParaRPr b="1" sz="1400">
              <a:solidFill>
                <a:srgbClr val="222222"/>
              </a:solidFill>
              <a:highlight>
                <a:srgbClr val="FBE54E"/>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Differences in Python 2 versus Python 3</a:t>
            </a:r>
            <a:endParaRPr/>
          </a:p>
        </p:txBody>
      </p:sp>
      <p:sp>
        <p:nvSpPr>
          <p:cNvPr id="103" name="Google Shape;103;p1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solidFill>
                  <a:srgbClr val="222222"/>
                </a:solidFill>
                <a:highlight>
                  <a:srgbClr val="FFFFFF"/>
                </a:highlight>
              </a:rPr>
              <a:t>filter()</a:t>
            </a:r>
            <a:endParaRPr b="1" sz="2400" u="sng">
              <a:solidFill>
                <a:srgbClr val="222222"/>
              </a:solidFill>
              <a:highlight>
                <a:srgbClr val="FFFFFF"/>
              </a:highlight>
            </a:endParaRPr>
          </a:p>
          <a:p>
            <a:pPr indent="0" lvl="0" marL="0" rtl="0" algn="l">
              <a:spcBef>
                <a:spcPts val="1400"/>
              </a:spcBef>
              <a:spcAft>
                <a:spcPts val="0"/>
              </a:spcAft>
              <a:buNone/>
            </a:pPr>
            <a:r>
              <a:rPr lang="en">
                <a:solidFill>
                  <a:srgbClr val="222222"/>
                </a:solidFill>
                <a:highlight>
                  <a:srgbClr val="FFFFFF"/>
                </a:highlight>
              </a:rPr>
              <a:t>In Python 2 using filter() will automatically return a list of the values whereas in Python 3 using filter only returns an </a:t>
            </a:r>
            <a:r>
              <a:rPr lang="en">
                <a:solidFill>
                  <a:srgbClr val="222222"/>
                </a:solidFill>
                <a:highlight>
                  <a:srgbClr val="FFFFFF"/>
                </a:highlight>
              </a:rPr>
              <a:t>iterable</a:t>
            </a:r>
            <a:r>
              <a:rPr lang="en">
                <a:solidFill>
                  <a:srgbClr val="222222"/>
                </a:solidFill>
                <a:highlight>
                  <a:srgbClr val="FFFFFF"/>
                </a:highlight>
              </a:rPr>
              <a:t> object instead of the actual list.</a:t>
            </a:r>
            <a:endParaRPr>
              <a:solidFill>
                <a:srgbClr val="222222"/>
              </a:solidFill>
              <a:highlight>
                <a:srgbClr val="FFFFFF"/>
              </a:highlight>
            </a:endParaRPr>
          </a:p>
          <a:p>
            <a:pPr indent="0" lvl="0" marL="0" rtl="0" algn="l">
              <a:spcBef>
                <a:spcPts val="1400"/>
              </a:spcBef>
              <a:spcAft>
                <a:spcPts val="0"/>
              </a:spcAft>
              <a:buNone/>
            </a:pPr>
            <a:r>
              <a:rPr lang="en">
                <a:solidFill>
                  <a:srgbClr val="222222"/>
                </a:solidFill>
                <a:highlight>
                  <a:srgbClr val="FFFFFF"/>
                </a:highlight>
              </a:rPr>
              <a:t>In order to have the function work to deliver a list, you have to wrap it in a list() constructor.</a:t>
            </a:r>
            <a:endParaRPr>
              <a:solidFill>
                <a:srgbClr val="222222"/>
              </a:solidFill>
              <a:highlight>
                <a:srgbClr val="FFFFFF"/>
              </a:highlight>
            </a:endParaRPr>
          </a:p>
          <a:p>
            <a:pPr indent="0" lvl="0" marL="0" rtl="0" algn="l">
              <a:spcBef>
                <a:spcPts val="1400"/>
              </a:spcBef>
              <a:spcAft>
                <a:spcPts val="1600"/>
              </a:spcAft>
              <a:buNone/>
            </a:pPr>
            <a:r>
              <a:t/>
            </a:r>
            <a:endParaRPr/>
          </a:p>
        </p:txBody>
      </p:sp>
      <p:sp>
        <p:nvSpPr>
          <p:cNvPr id="104" name="Google Shape;104;p1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solidFill>
                  <a:srgbClr val="222222"/>
                </a:solidFill>
                <a:highlight>
                  <a:srgbClr val="FFFFFF"/>
                </a:highlight>
              </a:rPr>
              <a:t>map</a:t>
            </a:r>
            <a:r>
              <a:rPr b="1" lang="en" sz="2400" u="sng">
                <a:solidFill>
                  <a:srgbClr val="222222"/>
                </a:solidFill>
                <a:highlight>
                  <a:srgbClr val="FFFFFF"/>
                </a:highlight>
              </a:rPr>
              <a:t>()</a:t>
            </a:r>
            <a:endParaRPr b="1" sz="2400" u="sng">
              <a:solidFill>
                <a:srgbClr val="222222"/>
              </a:solidFill>
              <a:highlight>
                <a:srgbClr val="FFFFFF"/>
              </a:highlight>
            </a:endParaRPr>
          </a:p>
          <a:p>
            <a:pPr indent="0" lvl="0" marL="0" rtl="0" algn="l">
              <a:spcBef>
                <a:spcPts val="1400"/>
              </a:spcBef>
              <a:spcAft>
                <a:spcPts val="0"/>
              </a:spcAft>
              <a:buNone/>
            </a:pPr>
            <a:r>
              <a:rPr lang="en">
                <a:solidFill>
                  <a:srgbClr val="222222"/>
                </a:solidFill>
                <a:highlight>
                  <a:srgbClr val="FFFFFF"/>
                </a:highlight>
              </a:rPr>
              <a:t>For map() it is a similar change where the function will return the iterator and if you wanted to generate a list of the results you would have to wrap the function in a list() constructor.</a:t>
            </a:r>
            <a:endParaRPr>
              <a:solidFill>
                <a:srgbClr val="222222"/>
              </a:solidFill>
              <a:highlight>
                <a:srgbClr val="FFFFFF"/>
              </a:highlight>
            </a:endParaRPr>
          </a:p>
          <a:p>
            <a:pPr indent="0" lvl="0" marL="0" rtl="0" algn="l">
              <a:spcBef>
                <a:spcPts val="1400"/>
              </a:spcBef>
              <a:spcAft>
                <a:spcPts val="0"/>
              </a:spcAft>
              <a:buNone/>
            </a:pPr>
            <a:r>
              <a:rPr lang="en">
                <a:solidFill>
                  <a:srgbClr val="222222"/>
                </a:solidFill>
                <a:highlight>
                  <a:srgbClr val="FFFFFF"/>
                </a:highlight>
              </a:rPr>
              <a:t>.</a:t>
            </a:r>
            <a:endParaRPr>
              <a:solidFill>
                <a:srgbClr val="222222"/>
              </a:solidFill>
              <a:highlight>
                <a:srgbClr val="FFFFFF"/>
              </a:highlight>
            </a:endParaRPr>
          </a:p>
          <a:p>
            <a:pPr indent="0" lvl="0" marL="0" rtl="0" algn="l">
              <a:spcBef>
                <a:spcPts val="14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 of use</a:t>
            </a:r>
            <a:endParaRPr/>
          </a:p>
        </p:txBody>
      </p:sp>
      <p:sp>
        <p:nvSpPr>
          <p:cNvPr id="110" name="Google Shape;110;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video goes over examples of how to use the map and filter functions.</a:t>
            </a:r>
            <a:endParaRPr sz="1400"/>
          </a:p>
          <a:p>
            <a:pPr indent="0" lvl="0" marL="0" rtl="0" algn="l">
              <a:spcBef>
                <a:spcPts val="1600"/>
              </a:spcBef>
              <a:spcAft>
                <a:spcPts val="0"/>
              </a:spcAft>
              <a:buNone/>
            </a:pPr>
            <a:r>
              <a:rPr lang="en" sz="1400"/>
              <a:t>It does also go over reduce, but there is a comment in the video as to the lower overall usage of reduce given that a for loop is easier to read and of course:</a:t>
            </a:r>
            <a:endParaRPr sz="1400"/>
          </a:p>
          <a:p>
            <a:pPr indent="0" lvl="0" marL="0" rtl="0" algn="l">
              <a:spcBef>
                <a:spcPts val="1600"/>
              </a:spcBef>
              <a:spcAft>
                <a:spcPts val="1600"/>
              </a:spcAft>
              <a:buNone/>
            </a:pPr>
            <a:r>
              <a:rPr lang="en" sz="1400"/>
              <a:t>“Explicit is better than implicit”</a:t>
            </a:r>
            <a:endParaRPr sz="1400"/>
          </a:p>
        </p:txBody>
      </p:sp>
      <p:pic>
        <p:nvPicPr>
          <p:cNvPr descr="The map, filter, and reduce functions simplify the job of working with lists.  In this lesson, we show you how to use each function.  If you also use lambda expressions, you can accomplish a great deal in a single line of code!&#10;&#10;This video was made possible with the help of our Patrons on Patreon! We would especially like to recognize the generosity of our VIP Patron, Carlos A.  We are so happy you are on the Socratica Team, Carlos! &#10;&#10;➢➢➢➢➢➢➢➢➢➢&#10;To learn Python, you can watch our playlist from the beginning: https://www.youtube.com/watch?v=bY6m6_IIN94&amp;list=PLi01XoE8jYohWFPpC17Z-wWhPOSuh8Er-&#10;&#10;➢➢➢➢➢➢➢➢➢➢&#10;To​ ​help​ ​us​ ​make​ ​videos more quickly,​ ​you​ ​can​ ​support​ Socratica at:&#10;&#10;​Patreon​:  https://www.patreon.com/socratica  &#10;&#10;Socratica Paypal:  https://www.paypal.me/socratica &#10; &#10;We also accept Bitcoin!  :)&#10;Our​ ​address​ ​is:  1EttYyGwJmpy9bLY2UcmEqMJuBfaZ1HdG9 &#10; &#10;Thank​ ​you!! &#10;&#10;➢➢➢➢➢➢➢➢➢➢&#10;If you’d like a reference book, we recommend “Python Cookbook, 3rd Edition” from O’Reilly:&#10;http://amzn.to/2sCNYlZ&#10;&#10;The Mythical Man Month - Essays on Software Engineering &amp; Project Management&#10;http://amzn.to/2tYdNeP &#10;&#10;➢➢➢➢➢➢➢➢➢➢&#10;You​ ​can​ ​also​ ​follow​ ​Socratica​ ​on: &#10;-​ ​Twitter:​ ​@socratica &#10;-​ ​Instagram:​ ​@SocraticaStudios &#10;-​ ​Facebook:​ ​@SocraticaStudios &#10;&#10;➢➢➢➢➢➢➢➢➢➢&#10;Python instructor: Ulka Simone Mohanty  (@ulkam on Twitter)&#10;Written &amp; Produced by Michael Harrison  (@mlh496 on Twitter)" id="111" name="Google Shape;111;p20" title="Map, Filter, and Reduce Functions  ||  Python Tutorial  ||  Learn Python Programming">
            <a:hlinkClick r:id="rId3"/>
          </p:cNvPr>
          <p:cNvPicPr preferRelativeResize="0"/>
          <p:nvPr/>
        </p:nvPicPr>
        <p:blipFill>
          <a:blip r:embed="rId4">
            <a:alphaModFix/>
          </a:blip>
          <a:stretch>
            <a:fillRect/>
          </a:stretch>
        </p:blipFill>
        <p:spPr>
          <a:xfrm>
            <a:off x="3456025" y="357800"/>
            <a:ext cx="5573950" cy="42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