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327" r:id="rId2"/>
    <p:sldId id="328" r:id="rId3"/>
    <p:sldId id="390" r:id="rId4"/>
    <p:sldId id="396" r:id="rId5"/>
    <p:sldId id="407" r:id="rId6"/>
    <p:sldId id="408" r:id="rId7"/>
    <p:sldId id="409" r:id="rId8"/>
    <p:sldId id="406" r:id="rId9"/>
    <p:sldId id="410" r:id="rId10"/>
    <p:sldId id="411" r:id="rId11"/>
    <p:sldId id="418" r:id="rId12"/>
    <p:sldId id="417" r:id="rId13"/>
    <p:sldId id="414" r:id="rId14"/>
    <p:sldId id="412" r:id="rId15"/>
    <p:sldId id="415" r:id="rId16"/>
    <p:sldId id="419" r:id="rId17"/>
    <p:sldId id="421" r:id="rId18"/>
    <p:sldId id="420" r:id="rId19"/>
    <p:sldId id="422" r:id="rId20"/>
    <p:sldId id="423" r:id="rId21"/>
    <p:sldId id="424" r:id="rId22"/>
    <p:sldId id="425" r:id="rId23"/>
    <p:sldId id="426" r:id="rId24"/>
    <p:sldId id="427" r:id="rId25"/>
    <p:sldId id="431" r:id="rId26"/>
    <p:sldId id="432" r:id="rId27"/>
    <p:sldId id="433" r:id="rId28"/>
    <p:sldId id="434" r:id="rId29"/>
    <p:sldId id="438" r:id="rId30"/>
    <p:sldId id="446" r:id="rId31"/>
    <p:sldId id="447" r:id="rId32"/>
    <p:sldId id="439" r:id="rId33"/>
    <p:sldId id="440" r:id="rId34"/>
    <p:sldId id="437" r:id="rId35"/>
    <p:sldId id="442" r:id="rId36"/>
    <p:sldId id="444" r:id="rId37"/>
    <p:sldId id="428" r:id="rId38"/>
    <p:sldId id="435" r:id="rId39"/>
    <p:sldId id="429" r:id="rId40"/>
    <p:sldId id="441" r:id="rId41"/>
    <p:sldId id="44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600"/>
    <a:srgbClr val="619428"/>
    <a:srgbClr val="33CC33"/>
    <a:srgbClr val="D66816"/>
    <a:srgbClr val="F9FDC3"/>
    <a:srgbClr val="F4FB9F"/>
    <a:srgbClr val="C6341C"/>
    <a:srgbClr val="99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8" autoAdjust="0"/>
    <p:restoredTop sz="94633" autoAdjust="0"/>
  </p:normalViewPr>
  <p:slideViewPr>
    <p:cSldViewPr>
      <p:cViewPr varScale="1">
        <p:scale>
          <a:sx n="101" d="100"/>
          <a:sy n="101" d="100"/>
        </p:scale>
        <p:origin x="114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87ED-E64A-4E78-A04E-02ABAC07394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8490-79B1-41F1-B14C-42849380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2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4384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32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491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scientists love recursion. We are twisted people.  Easy to entertain.</a:t>
            </a:r>
          </a:p>
          <a:p>
            <a:pPr marL="109728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It has been known for programming books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 include a joke entry in their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index like this: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936" lvl="2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Recursion, </a:t>
            </a:r>
            <a:r>
              <a:rPr lang="en-US" sz="28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Recursion</a:t>
            </a:r>
            <a:r>
              <a:rPr lang="en-US" sz="2800" b="1" dirty="0" smtClean="0">
                <a:solidFill>
                  <a:srgbClr val="00B050"/>
                </a:solidFill>
              </a:rPr>
              <a:t>.</a:t>
            </a:r>
          </a:p>
          <a:p>
            <a:pPr marL="13716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Page 269, index of C language manual says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03504" lvl="2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recursion </a:t>
            </a:r>
            <a:r>
              <a:rPr lang="en-US" sz="2800" b="1" dirty="0">
                <a:solidFill>
                  <a:srgbClr val="00B050"/>
                </a:solidFill>
              </a:rPr>
              <a:t>86, 139, 141, 182, 202, 269</a:t>
            </a:r>
            <a:endParaRPr 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Recursion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18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04800"/>
            <a:ext cx="4191000" cy="624840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400" dirty="0"/>
              <a:t>In our favored version, an Eastern guru affirms that the earth is supported on the back of a tiger. When asked what supports the tiger, he says it stands upon an elephant; and when asked what supports the elephant he says it is a giant turtle. When asked, finally, what supports the giant turtle, he is briefly taken aback, but quickly replies "Ah, </a:t>
            </a:r>
            <a:r>
              <a:rPr lang="en-US" sz="2400" dirty="0">
                <a:solidFill>
                  <a:srgbClr val="C00000"/>
                </a:solidFill>
              </a:rPr>
              <a:t>after that it is turtles all the way down</a:t>
            </a:r>
            <a:r>
              <a:rPr lang="en-US" sz="2400" dirty="0"/>
              <a:t>."</a:t>
            </a:r>
          </a:p>
          <a:p>
            <a:pPr marL="109728" indent="0" algn="r">
              <a:buNone/>
            </a:pPr>
            <a:r>
              <a:rPr lang="en-US" sz="2200" i="1" dirty="0" smtClean="0"/>
              <a:t>Antonin Scalia, footnote in </a:t>
            </a:r>
            <a:r>
              <a:rPr lang="en-US" sz="2200" i="1" dirty="0" err="1" smtClean="0"/>
              <a:t>Rapanos</a:t>
            </a:r>
            <a:r>
              <a:rPr lang="en-US" sz="2200" i="1" dirty="0" smtClean="0"/>
              <a:t> vs. United States, 2006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58217"/>
            <a:ext cx="4287306" cy="5066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0544" y="228600"/>
            <a:ext cx="4287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A well known “myth” recursive tall turtle tale</a:t>
            </a:r>
            <a:endParaRPr lang="en-US" sz="28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4876800" cy="20238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F4FB9F"/>
                </a:solidFill>
                <a:latin typeface="Arial Narrow" panose="020B0606020202030204" pitchFamily="34" charset="0"/>
              </a:rPr>
              <a:t>"What is reflected in a </a:t>
            </a:r>
            <a:r>
              <a:rPr lang="en-US" sz="3200" b="1" dirty="0" smtClean="0">
                <a:solidFill>
                  <a:srgbClr val="F4FB9F"/>
                </a:solidFill>
                <a:latin typeface="Arial Narrow" panose="020B0606020202030204" pitchFamily="34" charset="0"/>
              </a:rPr>
              <a:t>mirror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F4FB9F"/>
                </a:solidFill>
                <a:latin typeface="Arial Narrow" panose="020B0606020202030204" pitchFamily="34" charset="0"/>
              </a:rPr>
              <a:t>  which </a:t>
            </a:r>
            <a:r>
              <a:rPr lang="en-US" sz="3200" b="1" dirty="0">
                <a:solidFill>
                  <a:srgbClr val="F4FB9F"/>
                </a:solidFill>
                <a:latin typeface="Arial Narrow" panose="020B0606020202030204" pitchFamily="34" charset="0"/>
              </a:rPr>
              <a:t>is reflected </a:t>
            </a:r>
            <a:endParaRPr lang="en-US" sz="3200" b="1" dirty="0" smtClean="0">
              <a:solidFill>
                <a:srgbClr val="F4FB9F"/>
              </a:solidFill>
              <a:latin typeface="Arial Narrow" panose="020B0606020202030204" pitchFamily="34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F4FB9F"/>
                </a:solidFill>
                <a:latin typeface="Arial Narrow" panose="020B0606020202030204" pitchFamily="34" charset="0"/>
              </a:rPr>
              <a:t>  in </a:t>
            </a:r>
            <a:r>
              <a:rPr lang="en-US" sz="3200" b="1" dirty="0">
                <a:solidFill>
                  <a:srgbClr val="F4FB9F"/>
                </a:solidFill>
                <a:latin typeface="Arial Narrow" panose="020B0606020202030204" pitchFamily="34" charset="0"/>
              </a:rPr>
              <a:t>a mirror?"</a:t>
            </a:r>
          </a:p>
        </p:txBody>
      </p:sp>
    </p:spTree>
    <p:extLst>
      <p:ext uri="{BB962C8B-B14F-4D97-AF65-F5344CB8AC3E}">
        <p14:creationId xmlns:p14="http://schemas.microsoft.com/office/powerpoint/2010/main" val="3890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76200" y="228600"/>
            <a:ext cx="4953000" cy="202387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This is </a:t>
            </a:r>
            <a:r>
              <a:rPr lang="en-US" sz="3200" b="1" i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infinite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recursion…</a:t>
            </a:r>
          </a:p>
          <a:p>
            <a:pPr marL="109728" indent="0">
              <a:buFont typeface="Wingdings 3"/>
              <a:buNone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Not quite what we want in programming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052" name="Picture 4" descr="C:\Users\comp110\Desktop\recursion notes\mirr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omp110\Desktop\Dros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98" y="381000"/>
            <a:ext cx="388315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myMain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9728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calls</a:t>
            </a:r>
            <a:r>
              <a:rPr lang="en-US" sz="2800" b="1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doTask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8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sz="28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doTask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calls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doTask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calls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doTask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calls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doTask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calls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doTask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…. its turtles all the way down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800" b="1" i="1" dirty="0">
                <a:solidFill>
                  <a:srgbClr val="D668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smtClean="0">
                <a:solidFill>
                  <a:srgbClr val="D668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calling has to stop somehow…</a:t>
            </a:r>
          </a:p>
          <a:p>
            <a:pPr marL="109728" indent="0">
              <a:buNone/>
            </a:pPr>
            <a:r>
              <a:rPr lang="en-US" sz="28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or the program will run forever</a:t>
            </a:r>
            <a:endParaRPr lang="en-US" sz="28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Consider the call “tree”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4953000" cy="6172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5257800" y="304800"/>
            <a:ext cx="3581400" cy="624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We like </a:t>
            </a:r>
            <a:r>
              <a:rPr lang="en-US" sz="3600" i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finite</a:t>
            </a:r>
          </a:p>
          <a:p>
            <a:pPr marL="109728" inden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09728" indent="0"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We need the recursion to end at some point</a:t>
            </a:r>
          </a:p>
          <a:p>
            <a:pPr marL="109728" indent="0">
              <a:buNone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We need an armadillo in the pile 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marL="109728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write a recursive function by following a very specific pattern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sz="28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case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then </a:t>
            </a:r>
            <a:r>
              <a:rPr lang="en-US" sz="28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recursive case</a:t>
            </a:r>
            <a:endParaRPr lang="en-US" sz="28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case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the problem is so small the solution is easy with </a:t>
            </a:r>
            <a:r>
              <a:rPr lang="en-US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recursive call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case ends the recursion</a:t>
            </a:r>
          </a:p>
          <a:p>
            <a:pPr marL="10972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case is our armadillo</a:t>
            </a:r>
          </a:p>
          <a:p>
            <a:pPr marL="109728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Recursive case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we call the function again but the parameter makes a “smaller” problem.</a:t>
            </a:r>
          </a:p>
          <a:p>
            <a:pPr marL="109728" indent="0" algn="ctr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Recursion stops when the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smaller problem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becomes the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Where is the armadillo?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82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Classic recursive definition… has base case and recursive case… 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recurrence equation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in math</a:t>
            </a:r>
          </a:p>
          <a:p>
            <a:pPr marL="109728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act(1) = 1     (the base case)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act(2) = 2 * 1  = 2 * fact(1)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act(3) = </a:t>
            </a: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 * ( 2 * 1 )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3 * fact(2)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act(4) = 4 * </a:t>
            </a: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 * ( 2 * 1 )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4 * fact(3)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tc.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general </a:t>
            </a:r>
            <a:endParaRPr lang="en-US" sz="1600" i="1" dirty="0" smtClean="0">
              <a:solidFill>
                <a:srgbClr val="C00000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fact(n) =       1  ,   if n is 1                              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 case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           n * fact ( n-1 ) ,   otherwise  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recurrence</a:t>
            </a:r>
          </a:p>
          <a:p>
            <a:pPr marL="109728" indent="0">
              <a:buNone/>
            </a:pPr>
            <a:endParaRPr lang="en-US" sz="2400" dirty="0" smtClean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Factorial in Math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286000" y="5177051"/>
            <a:ext cx="457200" cy="9144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 reflects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parts of the definition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 </a:t>
            </a: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factorial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) {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 (n==1) return 1 ;  </a:t>
            </a:r>
            <a:r>
              <a:rPr lang="en-US" sz="2400" dirty="0" smtClean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base case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US" sz="2400" dirty="0" smtClean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the </a:t>
            </a: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armadillo at the bottom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else {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 smtClean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the recursive call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// the parameter must be smaller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// we solve a smaller problem, then use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// that result to solve the current problem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return n* </a:t>
            </a: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factorial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 - 1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; </a:t>
            </a:r>
            <a:endParaRPr lang="en-US" sz="24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}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Factorial program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29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 reflects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parts of the definition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 </a:t>
            </a: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) {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 (n==1) return 1 ;  </a:t>
            </a:r>
            <a:r>
              <a:rPr lang="en-US" sz="2400" dirty="0" smtClean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base case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619428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armadillo 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else {  return n</a:t>
            </a: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+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 - 1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;   }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marL="109728" indent="0">
              <a:buNone/>
            </a:pPr>
            <a:endParaRPr lang="en-US" sz="24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unction sum ( n ) {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if (n==1) return 1;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if (n==2) return 3;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if (n==3) return 6;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return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n+sum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(n-1);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Summation program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3138" y="4191000"/>
            <a:ext cx="8153400" cy="685800"/>
          </a:xfrm>
          <a:prstGeom prst="roundRect">
            <a:avLst/>
          </a:prstGeom>
          <a:solidFill>
            <a:schemeClr val="bg2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800600"/>
          </a:xfrm>
        </p:spPr>
        <p:txBody>
          <a:bodyPr>
            <a:normAutofit/>
          </a:bodyPr>
          <a:lstStyle/>
          <a:p>
            <a:pPr marL="109728" indent="0">
              <a:spcAft>
                <a:spcPts val="2400"/>
              </a:spcAft>
              <a:buNone/>
            </a:pPr>
            <a:r>
              <a:rPr lang="en-US" sz="2000" dirty="0" smtClean="0"/>
              <a:t>0. </a:t>
            </a:r>
            <a:r>
              <a:rPr lang="en-US" sz="2000" b="1" dirty="0" smtClean="0">
                <a:solidFill>
                  <a:srgbClr val="C00000"/>
                </a:solidFill>
              </a:rPr>
              <a:t>data  </a:t>
            </a:r>
            <a:r>
              <a:rPr lang="en-US" sz="2000" dirty="0" smtClean="0"/>
              <a:t>(</a:t>
            </a:r>
            <a:r>
              <a:rPr lang="en-US" sz="2000" i="1" dirty="0" smtClean="0"/>
              <a:t>types, simple information</a:t>
            </a:r>
            <a:r>
              <a:rPr lang="en-US" sz="2000" dirty="0" smtClean="0"/>
              <a:t>)</a:t>
            </a:r>
            <a:endParaRPr lang="en-US" sz="2000" i="1" dirty="0" smtClean="0"/>
          </a:p>
          <a:p>
            <a:pPr marL="109728" indent="0">
              <a:spcAft>
                <a:spcPts val="1200"/>
              </a:spcAft>
              <a:buNone/>
            </a:pPr>
            <a:r>
              <a:rPr lang="en-US" sz="2000" dirty="0" smtClean="0"/>
              <a:t>1. </a:t>
            </a:r>
            <a:r>
              <a:rPr lang="en-US" sz="2000" b="1" dirty="0" smtClean="0">
                <a:solidFill>
                  <a:srgbClr val="C00000"/>
                </a:solidFill>
              </a:rPr>
              <a:t>data storage </a:t>
            </a:r>
            <a:r>
              <a:rPr lang="en-US" sz="2000" dirty="0" smtClean="0"/>
              <a:t>(</a:t>
            </a:r>
            <a:r>
              <a:rPr lang="en-US" sz="2000" i="1" dirty="0" smtClean="0"/>
              <a:t>variables, assignment</a:t>
            </a:r>
            <a:r>
              <a:rPr lang="en-US" sz="2000" dirty="0" smtClean="0"/>
              <a:t>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dirty="0" smtClean="0"/>
              <a:t>2. </a:t>
            </a:r>
            <a:r>
              <a:rPr lang="en-US" sz="2000" b="1" dirty="0" smtClean="0">
                <a:solidFill>
                  <a:srgbClr val="C00000"/>
                </a:solidFill>
              </a:rPr>
              <a:t>data retrieval </a:t>
            </a:r>
            <a:r>
              <a:rPr lang="en-US" sz="2000" dirty="0" smtClean="0"/>
              <a:t>(</a:t>
            </a:r>
            <a:r>
              <a:rPr lang="en-US" sz="2000" i="1" dirty="0" smtClean="0"/>
              <a:t>expressions, evaluation</a:t>
            </a:r>
            <a:r>
              <a:rPr lang="en-US" sz="2000" dirty="0" smtClean="0"/>
              <a:t>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dirty="0"/>
              <a:t>3</a:t>
            </a:r>
            <a:r>
              <a:rPr lang="en-US" sz="2000" dirty="0" smtClean="0"/>
              <a:t>. </a:t>
            </a:r>
            <a:r>
              <a:rPr lang="en-US" sz="2000" b="1" dirty="0" smtClean="0">
                <a:solidFill>
                  <a:srgbClr val="C00000"/>
                </a:solidFill>
              </a:rPr>
              <a:t>repetition</a:t>
            </a:r>
            <a:r>
              <a:rPr lang="en-US" sz="2000" dirty="0" smtClean="0"/>
              <a:t> (</a:t>
            </a:r>
            <a:r>
              <a:rPr lang="en-US" sz="2000" i="1" dirty="0" smtClean="0"/>
              <a:t>loops</a:t>
            </a:r>
            <a:r>
              <a:rPr lang="en-US" sz="2000" dirty="0" smtClean="0"/>
              <a:t>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dirty="0" smtClean="0"/>
              <a:t>4. </a:t>
            </a:r>
            <a:r>
              <a:rPr lang="en-US" sz="2000" b="1" dirty="0">
                <a:solidFill>
                  <a:srgbClr val="C00000"/>
                </a:solidFill>
              </a:rPr>
              <a:t>decision making </a:t>
            </a:r>
            <a:r>
              <a:rPr lang="en-US" sz="2000" dirty="0"/>
              <a:t>(</a:t>
            </a:r>
            <a:r>
              <a:rPr lang="en-US" sz="2000" i="1" dirty="0"/>
              <a:t>conditionals</a:t>
            </a:r>
            <a:r>
              <a:rPr lang="en-US" sz="2000" dirty="0" smtClean="0"/>
              <a:t>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dirty="0" smtClean="0"/>
              <a:t>5. </a:t>
            </a:r>
            <a:r>
              <a:rPr lang="en-US" sz="2000" b="1" dirty="0" smtClean="0">
                <a:solidFill>
                  <a:srgbClr val="C00000"/>
                </a:solidFill>
              </a:rPr>
              <a:t>procedure abstraction </a:t>
            </a:r>
            <a:r>
              <a:rPr lang="en-US" sz="2000" dirty="0" smtClean="0"/>
              <a:t>(</a:t>
            </a:r>
            <a:r>
              <a:rPr lang="en-US" sz="2000" i="1" dirty="0" smtClean="0"/>
              <a:t>functions</a:t>
            </a:r>
            <a:r>
              <a:rPr lang="en-US" sz="2000" dirty="0" smtClean="0"/>
              <a:t>)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en-US" sz="2000" dirty="0" smtClean="0"/>
              <a:t>6. </a:t>
            </a:r>
            <a:r>
              <a:rPr lang="en-US" sz="2000" b="1" dirty="0" smtClean="0">
                <a:solidFill>
                  <a:srgbClr val="C00000"/>
                </a:solidFill>
              </a:rPr>
              <a:t>data abstraction </a:t>
            </a:r>
            <a:r>
              <a:rPr lang="en-US" sz="2000" dirty="0" smtClean="0"/>
              <a:t>(</a:t>
            </a:r>
            <a:r>
              <a:rPr lang="en-US" sz="2000" i="1" dirty="0" smtClean="0"/>
              <a:t>arrays</a:t>
            </a:r>
            <a:r>
              <a:rPr lang="en-US" sz="2000" dirty="0" smtClean="0"/>
              <a:t>)</a:t>
            </a:r>
            <a:endParaRPr lang="en-US" sz="500" dirty="0" smtClean="0"/>
          </a:p>
          <a:p>
            <a:pPr marL="109728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 smtClean="0"/>
              <a:t>7. </a:t>
            </a:r>
            <a:r>
              <a:rPr lang="en-US" sz="2000" b="1" i="1" dirty="0" smtClean="0">
                <a:solidFill>
                  <a:srgbClr val="C00000"/>
                </a:solidFill>
              </a:rPr>
              <a:t>objects</a:t>
            </a:r>
            <a:r>
              <a:rPr lang="en-US" sz="2000" dirty="0" smtClean="0"/>
              <a:t>: all-the-above, wrapped 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Big Six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dirty="0" smtClean="0">
                <a:solidFill>
                  <a:srgbClr val="C00000"/>
                </a:solidFill>
              </a:rPr>
              <a:t>Functions (advanced)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9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 reflects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parts of the definition</a:t>
            </a:r>
            <a:endParaRPr lang="en-US" sz="24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unction sum ( n ) {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switch (n) {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case 1: return 1;    // armadillo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case 2: return 3;    // another armadillo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case 3: return 6;    //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dillo</a:t>
            </a:r>
            <a:endParaRPr lang="en-US" sz="2400" dirty="0" smtClean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default: return n + sum(n-1);  // recursion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}</a:t>
            </a:r>
            <a:endParaRPr lang="en-US" sz="24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Summation program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3200" dirty="0" smtClean="0">
                <a:latin typeface="Franklin Gothic Medium" panose="020B0603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Recursion is a </a:t>
            </a:r>
            <a:r>
              <a:rPr lang="en-US" sz="3200" i="1" dirty="0" smtClean="0">
                <a:solidFill>
                  <a:srgbClr val="0070C0"/>
                </a:solidFill>
                <a:latin typeface="Franklin Gothic Medium" panose="020B0603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notational convenience</a:t>
            </a:r>
            <a:endParaRPr lang="en-US" sz="700" i="1" dirty="0" smtClean="0">
              <a:solidFill>
                <a:srgbClr val="0070C0"/>
              </a:solidFill>
              <a:latin typeface="Franklin Gothic Medium" panose="020B06030201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3200" dirty="0" smtClean="0">
                <a:latin typeface="Franklin Gothic Medium" panose="020B0603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 does </a:t>
            </a:r>
            <a:r>
              <a:rPr lang="en-US" sz="3200" i="1" dirty="0" smtClean="0">
                <a:latin typeface="Franklin Gothic Medium" panose="020B0603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 </a:t>
            </a:r>
            <a:r>
              <a:rPr lang="en-US" sz="3200" dirty="0" smtClean="0">
                <a:latin typeface="Franklin Gothic Medium" panose="020B0603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create new computational power</a:t>
            </a:r>
          </a:p>
          <a:p>
            <a:pPr marL="109728" indent="0">
              <a:buNone/>
            </a:pPr>
            <a:endParaRPr lang="en-US" sz="2800" dirty="0" smtClean="0">
              <a:latin typeface="Franklin Gothic Medium" panose="020B06030201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solidFill>
                  <a:srgbClr val="C00000"/>
                </a:solidFill>
                <a:latin typeface="Franklin Gothic Medium" panose="020B0603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Any loop can be expressed as a recursion</a:t>
            </a:r>
          </a:p>
          <a:p>
            <a:pPr marL="109728" indent="0">
              <a:buNone/>
            </a:pPr>
            <a:endParaRPr lang="en-US" sz="2000" dirty="0">
              <a:latin typeface="Franklin Gothic Medium" panose="020B06030201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3200" i="1" dirty="0">
                <a:latin typeface="Franklin Gothic Medium" panose="020B0603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en-US" sz="3200" i="1" dirty="0" smtClean="0">
                <a:latin typeface="Franklin Gothic Medium" panose="020B0603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nd…</a:t>
            </a:r>
          </a:p>
          <a:p>
            <a:pPr marL="109728" indent="0">
              <a:buNone/>
            </a:pPr>
            <a:endParaRPr lang="en-US" sz="2000" dirty="0">
              <a:latin typeface="Franklin Gothic Medium" panose="020B06030201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solidFill>
                  <a:srgbClr val="C00000"/>
                </a:solidFill>
                <a:latin typeface="Franklin Gothic Medium" panose="020B06030201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Any recursion can be expressed as a loop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Iteration = Recursion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 sum ( n ) {  // non recursive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0;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for (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=1;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&lt;=n;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++) {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}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return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unction sum ( n ) { // recursive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if (n==1) return 1 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return n + sum(n-1) 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  <a:endParaRPr lang="en-US" sz="2400" dirty="0" smtClean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Iteration = Recursion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 factorial ( n ) {  // non recursive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1;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for (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=1;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&lt;=n;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++) {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*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}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return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marL="109728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unction factorial ( n ) { // recursive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if (n==1) return 1 ;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return n * factorial(n-1) ;    </a:t>
            </a:r>
          </a:p>
          <a:p>
            <a:pPr marL="109728" indent="0"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  <a:endParaRPr lang="en-US" sz="2400" dirty="0" smtClean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Iteration == Recursion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“insides” of a programming language… 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mechanisms needed to make abstractions like variables, objects, function definitions, function calls, scope… make them work and deliver results when the code is executed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main dynamic memory “piles”:</a:t>
            </a:r>
          </a:p>
          <a:p>
            <a:pPr marL="630936" lvl="2" indent="0">
              <a:spcBef>
                <a:spcPts val="0"/>
              </a:spcBef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</a:t>
            </a:r>
            <a:r>
              <a:rPr lang="en-US" sz="2400" b="1" dirty="0" smtClean="0">
                <a:solidFill>
                  <a:srgbClr val="99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Stack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call-return management)</a:t>
            </a:r>
          </a:p>
          <a:p>
            <a:pPr marL="630936" lvl="2" indent="0">
              <a:spcBef>
                <a:spcPts val="0"/>
              </a:spcBef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</a:t>
            </a:r>
            <a:r>
              <a:rPr 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Heap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(for “new” calls, objects)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calls need what we refer to as a “</a:t>
            </a: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frame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or “</a:t>
            </a: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</a:t>
            </a: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an “</a:t>
            </a: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activation record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en-US" sz="2400" dirty="0" smtClean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Run-time System 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method/function has a call frame… a template for the dynamic memory needed for the function to execute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 contains space for all parameters, all local variables, bookkeeping information like return address (</a:t>
            </a:r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is the code calling the function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function is called, a frame is allocated from the runtime stack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Call Frame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4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754" y="985591"/>
            <a:ext cx="4191000" cy="3230562"/>
          </a:xfrm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 factorial ( n )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tmp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k, x;</a:t>
            </a:r>
            <a:endParaRPr lang="en-US" sz="24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if (n==1) return 1 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tmp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n </a:t>
            </a: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 factorial(n-1) ;    </a:t>
            </a:r>
            <a:endParaRPr lang="en-US" sz="2400" dirty="0" smtClean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return </a:t>
            </a:r>
            <a:r>
              <a:rPr lang="en-US" sz="24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tmp</a:t>
            </a:r>
            <a:r>
              <a:rPr lang="en-US" sz="24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2627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Call Frame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3443861"/>
            <a:ext cx="227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return address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4115973"/>
            <a:ext cx="227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parameters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5234" y="2808961"/>
            <a:ext cx="227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ocal </a:t>
            </a:r>
            <a:r>
              <a:rPr lang="en-US" sz="2000" i="1" dirty="0" err="1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vars</a:t>
            </a:r>
            <a:endParaRPr lang="en-US" sz="2000" i="1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363497" y="1477195"/>
            <a:ext cx="3367881" cy="3192462"/>
            <a:chOff x="5363497" y="1477195"/>
            <a:chExt cx="3367881" cy="3192462"/>
          </a:xfrm>
        </p:grpSpPr>
        <p:sp>
          <p:nvSpPr>
            <p:cNvPr id="4" name="Rectangle 3"/>
            <p:cNvSpPr/>
            <p:nvPr/>
          </p:nvSpPr>
          <p:spPr>
            <a:xfrm>
              <a:off x="5363497" y="1477195"/>
              <a:ext cx="3352800" cy="31924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363497" y="1477195"/>
              <a:ext cx="3367881" cy="3192462"/>
              <a:chOff x="5363497" y="1477195"/>
              <a:chExt cx="3367881" cy="3192462"/>
            </a:xfrm>
          </p:grpSpPr>
          <p:cxnSp>
            <p:nvCxnSpPr>
              <p:cNvPr id="12" name="Straight Connector 11"/>
              <p:cNvCxnSpPr>
                <a:stCxn id="4" idx="0"/>
                <a:endCxn id="4" idx="2"/>
              </p:cNvCxnSpPr>
              <p:nvPr/>
            </p:nvCxnSpPr>
            <p:spPr>
              <a:xfrm>
                <a:off x="7039897" y="1477195"/>
                <a:ext cx="0" cy="3192462"/>
              </a:xfrm>
              <a:prstGeom prst="line">
                <a:avLst/>
              </a:prstGeom>
              <a:ln w="317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7868571" y="1477195"/>
                <a:ext cx="3232" cy="3192462"/>
              </a:xfrm>
              <a:prstGeom prst="line">
                <a:avLst/>
              </a:prstGeom>
              <a:ln w="317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173121" y="1477195"/>
                <a:ext cx="19052" cy="3192462"/>
              </a:xfrm>
              <a:prstGeom prst="line">
                <a:avLst/>
              </a:prstGeom>
              <a:ln w="317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378578" y="2667000"/>
                <a:ext cx="3352800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370545" y="2057400"/>
                <a:ext cx="3352800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363497" y="3285208"/>
                <a:ext cx="3352800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8578" y="3962400"/>
                <a:ext cx="3352800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/>
          <p:cNvSpPr txBox="1"/>
          <p:nvPr/>
        </p:nvSpPr>
        <p:spPr>
          <a:xfrm>
            <a:off x="5488783" y="156267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x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value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7444" y="213920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 value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23236" y="277382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mp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value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61253" y="3401296"/>
            <a:ext cx="212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138764225…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598" y="4085196"/>
            <a:ext cx="192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 value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" y="4995822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99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Every time factorial is called, a call frame for that call is added to the run-time stack</a:t>
            </a:r>
            <a:endParaRPr lang="en-US" sz="2000" i="1" dirty="0">
              <a:solidFill>
                <a:srgbClr val="99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5807840"/>
            <a:ext cx="628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99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call frame is popped off the run-time stack when the call to factorial does a “return”</a:t>
            </a:r>
            <a:endParaRPr lang="en-US" sz="2000" i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6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  <p:bldP spid="9" grpId="0"/>
      <p:bldP spid="26" grpId="0"/>
      <p:bldP spid="25" grpId="0"/>
      <p:bldP spid="14" grpId="0"/>
      <p:bldP spid="11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750383" y="3869809"/>
            <a:ext cx="1371598" cy="1152523"/>
            <a:chOff x="6781800" y="5299869"/>
            <a:chExt cx="1371598" cy="1152523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5299869"/>
              <a:ext cx="1371598" cy="1135062"/>
              <a:chOff x="5363497" y="2012369"/>
              <a:chExt cx="3352801" cy="26572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63497" y="2012369"/>
                <a:ext cx="3352800" cy="2657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363497" y="2904327"/>
                <a:ext cx="3352801" cy="891956"/>
                <a:chOff x="5363497" y="2904327"/>
                <a:chExt cx="3352801" cy="891956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363497" y="2904327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63497" y="3796283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TextBox 15"/>
            <p:cNvSpPr txBox="1"/>
            <p:nvPr/>
          </p:nvSpPr>
          <p:spPr>
            <a:xfrm>
              <a:off x="6829424" y="5692536"/>
              <a:ext cx="115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et </a:t>
              </a:r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addr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0847" y="5330587"/>
              <a:ext cx="93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tmp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29424" y="6083060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 4</a:t>
              </a:r>
              <a:endParaRPr lang="en-US" dirty="0"/>
            </a:p>
          </p:txBody>
        </p:sp>
      </p:grpSp>
      <p:sp>
        <p:nvSpPr>
          <p:cNvPr id="19" name="Content Placeholder 1"/>
          <p:cNvSpPr>
            <a:spLocks noGrp="1"/>
          </p:cNvSpPr>
          <p:nvPr>
            <p:ph idx="1"/>
          </p:nvPr>
        </p:nvSpPr>
        <p:spPr>
          <a:xfrm>
            <a:off x="228600" y="1368036"/>
            <a:ext cx="3657600" cy="4121605"/>
          </a:xfrm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unction main ( ) 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 = 4;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res;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res = factorial ( K 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alert(res);</a:t>
            </a:r>
            <a:endParaRPr lang="en-US" sz="20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0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 </a:t>
            </a: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factorial ( n )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tmp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if (n==1) return 1 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tmp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n </a:t>
            </a: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 factorial(n-1) ;    </a:t>
            </a:r>
            <a:endParaRPr lang="en-US" sz="2000" dirty="0" smtClean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return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tmp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334158" y="280455"/>
            <a:ext cx="8229600" cy="9036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Call Stack 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50383" y="2641544"/>
            <a:ext cx="1371598" cy="1152523"/>
            <a:chOff x="6781800" y="5299869"/>
            <a:chExt cx="1371598" cy="1152523"/>
          </a:xfrm>
        </p:grpSpPr>
        <p:grpSp>
          <p:nvGrpSpPr>
            <p:cNvPr id="23" name="Group 22"/>
            <p:cNvGrpSpPr/>
            <p:nvPr/>
          </p:nvGrpSpPr>
          <p:grpSpPr>
            <a:xfrm>
              <a:off x="6781800" y="5299869"/>
              <a:ext cx="1371598" cy="1135062"/>
              <a:chOff x="5363497" y="2012369"/>
              <a:chExt cx="3352801" cy="265728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363497" y="2012369"/>
                <a:ext cx="3352800" cy="2657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363497" y="2904327"/>
                <a:ext cx="3352801" cy="891956"/>
                <a:chOff x="5363497" y="2904327"/>
                <a:chExt cx="3352801" cy="891956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363497" y="2904327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63497" y="3796283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/>
            <p:cNvSpPr txBox="1"/>
            <p:nvPr/>
          </p:nvSpPr>
          <p:spPr>
            <a:xfrm>
              <a:off x="6829424" y="5692536"/>
              <a:ext cx="115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et </a:t>
              </a:r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addr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0847" y="5330587"/>
              <a:ext cx="93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tmp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29424" y="6083060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 3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52196" y="1404757"/>
            <a:ext cx="1371598" cy="1152523"/>
            <a:chOff x="6781800" y="5299869"/>
            <a:chExt cx="1371598" cy="1152523"/>
          </a:xfrm>
        </p:grpSpPr>
        <p:grpSp>
          <p:nvGrpSpPr>
            <p:cNvPr id="32" name="Group 31"/>
            <p:cNvGrpSpPr/>
            <p:nvPr/>
          </p:nvGrpSpPr>
          <p:grpSpPr>
            <a:xfrm>
              <a:off x="6781800" y="5299869"/>
              <a:ext cx="1371598" cy="1135062"/>
              <a:chOff x="5363497" y="2012369"/>
              <a:chExt cx="3352801" cy="265728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363497" y="2012369"/>
                <a:ext cx="3352800" cy="2657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363497" y="2904327"/>
                <a:ext cx="3352801" cy="891956"/>
                <a:chOff x="5363497" y="2904327"/>
                <a:chExt cx="3352801" cy="891956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363497" y="2904327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63497" y="3796283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6829424" y="5692536"/>
              <a:ext cx="115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et </a:t>
              </a:r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addr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00847" y="5330587"/>
              <a:ext cx="93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tmp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29424" y="6083060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 2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64722" y="169329"/>
            <a:ext cx="1371598" cy="1152523"/>
            <a:chOff x="6781800" y="5299869"/>
            <a:chExt cx="1371598" cy="1152523"/>
          </a:xfrm>
        </p:grpSpPr>
        <p:grpSp>
          <p:nvGrpSpPr>
            <p:cNvPr id="41" name="Group 40"/>
            <p:cNvGrpSpPr/>
            <p:nvPr/>
          </p:nvGrpSpPr>
          <p:grpSpPr>
            <a:xfrm>
              <a:off x="6781800" y="5299869"/>
              <a:ext cx="1371598" cy="1135062"/>
              <a:chOff x="5363497" y="2012369"/>
              <a:chExt cx="3352801" cy="265728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363497" y="2012369"/>
                <a:ext cx="3352800" cy="2657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363497" y="2904327"/>
                <a:ext cx="3352801" cy="891956"/>
                <a:chOff x="5363497" y="2904327"/>
                <a:chExt cx="3352801" cy="891956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363497" y="2904327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363497" y="3796283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41"/>
            <p:cNvSpPr txBox="1"/>
            <p:nvPr/>
          </p:nvSpPr>
          <p:spPr>
            <a:xfrm>
              <a:off x="6829424" y="5692536"/>
              <a:ext cx="115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et </a:t>
              </a:r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addr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00847" y="5330587"/>
              <a:ext cx="93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tmp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29424" y="6083060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 1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83733" y="265742"/>
            <a:ext cx="1066800" cy="944558"/>
            <a:chOff x="2514600" y="4465642"/>
            <a:chExt cx="1066800" cy="94455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14600" y="4465642"/>
              <a:ext cx="1066800" cy="944558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557462" y="4465642"/>
              <a:ext cx="981076" cy="918365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914123" y="1527609"/>
            <a:ext cx="1066800" cy="944558"/>
            <a:chOff x="2514600" y="4465642"/>
            <a:chExt cx="1066800" cy="944558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514600" y="4465642"/>
              <a:ext cx="1066800" cy="944558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57462" y="4465642"/>
              <a:ext cx="981076" cy="918365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919153" y="2765403"/>
            <a:ext cx="1066800" cy="944558"/>
            <a:chOff x="2514600" y="4465642"/>
            <a:chExt cx="1066800" cy="94455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514600" y="4465642"/>
              <a:ext cx="1066800" cy="944558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557462" y="4465642"/>
              <a:ext cx="981076" cy="918365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750383" y="5098074"/>
            <a:ext cx="1376766" cy="1621597"/>
            <a:chOff x="4271376" y="4827741"/>
            <a:chExt cx="1376766" cy="1621597"/>
          </a:xfrm>
        </p:grpSpPr>
        <p:grpSp>
          <p:nvGrpSpPr>
            <p:cNvPr id="71" name="Group 70"/>
            <p:cNvGrpSpPr/>
            <p:nvPr/>
          </p:nvGrpSpPr>
          <p:grpSpPr>
            <a:xfrm>
              <a:off x="4271376" y="4827741"/>
              <a:ext cx="1376766" cy="1621597"/>
              <a:chOff x="4038703" y="4716908"/>
              <a:chExt cx="1376766" cy="1621597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038703" y="4716908"/>
                <a:ext cx="1376766" cy="1621597"/>
                <a:chOff x="6776632" y="5440821"/>
                <a:chExt cx="1376766" cy="99411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776632" y="5451526"/>
                  <a:ext cx="1376766" cy="983405"/>
                  <a:chOff x="5350864" y="2367413"/>
                  <a:chExt cx="3365434" cy="2302244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5363497" y="2367413"/>
                    <a:ext cx="3352801" cy="230224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5350864" y="2904327"/>
                    <a:ext cx="3365434" cy="628308"/>
                    <a:chOff x="5350864" y="2904327"/>
                    <a:chExt cx="3365434" cy="628308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5363497" y="2904327"/>
                      <a:ext cx="3352801" cy="0"/>
                    </a:xfrm>
                    <a:prstGeom prst="line">
                      <a:avLst/>
                    </a:prstGeom>
                    <a:ln w="317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5350864" y="3532635"/>
                      <a:ext cx="3352801" cy="0"/>
                    </a:xfrm>
                    <a:prstGeom prst="line">
                      <a:avLst/>
                    </a:prstGeom>
                    <a:ln w="317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6833405" y="5440821"/>
                  <a:ext cx="933450" cy="226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 Rounded MT Bold" panose="020F070403050403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res</a:t>
                  </a:r>
                  <a:endParaRPr lang="en-US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830329" y="5703112"/>
                  <a:ext cx="685799" cy="226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 Rounded MT Bold" panose="020F070403050403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K 4</a:t>
                  </a:r>
                  <a:endParaRPr lang="en-US" dirty="0"/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4038703" y="5988287"/>
                <a:ext cx="1371598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4296428" y="5671809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08899" y="6023378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343399" y="5689234"/>
            <a:ext cx="150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</a:t>
            </a:r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ain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>
            <a:off x="5992792" y="5115535"/>
            <a:ext cx="533400" cy="1547508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/>
          <p:cNvSpPr/>
          <p:nvPr/>
        </p:nvSpPr>
        <p:spPr>
          <a:xfrm>
            <a:off x="5992792" y="3869808"/>
            <a:ext cx="533400" cy="1174331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/>
          <p:cNvSpPr/>
          <p:nvPr/>
        </p:nvSpPr>
        <p:spPr>
          <a:xfrm>
            <a:off x="5981531" y="2641544"/>
            <a:ext cx="533400" cy="1174331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928210" y="1856854"/>
            <a:ext cx="204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factorial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86199" y="4252890"/>
            <a:ext cx="204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factorial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86200" y="3051377"/>
            <a:ext cx="204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factorial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82" name="Left Brace 81"/>
          <p:cNvSpPr/>
          <p:nvPr/>
        </p:nvSpPr>
        <p:spPr>
          <a:xfrm>
            <a:off x="5981531" y="1431515"/>
            <a:ext cx="533400" cy="1174331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Brace 82"/>
          <p:cNvSpPr/>
          <p:nvPr/>
        </p:nvSpPr>
        <p:spPr>
          <a:xfrm>
            <a:off x="5969381" y="193705"/>
            <a:ext cx="533400" cy="1174331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881544" y="594210"/>
            <a:ext cx="204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factorial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88609" y="2648237"/>
            <a:ext cx="36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40667" y="1427434"/>
            <a:ext cx="36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07325" y="5105597"/>
            <a:ext cx="46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88609" y="3887311"/>
            <a:ext cx="36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919153" y="3949966"/>
            <a:ext cx="1066800" cy="944558"/>
            <a:chOff x="2514600" y="4465642"/>
            <a:chExt cx="1066800" cy="944558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514600" y="4465642"/>
              <a:ext cx="1066800" cy="944558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557462" y="4465642"/>
              <a:ext cx="981076" cy="918365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965557" y="5524411"/>
            <a:ext cx="685800" cy="622240"/>
            <a:chOff x="2514600" y="4465642"/>
            <a:chExt cx="1066800" cy="944558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514600" y="4465642"/>
              <a:ext cx="1066800" cy="944558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557462" y="4465642"/>
              <a:ext cx="981076" cy="918365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1580641" y="5472960"/>
            <a:ext cx="2449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 pop a call frame off the call stack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36133" y="2573856"/>
            <a:ext cx="5588000" cy="1905011"/>
          </a:xfrm>
          <a:custGeom>
            <a:avLst/>
            <a:gdLst>
              <a:gd name="connsiteX0" fmla="*/ 5588000 w 5588000"/>
              <a:gd name="connsiteY0" fmla="*/ 1905011 h 1905011"/>
              <a:gd name="connsiteX1" fmla="*/ 5384800 w 5588000"/>
              <a:gd name="connsiteY1" fmla="*/ 1896544 h 1905011"/>
              <a:gd name="connsiteX2" fmla="*/ 5317067 w 5588000"/>
              <a:gd name="connsiteY2" fmla="*/ 1871144 h 1905011"/>
              <a:gd name="connsiteX3" fmla="*/ 5274734 w 5588000"/>
              <a:gd name="connsiteY3" fmla="*/ 1862677 h 1905011"/>
              <a:gd name="connsiteX4" fmla="*/ 5240867 w 5588000"/>
              <a:gd name="connsiteY4" fmla="*/ 1845744 h 1905011"/>
              <a:gd name="connsiteX5" fmla="*/ 5207000 w 5588000"/>
              <a:gd name="connsiteY5" fmla="*/ 1837277 h 1905011"/>
              <a:gd name="connsiteX6" fmla="*/ 5181600 w 5588000"/>
              <a:gd name="connsiteY6" fmla="*/ 1811877 h 1905011"/>
              <a:gd name="connsiteX7" fmla="*/ 5088467 w 5588000"/>
              <a:gd name="connsiteY7" fmla="*/ 1752611 h 1905011"/>
              <a:gd name="connsiteX8" fmla="*/ 5063067 w 5588000"/>
              <a:gd name="connsiteY8" fmla="*/ 1735677 h 1905011"/>
              <a:gd name="connsiteX9" fmla="*/ 5037667 w 5588000"/>
              <a:gd name="connsiteY9" fmla="*/ 1701811 h 1905011"/>
              <a:gd name="connsiteX10" fmla="*/ 4986867 w 5588000"/>
              <a:gd name="connsiteY10" fmla="*/ 1659477 h 1905011"/>
              <a:gd name="connsiteX11" fmla="*/ 4953000 w 5588000"/>
              <a:gd name="connsiteY11" fmla="*/ 1651011 h 1905011"/>
              <a:gd name="connsiteX12" fmla="*/ 4876800 w 5588000"/>
              <a:gd name="connsiteY12" fmla="*/ 1608677 h 1905011"/>
              <a:gd name="connsiteX13" fmla="*/ 4834467 w 5588000"/>
              <a:gd name="connsiteY13" fmla="*/ 1583277 h 1905011"/>
              <a:gd name="connsiteX14" fmla="*/ 4758267 w 5588000"/>
              <a:gd name="connsiteY14" fmla="*/ 1574811 h 1905011"/>
              <a:gd name="connsiteX15" fmla="*/ 4724400 w 5588000"/>
              <a:gd name="connsiteY15" fmla="*/ 1566344 h 1905011"/>
              <a:gd name="connsiteX16" fmla="*/ 4699000 w 5588000"/>
              <a:gd name="connsiteY16" fmla="*/ 1557877 h 1905011"/>
              <a:gd name="connsiteX17" fmla="*/ 4597400 w 5588000"/>
              <a:gd name="connsiteY17" fmla="*/ 1532477 h 1905011"/>
              <a:gd name="connsiteX18" fmla="*/ 4487334 w 5588000"/>
              <a:gd name="connsiteY18" fmla="*/ 1515544 h 1905011"/>
              <a:gd name="connsiteX19" fmla="*/ 4351867 w 5588000"/>
              <a:gd name="connsiteY19" fmla="*/ 1498611 h 1905011"/>
              <a:gd name="connsiteX20" fmla="*/ 4284134 w 5588000"/>
              <a:gd name="connsiteY20" fmla="*/ 1490144 h 1905011"/>
              <a:gd name="connsiteX21" fmla="*/ 4250267 w 5588000"/>
              <a:gd name="connsiteY21" fmla="*/ 1473211 h 1905011"/>
              <a:gd name="connsiteX22" fmla="*/ 4174067 w 5588000"/>
              <a:gd name="connsiteY22" fmla="*/ 1464744 h 1905011"/>
              <a:gd name="connsiteX23" fmla="*/ 4123267 w 5588000"/>
              <a:gd name="connsiteY23" fmla="*/ 1456277 h 1905011"/>
              <a:gd name="connsiteX24" fmla="*/ 4089400 w 5588000"/>
              <a:gd name="connsiteY24" fmla="*/ 1439344 h 1905011"/>
              <a:gd name="connsiteX25" fmla="*/ 4004734 w 5588000"/>
              <a:gd name="connsiteY25" fmla="*/ 1430877 h 1905011"/>
              <a:gd name="connsiteX26" fmla="*/ 3970867 w 5588000"/>
              <a:gd name="connsiteY26" fmla="*/ 1422411 h 1905011"/>
              <a:gd name="connsiteX27" fmla="*/ 3937000 w 5588000"/>
              <a:gd name="connsiteY27" fmla="*/ 1405477 h 1905011"/>
              <a:gd name="connsiteX28" fmla="*/ 3869267 w 5588000"/>
              <a:gd name="connsiteY28" fmla="*/ 1388544 h 1905011"/>
              <a:gd name="connsiteX29" fmla="*/ 3801534 w 5588000"/>
              <a:gd name="connsiteY29" fmla="*/ 1371611 h 1905011"/>
              <a:gd name="connsiteX30" fmla="*/ 3742267 w 5588000"/>
              <a:gd name="connsiteY30" fmla="*/ 1329277 h 1905011"/>
              <a:gd name="connsiteX31" fmla="*/ 3657600 w 5588000"/>
              <a:gd name="connsiteY31" fmla="*/ 1312344 h 1905011"/>
              <a:gd name="connsiteX32" fmla="*/ 3615267 w 5588000"/>
              <a:gd name="connsiteY32" fmla="*/ 1286944 h 1905011"/>
              <a:gd name="connsiteX33" fmla="*/ 3564467 w 5588000"/>
              <a:gd name="connsiteY33" fmla="*/ 1270011 h 1905011"/>
              <a:gd name="connsiteX34" fmla="*/ 3547534 w 5588000"/>
              <a:gd name="connsiteY34" fmla="*/ 1253077 h 1905011"/>
              <a:gd name="connsiteX35" fmla="*/ 3505200 w 5588000"/>
              <a:gd name="connsiteY35" fmla="*/ 1244611 h 1905011"/>
              <a:gd name="connsiteX36" fmla="*/ 3471334 w 5588000"/>
              <a:gd name="connsiteY36" fmla="*/ 1236144 h 1905011"/>
              <a:gd name="connsiteX37" fmla="*/ 3420534 w 5588000"/>
              <a:gd name="connsiteY37" fmla="*/ 1219211 h 1905011"/>
              <a:gd name="connsiteX38" fmla="*/ 3403600 w 5588000"/>
              <a:gd name="connsiteY38" fmla="*/ 1202277 h 1905011"/>
              <a:gd name="connsiteX39" fmla="*/ 3327400 w 5588000"/>
              <a:gd name="connsiteY39" fmla="*/ 1185344 h 1905011"/>
              <a:gd name="connsiteX40" fmla="*/ 3251200 w 5588000"/>
              <a:gd name="connsiteY40" fmla="*/ 1151477 h 1905011"/>
              <a:gd name="connsiteX41" fmla="*/ 3225800 w 5588000"/>
              <a:gd name="connsiteY41" fmla="*/ 1134544 h 1905011"/>
              <a:gd name="connsiteX42" fmla="*/ 3166534 w 5588000"/>
              <a:gd name="connsiteY42" fmla="*/ 1117611 h 1905011"/>
              <a:gd name="connsiteX43" fmla="*/ 3073400 w 5588000"/>
              <a:gd name="connsiteY43" fmla="*/ 1083744 h 1905011"/>
              <a:gd name="connsiteX44" fmla="*/ 3022600 w 5588000"/>
              <a:gd name="connsiteY44" fmla="*/ 1041411 h 1905011"/>
              <a:gd name="connsiteX45" fmla="*/ 2971800 w 5588000"/>
              <a:gd name="connsiteY45" fmla="*/ 1016011 h 1905011"/>
              <a:gd name="connsiteX46" fmla="*/ 2937934 w 5588000"/>
              <a:gd name="connsiteY46" fmla="*/ 965211 h 1905011"/>
              <a:gd name="connsiteX47" fmla="*/ 2912534 w 5588000"/>
              <a:gd name="connsiteY47" fmla="*/ 922877 h 1905011"/>
              <a:gd name="connsiteX48" fmla="*/ 2895600 w 5588000"/>
              <a:gd name="connsiteY48" fmla="*/ 880544 h 1905011"/>
              <a:gd name="connsiteX49" fmla="*/ 2844800 w 5588000"/>
              <a:gd name="connsiteY49" fmla="*/ 829744 h 1905011"/>
              <a:gd name="connsiteX50" fmla="*/ 2794000 w 5588000"/>
              <a:gd name="connsiteY50" fmla="*/ 795877 h 1905011"/>
              <a:gd name="connsiteX51" fmla="*/ 2726267 w 5588000"/>
              <a:gd name="connsiteY51" fmla="*/ 770477 h 1905011"/>
              <a:gd name="connsiteX52" fmla="*/ 2650067 w 5588000"/>
              <a:gd name="connsiteY52" fmla="*/ 736611 h 1905011"/>
              <a:gd name="connsiteX53" fmla="*/ 2480734 w 5588000"/>
              <a:gd name="connsiteY53" fmla="*/ 694277 h 1905011"/>
              <a:gd name="connsiteX54" fmla="*/ 2421467 w 5588000"/>
              <a:gd name="connsiteY54" fmla="*/ 668877 h 1905011"/>
              <a:gd name="connsiteX55" fmla="*/ 2345267 w 5588000"/>
              <a:gd name="connsiteY55" fmla="*/ 651944 h 1905011"/>
              <a:gd name="connsiteX56" fmla="*/ 2311400 w 5588000"/>
              <a:gd name="connsiteY56" fmla="*/ 643477 h 1905011"/>
              <a:gd name="connsiteX57" fmla="*/ 2142067 w 5588000"/>
              <a:gd name="connsiteY57" fmla="*/ 618077 h 1905011"/>
              <a:gd name="connsiteX58" fmla="*/ 2091267 w 5588000"/>
              <a:gd name="connsiteY58" fmla="*/ 601144 h 1905011"/>
              <a:gd name="connsiteX59" fmla="*/ 2048934 w 5588000"/>
              <a:gd name="connsiteY59" fmla="*/ 584211 h 1905011"/>
              <a:gd name="connsiteX60" fmla="*/ 1938867 w 5588000"/>
              <a:gd name="connsiteY60" fmla="*/ 567277 h 1905011"/>
              <a:gd name="connsiteX61" fmla="*/ 711200 w 5588000"/>
              <a:gd name="connsiteY61" fmla="*/ 541877 h 1905011"/>
              <a:gd name="connsiteX62" fmla="*/ 668867 w 5588000"/>
              <a:gd name="connsiteY62" fmla="*/ 533411 h 1905011"/>
              <a:gd name="connsiteX63" fmla="*/ 601134 w 5588000"/>
              <a:gd name="connsiteY63" fmla="*/ 524944 h 1905011"/>
              <a:gd name="connsiteX64" fmla="*/ 465667 w 5588000"/>
              <a:gd name="connsiteY64" fmla="*/ 499544 h 1905011"/>
              <a:gd name="connsiteX65" fmla="*/ 431800 w 5588000"/>
              <a:gd name="connsiteY65" fmla="*/ 482611 h 1905011"/>
              <a:gd name="connsiteX66" fmla="*/ 321734 w 5588000"/>
              <a:gd name="connsiteY66" fmla="*/ 465677 h 1905011"/>
              <a:gd name="connsiteX67" fmla="*/ 287867 w 5588000"/>
              <a:gd name="connsiteY67" fmla="*/ 448744 h 1905011"/>
              <a:gd name="connsiteX68" fmla="*/ 254000 w 5588000"/>
              <a:gd name="connsiteY68" fmla="*/ 440277 h 1905011"/>
              <a:gd name="connsiteX69" fmla="*/ 203200 w 5588000"/>
              <a:gd name="connsiteY69" fmla="*/ 389477 h 1905011"/>
              <a:gd name="connsiteX70" fmla="*/ 169334 w 5588000"/>
              <a:gd name="connsiteY70" fmla="*/ 364077 h 1905011"/>
              <a:gd name="connsiteX71" fmla="*/ 143934 w 5588000"/>
              <a:gd name="connsiteY71" fmla="*/ 254011 h 1905011"/>
              <a:gd name="connsiteX72" fmla="*/ 135467 w 5588000"/>
              <a:gd name="connsiteY72" fmla="*/ 203211 h 1905011"/>
              <a:gd name="connsiteX73" fmla="*/ 118534 w 5588000"/>
              <a:gd name="connsiteY73" fmla="*/ 160877 h 1905011"/>
              <a:gd name="connsiteX74" fmla="*/ 110067 w 5588000"/>
              <a:gd name="connsiteY74" fmla="*/ 135477 h 1905011"/>
              <a:gd name="connsiteX75" fmla="*/ 101600 w 5588000"/>
              <a:gd name="connsiteY75" fmla="*/ 101611 h 1905011"/>
              <a:gd name="connsiteX76" fmla="*/ 93134 w 5588000"/>
              <a:gd name="connsiteY76" fmla="*/ 50811 h 1905011"/>
              <a:gd name="connsiteX77" fmla="*/ 67734 w 5588000"/>
              <a:gd name="connsiteY77" fmla="*/ 33877 h 1905011"/>
              <a:gd name="connsiteX78" fmla="*/ 42334 w 5588000"/>
              <a:gd name="connsiteY78" fmla="*/ 8477 h 1905011"/>
              <a:gd name="connsiteX79" fmla="*/ 0 w 5588000"/>
              <a:gd name="connsiteY79" fmla="*/ 11 h 190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588000" h="1905011">
                <a:moveTo>
                  <a:pt x="5588000" y="1905011"/>
                </a:moveTo>
                <a:cubicBezTo>
                  <a:pt x="5520267" y="1902189"/>
                  <a:pt x="5452069" y="1904953"/>
                  <a:pt x="5384800" y="1896544"/>
                </a:cubicBezTo>
                <a:cubicBezTo>
                  <a:pt x="5360873" y="1893553"/>
                  <a:pt x="5340114" y="1878235"/>
                  <a:pt x="5317067" y="1871144"/>
                </a:cubicBezTo>
                <a:cubicBezTo>
                  <a:pt x="5303313" y="1866912"/>
                  <a:pt x="5288845" y="1865499"/>
                  <a:pt x="5274734" y="1862677"/>
                </a:cubicBezTo>
                <a:cubicBezTo>
                  <a:pt x="5263445" y="1857033"/>
                  <a:pt x="5252685" y="1850176"/>
                  <a:pt x="5240867" y="1845744"/>
                </a:cubicBezTo>
                <a:cubicBezTo>
                  <a:pt x="5229971" y="1841658"/>
                  <a:pt x="5217103" y="1843050"/>
                  <a:pt x="5207000" y="1837277"/>
                </a:cubicBezTo>
                <a:cubicBezTo>
                  <a:pt x="5196604" y="1831336"/>
                  <a:pt x="5191343" y="1818837"/>
                  <a:pt x="5181600" y="1811877"/>
                </a:cubicBezTo>
                <a:cubicBezTo>
                  <a:pt x="5151657" y="1790489"/>
                  <a:pt x="5119420" y="1772509"/>
                  <a:pt x="5088467" y="1752611"/>
                </a:cubicBezTo>
                <a:cubicBezTo>
                  <a:pt x="5079907" y="1747108"/>
                  <a:pt x="5069173" y="1743818"/>
                  <a:pt x="5063067" y="1735677"/>
                </a:cubicBezTo>
                <a:cubicBezTo>
                  <a:pt x="5054600" y="1724388"/>
                  <a:pt x="5046701" y="1712651"/>
                  <a:pt x="5037667" y="1701811"/>
                </a:cubicBezTo>
                <a:cubicBezTo>
                  <a:pt x="5026575" y="1688501"/>
                  <a:pt x="4999156" y="1665621"/>
                  <a:pt x="4986867" y="1659477"/>
                </a:cubicBezTo>
                <a:cubicBezTo>
                  <a:pt x="4976459" y="1654273"/>
                  <a:pt x="4964289" y="1653833"/>
                  <a:pt x="4953000" y="1651011"/>
                </a:cubicBezTo>
                <a:cubicBezTo>
                  <a:pt x="4820662" y="1571608"/>
                  <a:pt x="4986117" y="1669410"/>
                  <a:pt x="4876800" y="1608677"/>
                </a:cubicBezTo>
                <a:cubicBezTo>
                  <a:pt x="4862415" y="1600685"/>
                  <a:pt x="4850290" y="1587798"/>
                  <a:pt x="4834467" y="1583277"/>
                </a:cubicBezTo>
                <a:cubicBezTo>
                  <a:pt x="4809894" y="1576256"/>
                  <a:pt x="4783667" y="1577633"/>
                  <a:pt x="4758267" y="1574811"/>
                </a:cubicBezTo>
                <a:cubicBezTo>
                  <a:pt x="4746978" y="1571989"/>
                  <a:pt x="4735589" y="1569541"/>
                  <a:pt x="4724400" y="1566344"/>
                </a:cubicBezTo>
                <a:cubicBezTo>
                  <a:pt x="4715819" y="1563892"/>
                  <a:pt x="4707623" y="1560177"/>
                  <a:pt x="4699000" y="1557877"/>
                </a:cubicBezTo>
                <a:cubicBezTo>
                  <a:pt x="4665270" y="1548882"/>
                  <a:pt x="4631631" y="1539323"/>
                  <a:pt x="4597400" y="1532477"/>
                </a:cubicBezTo>
                <a:cubicBezTo>
                  <a:pt x="4561001" y="1525197"/>
                  <a:pt x="4524106" y="1520616"/>
                  <a:pt x="4487334" y="1515544"/>
                </a:cubicBezTo>
                <a:cubicBezTo>
                  <a:pt x="4442254" y="1509326"/>
                  <a:pt x="4397023" y="1504255"/>
                  <a:pt x="4351867" y="1498611"/>
                </a:cubicBezTo>
                <a:lnTo>
                  <a:pt x="4284134" y="1490144"/>
                </a:lnTo>
                <a:cubicBezTo>
                  <a:pt x="4272845" y="1484500"/>
                  <a:pt x="4262565" y="1476049"/>
                  <a:pt x="4250267" y="1473211"/>
                </a:cubicBezTo>
                <a:cubicBezTo>
                  <a:pt x="4225365" y="1467464"/>
                  <a:pt x="4199399" y="1468122"/>
                  <a:pt x="4174067" y="1464744"/>
                </a:cubicBezTo>
                <a:cubicBezTo>
                  <a:pt x="4157051" y="1462475"/>
                  <a:pt x="4140200" y="1459099"/>
                  <a:pt x="4123267" y="1456277"/>
                </a:cubicBezTo>
                <a:cubicBezTo>
                  <a:pt x="4111978" y="1450633"/>
                  <a:pt x="4101741" y="1441989"/>
                  <a:pt x="4089400" y="1439344"/>
                </a:cubicBezTo>
                <a:cubicBezTo>
                  <a:pt x="4061667" y="1433401"/>
                  <a:pt x="4032812" y="1434888"/>
                  <a:pt x="4004734" y="1430877"/>
                </a:cubicBezTo>
                <a:cubicBezTo>
                  <a:pt x="3993215" y="1429231"/>
                  <a:pt x="3982156" y="1425233"/>
                  <a:pt x="3970867" y="1422411"/>
                </a:cubicBezTo>
                <a:cubicBezTo>
                  <a:pt x="3959578" y="1416766"/>
                  <a:pt x="3948974" y="1409468"/>
                  <a:pt x="3937000" y="1405477"/>
                </a:cubicBezTo>
                <a:cubicBezTo>
                  <a:pt x="3914922" y="1398118"/>
                  <a:pt x="3891345" y="1395904"/>
                  <a:pt x="3869267" y="1388544"/>
                </a:cubicBezTo>
                <a:cubicBezTo>
                  <a:pt x="3830215" y="1375526"/>
                  <a:pt x="3852618" y="1381827"/>
                  <a:pt x="3801534" y="1371611"/>
                </a:cubicBezTo>
                <a:cubicBezTo>
                  <a:pt x="3797683" y="1368723"/>
                  <a:pt x="3751892" y="1333402"/>
                  <a:pt x="3742267" y="1329277"/>
                </a:cubicBezTo>
                <a:cubicBezTo>
                  <a:pt x="3726197" y="1322390"/>
                  <a:pt x="3669052" y="1314253"/>
                  <a:pt x="3657600" y="1312344"/>
                </a:cubicBezTo>
                <a:cubicBezTo>
                  <a:pt x="3643489" y="1303877"/>
                  <a:pt x="3630248" y="1293754"/>
                  <a:pt x="3615267" y="1286944"/>
                </a:cubicBezTo>
                <a:cubicBezTo>
                  <a:pt x="3599018" y="1279558"/>
                  <a:pt x="3564467" y="1270011"/>
                  <a:pt x="3564467" y="1270011"/>
                </a:cubicBezTo>
                <a:cubicBezTo>
                  <a:pt x="3558823" y="1264366"/>
                  <a:pt x="3554871" y="1256221"/>
                  <a:pt x="3547534" y="1253077"/>
                </a:cubicBezTo>
                <a:cubicBezTo>
                  <a:pt x="3534307" y="1247408"/>
                  <a:pt x="3519248" y="1247733"/>
                  <a:pt x="3505200" y="1244611"/>
                </a:cubicBezTo>
                <a:cubicBezTo>
                  <a:pt x="3493841" y="1242087"/>
                  <a:pt x="3482479" y="1239488"/>
                  <a:pt x="3471334" y="1236144"/>
                </a:cubicBezTo>
                <a:cubicBezTo>
                  <a:pt x="3454238" y="1231015"/>
                  <a:pt x="3420534" y="1219211"/>
                  <a:pt x="3420534" y="1219211"/>
                </a:cubicBezTo>
                <a:cubicBezTo>
                  <a:pt x="3414889" y="1213566"/>
                  <a:pt x="3410740" y="1205847"/>
                  <a:pt x="3403600" y="1202277"/>
                </a:cubicBezTo>
                <a:cubicBezTo>
                  <a:pt x="3395632" y="1198293"/>
                  <a:pt x="3331849" y="1186234"/>
                  <a:pt x="3327400" y="1185344"/>
                </a:cubicBezTo>
                <a:cubicBezTo>
                  <a:pt x="3201688" y="1109916"/>
                  <a:pt x="3352935" y="1195077"/>
                  <a:pt x="3251200" y="1151477"/>
                </a:cubicBezTo>
                <a:cubicBezTo>
                  <a:pt x="3241847" y="1147469"/>
                  <a:pt x="3234901" y="1139095"/>
                  <a:pt x="3225800" y="1134544"/>
                </a:cubicBezTo>
                <a:cubicBezTo>
                  <a:pt x="3211568" y="1127428"/>
                  <a:pt x="3180105" y="1121682"/>
                  <a:pt x="3166534" y="1117611"/>
                </a:cubicBezTo>
                <a:cubicBezTo>
                  <a:pt x="3123066" y="1104570"/>
                  <a:pt x="3113787" y="1099898"/>
                  <a:pt x="3073400" y="1083744"/>
                </a:cubicBezTo>
                <a:cubicBezTo>
                  <a:pt x="3056467" y="1069633"/>
                  <a:pt x="3040940" y="1053638"/>
                  <a:pt x="3022600" y="1041411"/>
                </a:cubicBezTo>
                <a:cubicBezTo>
                  <a:pt x="3006848" y="1030909"/>
                  <a:pt x="2985872" y="1028676"/>
                  <a:pt x="2971800" y="1016011"/>
                </a:cubicBezTo>
                <a:cubicBezTo>
                  <a:pt x="2956673" y="1002397"/>
                  <a:pt x="2948860" y="982381"/>
                  <a:pt x="2937934" y="965211"/>
                </a:cubicBezTo>
                <a:cubicBezTo>
                  <a:pt x="2929099" y="951327"/>
                  <a:pt x="2919894" y="937596"/>
                  <a:pt x="2912534" y="922877"/>
                </a:cubicBezTo>
                <a:cubicBezTo>
                  <a:pt x="2905737" y="909283"/>
                  <a:pt x="2904539" y="892835"/>
                  <a:pt x="2895600" y="880544"/>
                </a:cubicBezTo>
                <a:cubicBezTo>
                  <a:pt x="2881515" y="861177"/>
                  <a:pt x="2864725" y="843028"/>
                  <a:pt x="2844800" y="829744"/>
                </a:cubicBezTo>
                <a:cubicBezTo>
                  <a:pt x="2827867" y="818455"/>
                  <a:pt x="2811866" y="805622"/>
                  <a:pt x="2794000" y="795877"/>
                </a:cubicBezTo>
                <a:cubicBezTo>
                  <a:pt x="2756687" y="775524"/>
                  <a:pt x="2758271" y="783812"/>
                  <a:pt x="2726267" y="770477"/>
                </a:cubicBezTo>
                <a:cubicBezTo>
                  <a:pt x="2700610" y="759786"/>
                  <a:pt x="2676302" y="745793"/>
                  <a:pt x="2650067" y="736611"/>
                </a:cubicBezTo>
                <a:cubicBezTo>
                  <a:pt x="2586236" y="714270"/>
                  <a:pt x="2544353" y="710182"/>
                  <a:pt x="2480734" y="694277"/>
                </a:cubicBezTo>
                <a:cubicBezTo>
                  <a:pt x="2398685" y="673765"/>
                  <a:pt x="2526498" y="701194"/>
                  <a:pt x="2421467" y="668877"/>
                </a:cubicBezTo>
                <a:cubicBezTo>
                  <a:pt x="2396598" y="661225"/>
                  <a:pt x="2370620" y="657795"/>
                  <a:pt x="2345267" y="651944"/>
                </a:cubicBezTo>
                <a:cubicBezTo>
                  <a:pt x="2333929" y="649327"/>
                  <a:pt x="2322837" y="645621"/>
                  <a:pt x="2311400" y="643477"/>
                </a:cubicBezTo>
                <a:cubicBezTo>
                  <a:pt x="2228714" y="627973"/>
                  <a:pt x="2216461" y="627377"/>
                  <a:pt x="2142067" y="618077"/>
                </a:cubicBezTo>
                <a:cubicBezTo>
                  <a:pt x="2125134" y="612433"/>
                  <a:pt x="2108042" y="607244"/>
                  <a:pt x="2091267" y="601144"/>
                </a:cubicBezTo>
                <a:cubicBezTo>
                  <a:pt x="2076984" y="595950"/>
                  <a:pt x="2063770" y="587508"/>
                  <a:pt x="2048934" y="584211"/>
                </a:cubicBezTo>
                <a:cubicBezTo>
                  <a:pt x="2012697" y="576158"/>
                  <a:pt x="1975483" y="573380"/>
                  <a:pt x="1938867" y="567277"/>
                </a:cubicBezTo>
                <a:cubicBezTo>
                  <a:pt x="1429384" y="482362"/>
                  <a:pt x="2407793" y="554539"/>
                  <a:pt x="711200" y="541877"/>
                </a:cubicBezTo>
                <a:cubicBezTo>
                  <a:pt x="697089" y="539055"/>
                  <a:pt x="683090" y="535599"/>
                  <a:pt x="668867" y="533411"/>
                </a:cubicBezTo>
                <a:cubicBezTo>
                  <a:pt x="646378" y="529951"/>
                  <a:pt x="623446" y="529406"/>
                  <a:pt x="601134" y="524944"/>
                </a:cubicBezTo>
                <a:cubicBezTo>
                  <a:pt x="436451" y="492007"/>
                  <a:pt x="662844" y="521453"/>
                  <a:pt x="465667" y="499544"/>
                </a:cubicBezTo>
                <a:cubicBezTo>
                  <a:pt x="454378" y="493900"/>
                  <a:pt x="443889" y="486238"/>
                  <a:pt x="431800" y="482611"/>
                </a:cubicBezTo>
                <a:cubicBezTo>
                  <a:pt x="421120" y="479407"/>
                  <a:pt x="328474" y="466640"/>
                  <a:pt x="321734" y="465677"/>
                </a:cubicBezTo>
                <a:cubicBezTo>
                  <a:pt x="310445" y="460033"/>
                  <a:pt x="299685" y="453176"/>
                  <a:pt x="287867" y="448744"/>
                </a:cubicBezTo>
                <a:cubicBezTo>
                  <a:pt x="276971" y="444658"/>
                  <a:pt x="263533" y="446950"/>
                  <a:pt x="254000" y="440277"/>
                </a:cubicBezTo>
                <a:cubicBezTo>
                  <a:pt x="234382" y="426544"/>
                  <a:pt x="222358" y="403846"/>
                  <a:pt x="203200" y="389477"/>
                </a:cubicBezTo>
                <a:lnTo>
                  <a:pt x="169334" y="364077"/>
                </a:lnTo>
                <a:cubicBezTo>
                  <a:pt x="153696" y="317165"/>
                  <a:pt x="156391" y="328751"/>
                  <a:pt x="143934" y="254011"/>
                </a:cubicBezTo>
                <a:cubicBezTo>
                  <a:pt x="141112" y="237078"/>
                  <a:pt x="139984" y="219773"/>
                  <a:pt x="135467" y="203211"/>
                </a:cubicBezTo>
                <a:cubicBezTo>
                  <a:pt x="131468" y="188548"/>
                  <a:pt x="123870" y="175108"/>
                  <a:pt x="118534" y="160877"/>
                </a:cubicBezTo>
                <a:cubicBezTo>
                  <a:pt x="115400" y="152521"/>
                  <a:pt x="112519" y="144058"/>
                  <a:pt x="110067" y="135477"/>
                </a:cubicBezTo>
                <a:cubicBezTo>
                  <a:pt x="106870" y="124289"/>
                  <a:pt x="103882" y="113021"/>
                  <a:pt x="101600" y="101611"/>
                </a:cubicBezTo>
                <a:cubicBezTo>
                  <a:pt x="98233" y="84777"/>
                  <a:pt x="100811" y="66166"/>
                  <a:pt x="93134" y="50811"/>
                </a:cubicBezTo>
                <a:cubicBezTo>
                  <a:pt x="88583" y="41709"/>
                  <a:pt x="75551" y="40391"/>
                  <a:pt x="67734" y="33877"/>
                </a:cubicBezTo>
                <a:cubicBezTo>
                  <a:pt x="58536" y="26212"/>
                  <a:pt x="52730" y="14417"/>
                  <a:pt x="42334" y="8477"/>
                </a:cubicBezTo>
                <a:cubicBezTo>
                  <a:pt x="26320" y="-673"/>
                  <a:pt x="15109" y="11"/>
                  <a:pt x="0" y="11"/>
                </a:cubicBezTo>
              </a:path>
            </a:pathLst>
          </a:custGeom>
          <a:noFill/>
          <a:ln w="38100" cmpd="sng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716833" y="2632444"/>
            <a:ext cx="5103845" cy="1855580"/>
          </a:xfrm>
          <a:custGeom>
            <a:avLst/>
            <a:gdLst>
              <a:gd name="connsiteX0" fmla="*/ 5103845 w 5103845"/>
              <a:gd name="connsiteY0" fmla="*/ 577287 h 1855580"/>
              <a:gd name="connsiteX1" fmla="*/ 4926563 w 5103845"/>
              <a:gd name="connsiteY1" fmla="*/ 474650 h 1855580"/>
              <a:gd name="connsiteX2" fmla="*/ 2584579 w 5103845"/>
              <a:gd name="connsiteY2" fmla="*/ 73434 h 1855580"/>
              <a:gd name="connsiteX3" fmla="*/ 2453951 w 5103845"/>
              <a:gd name="connsiteY3" fmla="*/ 110756 h 1855580"/>
              <a:gd name="connsiteX4" fmla="*/ 2425959 w 5103845"/>
              <a:gd name="connsiteY4" fmla="*/ 120087 h 1855580"/>
              <a:gd name="connsiteX5" fmla="*/ 2379306 w 5103845"/>
              <a:gd name="connsiteY5" fmla="*/ 129417 h 1855580"/>
              <a:gd name="connsiteX6" fmla="*/ 2332653 w 5103845"/>
              <a:gd name="connsiteY6" fmla="*/ 148078 h 1855580"/>
              <a:gd name="connsiteX7" fmla="*/ 2239347 w 5103845"/>
              <a:gd name="connsiteY7" fmla="*/ 166740 h 1855580"/>
              <a:gd name="connsiteX8" fmla="*/ 2164702 w 5103845"/>
              <a:gd name="connsiteY8" fmla="*/ 194732 h 1855580"/>
              <a:gd name="connsiteX9" fmla="*/ 2099387 w 5103845"/>
              <a:gd name="connsiteY9" fmla="*/ 222723 h 1855580"/>
              <a:gd name="connsiteX10" fmla="*/ 2052734 w 5103845"/>
              <a:gd name="connsiteY10" fmla="*/ 232054 h 1855580"/>
              <a:gd name="connsiteX11" fmla="*/ 1987420 w 5103845"/>
              <a:gd name="connsiteY11" fmla="*/ 269376 h 1855580"/>
              <a:gd name="connsiteX12" fmla="*/ 1903445 w 5103845"/>
              <a:gd name="connsiteY12" fmla="*/ 297368 h 1855580"/>
              <a:gd name="connsiteX13" fmla="*/ 1875453 w 5103845"/>
              <a:gd name="connsiteY13" fmla="*/ 306699 h 1855580"/>
              <a:gd name="connsiteX14" fmla="*/ 1828800 w 5103845"/>
              <a:gd name="connsiteY14" fmla="*/ 325360 h 1855580"/>
              <a:gd name="connsiteX15" fmla="*/ 1772816 w 5103845"/>
              <a:gd name="connsiteY15" fmla="*/ 334691 h 1855580"/>
              <a:gd name="connsiteX16" fmla="*/ 1698171 w 5103845"/>
              <a:gd name="connsiteY16" fmla="*/ 372013 h 1855580"/>
              <a:gd name="connsiteX17" fmla="*/ 1660849 w 5103845"/>
              <a:gd name="connsiteY17" fmla="*/ 400005 h 1855580"/>
              <a:gd name="connsiteX18" fmla="*/ 1586204 w 5103845"/>
              <a:gd name="connsiteY18" fmla="*/ 418666 h 1855580"/>
              <a:gd name="connsiteX19" fmla="*/ 1539551 w 5103845"/>
              <a:gd name="connsiteY19" fmla="*/ 465319 h 1855580"/>
              <a:gd name="connsiteX20" fmla="*/ 1464906 w 5103845"/>
              <a:gd name="connsiteY20" fmla="*/ 502642 h 1855580"/>
              <a:gd name="connsiteX21" fmla="*/ 1436914 w 5103845"/>
              <a:gd name="connsiteY21" fmla="*/ 521303 h 1855580"/>
              <a:gd name="connsiteX22" fmla="*/ 1408922 w 5103845"/>
              <a:gd name="connsiteY22" fmla="*/ 549295 h 1855580"/>
              <a:gd name="connsiteX23" fmla="*/ 1362269 w 5103845"/>
              <a:gd name="connsiteY23" fmla="*/ 558625 h 1855580"/>
              <a:gd name="connsiteX24" fmla="*/ 1278294 w 5103845"/>
              <a:gd name="connsiteY24" fmla="*/ 605278 h 1855580"/>
              <a:gd name="connsiteX25" fmla="*/ 1250302 w 5103845"/>
              <a:gd name="connsiteY25" fmla="*/ 623940 h 1855580"/>
              <a:gd name="connsiteX26" fmla="*/ 1212979 w 5103845"/>
              <a:gd name="connsiteY26" fmla="*/ 651932 h 1855580"/>
              <a:gd name="connsiteX27" fmla="*/ 1091681 w 5103845"/>
              <a:gd name="connsiteY27" fmla="*/ 670593 h 1855580"/>
              <a:gd name="connsiteX28" fmla="*/ 1054359 w 5103845"/>
              <a:gd name="connsiteY28" fmla="*/ 689254 h 1855580"/>
              <a:gd name="connsiteX29" fmla="*/ 998375 w 5103845"/>
              <a:gd name="connsiteY29" fmla="*/ 698585 h 1855580"/>
              <a:gd name="connsiteX30" fmla="*/ 961053 w 5103845"/>
              <a:gd name="connsiteY30" fmla="*/ 707915 h 1855580"/>
              <a:gd name="connsiteX31" fmla="*/ 914400 w 5103845"/>
              <a:gd name="connsiteY31" fmla="*/ 735907 h 1855580"/>
              <a:gd name="connsiteX32" fmla="*/ 811763 w 5103845"/>
              <a:gd name="connsiteY32" fmla="*/ 763899 h 1855580"/>
              <a:gd name="connsiteX33" fmla="*/ 793102 w 5103845"/>
              <a:gd name="connsiteY33" fmla="*/ 791891 h 1855580"/>
              <a:gd name="connsiteX34" fmla="*/ 737118 w 5103845"/>
              <a:gd name="connsiteY34" fmla="*/ 829213 h 1855580"/>
              <a:gd name="connsiteX35" fmla="*/ 671804 w 5103845"/>
              <a:gd name="connsiteY35" fmla="*/ 857205 h 1855580"/>
              <a:gd name="connsiteX36" fmla="*/ 615820 w 5103845"/>
              <a:gd name="connsiteY36" fmla="*/ 894527 h 1855580"/>
              <a:gd name="connsiteX37" fmla="*/ 569167 w 5103845"/>
              <a:gd name="connsiteY37" fmla="*/ 931850 h 1855580"/>
              <a:gd name="connsiteX38" fmla="*/ 531845 w 5103845"/>
              <a:gd name="connsiteY38" fmla="*/ 941180 h 1855580"/>
              <a:gd name="connsiteX39" fmla="*/ 503853 w 5103845"/>
              <a:gd name="connsiteY39" fmla="*/ 978503 h 1855580"/>
              <a:gd name="connsiteX40" fmla="*/ 457200 w 5103845"/>
              <a:gd name="connsiteY40" fmla="*/ 1015825 h 1855580"/>
              <a:gd name="connsiteX41" fmla="*/ 401216 w 5103845"/>
              <a:gd name="connsiteY41" fmla="*/ 1081140 h 1855580"/>
              <a:gd name="connsiteX42" fmla="*/ 391885 w 5103845"/>
              <a:gd name="connsiteY42" fmla="*/ 1118462 h 1855580"/>
              <a:gd name="connsiteX43" fmla="*/ 382555 w 5103845"/>
              <a:gd name="connsiteY43" fmla="*/ 1146454 h 1855580"/>
              <a:gd name="connsiteX44" fmla="*/ 363894 w 5103845"/>
              <a:gd name="connsiteY44" fmla="*/ 1230429 h 1855580"/>
              <a:gd name="connsiteX45" fmla="*/ 354563 w 5103845"/>
              <a:gd name="connsiteY45" fmla="*/ 1314405 h 1855580"/>
              <a:gd name="connsiteX46" fmla="*/ 326571 w 5103845"/>
              <a:gd name="connsiteY46" fmla="*/ 1426372 h 1855580"/>
              <a:gd name="connsiteX47" fmla="*/ 298579 w 5103845"/>
              <a:gd name="connsiteY47" fmla="*/ 1529009 h 1855580"/>
              <a:gd name="connsiteX48" fmla="*/ 270587 w 5103845"/>
              <a:gd name="connsiteY48" fmla="*/ 1640976 h 1855580"/>
              <a:gd name="connsiteX49" fmla="*/ 242596 w 5103845"/>
              <a:gd name="connsiteY49" fmla="*/ 1668968 h 1855580"/>
              <a:gd name="connsiteX50" fmla="*/ 205273 w 5103845"/>
              <a:gd name="connsiteY50" fmla="*/ 1715621 h 1855580"/>
              <a:gd name="connsiteX51" fmla="*/ 111967 w 5103845"/>
              <a:gd name="connsiteY51" fmla="*/ 1771605 h 1855580"/>
              <a:gd name="connsiteX52" fmla="*/ 83975 w 5103845"/>
              <a:gd name="connsiteY52" fmla="*/ 1799597 h 1855580"/>
              <a:gd name="connsiteX53" fmla="*/ 55983 w 5103845"/>
              <a:gd name="connsiteY53" fmla="*/ 1808927 h 1855580"/>
              <a:gd name="connsiteX54" fmla="*/ 18661 w 5103845"/>
              <a:gd name="connsiteY54" fmla="*/ 1827589 h 1855580"/>
              <a:gd name="connsiteX55" fmla="*/ 0 w 5103845"/>
              <a:gd name="connsiteY55" fmla="*/ 1855580 h 185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103845" h="1855580">
                <a:moveTo>
                  <a:pt x="5103845" y="577287"/>
                </a:moveTo>
                <a:cubicBezTo>
                  <a:pt x="5044751" y="543075"/>
                  <a:pt x="4993315" y="489027"/>
                  <a:pt x="4926563" y="474650"/>
                </a:cubicBezTo>
                <a:cubicBezTo>
                  <a:pt x="2804019" y="17486"/>
                  <a:pt x="3419047" y="-93467"/>
                  <a:pt x="2584579" y="73434"/>
                </a:cubicBezTo>
                <a:cubicBezTo>
                  <a:pt x="2561894" y="141491"/>
                  <a:pt x="2587247" y="94093"/>
                  <a:pt x="2453951" y="110756"/>
                </a:cubicBezTo>
                <a:cubicBezTo>
                  <a:pt x="2444192" y="111976"/>
                  <a:pt x="2435501" y="117702"/>
                  <a:pt x="2425959" y="120087"/>
                </a:cubicBezTo>
                <a:cubicBezTo>
                  <a:pt x="2410574" y="123933"/>
                  <a:pt x="2394857" y="126307"/>
                  <a:pt x="2379306" y="129417"/>
                </a:cubicBezTo>
                <a:cubicBezTo>
                  <a:pt x="2363755" y="135637"/>
                  <a:pt x="2348836" y="143762"/>
                  <a:pt x="2332653" y="148078"/>
                </a:cubicBezTo>
                <a:cubicBezTo>
                  <a:pt x="2302006" y="156251"/>
                  <a:pt x="2239347" y="166740"/>
                  <a:pt x="2239347" y="166740"/>
                </a:cubicBezTo>
                <a:cubicBezTo>
                  <a:pt x="2193269" y="197458"/>
                  <a:pt x="2229268" y="178591"/>
                  <a:pt x="2164702" y="194732"/>
                </a:cubicBezTo>
                <a:cubicBezTo>
                  <a:pt x="2099475" y="211038"/>
                  <a:pt x="2179504" y="196017"/>
                  <a:pt x="2099387" y="222723"/>
                </a:cubicBezTo>
                <a:cubicBezTo>
                  <a:pt x="2084342" y="227738"/>
                  <a:pt x="2068285" y="228944"/>
                  <a:pt x="2052734" y="232054"/>
                </a:cubicBezTo>
                <a:cubicBezTo>
                  <a:pt x="2030963" y="244495"/>
                  <a:pt x="2010393" y="259325"/>
                  <a:pt x="1987420" y="269376"/>
                </a:cubicBezTo>
                <a:cubicBezTo>
                  <a:pt x="1960388" y="281203"/>
                  <a:pt x="1931437" y="288037"/>
                  <a:pt x="1903445" y="297368"/>
                </a:cubicBezTo>
                <a:cubicBezTo>
                  <a:pt x="1894114" y="300478"/>
                  <a:pt x="1884585" y="303046"/>
                  <a:pt x="1875453" y="306699"/>
                </a:cubicBezTo>
                <a:cubicBezTo>
                  <a:pt x="1859902" y="312919"/>
                  <a:pt x="1844959" y="320953"/>
                  <a:pt x="1828800" y="325360"/>
                </a:cubicBezTo>
                <a:cubicBezTo>
                  <a:pt x="1810548" y="330338"/>
                  <a:pt x="1791477" y="331581"/>
                  <a:pt x="1772816" y="334691"/>
                </a:cubicBezTo>
                <a:cubicBezTo>
                  <a:pt x="1677389" y="398308"/>
                  <a:pt x="1835141" y="295918"/>
                  <a:pt x="1698171" y="372013"/>
                </a:cubicBezTo>
                <a:cubicBezTo>
                  <a:pt x="1684577" y="379565"/>
                  <a:pt x="1675204" y="394024"/>
                  <a:pt x="1660849" y="400005"/>
                </a:cubicBezTo>
                <a:cubicBezTo>
                  <a:pt x="1637174" y="409869"/>
                  <a:pt x="1586204" y="418666"/>
                  <a:pt x="1586204" y="418666"/>
                </a:cubicBezTo>
                <a:cubicBezTo>
                  <a:pt x="1570653" y="434217"/>
                  <a:pt x="1556724" y="451580"/>
                  <a:pt x="1539551" y="465319"/>
                </a:cubicBezTo>
                <a:cubicBezTo>
                  <a:pt x="1474893" y="517046"/>
                  <a:pt x="1515294" y="477448"/>
                  <a:pt x="1464906" y="502642"/>
                </a:cubicBezTo>
                <a:cubicBezTo>
                  <a:pt x="1454876" y="507657"/>
                  <a:pt x="1445529" y="514124"/>
                  <a:pt x="1436914" y="521303"/>
                </a:cubicBezTo>
                <a:cubicBezTo>
                  <a:pt x="1426777" y="529751"/>
                  <a:pt x="1420724" y="543394"/>
                  <a:pt x="1408922" y="549295"/>
                </a:cubicBezTo>
                <a:cubicBezTo>
                  <a:pt x="1394737" y="556387"/>
                  <a:pt x="1377820" y="555515"/>
                  <a:pt x="1362269" y="558625"/>
                </a:cubicBezTo>
                <a:cubicBezTo>
                  <a:pt x="1298102" y="601404"/>
                  <a:pt x="1327562" y="588856"/>
                  <a:pt x="1278294" y="605278"/>
                </a:cubicBezTo>
                <a:cubicBezTo>
                  <a:pt x="1268963" y="611499"/>
                  <a:pt x="1259427" y="617422"/>
                  <a:pt x="1250302" y="623940"/>
                </a:cubicBezTo>
                <a:cubicBezTo>
                  <a:pt x="1237648" y="632979"/>
                  <a:pt x="1227418" y="646156"/>
                  <a:pt x="1212979" y="651932"/>
                </a:cubicBezTo>
                <a:cubicBezTo>
                  <a:pt x="1205791" y="654807"/>
                  <a:pt x="1093782" y="670293"/>
                  <a:pt x="1091681" y="670593"/>
                </a:cubicBezTo>
                <a:cubicBezTo>
                  <a:pt x="1079240" y="676813"/>
                  <a:pt x="1067681" y="685257"/>
                  <a:pt x="1054359" y="689254"/>
                </a:cubicBezTo>
                <a:cubicBezTo>
                  <a:pt x="1036238" y="694690"/>
                  <a:pt x="1016926" y="694875"/>
                  <a:pt x="998375" y="698585"/>
                </a:cubicBezTo>
                <a:cubicBezTo>
                  <a:pt x="985801" y="701100"/>
                  <a:pt x="973494" y="704805"/>
                  <a:pt x="961053" y="707915"/>
                </a:cubicBezTo>
                <a:cubicBezTo>
                  <a:pt x="945502" y="717246"/>
                  <a:pt x="930910" y="728403"/>
                  <a:pt x="914400" y="735907"/>
                </a:cubicBezTo>
                <a:cubicBezTo>
                  <a:pt x="877197" y="752817"/>
                  <a:pt x="850433" y="756165"/>
                  <a:pt x="811763" y="763899"/>
                </a:cubicBezTo>
                <a:cubicBezTo>
                  <a:pt x="805543" y="773230"/>
                  <a:pt x="801541" y="784507"/>
                  <a:pt x="793102" y="791891"/>
                </a:cubicBezTo>
                <a:cubicBezTo>
                  <a:pt x="776223" y="806660"/>
                  <a:pt x="758395" y="822120"/>
                  <a:pt x="737118" y="829213"/>
                </a:cubicBezTo>
                <a:cubicBezTo>
                  <a:pt x="714276" y="836827"/>
                  <a:pt x="691980" y="842793"/>
                  <a:pt x="671804" y="857205"/>
                </a:cubicBezTo>
                <a:cubicBezTo>
                  <a:pt x="610649" y="900887"/>
                  <a:pt x="675865" y="874514"/>
                  <a:pt x="615820" y="894527"/>
                </a:cubicBezTo>
                <a:cubicBezTo>
                  <a:pt x="600269" y="906968"/>
                  <a:pt x="586576" y="922178"/>
                  <a:pt x="569167" y="931850"/>
                </a:cubicBezTo>
                <a:cubicBezTo>
                  <a:pt x="557957" y="938078"/>
                  <a:pt x="542280" y="933726"/>
                  <a:pt x="531845" y="941180"/>
                </a:cubicBezTo>
                <a:cubicBezTo>
                  <a:pt x="519190" y="950219"/>
                  <a:pt x="514849" y="967507"/>
                  <a:pt x="503853" y="978503"/>
                </a:cubicBezTo>
                <a:cubicBezTo>
                  <a:pt x="489771" y="992585"/>
                  <a:pt x="472085" y="1002594"/>
                  <a:pt x="457200" y="1015825"/>
                </a:cubicBezTo>
                <a:cubicBezTo>
                  <a:pt x="420175" y="1048736"/>
                  <a:pt x="424392" y="1046375"/>
                  <a:pt x="401216" y="1081140"/>
                </a:cubicBezTo>
                <a:cubicBezTo>
                  <a:pt x="398106" y="1093581"/>
                  <a:pt x="395408" y="1106132"/>
                  <a:pt x="391885" y="1118462"/>
                </a:cubicBezTo>
                <a:cubicBezTo>
                  <a:pt x="389183" y="1127919"/>
                  <a:pt x="384940" y="1136912"/>
                  <a:pt x="382555" y="1146454"/>
                </a:cubicBezTo>
                <a:cubicBezTo>
                  <a:pt x="375601" y="1174272"/>
                  <a:pt x="368608" y="1202145"/>
                  <a:pt x="363894" y="1230429"/>
                </a:cubicBezTo>
                <a:cubicBezTo>
                  <a:pt x="359264" y="1258210"/>
                  <a:pt x="359833" y="1286738"/>
                  <a:pt x="354563" y="1314405"/>
                </a:cubicBezTo>
                <a:cubicBezTo>
                  <a:pt x="347365" y="1352197"/>
                  <a:pt x="335383" y="1388924"/>
                  <a:pt x="326571" y="1426372"/>
                </a:cubicBezTo>
                <a:cubicBezTo>
                  <a:pt x="305469" y="1516052"/>
                  <a:pt x="332069" y="1428536"/>
                  <a:pt x="298579" y="1529009"/>
                </a:cubicBezTo>
                <a:cubicBezTo>
                  <a:pt x="292419" y="1578292"/>
                  <a:pt x="297748" y="1602951"/>
                  <a:pt x="270587" y="1640976"/>
                </a:cubicBezTo>
                <a:cubicBezTo>
                  <a:pt x="262917" y="1651713"/>
                  <a:pt x="251926" y="1659637"/>
                  <a:pt x="242596" y="1668968"/>
                </a:cubicBezTo>
                <a:cubicBezTo>
                  <a:pt x="226608" y="1716931"/>
                  <a:pt x="244996" y="1680864"/>
                  <a:pt x="205273" y="1715621"/>
                </a:cubicBezTo>
                <a:cubicBezTo>
                  <a:pt x="136689" y="1775631"/>
                  <a:pt x="187913" y="1756415"/>
                  <a:pt x="111967" y="1771605"/>
                </a:cubicBezTo>
                <a:cubicBezTo>
                  <a:pt x="102636" y="1780936"/>
                  <a:pt x="94954" y="1792278"/>
                  <a:pt x="83975" y="1799597"/>
                </a:cubicBezTo>
                <a:cubicBezTo>
                  <a:pt x="75791" y="1805053"/>
                  <a:pt x="65023" y="1805053"/>
                  <a:pt x="55983" y="1808927"/>
                </a:cubicBezTo>
                <a:cubicBezTo>
                  <a:pt x="43198" y="1814406"/>
                  <a:pt x="31102" y="1821368"/>
                  <a:pt x="18661" y="1827589"/>
                </a:cubicBezTo>
                <a:lnTo>
                  <a:pt x="0" y="1855580"/>
                </a:lnTo>
              </a:path>
            </a:pathLst>
          </a:custGeom>
          <a:noFill/>
          <a:ln w="38100" cmpd="sng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63486" y="1474237"/>
            <a:ext cx="5047861" cy="2883159"/>
          </a:xfrm>
          <a:custGeom>
            <a:avLst/>
            <a:gdLst>
              <a:gd name="connsiteX0" fmla="*/ 5047861 w 5047861"/>
              <a:gd name="connsiteY0" fmla="*/ 475861 h 2883159"/>
              <a:gd name="connsiteX1" fmla="*/ 4945224 w 5047861"/>
              <a:gd name="connsiteY1" fmla="*/ 429208 h 2883159"/>
              <a:gd name="connsiteX2" fmla="*/ 4833257 w 5047861"/>
              <a:gd name="connsiteY2" fmla="*/ 382555 h 2883159"/>
              <a:gd name="connsiteX3" fmla="*/ 4739951 w 5047861"/>
              <a:gd name="connsiteY3" fmla="*/ 354563 h 2883159"/>
              <a:gd name="connsiteX4" fmla="*/ 4702628 w 5047861"/>
              <a:gd name="connsiteY4" fmla="*/ 335902 h 2883159"/>
              <a:gd name="connsiteX5" fmla="*/ 4599992 w 5047861"/>
              <a:gd name="connsiteY5" fmla="*/ 298579 h 2883159"/>
              <a:gd name="connsiteX6" fmla="*/ 4534677 w 5047861"/>
              <a:gd name="connsiteY6" fmla="*/ 251926 h 2883159"/>
              <a:gd name="connsiteX7" fmla="*/ 4497355 w 5047861"/>
              <a:gd name="connsiteY7" fmla="*/ 242596 h 2883159"/>
              <a:gd name="connsiteX8" fmla="*/ 4310743 w 5047861"/>
              <a:gd name="connsiteY8" fmla="*/ 186612 h 2883159"/>
              <a:gd name="connsiteX9" fmla="*/ 4254759 w 5047861"/>
              <a:gd name="connsiteY9" fmla="*/ 167951 h 2883159"/>
              <a:gd name="connsiteX10" fmla="*/ 4161453 w 5047861"/>
              <a:gd name="connsiteY10" fmla="*/ 130628 h 2883159"/>
              <a:gd name="connsiteX11" fmla="*/ 4105469 w 5047861"/>
              <a:gd name="connsiteY11" fmla="*/ 121298 h 2883159"/>
              <a:gd name="connsiteX12" fmla="*/ 4012163 w 5047861"/>
              <a:gd name="connsiteY12" fmla="*/ 93306 h 2883159"/>
              <a:gd name="connsiteX13" fmla="*/ 3862873 w 5047861"/>
              <a:gd name="connsiteY13" fmla="*/ 83975 h 2883159"/>
              <a:gd name="connsiteX14" fmla="*/ 3564294 w 5047861"/>
              <a:gd name="connsiteY14" fmla="*/ 27992 h 2883159"/>
              <a:gd name="connsiteX15" fmla="*/ 3480318 w 5047861"/>
              <a:gd name="connsiteY15" fmla="*/ 9330 h 2883159"/>
              <a:gd name="connsiteX16" fmla="*/ 3228392 w 5047861"/>
              <a:gd name="connsiteY16" fmla="*/ 0 h 2883159"/>
              <a:gd name="connsiteX17" fmla="*/ 2416628 w 5047861"/>
              <a:gd name="connsiteY17" fmla="*/ 9330 h 2883159"/>
              <a:gd name="connsiteX18" fmla="*/ 2341983 w 5047861"/>
              <a:gd name="connsiteY18" fmla="*/ 37322 h 2883159"/>
              <a:gd name="connsiteX19" fmla="*/ 2313992 w 5047861"/>
              <a:gd name="connsiteY19" fmla="*/ 46653 h 2883159"/>
              <a:gd name="connsiteX20" fmla="*/ 2220685 w 5047861"/>
              <a:gd name="connsiteY20" fmla="*/ 74645 h 2883159"/>
              <a:gd name="connsiteX21" fmla="*/ 2136710 w 5047861"/>
              <a:gd name="connsiteY21" fmla="*/ 111967 h 2883159"/>
              <a:gd name="connsiteX22" fmla="*/ 2099387 w 5047861"/>
              <a:gd name="connsiteY22" fmla="*/ 121298 h 2883159"/>
              <a:gd name="connsiteX23" fmla="*/ 2071396 w 5047861"/>
              <a:gd name="connsiteY23" fmla="*/ 139959 h 2883159"/>
              <a:gd name="connsiteX24" fmla="*/ 1987420 w 5047861"/>
              <a:gd name="connsiteY24" fmla="*/ 186612 h 2883159"/>
              <a:gd name="connsiteX25" fmla="*/ 1931436 w 5047861"/>
              <a:gd name="connsiteY25" fmla="*/ 242596 h 2883159"/>
              <a:gd name="connsiteX26" fmla="*/ 1884783 w 5047861"/>
              <a:gd name="connsiteY26" fmla="*/ 261257 h 2883159"/>
              <a:gd name="connsiteX27" fmla="*/ 1800808 w 5047861"/>
              <a:gd name="connsiteY27" fmla="*/ 307910 h 2883159"/>
              <a:gd name="connsiteX28" fmla="*/ 1772816 w 5047861"/>
              <a:gd name="connsiteY28" fmla="*/ 317241 h 2883159"/>
              <a:gd name="connsiteX29" fmla="*/ 1716832 w 5047861"/>
              <a:gd name="connsiteY29" fmla="*/ 345232 h 2883159"/>
              <a:gd name="connsiteX30" fmla="*/ 1660849 w 5047861"/>
              <a:gd name="connsiteY30" fmla="*/ 382555 h 2883159"/>
              <a:gd name="connsiteX31" fmla="*/ 1642187 w 5047861"/>
              <a:gd name="connsiteY31" fmla="*/ 401216 h 2883159"/>
              <a:gd name="connsiteX32" fmla="*/ 1567543 w 5047861"/>
              <a:gd name="connsiteY32" fmla="*/ 447869 h 2883159"/>
              <a:gd name="connsiteX33" fmla="*/ 1511559 w 5047861"/>
              <a:gd name="connsiteY33" fmla="*/ 494522 h 2883159"/>
              <a:gd name="connsiteX34" fmla="*/ 1464906 w 5047861"/>
              <a:gd name="connsiteY34" fmla="*/ 531845 h 2883159"/>
              <a:gd name="connsiteX35" fmla="*/ 1390261 w 5047861"/>
              <a:gd name="connsiteY35" fmla="*/ 578498 h 2883159"/>
              <a:gd name="connsiteX36" fmla="*/ 1268963 w 5047861"/>
              <a:gd name="connsiteY36" fmla="*/ 690465 h 2883159"/>
              <a:gd name="connsiteX37" fmla="*/ 1175657 w 5047861"/>
              <a:gd name="connsiteY37" fmla="*/ 755779 h 2883159"/>
              <a:gd name="connsiteX38" fmla="*/ 1138334 w 5047861"/>
              <a:gd name="connsiteY38" fmla="*/ 783771 h 2883159"/>
              <a:gd name="connsiteX39" fmla="*/ 989045 w 5047861"/>
              <a:gd name="connsiteY39" fmla="*/ 914400 h 2883159"/>
              <a:gd name="connsiteX40" fmla="*/ 933061 w 5047861"/>
              <a:gd name="connsiteY40" fmla="*/ 942392 h 2883159"/>
              <a:gd name="connsiteX41" fmla="*/ 895738 w 5047861"/>
              <a:gd name="connsiteY41" fmla="*/ 989045 h 2883159"/>
              <a:gd name="connsiteX42" fmla="*/ 849085 w 5047861"/>
              <a:gd name="connsiteY42" fmla="*/ 1035698 h 2883159"/>
              <a:gd name="connsiteX43" fmla="*/ 746449 w 5047861"/>
              <a:gd name="connsiteY43" fmla="*/ 1138334 h 2883159"/>
              <a:gd name="connsiteX44" fmla="*/ 709126 w 5047861"/>
              <a:gd name="connsiteY44" fmla="*/ 1184987 h 2883159"/>
              <a:gd name="connsiteX45" fmla="*/ 690465 w 5047861"/>
              <a:gd name="connsiteY45" fmla="*/ 1222310 h 2883159"/>
              <a:gd name="connsiteX46" fmla="*/ 615820 w 5047861"/>
              <a:gd name="connsiteY46" fmla="*/ 1306285 h 2883159"/>
              <a:gd name="connsiteX47" fmla="*/ 606490 w 5047861"/>
              <a:gd name="connsiteY47" fmla="*/ 1334277 h 2883159"/>
              <a:gd name="connsiteX48" fmla="*/ 541175 w 5047861"/>
              <a:gd name="connsiteY48" fmla="*/ 1408922 h 2883159"/>
              <a:gd name="connsiteX49" fmla="*/ 503853 w 5047861"/>
              <a:gd name="connsiteY49" fmla="*/ 1455575 h 2883159"/>
              <a:gd name="connsiteX50" fmla="*/ 475861 w 5047861"/>
              <a:gd name="connsiteY50" fmla="*/ 1511559 h 2883159"/>
              <a:gd name="connsiteX51" fmla="*/ 438538 w 5047861"/>
              <a:gd name="connsiteY51" fmla="*/ 1558212 h 2883159"/>
              <a:gd name="connsiteX52" fmla="*/ 429208 w 5047861"/>
              <a:gd name="connsiteY52" fmla="*/ 1586204 h 2883159"/>
              <a:gd name="connsiteX53" fmla="*/ 373224 w 5047861"/>
              <a:gd name="connsiteY53" fmla="*/ 1660849 h 2883159"/>
              <a:gd name="connsiteX54" fmla="*/ 326571 w 5047861"/>
              <a:gd name="connsiteY54" fmla="*/ 1735494 h 2883159"/>
              <a:gd name="connsiteX55" fmla="*/ 317241 w 5047861"/>
              <a:gd name="connsiteY55" fmla="*/ 1763485 h 2883159"/>
              <a:gd name="connsiteX56" fmla="*/ 279918 w 5047861"/>
              <a:gd name="connsiteY56" fmla="*/ 1828800 h 2883159"/>
              <a:gd name="connsiteX57" fmla="*/ 223934 w 5047861"/>
              <a:gd name="connsiteY57" fmla="*/ 1912775 h 2883159"/>
              <a:gd name="connsiteX58" fmla="*/ 214604 w 5047861"/>
              <a:gd name="connsiteY58" fmla="*/ 1940767 h 2883159"/>
              <a:gd name="connsiteX59" fmla="*/ 167951 w 5047861"/>
              <a:gd name="connsiteY59" fmla="*/ 2071396 h 2883159"/>
              <a:gd name="connsiteX60" fmla="*/ 149290 w 5047861"/>
              <a:gd name="connsiteY60" fmla="*/ 2155371 h 2883159"/>
              <a:gd name="connsiteX61" fmla="*/ 139959 w 5047861"/>
              <a:gd name="connsiteY61" fmla="*/ 2202024 h 2883159"/>
              <a:gd name="connsiteX62" fmla="*/ 111967 w 5047861"/>
              <a:gd name="connsiteY62" fmla="*/ 2230016 h 2883159"/>
              <a:gd name="connsiteX63" fmla="*/ 93306 w 5047861"/>
              <a:gd name="connsiteY63" fmla="*/ 2258008 h 2883159"/>
              <a:gd name="connsiteX64" fmla="*/ 83975 w 5047861"/>
              <a:gd name="connsiteY64" fmla="*/ 2304661 h 2883159"/>
              <a:gd name="connsiteX65" fmla="*/ 65314 w 5047861"/>
              <a:gd name="connsiteY65" fmla="*/ 2407298 h 2883159"/>
              <a:gd name="connsiteX66" fmla="*/ 46653 w 5047861"/>
              <a:gd name="connsiteY66" fmla="*/ 2463281 h 2883159"/>
              <a:gd name="connsiteX67" fmla="*/ 37322 w 5047861"/>
              <a:gd name="connsiteY67" fmla="*/ 2500604 h 2883159"/>
              <a:gd name="connsiteX68" fmla="*/ 27992 w 5047861"/>
              <a:gd name="connsiteY68" fmla="*/ 2593910 h 2883159"/>
              <a:gd name="connsiteX69" fmla="*/ 9330 w 5047861"/>
              <a:gd name="connsiteY69" fmla="*/ 2687216 h 2883159"/>
              <a:gd name="connsiteX70" fmla="*/ 0 w 5047861"/>
              <a:gd name="connsiteY70" fmla="*/ 2836506 h 2883159"/>
              <a:gd name="connsiteX71" fmla="*/ 27992 w 5047861"/>
              <a:gd name="connsiteY71" fmla="*/ 2883159 h 288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47861" h="2883159">
                <a:moveTo>
                  <a:pt x="5047861" y="475861"/>
                </a:moveTo>
                <a:cubicBezTo>
                  <a:pt x="4953667" y="419344"/>
                  <a:pt x="5051683" y="473566"/>
                  <a:pt x="4945224" y="429208"/>
                </a:cubicBezTo>
                <a:cubicBezTo>
                  <a:pt x="4907902" y="413657"/>
                  <a:pt x="4871255" y="396373"/>
                  <a:pt x="4833257" y="382555"/>
                </a:cubicBezTo>
                <a:cubicBezTo>
                  <a:pt x="4802741" y="371458"/>
                  <a:pt x="4770531" y="365484"/>
                  <a:pt x="4739951" y="354563"/>
                </a:cubicBezTo>
                <a:cubicBezTo>
                  <a:pt x="4726852" y="349885"/>
                  <a:pt x="4715543" y="341068"/>
                  <a:pt x="4702628" y="335902"/>
                </a:cubicBezTo>
                <a:cubicBezTo>
                  <a:pt x="4668828" y="322382"/>
                  <a:pt x="4632553" y="314859"/>
                  <a:pt x="4599992" y="298579"/>
                </a:cubicBezTo>
                <a:cubicBezTo>
                  <a:pt x="4576061" y="286614"/>
                  <a:pt x="4558165" y="264738"/>
                  <a:pt x="4534677" y="251926"/>
                </a:cubicBezTo>
                <a:cubicBezTo>
                  <a:pt x="4523419" y="245786"/>
                  <a:pt x="4509666" y="246187"/>
                  <a:pt x="4497355" y="242596"/>
                </a:cubicBezTo>
                <a:lnTo>
                  <a:pt x="4310743" y="186612"/>
                </a:lnTo>
                <a:cubicBezTo>
                  <a:pt x="4291942" y="180827"/>
                  <a:pt x="4273177" y="174858"/>
                  <a:pt x="4254759" y="167951"/>
                </a:cubicBezTo>
                <a:cubicBezTo>
                  <a:pt x="4223394" y="156189"/>
                  <a:pt x="4193426" y="140620"/>
                  <a:pt x="4161453" y="130628"/>
                </a:cubicBezTo>
                <a:cubicBezTo>
                  <a:pt x="4143395" y="124985"/>
                  <a:pt x="4124130" y="124408"/>
                  <a:pt x="4105469" y="121298"/>
                </a:cubicBezTo>
                <a:cubicBezTo>
                  <a:pt x="4092935" y="117120"/>
                  <a:pt x="4032313" y="95321"/>
                  <a:pt x="4012163" y="93306"/>
                </a:cubicBezTo>
                <a:cubicBezTo>
                  <a:pt x="3962550" y="88345"/>
                  <a:pt x="3912636" y="87085"/>
                  <a:pt x="3862873" y="83975"/>
                </a:cubicBezTo>
                <a:lnTo>
                  <a:pt x="3564294" y="27992"/>
                </a:lnTo>
                <a:cubicBezTo>
                  <a:pt x="3536150" y="22500"/>
                  <a:pt x="3508894" y="11711"/>
                  <a:pt x="3480318" y="9330"/>
                </a:cubicBezTo>
                <a:cubicBezTo>
                  <a:pt x="3396575" y="2351"/>
                  <a:pt x="3312367" y="3110"/>
                  <a:pt x="3228392" y="0"/>
                </a:cubicBezTo>
                <a:lnTo>
                  <a:pt x="2416628" y="9330"/>
                </a:lnTo>
                <a:cubicBezTo>
                  <a:pt x="2360171" y="10557"/>
                  <a:pt x="2382327" y="17149"/>
                  <a:pt x="2341983" y="37322"/>
                </a:cubicBezTo>
                <a:cubicBezTo>
                  <a:pt x="2333186" y="41720"/>
                  <a:pt x="2323201" y="43200"/>
                  <a:pt x="2313992" y="46653"/>
                </a:cubicBezTo>
                <a:cubicBezTo>
                  <a:pt x="2190248" y="93057"/>
                  <a:pt x="2342813" y="41337"/>
                  <a:pt x="2220685" y="74645"/>
                </a:cubicBezTo>
                <a:cubicBezTo>
                  <a:pt x="2061096" y="118170"/>
                  <a:pt x="2234069" y="70242"/>
                  <a:pt x="2136710" y="111967"/>
                </a:cubicBezTo>
                <a:cubicBezTo>
                  <a:pt x="2124923" y="117019"/>
                  <a:pt x="2111828" y="118188"/>
                  <a:pt x="2099387" y="121298"/>
                </a:cubicBezTo>
                <a:cubicBezTo>
                  <a:pt x="2090057" y="127518"/>
                  <a:pt x="2081199" y="134513"/>
                  <a:pt x="2071396" y="139959"/>
                </a:cubicBezTo>
                <a:cubicBezTo>
                  <a:pt x="2050634" y="151493"/>
                  <a:pt x="2008450" y="167919"/>
                  <a:pt x="1987420" y="186612"/>
                </a:cubicBezTo>
                <a:cubicBezTo>
                  <a:pt x="1967695" y="204145"/>
                  <a:pt x="1955940" y="232795"/>
                  <a:pt x="1931436" y="242596"/>
                </a:cubicBezTo>
                <a:cubicBezTo>
                  <a:pt x="1915885" y="248816"/>
                  <a:pt x="1899764" y="253767"/>
                  <a:pt x="1884783" y="261257"/>
                </a:cubicBezTo>
                <a:cubicBezTo>
                  <a:pt x="1813995" y="296651"/>
                  <a:pt x="1863714" y="280950"/>
                  <a:pt x="1800808" y="307910"/>
                </a:cubicBezTo>
                <a:cubicBezTo>
                  <a:pt x="1791768" y="311784"/>
                  <a:pt x="1781613" y="312842"/>
                  <a:pt x="1772816" y="317241"/>
                </a:cubicBezTo>
                <a:cubicBezTo>
                  <a:pt x="1700473" y="353413"/>
                  <a:pt x="1787184" y="321783"/>
                  <a:pt x="1716832" y="345232"/>
                </a:cubicBezTo>
                <a:cubicBezTo>
                  <a:pt x="1645661" y="416406"/>
                  <a:pt x="1728361" y="342048"/>
                  <a:pt x="1660849" y="382555"/>
                </a:cubicBezTo>
                <a:cubicBezTo>
                  <a:pt x="1653306" y="387081"/>
                  <a:pt x="1648945" y="395584"/>
                  <a:pt x="1642187" y="401216"/>
                </a:cubicBezTo>
                <a:cubicBezTo>
                  <a:pt x="1605848" y="431499"/>
                  <a:pt x="1607943" y="427669"/>
                  <a:pt x="1567543" y="447869"/>
                </a:cubicBezTo>
                <a:cubicBezTo>
                  <a:pt x="1533529" y="498888"/>
                  <a:pt x="1568383" y="456639"/>
                  <a:pt x="1511559" y="494522"/>
                </a:cubicBezTo>
                <a:cubicBezTo>
                  <a:pt x="1494989" y="505569"/>
                  <a:pt x="1481280" y="520509"/>
                  <a:pt x="1464906" y="531845"/>
                </a:cubicBezTo>
                <a:cubicBezTo>
                  <a:pt x="1440782" y="548547"/>
                  <a:pt x="1411009" y="557751"/>
                  <a:pt x="1390261" y="578498"/>
                </a:cubicBezTo>
                <a:cubicBezTo>
                  <a:pt x="1344866" y="623892"/>
                  <a:pt x="1320778" y="650841"/>
                  <a:pt x="1268963" y="690465"/>
                </a:cubicBezTo>
                <a:cubicBezTo>
                  <a:pt x="1238805" y="713527"/>
                  <a:pt x="1206550" y="733712"/>
                  <a:pt x="1175657" y="755779"/>
                </a:cubicBezTo>
                <a:cubicBezTo>
                  <a:pt x="1163002" y="764818"/>
                  <a:pt x="1149330" y="772775"/>
                  <a:pt x="1138334" y="783771"/>
                </a:cubicBezTo>
                <a:cubicBezTo>
                  <a:pt x="1099846" y="822259"/>
                  <a:pt x="1040443" y="888701"/>
                  <a:pt x="989045" y="914400"/>
                </a:cubicBezTo>
                <a:lnTo>
                  <a:pt x="933061" y="942392"/>
                </a:lnTo>
                <a:cubicBezTo>
                  <a:pt x="920620" y="957943"/>
                  <a:pt x="909061" y="974242"/>
                  <a:pt x="895738" y="989045"/>
                </a:cubicBezTo>
                <a:cubicBezTo>
                  <a:pt x="881026" y="1005392"/>
                  <a:pt x="862280" y="1018104"/>
                  <a:pt x="849085" y="1035698"/>
                </a:cubicBezTo>
                <a:cubicBezTo>
                  <a:pt x="782221" y="1124851"/>
                  <a:pt x="819772" y="1094342"/>
                  <a:pt x="746449" y="1138334"/>
                </a:cubicBezTo>
                <a:cubicBezTo>
                  <a:pt x="724170" y="1205169"/>
                  <a:pt x="756021" y="1128712"/>
                  <a:pt x="709126" y="1184987"/>
                </a:cubicBezTo>
                <a:cubicBezTo>
                  <a:pt x="700221" y="1195673"/>
                  <a:pt x="698441" y="1210915"/>
                  <a:pt x="690465" y="1222310"/>
                </a:cubicBezTo>
                <a:cubicBezTo>
                  <a:pt x="664749" y="1259047"/>
                  <a:pt x="645027" y="1277079"/>
                  <a:pt x="615820" y="1306285"/>
                </a:cubicBezTo>
                <a:cubicBezTo>
                  <a:pt x="612710" y="1315616"/>
                  <a:pt x="610888" y="1325480"/>
                  <a:pt x="606490" y="1334277"/>
                </a:cubicBezTo>
                <a:cubicBezTo>
                  <a:pt x="589511" y="1368235"/>
                  <a:pt x="568533" y="1378525"/>
                  <a:pt x="541175" y="1408922"/>
                </a:cubicBezTo>
                <a:cubicBezTo>
                  <a:pt x="527853" y="1423725"/>
                  <a:pt x="515802" y="1439643"/>
                  <a:pt x="503853" y="1455575"/>
                </a:cubicBezTo>
                <a:cubicBezTo>
                  <a:pt x="417721" y="1570419"/>
                  <a:pt x="543129" y="1403931"/>
                  <a:pt x="475861" y="1511559"/>
                </a:cubicBezTo>
                <a:cubicBezTo>
                  <a:pt x="465306" y="1528447"/>
                  <a:pt x="450979" y="1542661"/>
                  <a:pt x="438538" y="1558212"/>
                </a:cubicBezTo>
                <a:cubicBezTo>
                  <a:pt x="435428" y="1567543"/>
                  <a:pt x="433606" y="1577407"/>
                  <a:pt x="429208" y="1586204"/>
                </a:cubicBezTo>
                <a:cubicBezTo>
                  <a:pt x="419305" y="1606011"/>
                  <a:pt x="382381" y="1649403"/>
                  <a:pt x="373224" y="1660849"/>
                </a:cubicBezTo>
                <a:cubicBezTo>
                  <a:pt x="354426" y="1736046"/>
                  <a:pt x="380098" y="1660557"/>
                  <a:pt x="326571" y="1735494"/>
                </a:cubicBezTo>
                <a:cubicBezTo>
                  <a:pt x="320855" y="1743497"/>
                  <a:pt x="321639" y="1754688"/>
                  <a:pt x="317241" y="1763485"/>
                </a:cubicBezTo>
                <a:cubicBezTo>
                  <a:pt x="306027" y="1785913"/>
                  <a:pt x="293381" y="1807645"/>
                  <a:pt x="279918" y="1828800"/>
                </a:cubicBezTo>
                <a:cubicBezTo>
                  <a:pt x="243455" y="1886099"/>
                  <a:pt x="257116" y="1846410"/>
                  <a:pt x="223934" y="1912775"/>
                </a:cubicBezTo>
                <a:cubicBezTo>
                  <a:pt x="219536" y="1921572"/>
                  <a:pt x="218135" y="1931587"/>
                  <a:pt x="214604" y="1940767"/>
                </a:cubicBezTo>
                <a:cubicBezTo>
                  <a:pt x="178851" y="2033724"/>
                  <a:pt x="182980" y="2006267"/>
                  <a:pt x="167951" y="2071396"/>
                </a:cubicBezTo>
                <a:cubicBezTo>
                  <a:pt x="161503" y="2099336"/>
                  <a:pt x="155298" y="2127333"/>
                  <a:pt x="149290" y="2155371"/>
                </a:cubicBezTo>
                <a:cubicBezTo>
                  <a:pt x="145967" y="2170878"/>
                  <a:pt x="147051" y="2187839"/>
                  <a:pt x="139959" y="2202024"/>
                </a:cubicBezTo>
                <a:cubicBezTo>
                  <a:pt x="134058" y="2213826"/>
                  <a:pt x="120415" y="2219879"/>
                  <a:pt x="111967" y="2230016"/>
                </a:cubicBezTo>
                <a:cubicBezTo>
                  <a:pt x="104788" y="2238631"/>
                  <a:pt x="99526" y="2248677"/>
                  <a:pt x="93306" y="2258008"/>
                </a:cubicBezTo>
                <a:cubicBezTo>
                  <a:pt x="90196" y="2273559"/>
                  <a:pt x="86812" y="2289058"/>
                  <a:pt x="83975" y="2304661"/>
                </a:cubicBezTo>
                <a:cubicBezTo>
                  <a:pt x="80093" y="2326014"/>
                  <a:pt x="71603" y="2384237"/>
                  <a:pt x="65314" y="2407298"/>
                </a:cubicBezTo>
                <a:cubicBezTo>
                  <a:pt x="60138" y="2426275"/>
                  <a:pt x="52305" y="2444440"/>
                  <a:pt x="46653" y="2463281"/>
                </a:cubicBezTo>
                <a:cubicBezTo>
                  <a:pt x="42968" y="2475564"/>
                  <a:pt x="40432" y="2488163"/>
                  <a:pt x="37322" y="2500604"/>
                </a:cubicBezTo>
                <a:cubicBezTo>
                  <a:pt x="34212" y="2531706"/>
                  <a:pt x="32629" y="2562999"/>
                  <a:pt x="27992" y="2593910"/>
                </a:cubicBezTo>
                <a:cubicBezTo>
                  <a:pt x="23287" y="2625277"/>
                  <a:pt x="12966" y="2655707"/>
                  <a:pt x="9330" y="2687216"/>
                </a:cubicBezTo>
                <a:cubicBezTo>
                  <a:pt x="3615" y="2736748"/>
                  <a:pt x="3110" y="2786743"/>
                  <a:pt x="0" y="2836506"/>
                </a:cubicBezTo>
                <a:lnTo>
                  <a:pt x="27992" y="2883159"/>
                </a:lnTo>
              </a:path>
            </a:pathLst>
          </a:custGeom>
          <a:noFill/>
          <a:ln w="38100" cmpd="sng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4231" y="439009"/>
            <a:ext cx="6279502" cy="3830850"/>
          </a:xfrm>
          <a:custGeom>
            <a:avLst/>
            <a:gdLst>
              <a:gd name="connsiteX0" fmla="*/ 6279502 w 6279502"/>
              <a:gd name="connsiteY0" fmla="*/ 340592 h 3830850"/>
              <a:gd name="connsiteX1" fmla="*/ 5019870 w 6279502"/>
              <a:gd name="connsiteY1" fmla="*/ 51343 h 3830850"/>
              <a:gd name="connsiteX2" fmla="*/ 4488025 w 6279502"/>
              <a:gd name="connsiteY2" fmla="*/ 23351 h 3830850"/>
              <a:gd name="connsiteX3" fmla="*/ 4376057 w 6279502"/>
              <a:gd name="connsiteY3" fmla="*/ 4690 h 3830850"/>
              <a:gd name="connsiteX4" fmla="*/ 4049486 w 6279502"/>
              <a:gd name="connsiteY4" fmla="*/ 23351 h 3830850"/>
              <a:gd name="connsiteX5" fmla="*/ 3984172 w 6279502"/>
              <a:gd name="connsiteY5" fmla="*/ 60673 h 3830850"/>
              <a:gd name="connsiteX6" fmla="*/ 3872204 w 6279502"/>
              <a:gd name="connsiteY6" fmla="*/ 88665 h 3830850"/>
              <a:gd name="connsiteX7" fmla="*/ 3797559 w 6279502"/>
              <a:gd name="connsiteY7" fmla="*/ 116657 h 3830850"/>
              <a:gd name="connsiteX8" fmla="*/ 3760237 w 6279502"/>
              <a:gd name="connsiteY8" fmla="*/ 135318 h 3830850"/>
              <a:gd name="connsiteX9" fmla="*/ 3704253 w 6279502"/>
              <a:gd name="connsiteY9" fmla="*/ 144649 h 3830850"/>
              <a:gd name="connsiteX10" fmla="*/ 3676261 w 6279502"/>
              <a:gd name="connsiteY10" fmla="*/ 153980 h 3830850"/>
              <a:gd name="connsiteX11" fmla="*/ 3610947 w 6279502"/>
              <a:gd name="connsiteY11" fmla="*/ 172641 h 3830850"/>
              <a:gd name="connsiteX12" fmla="*/ 3526972 w 6279502"/>
              <a:gd name="connsiteY12" fmla="*/ 191302 h 3830850"/>
              <a:gd name="connsiteX13" fmla="*/ 3480318 w 6279502"/>
              <a:gd name="connsiteY13" fmla="*/ 247286 h 3830850"/>
              <a:gd name="connsiteX14" fmla="*/ 3452327 w 6279502"/>
              <a:gd name="connsiteY14" fmla="*/ 265947 h 3830850"/>
              <a:gd name="connsiteX15" fmla="*/ 3405674 w 6279502"/>
              <a:gd name="connsiteY15" fmla="*/ 293939 h 3830850"/>
              <a:gd name="connsiteX16" fmla="*/ 3359021 w 6279502"/>
              <a:gd name="connsiteY16" fmla="*/ 349922 h 3830850"/>
              <a:gd name="connsiteX17" fmla="*/ 3340359 w 6279502"/>
              <a:gd name="connsiteY17" fmla="*/ 368584 h 3830850"/>
              <a:gd name="connsiteX18" fmla="*/ 3321698 w 6279502"/>
              <a:gd name="connsiteY18" fmla="*/ 396575 h 3830850"/>
              <a:gd name="connsiteX19" fmla="*/ 3293706 w 6279502"/>
              <a:gd name="connsiteY19" fmla="*/ 443229 h 3830850"/>
              <a:gd name="connsiteX20" fmla="*/ 3219061 w 6279502"/>
              <a:gd name="connsiteY20" fmla="*/ 471220 h 3830850"/>
              <a:gd name="connsiteX21" fmla="*/ 3163078 w 6279502"/>
              <a:gd name="connsiteY21" fmla="*/ 499212 h 3830850"/>
              <a:gd name="connsiteX22" fmla="*/ 3051110 w 6279502"/>
              <a:gd name="connsiteY22" fmla="*/ 517873 h 3830850"/>
              <a:gd name="connsiteX23" fmla="*/ 2883159 w 6279502"/>
              <a:gd name="connsiteY23" fmla="*/ 545865 h 3830850"/>
              <a:gd name="connsiteX24" fmla="*/ 2864498 w 6279502"/>
              <a:gd name="connsiteY24" fmla="*/ 564527 h 3830850"/>
              <a:gd name="connsiteX25" fmla="*/ 2752531 w 6279502"/>
              <a:gd name="connsiteY25" fmla="*/ 583188 h 3830850"/>
              <a:gd name="connsiteX26" fmla="*/ 2649894 w 6279502"/>
              <a:gd name="connsiteY26" fmla="*/ 601849 h 3830850"/>
              <a:gd name="connsiteX27" fmla="*/ 1912776 w 6279502"/>
              <a:gd name="connsiteY27" fmla="*/ 620510 h 3830850"/>
              <a:gd name="connsiteX28" fmla="*/ 1866123 w 6279502"/>
              <a:gd name="connsiteY28" fmla="*/ 639171 h 3830850"/>
              <a:gd name="connsiteX29" fmla="*/ 1828800 w 6279502"/>
              <a:gd name="connsiteY29" fmla="*/ 648502 h 3830850"/>
              <a:gd name="connsiteX30" fmla="*/ 1716833 w 6279502"/>
              <a:gd name="connsiteY30" fmla="*/ 667163 h 3830850"/>
              <a:gd name="connsiteX31" fmla="*/ 1660849 w 6279502"/>
              <a:gd name="connsiteY31" fmla="*/ 685824 h 3830850"/>
              <a:gd name="connsiteX32" fmla="*/ 1483567 w 6279502"/>
              <a:gd name="connsiteY32" fmla="*/ 704486 h 3830850"/>
              <a:gd name="connsiteX33" fmla="*/ 1352939 w 6279502"/>
              <a:gd name="connsiteY33" fmla="*/ 760469 h 3830850"/>
              <a:gd name="connsiteX34" fmla="*/ 1315616 w 6279502"/>
              <a:gd name="connsiteY34" fmla="*/ 779131 h 3830850"/>
              <a:gd name="connsiteX35" fmla="*/ 1231641 w 6279502"/>
              <a:gd name="connsiteY35" fmla="*/ 807122 h 3830850"/>
              <a:gd name="connsiteX36" fmla="*/ 1166327 w 6279502"/>
              <a:gd name="connsiteY36" fmla="*/ 853775 h 3830850"/>
              <a:gd name="connsiteX37" fmla="*/ 1119674 w 6279502"/>
              <a:gd name="connsiteY37" fmla="*/ 863106 h 3830850"/>
              <a:gd name="connsiteX38" fmla="*/ 1091682 w 6279502"/>
              <a:gd name="connsiteY38" fmla="*/ 881767 h 3830850"/>
              <a:gd name="connsiteX39" fmla="*/ 1017037 w 6279502"/>
              <a:gd name="connsiteY39" fmla="*/ 919090 h 3830850"/>
              <a:gd name="connsiteX40" fmla="*/ 989045 w 6279502"/>
              <a:gd name="connsiteY40" fmla="*/ 947082 h 3830850"/>
              <a:gd name="connsiteX41" fmla="*/ 895739 w 6279502"/>
              <a:gd name="connsiteY41" fmla="*/ 984404 h 3830850"/>
              <a:gd name="connsiteX42" fmla="*/ 793102 w 6279502"/>
              <a:gd name="connsiteY42" fmla="*/ 1031057 h 3830850"/>
              <a:gd name="connsiteX43" fmla="*/ 737118 w 6279502"/>
              <a:gd name="connsiteY43" fmla="*/ 1068380 h 3830850"/>
              <a:gd name="connsiteX44" fmla="*/ 699796 w 6279502"/>
              <a:gd name="connsiteY44" fmla="*/ 1087041 h 3830850"/>
              <a:gd name="connsiteX45" fmla="*/ 625151 w 6279502"/>
              <a:gd name="connsiteY45" fmla="*/ 1143024 h 3830850"/>
              <a:gd name="connsiteX46" fmla="*/ 597159 w 6279502"/>
              <a:gd name="connsiteY46" fmla="*/ 1189678 h 3830850"/>
              <a:gd name="connsiteX47" fmla="*/ 457200 w 6279502"/>
              <a:gd name="connsiteY47" fmla="*/ 1282984 h 3830850"/>
              <a:gd name="connsiteX48" fmla="*/ 401216 w 6279502"/>
              <a:gd name="connsiteY48" fmla="*/ 1329637 h 3830850"/>
              <a:gd name="connsiteX49" fmla="*/ 326572 w 6279502"/>
              <a:gd name="connsiteY49" fmla="*/ 1404282 h 3830850"/>
              <a:gd name="connsiteX50" fmla="*/ 298580 w 6279502"/>
              <a:gd name="connsiteY50" fmla="*/ 1432273 h 3830850"/>
              <a:gd name="connsiteX51" fmla="*/ 270588 w 6279502"/>
              <a:gd name="connsiteY51" fmla="*/ 1441604 h 3830850"/>
              <a:gd name="connsiteX52" fmla="*/ 242596 w 6279502"/>
              <a:gd name="connsiteY52" fmla="*/ 1469596 h 3830850"/>
              <a:gd name="connsiteX53" fmla="*/ 186612 w 6279502"/>
              <a:gd name="connsiteY53" fmla="*/ 1581563 h 3830850"/>
              <a:gd name="connsiteX54" fmla="*/ 158621 w 6279502"/>
              <a:gd name="connsiteY54" fmla="*/ 1702861 h 3830850"/>
              <a:gd name="connsiteX55" fmla="*/ 139959 w 6279502"/>
              <a:gd name="connsiteY55" fmla="*/ 1749514 h 3830850"/>
              <a:gd name="connsiteX56" fmla="*/ 130629 w 6279502"/>
              <a:gd name="connsiteY56" fmla="*/ 1805498 h 3830850"/>
              <a:gd name="connsiteX57" fmla="*/ 83976 w 6279502"/>
              <a:gd name="connsiteY57" fmla="*/ 1926796 h 3830850"/>
              <a:gd name="connsiteX58" fmla="*/ 46653 w 6279502"/>
              <a:gd name="connsiteY58" fmla="*/ 1973449 h 3830850"/>
              <a:gd name="connsiteX59" fmla="*/ 37323 w 6279502"/>
              <a:gd name="connsiteY59" fmla="*/ 2001441 h 3830850"/>
              <a:gd name="connsiteX60" fmla="*/ 27992 w 6279502"/>
              <a:gd name="connsiteY60" fmla="*/ 2038763 h 3830850"/>
              <a:gd name="connsiteX61" fmla="*/ 0 w 6279502"/>
              <a:gd name="connsiteY61" fmla="*/ 2122739 h 3830850"/>
              <a:gd name="connsiteX62" fmla="*/ 65314 w 6279502"/>
              <a:gd name="connsiteY62" fmla="*/ 2467971 h 3830850"/>
              <a:gd name="connsiteX63" fmla="*/ 83976 w 6279502"/>
              <a:gd name="connsiteY63" fmla="*/ 2514624 h 3830850"/>
              <a:gd name="connsiteX64" fmla="*/ 139959 w 6279502"/>
              <a:gd name="connsiteY64" fmla="*/ 2570608 h 3830850"/>
              <a:gd name="connsiteX65" fmla="*/ 195943 w 6279502"/>
              <a:gd name="connsiteY65" fmla="*/ 2635922 h 3830850"/>
              <a:gd name="connsiteX66" fmla="*/ 214604 w 6279502"/>
              <a:gd name="connsiteY66" fmla="*/ 2663914 h 3830850"/>
              <a:gd name="connsiteX67" fmla="*/ 354563 w 6279502"/>
              <a:gd name="connsiteY67" fmla="*/ 2813204 h 3830850"/>
              <a:gd name="connsiteX68" fmla="*/ 419878 w 6279502"/>
              <a:gd name="connsiteY68" fmla="*/ 2878518 h 3830850"/>
              <a:gd name="connsiteX69" fmla="*/ 447870 w 6279502"/>
              <a:gd name="connsiteY69" fmla="*/ 2906510 h 3830850"/>
              <a:gd name="connsiteX70" fmla="*/ 550506 w 6279502"/>
              <a:gd name="connsiteY70" fmla="*/ 2999816 h 3830850"/>
              <a:gd name="connsiteX71" fmla="*/ 615821 w 6279502"/>
              <a:gd name="connsiteY71" fmla="*/ 3027808 h 3830850"/>
              <a:gd name="connsiteX72" fmla="*/ 765110 w 6279502"/>
              <a:gd name="connsiteY72" fmla="*/ 3167767 h 3830850"/>
              <a:gd name="connsiteX73" fmla="*/ 783772 w 6279502"/>
              <a:gd name="connsiteY73" fmla="*/ 3205090 h 3830850"/>
              <a:gd name="connsiteX74" fmla="*/ 858416 w 6279502"/>
              <a:gd name="connsiteY74" fmla="*/ 3289065 h 3830850"/>
              <a:gd name="connsiteX75" fmla="*/ 923731 w 6279502"/>
              <a:gd name="connsiteY75" fmla="*/ 3363710 h 3830850"/>
              <a:gd name="connsiteX76" fmla="*/ 970384 w 6279502"/>
              <a:gd name="connsiteY76" fmla="*/ 3419694 h 3830850"/>
              <a:gd name="connsiteX77" fmla="*/ 989045 w 6279502"/>
              <a:gd name="connsiteY77" fmla="*/ 3457016 h 3830850"/>
              <a:gd name="connsiteX78" fmla="*/ 1007706 w 6279502"/>
              <a:gd name="connsiteY78" fmla="*/ 3485008 h 3830850"/>
              <a:gd name="connsiteX79" fmla="*/ 1026367 w 6279502"/>
              <a:gd name="connsiteY79" fmla="*/ 3531661 h 3830850"/>
              <a:gd name="connsiteX80" fmla="*/ 1045029 w 6279502"/>
              <a:gd name="connsiteY80" fmla="*/ 3559653 h 3830850"/>
              <a:gd name="connsiteX81" fmla="*/ 1063690 w 6279502"/>
              <a:gd name="connsiteY81" fmla="*/ 3606306 h 3830850"/>
              <a:gd name="connsiteX82" fmla="*/ 1082351 w 6279502"/>
              <a:gd name="connsiteY82" fmla="*/ 3643629 h 3830850"/>
              <a:gd name="connsiteX83" fmla="*/ 1091682 w 6279502"/>
              <a:gd name="connsiteY83" fmla="*/ 3671620 h 3830850"/>
              <a:gd name="connsiteX84" fmla="*/ 1129004 w 6279502"/>
              <a:gd name="connsiteY84" fmla="*/ 3727604 h 3830850"/>
              <a:gd name="connsiteX85" fmla="*/ 1138335 w 6279502"/>
              <a:gd name="connsiteY85" fmla="*/ 3802249 h 3830850"/>
              <a:gd name="connsiteX86" fmla="*/ 1203649 w 6279502"/>
              <a:gd name="connsiteY86" fmla="*/ 3820910 h 3830850"/>
              <a:gd name="connsiteX87" fmla="*/ 1212980 w 6279502"/>
              <a:gd name="connsiteY87" fmla="*/ 3802249 h 383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279502" h="3830850">
                <a:moveTo>
                  <a:pt x="6279502" y="340592"/>
                </a:moveTo>
                <a:cubicBezTo>
                  <a:pt x="5859625" y="244176"/>
                  <a:pt x="5442503" y="134857"/>
                  <a:pt x="5019870" y="51343"/>
                </a:cubicBezTo>
                <a:cubicBezTo>
                  <a:pt x="4966162" y="40730"/>
                  <a:pt x="4569239" y="26600"/>
                  <a:pt x="4488025" y="23351"/>
                </a:cubicBezTo>
                <a:cubicBezTo>
                  <a:pt x="4450702" y="17131"/>
                  <a:pt x="4413884" y="5570"/>
                  <a:pt x="4376057" y="4690"/>
                </a:cubicBezTo>
                <a:cubicBezTo>
                  <a:pt x="4135353" y="-908"/>
                  <a:pt x="4172237" y="-7338"/>
                  <a:pt x="4049486" y="23351"/>
                </a:cubicBezTo>
                <a:cubicBezTo>
                  <a:pt x="4027101" y="38274"/>
                  <a:pt x="4010215" y="51203"/>
                  <a:pt x="3984172" y="60673"/>
                </a:cubicBezTo>
                <a:cubicBezTo>
                  <a:pt x="3941966" y="76021"/>
                  <a:pt x="3914195" y="80267"/>
                  <a:pt x="3872204" y="88665"/>
                </a:cubicBezTo>
                <a:cubicBezTo>
                  <a:pt x="3814712" y="126995"/>
                  <a:pt x="3878267" y="89755"/>
                  <a:pt x="3797559" y="116657"/>
                </a:cubicBezTo>
                <a:cubicBezTo>
                  <a:pt x="3784364" y="121055"/>
                  <a:pt x="3773559" y="131321"/>
                  <a:pt x="3760237" y="135318"/>
                </a:cubicBezTo>
                <a:cubicBezTo>
                  <a:pt x="3742116" y="140754"/>
                  <a:pt x="3722721" y="140545"/>
                  <a:pt x="3704253" y="144649"/>
                </a:cubicBezTo>
                <a:cubicBezTo>
                  <a:pt x="3694652" y="146783"/>
                  <a:pt x="3685682" y="151154"/>
                  <a:pt x="3676261" y="153980"/>
                </a:cubicBezTo>
                <a:cubicBezTo>
                  <a:pt x="3654573" y="160486"/>
                  <a:pt x="3632792" y="166683"/>
                  <a:pt x="3610947" y="172641"/>
                </a:cubicBezTo>
                <a:cubicBezTo>
                  <a:pt x="3574719" y="182521"/>
                  <a:pt x="3565819" y="183532"/>
                  <a:pt x="3526972" y="191302"/>
                </a:cubicBezTo>
                <a:cubicBezTo>
                  <a:pt x="3508623" y="218825"/>
                  <a:pt x="3507259" y="224835"/>
                  <a:pt x="3480318" y="247286"/>
                </a:cubicBezTo>
                <a:cubicBezTo>
                  <a:pt x="3471703" y="254465"/>
                  <a:pt x="3461083" y="258942"/>
                  <a:pt x="3452327" y="265947"/>
                </a:cubicBezTo>
                <a:cubicBezTo>
                  <a:pt x="3415733" y="295221"/>
                  <a:pt x="3454283" y="277735"/>
                  <a:pt x="3405674" y="293939"/>
                </a:cubicBezTo>
                <a:cubicBezTo>
                  <a:pt x="3339179" y="360434"/>
                  <a:pt x="3410984" y="284970"/>
                  <a:pt x="3359021" y="349922"/>
                </a:cubicBezTo>
                <a:cubicBezTo>
                  <a:pt x="3353525" y="356792"/>
                  <a:pt x="3345855" y="361714"/>
                  <a:pt x="3340359" y="368584"/>
                </a:cubicBezTo>
                <a:cubicBezTo>
                  <a:pt x="3333354" y="377340"/>
                  <a:pt x="3327641" y="387066"/>
                  <a:pt x="3321698" y="396575"/>
                </a:cubicBezTo>
                <a:cubicBezTo>
                  <a:pt x="3312086" y="411954"/>
                  <a:pt x="3305509" y="429459"/>
                  <a:pt x="3293706" y="443229"/>
                </a:cubicBezTo>
                <a:cubicBezTo>
                  <a:pt x="3273823" y="466426"/>
                  <a:pt x="3246582" y="465716"/>
                  <a:pt x="3219061" y="471220"/>
                </a:cubicBezTo>
                <a:cubicBezTo>
                  <a:pt x="3200400" y="480551"/>
                  <a:pt x="3183181" y="493628"/>
                  <a:pt x="3163078" y="499212"/>
                </a:cubicBezTo>
                <a:cubicBezTo>
                  <a:pt x="3126621" y="509339"/>
                  <a:pt x="3088213" y="510452"/>
                  <a:pt x="3051110" y="517873"/>
                </a:cubicBezTo>
                <a:cubicBezTo>
                  <a:pt x="2933216" y="541453"/>
                  <a:pt x="2989277" y="532601"/>
                  <a:pt x="2883159" y="545865"/>
                </a:cubicBezTo>
                <a:cubicBezTo>
                  <a:pt x="2876939" y="552086"/>
                  <a:pt x="2872041" y="560001"/>
                  <a:pt x="2864498" y="564527"/>
                </a:cubicBezTo>
                <a:cubicBezTo>
                  <a:pt x="2839383" y="579596"/>
                  <a:pt x="2761533" y="581838"/>
                  <a:pt x="2752531" y="583188"/>
                </a:cubicBezTo>
                <a:cubicBezTo>
                  <a:pt x="2718143" y="588346"/>
                  <a:pt x="2684593" y="599586"/>
                  <a:pt x="2649894" y="601849"/>
                </a:cubicBezTo>
                <a:cubicBezTo>
                  <a:pt x="2586131" y="606008"/>
                  <a:pt x="1929871" y="620121"/>
                  <a:pt x="1912776" y="620510"/>
                </a:cubicBezTo>
                <a:cubicBezTo>
                  <a:pt x="1897225" y="626730"/>
                  <a:pt x="1882012" y="633875"/>
                  <a:pt x="1866123" y="639171"/>
                </a:cubicBezTo>
                <a:cubicBezTo>
                  <a:pt x="1853957" y="643226"/>
                  <a:pt x="1841319" y="645720"/>
                  <a:pt x="1828800" y="648502"/>
                </a:cubicBezTo>
                <a:cubicBezTo>
                  <a:pt x="1779678" y="659418"/>
                  <a:pt x="1771365" y="659373"/>
                  <a:pt x="1716833" y="667163"/>
                </a:cubicBezTo>
                <a:cubicBezTo>
                  <a:pt x="1698172" y="673383"/>
                  <a:pt x="1680138" y="681966"/>
                  <a:pt x="1660849" y="685824"/>
                </a:cubicBezTo>
                <a:cubicBezTo>
                  <a:pt x="1648064" y="688381"/>
                  <a:pt x="1491410" y="703702"/>
                  <a:pt x="1483567" y="704486"/>
                </a:cubicBezTo>
                <a:cubicBezTo>
                  <a:pt x="1396804" y="756544"/>
                  <a:pt x="1478212" y="712287"/>
                  <a:pt x="1352939" y="760469"/>
                </a:cubicBezTo>
                <a:cubicBezTo>
                  <a:pt x="1339957" y="765462"/>
                  <a:pt x="1328598" y="774138"/>
                  <a:pt x="1315616" y="779131"/>
                </a:cubicBezTo>
                <a:cubicBezTo>
                  <a:pt x="1288077" y="789723"/>
                  <a:pt x="1259633" y="797792"/>
                  <a:pt x="1231641" y="807122"/>
                </a:cubicBezTo>
                <a:cubicBezTo>
                  <a:pt x="1208919" y="829846"/>
                  <a:pt x="1202461" y="839322"/>
                  <a:pt x="1166327" y="853775"/>
                </a:cubicBezTo>
                <a:cubicBezTo>
                  <a:pt x="1151602" y="859665"/>
                  <a:pt x="1135225" y="859996"/>
                  <a:pt x="1119674" y="863106"/>
                </a:cubicBezTo>
                <a:cubicBezTo>
                  <a:pt x="1110343" y="869326"/>
                  <a:pt x="1101712" y="876752"/>
                  <a:pt x="1091682" y="881767"/>
                </a:cubicBezTo>
                <a:cubicBezTo>
                  <a:pt x="1034281" y="910467"/>
                  <a:pt x="1094626" y="860898"/>
                  <a:pt x="1017037" y="919090"/>
                </a:cubicBezTo>
                <a:cubicBezTo>
                  <a:pt x="1006481" y="927007"/>
                  <a:pt x="1000663" y="940826"/>
                  <a:pt x="989045" y="947082"/>
                </a:cubicBezTo>
                <a:cubicBezTo>
                  <a:pt x="959551" y="962963"/>
                  <a:pt x="923611" y="965823"/>
                  <a:pt x="895739" y="984404"/>
                </a:cubicBezTo>
                <a:cubicBezTo>
                  <a:pt x="826560" y="1030524"/>
                  <a:pt x="861748" y="1017329"/>
                  <a:pt x="793102" y="1031057"/>
                </a:cubicBezTo>
                <a:cubicBezTo>
                  <a:pt x="774441" y="1043498"/>
                  <a:pt x="756350" y="1056841"/>
                  <a:pt x="737118" y="1068380"/>
                </a:cubicBezTo>
                <a:cubicBezTo>
                  <a:pt x="725191" y="1075536"/>
                  <a:pt x="710775" y="1078502"/>
                  <a:pt x="699796" y="1087041"/>
                </a:cubicBezTo>
                <a:cubicBezTo>
                  <a:pt x="619386" y="1149582"/>
                  <a:pt x="685993" y="1122745"/>
                  <a:pt x="625151" y="1143024"/>
                </a:cubicBezTo>
                <a:cubicBezTo>
                  <a:pt x="615820" y="1158575"/>
                  <a:pt x="609208" y="1176123"/>
                  <a:pt x="597159" y="1189678"/>
                </a:cubicBezTo>
                <a:cubicBezTo>
                  <a:pt x="557247" y="1234580"/>
                  <a:pt x="503722" y="1244216"/>
                  <a:pt x="457200" y="1282984"/>
                </a:cubicBezTo>
                <a:cubicBezTo>
                  <a:pt x="438539" y="1298535"/>
                  <a:pt x="419017" y="1313108"/>
                  <a:pt x="401216" y="1329637"/>
                </a:cubicBezTo>
                <a:cubicBezTo>
                  <a:pt x="375431" y="1353581"/>
                  <a:pt x="351454" y="1379400"/>
                  <a:pt x="326572" y="1404282"/>
                </a:cubicBezTo>
                <a:cubicBezTo>
                  <a:pt x="317241" y="1413613"/>
                  <a:pt x="311098" y="1428100"/>
                  <a:pt x="298580" y="1432273"/>
                </a:cubicBezTo>
                <a:lnTo>
                  <a:pt x="270588" y="1441604"/>
                </a:lnTo>
                <a:cubicBezTo>
                  <a:pt x="261257" y="1450935"/>
                  <a:pt x="250513" y="1459040"/>
                  <a:pt x="242596" y="1469596"/>
                </a:cubicBezTo>
                <a:cubicBezTo>
                  <a:pt x="221214" y="1498105"/>
                  <a:pt x="197198" y="1549805"/>
                  <a:pt x="186612" y="1581563"/>
                </a:cubicBezTo>
                <a:cubicBezTo>
                  <a:pt x="115490" y="1794930"/>
                  <a:pt x="203041" y="1554794"/>
                  <a:pt x="158621" y="1702861"/>
                </a:cubicBezTo>
                <a:cubicBezTo>
                  <a:pt x="153808" y="1718904"/>
                  <a:pt x="146180" y="1733963"/>
                  <a:pt x="139959" y="1749514"/>
                </a:cubicBezTo>
                <a:cubicBezTo>
                  <a:pt x="136849" y="1768175"/>
                  <a:pt x="135217" y="1787144"/>
                  <a:pt x="130629" y="1805498"/>
                </a:cubicBezTo>
                <a:cubicBezTo>
                  <a:pt x="115508" y="1865980"/>
                  <a:pt x="106432" y="1865043"/>
                  <a:pt x="83976" y="1926796"/>
                </a:cubicBezTo>
                <a:cubicBezTo>
                  <a:pt x="66200" y="1975680"/>
                  <a:pt x="91458" y="1958514"/>
                  <a:pt x="46653" y="1973449"/>
                </a:cubicBezTo>
                <a:cubicBezTo>
                  <a:pt x="43543" y="1982780"/>
                  <a:pt x="40025" y="1991984"/>
                  <a:pt x="37323" y="2001441"/>
                </a:cubicBezTo>
                <a:cubicBezTo>
                  <a:pt x="33800" y="2013771"/>
                  <a:pt x="32047" y="2026597"/>
                  <a:pt x="27992" y="2038763"/>
                </a:cubicBezTo>
                <a:cubicBezTo>
                  <a:pt x="-7143" y="2144166"/>
                  <a:pt x="22360" y="2033301"/>
                  <a:pt x="0" y="2122739"/>
                </a:cubicBezTo>
                <a:cubicBezTo>
                  <a:pt x="21771" y="2237816"/>
                  <a:pt x="40774" y="2353452"/>
                  <a:pt x="65314" y="2467971"/>
                </a:cubicBezTo>
                <a:cubicBezTo>
                  <a:pt x="68823" y="2484348"/>
                  <a:pt x="74125" y="2501078"/>
                  <a:pt x="83976" y="2514624"/>
                </a:cubicBezTo>
                <a:cubicBezTo>
                  <a:pt x="99498" y="2535967"/>
                  <a:pt x="124125" y="2549495"/>
                  <a:pt x="139959" y="2570608"/>
                </a:cubicBezTo>
                <a:cubicBezTo>
                  <a:pt x="244788" y="2710381"/>
                  <a:pt x="98476" y="2518963"/>
                  <a:pt x="195943" y="2635922"/>
                </a:cubicBezTo>
                <a:cubicBezTo>
                  <a:pt x="203122" y="2644537"/>
                  <a:pt x="207127" y="2655557"/>
                  <a:pt x="214604" y="2663914"/>
                </a:cubicBezTo>
                <a:cubicBezTo>
                  <a:pt x="260087" y="2714749"/>
                  <a:pt x="307413" y="2763911"/>
                  <a:pt x="354563" y="2813204"/>
                </a:cubicBezTo>
                <a:cubicBezTo>
                  <a:pt x="375845" y="2835454"/>
                  <a:pt x="398106" y="2856747"/>
                  <a:pt x="419878" y="2878518"/>
                </a:cubicBezTo>
                <a:cubicBezTo>
                  <a:pt x="429209" y="2887849"/>
                  <a:pt x="438200" y="2897531"/>
                  <a:pt x="447870" y="2906510"/>
                </a:cubicBezTo>
                <a:cubicBezTo>
                  <a:pt x="481752" y="2937972"/>
                  <a:pt x="508008" y="2981603"/>
                  <a:pt x="550506" y="2999816"/>
                </a:cubicBezTo>
                <a:lnTo>
                  <a:pt x="615821" y="3027808"/>
                </a:lnTo>
                <a:cubicBezTo>
                  <a:pt x="726304" y="3138291"/>
                  <a:pt x="675337" y="3092955"/>
                  <a:pt x="765110" y="3167767"/>
                </a:cubicBezTo>
                <a:cubicBezTo>
                  <a:pt x="771331" y="3180208"/>
                  <a:pt x="775795" y="3193695"/>
                  <a:pt x="783772" y="3205090"/>
                </a:cubicBezTo>
                <a:cubicBezTo>
                  <a:pt x="836359" y="3280213"/>
                  <a:pt x="814614" y="3239006"/>
                  <a:pt x="858416" y="3289065"/>
                </a:cubicBezTo>
                <a:cubicBezTo>
                  <a:pt x="938147" y="3380187"/>
                  <a:pt x="859020" y="3298999"/>
                  <a:pt x="923731" y="3363710"/>
                </a:cubicBezTo>
                <a:cubicBezTo>
                  <a:pt x="980121" y="3476493"/>
                  <a:pt x="904444" y="3340567"/>
                  <a:pt x="970384" y="3419694"/>
                </a:cubicBezTo>
                <a:cubicBezTo>
                  <a:pt x="979288" y="3430379"/>
                  <a:pt x="982144" y="3444940"/>
                  <a:pt x="989045" y="3457016"/>
                </a:cubicBezTo>
                <a:cubicBezTo>
                  <a:pt x="994609" y="3466753"/>
                  <a:pt x="1002691" y="3474978"/>
                  <a:pt x="1007706" y="3485008"/>
                </a:cubicBezTo>
                <a:cubicBezTo>
                  <a:pt x="1015196" y="3499989"/>
                  <a:pt x="1018877" y="3516680"/>
                  <a:pt x="1026367" y="3531661"/>
                </a:cubicBezTo>
                <a:cubicBezTo>
                  <a:pt x="1031382" y="3541691"/>
                  <a:pt x="1040014" y="3549623"/>
                  <a:pt x="1045029" y="3559653"/>
                </a:cubicBezTo>
                <a:cubicBezTo>
                  <a:pt x="1052519" y="3574634"/>
                  <a:pt x="1056888" y="3591001"/>
                  <a:pt x="1063690" y="3606306"/>
                </a:cubicBezTo>
                <a:cubicBezTo>
                  <a:pt x="1069339" y="3619017"/>
                  <a:pt x="1076872" y="3630844"/>
                  <a:pt x="1082351" y="3643629"/>
                </a:cubicBezTo>
                <a:cubicBezTo>
                  <a:pt x="1086225" y="3652669"/>
                  <a:pt x="1086906" y="3663023"/>
                  <a:pt x="1091682" y="3671620"/>
                </a:cubicBezTo>
                <a:cubicBezTo>
                  <a:pt x="1102574" y="3691226"/>
                  <a:pt x="1129004" y="3727604"/>
                  <a:pt x="1129004" y="3727604"/>
                </a:cubicBezTo>
                <a:cubicBezTo>
                  <a:pt x="1132114" y="3752486"/>
                  <a:pt x="1129766" y="3778683"/>
                  <a:pt x="1138335" y="3802249"/>
                </a:cubicBezTo>
                <a:cubicBezTo>
                  <a:pt x="1150647" y="3836106"/>
                  <a:pt x="1177576" y="3836554"/>
                  <a:pt x="1203649" y="3820910"/>
                </a:cubicBezTo>
                <a:cubicBezTo>
                  <a:pt x="1209613" y="3817332"/>
                  <a:pt x="1209870" y="3808469"/>
                  <a:pt x="1212980" y="3802249"/>
                </a:cubicBezTo>
              </a:path>
            </a:pathLst>
          </a:custGeom>
          <a:noFill/>
          <a:ln w="38100" cmpd="sng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95" grpId="0"/>
      <p:bldP spid="3" grpId="0" animBg="1"/>
      <p:bldP spid="7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750383" y="3869809"/>
            <a:ext cx="1371598" cy="1142419"/>
            <a:chOff x="6781800" y="5299869"/>
            <a:chExt cx="1371598" cy="1142419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5299869"/>
              <a:ext cx="1371598" cy="1135062"/>
              <a:chOff x="5363497" y="2012369"/>
              <a:chExt cx="3352801" cy="26572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63497" y="2012369"/>
                <a:ext cx="3352800" cy="2657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363497" y="2904327"/>
                <a:ext cx="3352801" cy="891956"/>
                <a:chOff x="5363497" y="2904327"/>
                <a:chExt cx="3352801" cy="891956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363497" y="2904327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63497" y="3796283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TextBox 15"/>
            <p:cNvSpPr txBox="1"/>
            <p:nvPr/>
          </p:nvSpPr>
          <p:spPr>
            <a:xfrm>
              <a:off x="6829424" y="5692536"/>
              <a:ext cx="115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</a:t>
              </a:r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et </a:t>
              </a:r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addr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0847" y="5330587"/>
              <a:ext cx="126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l</a:t>
              </a:r>
              <a:r>
                <a:rPr lang="en-US" i="1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ocals…</a:t>
              </a:r>
              <a:endParaRPr lang="en-US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19323" y="6072956"/>
              <a:ext cx="13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</a:t>
              </a:r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sg</a:t>
              </a:r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  “24”</a:t>
              </a:r>
              <a:endParaRPr lang="en-US" dirty="0"/>
            </a:p>
          </p:txBody>
        </p:sp>
      </p:grpSp>
      <p:sp>
        <p:nvSpPr>
          <p:cNvPr id="19" name="Content Placeholder 1"/>
          <p:cNvSpPr>
            <a:spLocks noGrp="1"/>
          </p:cNvSpPr>
          <p:nvPr>
            <p:ph idx="1"/>
          </p:nvPr>
        </p:nvSpPr>
        <p:spPr>
          <a:xfrm>
            <a:off x="228600" y="1368036"/>
            <a:ext cx="3657600" cy="4121605"/>
          </a:xfrm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unction main ( ) 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 = 4;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res;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res = factorial ( K 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alert(res);</a:t>
            </a:r>
            <a:endParaRPr lang="en-US" sz="2000" dirty="0">
              <a:solidFill>
                <a:srgbClr val="C00000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0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 </a:t>
            </a: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factorial ( n )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tmp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if (n==1) return 1 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tmp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n </a:t>
            </a: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 factorial(n-1) ;    </a:t>
            </a:r>
            <a:endParaRPr lang="en-US" sz="2000" dirty="0" smtClean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return </a:t>
            </a:r>
            <a:r>
              <a:rPr lang="en-US" sz="2000" dirty="0" err="1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tmp</a:t>
            </a:r>
            <a:r>
              <a:rPr lang="en-US" sz="20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381000" y="284434"/>
            <a:ext cx="8229600" cy="919019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Call Stack 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750383" y="5098074"/>
            <a:ext cx="1376766" cy="1621597"/>
            <a:chOff x="4271376" y="4827741"/>
            <a:chExt cx="1376766" cy="1621597"/>
          </a:xfrm>
        </p:grpSpPr>
        <p:grpSp>
          <p:nvGrpSpPr>
            <p:cNvPr id="71" name="Group 70"/>
            <p:cNvGrpSpPr/>
            <p:nvPr/>
          </p:nvGrpSpPr>
          <p:grpSpPr>
            <a:xfrm>
              <a:off x="4271376" y="4827741"/>
              <a:ext cx="1376766" cy="1621597"/>
              <a:chOff x="4038703" y="4716908"/>
              <a:chExt cx="1376766" cy="1621597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038703" y="4716908"/>
                <a:ext cx="1376766" cy="1621597"/>
                <a:chOff x="6776632" y="5440821"/>
                <a:chExt cx="1376766" cy="99411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776632" y="5451526"/>
                  <a:ext cx="1376766" cy="983405"/>
                  <a:chOff x="5350864" y="2367413"/>
                  <a:chExt cx="3365434" cy="2302244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5363497" y="2367413"/>
                    <a:ext cx="3352801" cy="230224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5350864" y="2904327"/>
                    <a:ext cx="3365434" cy="628308"/>
                    <a:chOff x="5350864" y="2904327"/>
                    <a:chExt cx="3365434" cy="628308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5363497" y="2904327"/>
                      <a:ext cx="3352801" cy="0"/>
                    </a:xfrm>
                    <a:prstGeom prst="line">
                      <a:avLst/>
                    </a:prstGeom>
                    <a:ln w="317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5350864" y="3532635"/>
                      <a:ext cx="3352801" cy="0"/>
                    </a:xfrm>
                    <a:prstGeom prst="line">
                      <a:avLst/>
                    </a:prstGeom>
                    <a:ln w="317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6833405" y="5440821"/>
                  <a:ext cx="933450" cy="226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 Rounded MT Bold" panose="020F070403050403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res</a:t>
                  </a:r>
                  <a:endParaRPr lang="en-US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830329" y="5703112"/>
                  <a:ext cx="685799" cy="226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 Rounded MT Bold" panose="020F070403050403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K 4</a:t>
                  </a:r>
                  <a:endParaRPr lang="en-US" dirty="0"/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4038703" y="5988287"/>
                <a:ext cx="1371598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4296428" y="5671809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08899" y="6023378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343399" y="5689234"/>
            <a:ext cx="150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</a:t>
            </a:r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ain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>
            <a:off x="5992792" y="5115535"/>
            <a:ext cx="533400" cy="1547508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/>
          <p:cNvSpPr/>
          <p:nvPr/>
        </p:nvSpPr>
        <p:spPr>
          <a:xfrm>
            <a:off x="5992792" y="3869808"/>
            <a:ext cx="533400" cy="1174331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886199" y="4252890"/>
            <a:ext cx="204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alert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07325" y="5105597"/>
            <a:ext cx="46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24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902780" y="3973986"/>
            <a:ext cx="1066800" cy="944558"/>
            <a:chOff x="2514600" y="4465642"/>
            <a:chExt cx="1066800" cy="944558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514600" y="4465642"/>
              <a:ext cx="1066800" cy="944558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557462" y="4465642"/>
              <a:ext cx="981076" cy="918365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eform 1"/>
          <p:cNvSpPr/>
          <p:nvPr/>
        </p:nvSpPr>
        <p:spPr>
          <a:xfrm>
            <a:off x="677603" y="3000375"/>
            <a:ext cx="6161347" cy="1466850"/>
          </a:xfrm>
          <a:custGeom>
            <a:avLst/>
            <a:gdLst>
              <a:gd name="connsiteX0" fmla="*/ 6161347 w 6161347"/>
              <a:gd name="connsiteY0" fmla="*/ 1466850 h 1466850"/>
              <a:gd name="connsiteX1" fmla="*/ 5827972 w 6161347"/>
              <a:gd name="connsiteY1" fmla="*/ 1447800 h 1466850"/>
              <a:gd name="connsiteX2" fmla="*/ 5770822 w 6161347"/>
              <a:gd name="connsiteY2" fmla="*/ 1428750 h 1466850"/>
              <a:gd name="connsiteX3" fmla="*/ 5704147 w 6161347"/>
              <a:gd name="connsiteY3" fmla="*/ 1419225 h 1466850"/>
              <a:gd name="connsiteX4" fmla="*/ 5656522 w 6161347"/>
              <a:gd name="connsiteY4" fmla="*/ 1400175 h 1466850"/>
              <a:gd name="connsiteX5" fmla="*/ 5618422 w 6161347"/>
              <a:gd name="connsiteY5" fmla="*/ 1390650 h 1466850"/>
              <a:gd name="connsiteX6" fmla="*/ 5589847 w 6161347"/>
              <a:gd name="connsiteY6" fmla="*/ 1362075 h 1466850"/>
              <a:gd name="connsiteX7" fmla="*/ 5523172 w 6161347"/>
              <a:gd name="connsiteY7" fmla="*/ 1343025 h 1466850"/>
              <a:gd name="connsiteX8" fmla="*/ 5485072 w 6161347"/>
              <a:gd name="connsiteY8" fmla="*/ 1323975 h 1466850"/>
              <a:gd name="connsiteX9" fmla="*/ 5456497 w 6161347"/>
              <a:gd name="connsiteY9" fmla="*/ 1314450 h 1466850"/>
              <a:gd name="connsiteX10" fmla="*/ 5418397 w 6161347"/>
              <a:gd name="connsiteY10" fmla="*/ 1285875 h 1466850"/>
              <a:gd name="connsiteX11" fmla="*/ 5294572 w 6161347"/>
              <a:gd name="connsiteY11" fmla="*/ 1247775 h 1466850"/>
              <a:gd name="connsiteX12" fmla="*/ 5189797 w 6161347"/>
              <a:gd name="connsiteY12" fmla="*/ 1209675 h 1466850"/>
              <a:gd name="connsiteX13" fmla="*/ 5075497 w 6161347"/>
              <a:gd name="connsiteY13" fmla="*/ 1190625 h 1466850"/>
              <a:gd name="connsiteX14" fmla="*/ 4961197 w 6161347"/>
              <a:gd name="connsiteY14" fmla="*/ 1143000 h 1466850"/>
              <a:gd name="connsiteX15" fmla="*/ 4875472 w 6161347"/>
              <a:gd name="connsiteY15" fmla="*/ 1076325 h 1466850"/>
              <a:gd name="connsiteX16" fmla="*/ 4770697 w 6161347"/>
              <a:gd name="connsiteY16" fmla="*/ 1028700 h 1466850"/>
              <a:gd name="connsiteX17" fmla="*/ 4704022 w 6161347"/>
              <a:gd name="connsiteY17" fmla="*/ 990600 h 1466850"/>
              <a:gd name="connsiteX18" fmla="*/ 4608772 w 6161347"/>
              <a:gd name="connsiteY18" fmla="*/ 876300 h 1466850"/>
              <a:gd name="connsiteX19" fmla="*/ 4561147 w 6161347"/>
              <a:gd name="connsiteY19" fmla="*/ 800100 h 1466850"/>
              <a:gd name="connsiteX20" fmla="*/ 4494472 w 6161347"/>
              <a:gd name="connsiteY20" fmla="*/ 733425 h 1466850"/>
              <a:gd name="connsiteX21" fmla="*/ 4418272 w 6161347"/>
              <a:gd name="connsiteY21" fmla="*/ 666750 h 1466850"/>
              <a:gd name="connsiteX22" fmla="*/ 4370647 w 6161347"/>
              <a:gd name="connsiteY22" fmla="*/ 647700 h 1466850"/>
              <a:gd name="connsiteX23" fmla="*/ 4342072 w 6161347"/>
              <a:gd name="connsiteY23" fmla="*/ 628650 h 1466850"/>
              <a:gd name="connsiteX24" fmla="*/ 4284922 w 6161347"/>
              <a:gd name="connsiteY24" fmla="*/ 619125 h 1466850"/>
              <a:gd name="connsiteX25" fmla="*/ 4199197 w 6161347"/>
              <a:gd name="connsiteY25" fmla="*/ 561975 h 1466850"/>
              <a:gd name="connsiteX26" fmla="*/ 4161097 w 6161347"/>
              <a:gd name="connsiteY26" fmla="*/ 552450 h 1466850"/>
              <a:gd name="connsiteX27" fmla="*/ 4075372 w 6161347"/>
              <a:gd name="connsiteY27" fmla="*/ 523875 h 1466850"/>
              <a:gd name="connsiteX28" fmla="*/ 4046797 w 6161347"/>
              <a:gd name="connsiteY28" fmla="*/ 514350 h 1466850"/>
              <a:gd name="connsiteX29" fmla="*/ 3989647 w 6161347"/>
              <a:gd name="connsiteY29" fmla="*/ 485775 h 1466850"/>
              <a:gd name="connsiteX30" fmla="*/ 3865822 w 6161347"/>
              <a:gd name="connsiteY30" fmla="*/ 438150 h 1466850"/>
              <a:gd name="connsiteX31" fmla="*/ 3732472 w 6161347"/>
              <a:gd name="connsiteY31" fmla="*/ 409575 h 1466850"/>
              <a:gd name="connsiteX32" fmla="*/ 3665797 w 6161347"/>
              <a:gd name="connsiteY32" fmla="*/ 390525 h 1466850"/>
              <a:gd name="connsiteX33" fmla="*/ 3503872 w 6161347"/>
              <a:gd name="connsiteY33" fmla="*/ 361950 h 1466850"/>
              <a:gd name="connsiteX34" fmla="*/ 3380047 w 6161347"/>
              <a:gd name="connsiteY34" fmla="*/ 323850 h 1466850"/>
              <a:gd name="connsiteX35" fmla="*/ 3275272 w 6161347"/>
              <a:gd name="connsiteY35" fmla="*/ 295275 h 1466850"/>
              <a:gd name="connsiteX36" fmla="*/ 3065722 w 6161347"/>
              <a:gd name="connsiteY36" fmla="*/ 257175 h 1466850"/>
              <a:gd name="connsiteX37" fmla="*/ 2941897 w 6161347"/>
              <a:gd name="connsiteY37" fmla="*/ 247650 h 1466850"/>
              <a:gd name="connsiteX38" fmla="*/ 2151322 w 6161347"/>
              <a:gd name="connsiteY38" fmla="*/ 219075 h 1466850"/>
              <a:gd name="connsiteX39" fmla="*/ 1979872 w 6161347"/>
              <a:gd name="connsiteY39" fmla="*/ 200025 h 1466850"/>
              <a:gd name="connsiteX40" fmla="*/ 1856047 w 6161347"/>
              <a:gd name="connsiteY40" fmla="*/ 190500 h 1466850"/>
              <a:gd name="connsiteX41" fmla="*/ 1636972 w 6161347"/>
              <a:gd name="connsiteY41" fmla="*/ 171450 h 1466850"/>
              <a:gd name="connsiteX42" fmla="*/ 1446472 w 6161347"/>
              <a:gd name="connsiteY42" fmla="*/ 142875 h 1466850"/>
              <a:gd name="connsiteX43" fmla="*/ 732097 w 6161347"/>
              <a:gd name="connsiteY43" fmla="*/ 114300 h 1466850"/>
              <a:gd name="connsiteX44" fmla="*/ 627322 w 6161347"/>
              <a:gd name="connsiteY44" fmla="*/ 85725 h 1466850"/>
              <a:gd name="connsiteX45" fmla="*/ 370147 w 6161347"/>
              <a:gd name="connsiteY45" fmla="*/ 66675 h 1466850"/>
              <a:gd name="connsiteX46" fmla="*/ 265372 w 6161347"/>
              <a:gd name="connsiteY46" fmla="*/ 38100 h 1466850"/>
              <a:gd name="connsiteX47" fmla="*/ 208222 w 6161347"/>
              <a:gd name="connsiteY47" fmla="*/ 28575 h 1466850"/>
              <a:gd name="connsiteX48" fmla="*/ 141547 w 6161347"/>
              <a:gd name="connsiteY48" fmla="*/ 9525 h 1466850"/>
              <a:gd name="connsiteX49" fmla="*/ 17722 w 6161347"/>
              <a:gd name="connsiteY49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161347" h="1466850">
                <a:moveTo>
                  <a:pt x="6161347" y="1466850"/>
                </a:moveTo>
                <a:cubicBezTo>
                  <a:pt x="5998288" y="1434238"/>
                  <a:pt x="6259301" y="1483744"/>
                  <a:pt x="5827972" y="1447800"/>
                </a:cubicBezTo>
                <a:cubicBezTo>
                  <a:pt x="5807961" y="1446132"/>
                  <a:pt x="5790388" y="1433265"/>
                  <a:pt x="5770822" y="1428750"/>
                </a:cubicBezTo>
                <a:cubicBezTo>
                  <a:pt x="5748946" y="1423702"/>
                  <a:pt x="5726372" y="1422400"/>
                  <a:pt x="5704147" y="1419225"/>
                </a:cubicBezTo>
                <a:cubicBezTo>
                  <a:pt x="5688272" y="1412875"/>
                  <a:pt x="5672742" y="1405582"/>
                  <a:pt x="5656522" y="1400175"/>
                </a:cubicBezTo>
                <a:cubicBezTo>
                  <a:pt x="5644103" y="1396035"/>
                  <a:pt x="5629788" y="1397145"/>
                  <a:pt x="5618422" y="1390650"/>
                </a:cubicBezTo>
                <a:cubicBezTo>
                  <a:pt x="5606726" y="1383967"/>
                  <a:pt x="5601055" y="1369547"/>
                  <a:pt x="5589847" y="1362075"/>
                </a:cubicBezTo>
                <a:cubicBezTo>
                  <a:pt x="5579978" y="1355496"/>
                  <a:pt x="5530430" y="1345747"/>
                  <a:pt x="5523172" y="1343025"/>
                </a:cubicBezTo>
                <a:cubicBezTo>
                  <a:pt x="5509877" y="1338039"/>
                  <a:pt x="5498123" y="1329568"/>
                  <a:pt x="5485072" y="1323975"/>
                </a:cubicBezTo>
                <a:cubicBezTo>
                  <a:pt x="5475844" y="1320020"/>
                  <a:pt x="5466022" y="1317625"/>
                  <a:pt x="5456497" y="1314450"/>
                </a:cubicBezTo>
                <a:cubicBezTo>
                  <a:pt x="5443797" y="1304925"/>
                  <a:pt x="5432596" y="1292975"/>
                  <a:pt x="5418397" y="1285875"/>
                </a:cubicBezTo>
                <a:cubicBezTo>
                  <a:pt x="5397055" y="1275204"/>
                  <a:pt x="5314096" y="1254283"/>
                  <a:pt x="5294572" y="1247775"/>
                </a:cubicBezTo>
                <a:cubicBezTo>
                  <a:pt x="5158237" y="1202330"/>
                  <a:pt x="5345456" y="1256373"/>
                  <a:pt x="5189797" y="1209675"/>
                </a:cubicBezTo>
                <a:cubicBezTo>
                  <a:pt x="5144845" y="1196189"/>
                  <a:pt x="5129527" y="1197379"/>
                  <a:pt x="5075497" y="1190625"/>
                </a:cubicBezTo>
                <a:cubicBezTo>
                  <a:pt x="4987588" y="1146671"/>
                  <a:pt x="5026847" y="1159413"/>
                  <a:pt x="4961197" y="1143000"/>
                </a:cubicBezTo>
                <a:cubicBezTo>
                  <a:pt x="4936542" y="1118345"/>
                  <a:pt x="4909651" y="1087718"/>
                  <a:pt x="4875472" y="1076325"/>
                </a:cubicBezTo>
                <a:cubicBezTo>
                  <a:pt x="4819956" y="1057820"/>
                  <a:pt x="4855877" y="1071290"/>
                  <a:pt x="4770697" y="1028700"/>
                </a:cubicBezTo>
                <a:cubicBezTo>
                  <a:pt x="4747406" y="1017055"/>
                  <a:pt x="4724217" y="1007429"/>
                  <a:pt x="4704022" y="990600"/>
                </a:cubicBezTo>
                <a:cubicBezTo>
                  <a:pt x="4673432" y="965109"/>
                  <a:pt x="4620340" y="895579"/>
                  <a:pt x="4608772" y="876300"/>
                </a:cubicBezTo>
                <a:cubicBezTo>
                  <a:pt x="4607498" y="874177"/>
                  <a:pt x="4569943" y="809873"/>
                  <a:pt x="4561147" y="800100"/>
                </a:cubicBezTo>
                <a:cubicBezTo>
                  <a:pt x="4540121" y="776738"/>
                  <a:pt x="4516697" y="755650"/>
                  <a:pt x="4494472" y="733425"/>
                </a:cubicBezTo>
                <a:cubicBezTo>
                  <a:pt x="4470784" y="709737"/>
                  <a:pt x="4447344" y="684193"/>
                  <a:pt x="4418272" y="666750"/>
                </a:cubicBezTo>
                <a:cubicBezTo>
                  <a:pt x="4403611" y="657953"/>
                  <a:pt x="4385940" y="655346"/>
                  <a:pt x="4370647" y="647700"/>
                </a:cubicBezTo>
                <a:cubicBezTo>
                  <a:pt x="4360408" y="642580"/>
                  <a:pt x="4352932" y="632270"/>
                  <a:pt x="4342072" y="628650"/>
                </a:cubicBezTo>
                <a:cubicBezTo>
                  <a:pt x="4323750" y="622543"/>
                  <a:pt x="4303972" y="622300"/>
                  <a:pt x="4284922" y="619125"/>
                </a:cubicBezTo>
                <a:cubicBezTo>
                  <a:pt x="4256347" y="600075"/>
                  <a:pt x="4229435" y="578257"/>
                  <a:pt x="4199197" y="561975"/>
                </a:cubicBezTo>
                <a:cubicBezTo>
                  <a:pt x="4187671" y="555769"/>
                  <a:pt x="4173609" y="556300"/>
                  <a:pt x="4161097" y="552450"/>
                </a:cubicBezTo>
                <a:cubicBezTo>
                  <a:pt x="4132308" y="543592"/>
                  <a:pt x="4103947" y="533400"/>
                  <a:pt x="4075372" y="523875"/>
                </a:cubicBezTo>
                <a:cubicBezTo>
                  <a:pt x="4065847" y="520700"/>
                  <a:pt x="4055151" y="519919"/>
                  <a:pt x="4046797" y="514350"/>
                </a:cubicBezTo>
                <a:cubicBezTo>
                  <a:pt x="4003445" y="485448"/>
                  <a:pt x="4034716" y="502676"/>
                  <a:pt x="3989647" y="485775"/>
                </a:cubicBezTo>
                <a:cubicBezTo>
                  <a:pt x="3948240" y="470247"/>
                  <a:pt x="3909063" y="447416"/>
                  <a:pt x="3865822" y="438150"/>
                </a:cubicBezTo>
                <a:cubicBezTo>
                  <a:pt x="3821372" y="428625"/>
                  <a:pt x="3776182" y="422064"/>
                  <a:pt x="3732472" y="409575"/>
                </a:cubicBezTo>
                <a:cubicBezTo>
                  <a:pt x="3710247" y="403225"/>
                  <a:pt x="3688398" y="395368"/>
                  <a:pt x="3665797" y="390525"/>
                </a:cubicBezTo>
                <a:cubicBezTo>
                  <a:pt x="3521928" y="359696"/>
                  <a:pt x="3686239" y="409524"/>
                  <a:pt x="3503872" y="361950"/>
                </a:cubicBezTo>
                <a:cubicBezTo>
                  <a:pt x="3462086" y="351049"/>
                  <a:pt x="3421504" y="335942"/>
                  <a:pt x="3380047" y="323850"/>
                </a:cubicBezTo>
                <a:cubicBezTo>
                  <a:pt x="3345294" y="313714"/>
                  <a:pt x="3310392" y="304055"/>
                  <a:pt x="3275272" y="295275"/>
                </a:cubicBezTo>
                <a:cubicBezTo>
                  <a:pt x="3205475" y="277826"/>
                  <a:pt x="3137597" y="265468"/>
                  <a:pt x="3065722" y="257175"/>
                </a:cubicBezTo>
                <a:cubicBezTo>
                  <a:pt x="3024598" y="252430"/>
                  <a:pt x="2983172" y="250825"/>
                  <a:pt x="2941897" y="247650"/>
                </a:cubicBezTo>
                <a:cubicBezTo>
                  <a:pt x="2597522" y="185036"/>
                  <a:pt x="2967071" y="246267"/>
                  <a:pt x="2151322" y="219075"/>
                </a:cubicBezTo>
                <a:cubicBezTo>
                  <a:pt x="2093852" y="217159"/>
                  <a:pt x="2037106" y="205564"/>
                  <a:pt x="1979872" y="200025"/>
                </a:cubicBezTo>
                <a:cubicBezTo>
                  <a:pt x="1938668" y="196037"/>
                  <a:pt x="1897339" y="193449"/>
                  <a:pt x="1856047" y="190500"/>
                </a:cubicBezTo>
                <a:cubicBezTo>
                  <a:pt x="1766008" y="184069"/>
                  <a:pt x="1718501" y="184323"/>
                  <a:pt x="1636972" y="171450"/>
                </a:cubicBezTo>
                <a:cubicBezTo>
                  <a:pt x="1516875" y="152487"/>
                  <a:pt x="1556976" y="152084"/>
                  <a:pt x="1446472" y="142875"/>
                </a:cubicBezTo>
                <a:cubicBezTo>
                  <a:pt x="1097901" y="113827"/>
                  <a:pt x="1167739" y="123376"/>
                  <a:pt x="732097" y="114300"/>
                </a:cubicBezTo>
                <a:cubicBezTo>
                  <a:pt x="697172" y="104775"/>
                  <a:pt x="662820" y="92825"/>
                  <a:pt x="627322" y="85725"/>
                </a:cubicBezTo>
                <a:cubicBezTo>
                  <a:pt x="572471" y="74755"/>
                  <a:pt x="395584" y="68088"/>
                  <a:pt x="370147" y="66675"/>
                </a:cubicBezTo>
                <a:cubicBezTo>
                  <a:pt x="207273" y="39529"/>
                  <a:pt x="409596" y="77434"/>
                  <a:pt x="265372" y="38100"/>
                </a:cubicBezTo>
                <a:cubicBezTo>
                  <a:pt x="246740" y="33018"/>
                  <a:pt x="227075" y="32765"/>
                  <a:pt x="208222" y="28575"/>
                </a:cubicBezTo>
                <a:cubicBezTo>
                  <a:pt x="172099" y="20548"/>
                  <a:pt x="183037" y="14135"/>
                  <a:pt x="141547" y="9525"/>
                </a:cubicBezTo>
                <a:cubicBezTo>
                  <a:pt x="53786" y="-226"/>
                  <a:pt x="-39840" y="0"/>
                  <a:pt x="17722" y="0"/>
                </a:cubicBezTo>
              </a:path>
            </a:pathLst>
          </a:custGeom>
          <a:noFill/>
          <a:ln w="34925" cmpd="sng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7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1533"/>
            <a:ext cx="8229600" cy="4910667"/>
          </a:xfrm>
        </p:spPr>
        <p:txBody>
          <a:bodyPr>
            <a:normAutofit fontScale="92500" lnSpcReduction="10000"/>
          </a:bodyPr>
          <a:lstStyle/>
          <a:p>
            <a:pPr marL="109728" indent="0">
              <a:spcBef>
                <a:spcPts val="2400"/>
              </a:spcBef>
              <a:buNone/>
            </a:pP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Heap is a “pool” of memory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chunks of which can be dynamically allocated to your program (as it runs)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systematic discipline for allocating/deallocating, such as we do in the run-time stack (LIFO) 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Very possible for space to be allocated in the heap during a function call, and then still be used in the program when the call stack is gone (after function return)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When / how ?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    </a:t>
            </a:r>
            <a:r>
              <a:rPr lang="en-US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tc</a:t>
            </a:r>
            <a:r>
              <a:rPr lang="en-US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= new </a:t>
            </a:r>
            <a:r>
              <a:rPr lang="en-US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( );  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   // space for the object comes out of heap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   // variable “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tc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” contains pointer to (address of) the 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   // new heap memory chunk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152400"/>
            <a:ext cx="7924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The Heap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2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are by now familiar with calling a function to get some work done</a:t>
            </a:r>
            <a:endParaRPr lang="en-US" sz="2400" dirty="0">
              <a:solidFill>
                <a:srgbClr val="C00000"/>
              </a:solidFill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 </a:t>
            </a:r>
            <a:r>
              <a:rPr lang="en-US" sz="2400" b="1" i="1" dirty="0" smtClean="0">
                <a:solidFill>
                  <a:srgbClr val="C00000"/>
                </a:solidFill>
              </a:rPr>
              <a:t>distance =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calcMiles</a:t>
            </a:r>
            <a:r>
              <a:rPr lang="en-US" sz="2400" b="1" i="1" dirty="0" smtClean="0">
                <a:solidFill>
                  <a:srgbClr val="C00000"/>
                </a:solidFill>
              </a:rPr>
              <a:t> ( speed,  time );</a:t>
            </a:r>
          </a:p>
          <a:p>
            <a:pPr>
              <a:spcBef>
                <a:spcPts val="4200"/>
              </a:spcBef>
            </a:pPr>
            <a:r>
              <a:rPr lang="en-US" sz="2400" dirty="0" smtClean="0"/>
              <a:t>One function can call another function to help get its own job done</a:t>
            </a:r>
          </a:p>
          <a:p>
            <a:pPr>
              <a:spcBef>
                <a:spcPts val="4200"/>
              </a:spcBef>
            </a:pPr>
            <a:r>
              <a:rPr lang="en-US" sz="2400" dirty="0" smtClean="0"/>
              <a:t>We are already doing this…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i="1" dirty="0" smtClean="0"/>
              <a:t>  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  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myMain</a:t>
            </a:r>
            <a:r>
              <a:rPr lang="en-US" sz="2400" b="1" i="1" dirty="0" smtClean="0">
                <a:solidFill>
                  <a:srgbClr val="C00000"/>
                </a:solidFill>
              </a:rPr>
              <a:t>  function calls your other 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pPr algn="r"/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Function call</a:t>
            </a:r>
            <a:endParaRPr lang="en-US" sz="4000" b="0" dirty="0">
              <a:solidFill>
                <a:schemeClr val="accent6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/>
        </p:nvSpPr>
        <p:spPr>
          <a:xfrm>
            <a:off x="1655805" y="2261286"/>
            <a:ext cx="3484606" cy="2619633"/>
          </a:xfrm>
          <a:custGeom>
            <a:avLst/>
            <a:gdLst>
              <a:gd name="connsiteX0" fmla="*/ 3484606 w 3484606"/>
              <a:gd name="connsiteY0" fmla="*/ 2619633 h 2619633"/>
              <a:gd name="connsiteX1" fmla="*/ 3101546 w 3484606"/>
              <a:gd name="connsiteY1" fmla="*/ 2607276 h 2619633"/>
              <a:gd name="connsiteX2" fmla="*/ 3002692 w 3484606"/>
              <a:gd name="connsiteY2" fmla="*/ 2533136 h 2619633"/>
              <a:gd name="connsiteX3" fmla="*/ 2977979 w 3484606"/>
              <a:gd name="connsiteY3" fmla="*/ 2483709 h 2619633"/>
              <a:gd name="connsiteX4" fmla="*/ 2953265 w 3484606"/>
              <a:gd name="connsiteY4" fmla="*/ 2409568 h 2619633"/>
              <a:gd name="connsiteX5" fmla="*/ 2903838 w 3484606"/>
              <a:gd name="connsiteY5" fmla="*/ 2372498 h 2619633"/>
              <a:gd name="connsiteX6" fmla="*/ 2842054 w 3484606"/>
              <a:gd name="connsiteY6" fmla="*/ 2286000 h 2619633"/>
              <a:gd name="connsiteX7" fmla="*/ 2829698 w 3484606"/>
              <a:gd name="connsiteY7" fmla="*/ 2211860 h 2619633"/>
              <a:gd name="connsiteX8" fmla="*/ 2817341 w 3484606"/>
              <a:gd name="connsiteY8" fmla="*/ 2174790 h 2619633"/>
              <a:gd name="connsiteX9" fmla="*/ 2879125 w 3484606"/>
              <a:gd name="connsiteY9" fmla="*/ 1717590 h 2619633"/>
              <a:gd name="connsiteX10" fmla="*/ 2903838 w 3484606"/>
              <a:gd name="connsiteY10" fmla="*/ 1680519 h 2619633"/>
              <a:gd name="connsiteX11" fmla="*/ 2940909 w 3484606"/>
              <a:gd name="connsiteY11" fmla="*/ 1631092 h 2619633"/>
              <a:gd name="connsiteX12" fmla="*/ 3064476 w 3484606"/>
              <a:gd name="connsiteY12" fmla="*/ 1396314 h 2619633"/>
              <a:gd name="connsiteX13" fmla="*/ 3163330 w 3484606"/>
              <a:gd name="connsiteY13" fmla="*/ 1297460 h 2619633"/>
              <a:gd name="connsiteX14" fmla="*/ 3212757 w 3484606"/>
              <a:gd name="connsiteY14" fmla="*/ 1248033 h 2619633"/>
              <a:gd name="connsiteX15" fmla="*/ 3286898 w 3484606"/>
              <a:gd name="connsiteY15" fmla="*/ 1149179 h 2619633"/>
              <a:gd name="connsiteX16" fmla="*/ 3311611 w 3484606"/>
              <a:gd name="connsiteY16" fmla="*/ 1087395 h 2619633"/>
              <a:gd name="connsiteX17" fmla="*/ 3336325 w 3484606"/>
              <a:gd name="connsiteY17" fmla="*/ 1050325 h 2619633"/>
              <a:gd name="connsiteX18" fmla="*/ 3385752 w 3484606"/>
              <a:gd name="connsiteY18" fmla="*/ 963828 h 2619633"/>
              <a:gd name="connsiteX19" fmla="*/ 3361038 w 3484606"/>
              <a:gd name="connsiteY19" fmla="*/ 469557 h 2619633"/>
              <a:gd name="connsiteX20" fmla="*/ 3336325 w 3484606"/>
              <a:gd name="connsiteY20" fmla="*/ 395417 h 2619633"/>
              <a:gd name="connsiteX21" fmla="*/ 3274541 w 3484606"/>
              <a:gd name="connsiteY21" fmla="*/ 308919 h 2619633"/>
              <a:gd name="connsiteX22" fmla="*/ 3212757 w 3484606"/>
              <a:gd name="connsiteY22" fmla="*/ 247136 h 2619633"/>
              <a:gd name="connsiteX23" fmla="*/ 3126260 w 3484606"/>
              <a:gd name="connsiteY23" fmla="*/ 222422 h 2619633"/>
              <a:gd name="connsiteX24" fmla="*/ 3064476 w 3484606"/>
              <a:gd name="connsiteY24" fmla="*/ 172995 h 2619633"/>
              <a:gd name="connsiteX25" fmla="*/ 3002692 w 3484606"/>
              <a:gd name="connsiteY25" fmla="*/ 160638 h 2619633"/>
              <a:gd name="connsiteX26" fmla="*/ 2940909 w 3484606"/>
              <a:gd name="connsiteY26" fmla="*/ 135925 h 2619633"/>
              <a:gd name="connsiteX27" fmla="*/ 2804984 w 3484606"/>
              <a:gd name="connsiteY27" fmla="*/ 98855 h 2619633"/>
              <a:gd name="connsiteX28" fmla="*/ 2644346 w 3484606"/>
              <a:gd name="connsiteY28" fmla="*/ 37071 h 2619633"/>
              <a:gd name="connsiteX29" fmla="*/ 2557849 w 3484606"/>
              <a:gd name="connsiteY29" fmla="*/ 12357 h 2619633"/>
              <a:gd name="connsiteX30" fmla="*/ 2409568 w 3484606"/>
              <a:gd name="connsiteY30" fmla="*/ 0 h 2619633"/>
              <a:gd name="connsiteX31" fmla="*/ 2125363 w 3484606"/>
              <a:gd name="connsiteY31" fmla="*/ 49428 h 2619633"/>
              <a:gd name="connsiteX32" fmla="*/ 2075936 w 3484606"/>
              <a:gd name="connsiteY32" fmla="*/ 86498 h 2619633"/>
              <a:gd name="connsiteX33" fmla="*/ 1989438 w 3484606"/>
              <a:gd name="connsiteY33" fmla="*/ 185352 h 2619633"/>
              <a:gd name="connsiteX34" fmla="*/ 1940011 w 3484606"/>
              <a:gd name="connsiteY34" fmla="*/ 259492 h 2619633"/>
              <a:gd name="connsiteX35" fmla="*/ 1915298 w 3484606"/>
              <a:gd name="connsiteY35" fmla="*/ 308919 h 2619633"/>
              <a:gd name="connsiteX36" fmla="*/ 1878227 w 3484606"/>
              <a:gd name="connsiteY36" fmla="*/ 358346 h 2619633"/>
              <a:gd name="connsiteX37" fmla="*/ 1816444 w 3484606"/>
              <a:gd name="connsiteY37" fmla="*/ 518984 h 2619633"/>
              <a:gd name="connsiteX38" fmla="*/ 1791730 w 3484606"/>
              <a:gd name="connsiteY38" fmla="*/ 556055 h 2619633"/>
              <a:gd name="connsiteX39" fmla="*/ 1779373 w 3484606"/>
              <a:gd name="connsiteY39" fmla="*/ 605482 h 2619633"/>
              <a:gd name="connsiteX40" fmla="*/ 1767017 w 3484606"/>
              <a:gd name="connsiteY40" fmla="*/ 667265 h 2619633"/>
              <a:gd name="connsiteX41" fmla="*/ 1729946 w 3484606"/>
              <a:gd name="connsiteY41" fmla="*/ 716692 h 2619633"/>
              <a:gd name="connsiteX42" fmla="*/ 1692876 w 3484606"/>
              <a:gd name="connsiteY42" fmla="*/ 753763 h 2619633"/>
              <a:gd name="connsiteX43" fmla="*/ 1618736 w 3484606"/>
              <a:gd name="connsiteY43" fmla="*/ 778476 h 2619633"/>
              <a:gd name="connsiteX44" fmla="*/ 1556952 w 3484606"/>
              <a:gd name="connsiteY44" fmla="*/ 803190 h 2619633"/>
              <a:gd name="connsiteX45" fmla="*/ 1482811 w 3484606"/>
              <a:gd name="connsiteY45" fmla="*/ 827903 h 2619633"/>
              <a:gd name="connsiteX46" fmla="*/ 1309817 w 3484606"/>
              <a:gd name="connsiteY46" fmla="*/ 877330 h 2619633"/>
              <a:gd name="connsiteX47" fmla="*/ 951471 w 3484606"/>
              <a:gd name="connsiteY47" fmla="*/ 914400 h 2619633"/>
              <a:gd name="connsiteX48" fmla="*/ 494271 w 3484606"/>
              <a:gd name="connsiteY48" fmla="*/ 889687 h 2619633"/>
              <a:gd name="connsiteX49" fmla="*/ 444844 w 3484606"/>
              <a:gd name="connsiteY49" fmla="*/ 864973 h 2619633"/>
              <a:gd name="connsiteX50" fmla="*/ 383060 w 3484606"/>
              <a:gd name="connsiteY50" fmla="*/ 852617 h 2619633"/>
              <a:gd name="connsiteX51" fmla="*/ 321276 w 3484606"/>
              <a:gd name="connsiteY51" fmla="*/ 815546 h 2619633"/>
              <a:gd name="connsiteX52" fmla="*/ 210065 w 3484606"/>
              <a:gd name="connsiteY52" fmla="*/ 778476 h 2619633"/>
              <a:gd name="connsiteX53" fmla="*/ 172995 w 3484606"/>
              <a:gd name="connsiteY53" fmla="*/ 741406 h 2619633"/>
              <a:gd name="connsiteX54" fmla="*/ 135925 w 3484606"/>
              <a:gd name="connsiteY54" fmla="*/ 716692 h 2619633"/>
              <a:gd name="connsiteX55" fmla="*/ 111211 w 3484606"/>
              <a:gd name="connsiteY55" fmla="*/ 667265 h 2619633"/>
              <a:gd name="connsiteX56" fmla="*/ 74141 w 3484606"/>
              <a:gd name="connsiteY56" fmla="*/ 630195 h 2619633"/>
              <a:gd name="connsiteX57" fmla="*/ 49427 w 3484606"/>
              <a:gd name="connsiteY57" fmla="*/ 593125 h 2619633"/>
              <a:gd name="connsiteX58" fmla="*/ 0 w 3484606"/>
              <a:gd name="connsiteY58" fmla="*/ 580768 h 261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484606" h="2619633">
                <a:moveTo>
                  <a:pt x="3484606" y="2619633"/>
                </a:moveTo>
                <a:cubicBezTo>
                  <a:pt x="3356919" y="2615514"/>
                  <a:pt x="3228559" y="2621007"/>
                  <a:pt x="3101546" y="2607276"/>
                </a:cubicBezTo>
                <a:cubicBezTo>
                  <a:pt x="3046334" y="2601307"/>
                  <a:pt x="3025420" y="2572909"/>
                  <a:pt x="3002692" y="2533136"/>
                </a:cubicBezTo>
                <a:cubicBezTo>
                  <a:pt x="2993553" y="2517143"/>
                  <a:pt x="2984820" y="2500812"/>
                  <a:pt x="2977979" y="2483709"/>
                </a:cubicBezTo>
                <a:cubicBezTo>
                  <a:pt x="2968304" y="2459522"/>
                  <a:pt x="2974105" y="2425198"/>
                  <a:pt x="2953265" y="2409568"/>
                </a:cubicBezTo>
                <a:cubicBezTo>
                  <a:pt x="2936789" y="2397211"/>
                  <a:pt x="2918401" y="2387061"/>
                  <a:pt x="2903838" y="2372498"/>
                </a:cubicBezTo>
                <a:cubicBezTo>
                  <a:pt x="2888512" y="2357172"/>
                  <a:pt x="2856086" y="2307048"/>
                  <a:pt x="2842054" y="2286000"/>
                </a:cubicBezTo>
                <a:cubicBezTo>
                  <a:pt x="2837935" y="2261287"/>
                  <a:pt x="2835133" y="2236318"/>
                  <a:pt x="2829698" y="2211860"/>
                </a:cubicBezTo>
                <a:cubicBezTo>
                  <a:pt x="2826872" y="2199145"/>
                  <a:pt x="2816045" y="2187750"/>
                  <a:pt x="2817341" y="2174790"/>
                </a:cubicBezTo>
                <a:cubicBezTo>
                  <a:pt x="2832643" y="2021768"/>
                  <a:pt x="2852616" y="1869073"/>
                  <a:pt x="2879125" y="1717590"/>
                </a:cubicBezTo>
                <a:cubicBezTo>
                  <a:pt x="2881685" y="1702961"/>
                  <a:pt x="2895206" y="1692604"/>
                  <a:pt x="2903838" y="1680519"/>
                </a:cubicBezTo>
                <a:cubicBezTo>
                  <a:pt x="2915808" y="1663760"/>
                  <a:pt x="2931047" y="1649172"/>
                  <a:pt x="2940909" y="1631092"/>
                </a:cubicBezTo>
                <a:cubicBezTo>
                  <a:pt x="2988217" y="1544361"/>
                  <a:pt x="2984615" y="1476175"/>
                  <a:pt x="3064476" y="1396314"/>
                </a:cubicBezTo>
                <a:lnTo>
                  <a:pt x="3163330" y="1297460"/>
                </a:lnTo>
                <a:cubicBezTo>
                  <a:pt x="3179806" y="1280984"/>
                  <a:pt x="3200769" y="1268013"/>
                  <a:pt x="3212757" y="1248033"/>
                </a:cubicBezTo>
                <a:cubicBezTo>
                  <a:pt x="3258818" y="1171264"/>
                  <a:pt x="3232844" y="1203232"/>
                  <a:pt x="3286898" y="1149179"/>
                </a:cubicBezTo>
                <a:cubicBezTo>
                  <a:pt x="3295136" y="1128584"/>
                  <a:pt x="3301691" y="1107234"/>
                  <a:pt x="3311611" y="1087395"/>
                </a:cubicBezTo>
                <a:cubicBezTo>
                  <a:pt x="3318253" y="1074112"/>
                  <a:pt x="3330475" y="1063975"/>
                  <a:pt x="3336325" y="1050325"/>
                </a:cubicBezTo>
                <a:cubicBezTo>
                  <a:pt x="3373664" y="963200"/>
                  <a:pt x="3315326" y="1034252"/>
                  <a:pt x="3385752" y="963828"/>
                </a:cubicBezTo>
                <a:cubicBezTo>
                  <a:pt x="3377514" y="799071"/>
                  <a:pt x="3375329" y="633900"/>
                  <a:pt x="3361038" y="469557"/>
                </a:cubicBezTo>
                <a:cubicBezTo>
                  <a:pt x="3358781" y="443605"/>
                  <a:pt x="3350775" y="417092"/>
                  <a:pt x="3336325" y="395417"/>
                </a:cubicBezTo>
                <a:cubicBezTo>
                  <a:pt x="3278090" y="308065"/>
                  <a:pt x="3351164" y="416190"/>
                  <a:pt x="3274541" y="308919"/>
                </a:cubicBezTo>
                <a:cubicBezTo>
                  <a:pt x="3247082" y="270476"/>
                  <a:pt x="3256691" y="269103"/>
                  <a:pt x="3212757" y="247136"/>
                </a:cubicBezTo>
                <a:cubicBezTo>
                  <a:pt x="3195029" y="238272"/>
                  <a:pt x="3142098" y="226382"/>
                  <a:pt x="3126260" y="222422"/>
                </a:cubicBezTo>
                <a:cubicBezTo>
                  <a:pt x="3105665" y="205946"/>
                  <a:pt x="3088066" y="184790"/>
                  <a:pt x="3064476" y="172995"/>
                </a:cubicBezTo>
                <a:cubicBezTo>
                  <a:pt x="3045691" y="163602"/>
                  <a:pt x="3022809" y="166673"/>
                  <a:pt x="3002692" y="160638"/>
                </a:cubicBezTo>
                <a:cubicBezTo>
                  <a:pt x="2981447" y="154264"/>
                  <a:pt x="2961754" y="143505"/>
                  <a:pt x="2940909" y="135925"/>
                </a:cubicBezTo>
                <a:cubicBezTo>
                  <a:pt x="2864259" y="108052"/>
                  <a:pt x="2878272" y="113512"/>
                  <a:pt x="2804984" y="98855"/>
                </a:cubicBezTo>
                <a:cubicBezTo>
                  <a:pt x="2734085" y="63405"/>
                  <a:pt x="2744441" y="65670"/>
                  <a:pt x="2644346" y="37071"/>
                </a:cubicBezTo>
                <a:cubicBezTo>
                  <a:pt x="2615514" y="28833"/>
                  <a:pt x="2587468" y="17034"/>
                  <a:pt x="2557849" y="12357"/>
                </a:cubicBezTo>
                <a:cubicBezTo>
                  <a:pt x="2508858" y="4621"/>
                  <a:pt x="2458995" y="4119"/>
                  <a:pt x="2409568" y="0"/>
                </a:cubicBezTo>
                <a:cubicBezTo>
                  <a:pt x="2319344" y="10025"/>
                  <a:pt x="2210544" y="2105"/>
                  <a:pt x="2125363" y="49428"/>
                </a:cubicBezTo>
                <a:cubicBezTo>
                  <a:pt x="2107360" y="59430"/>
                  <a:pt x="2089618" y="71105"/>
                  <a:pt x="2075936" y="86498"/>
                </a:cubicBezTo>
                <a:cubicBezTo>
                  <a:pt x="1971090" y="204449"/>
                  <a:pt x="2074813" y="128435"/>
                  <a:pt x="1989438" y="185352"/>
                </a:cubicBezTo>
                <a:cubicBezTo>
                  <a:pt x="1972962" y="210065"/>
                  <a:pt x="1953294" y="232926"/>
                  <a:pt x="1940011" y="259492"/>
                </a:cubicBezTo>
                <a:cubicBezTo>
                  <a:pt x="1931773" y="275968"/>
                  <a:pt x="1925061" y="293299"/>
                  <a:pt x="1915298" y="308919"/>
                </a:cubicBezTo>
                <a:cubicBezTo>
                  <a:pt x="1904383" y="326383"/>
                  <a:pt x="1888089" y="340266"/>
                  <a:pt x="1878227" y="358346"/>
                </a:cubicBezTo>
                <a:cubicBezTo>
                  <a:pt x="1812628" y="478611"/>
                  <a:pt x="1866247" y="406927"/>
                  <a:pt x="1816444" y="518984"/>
                </a:cubicBezTo>
                <a:cubicBezTo>
                  <a:pt x="1810412" y="532555"/>
                  <a:pt x="1799968" y="543698"/>
                  <a:pt x="1791730" y="556055"/>
                </a:cubicBezTo>
                <a:cubicBezTo>
                  <a:pt x="1787611" y="572531"/>
                  <a:pt x="1783057" y="588904"/>
                  <a:pt x="1779373" y="605482"/>
                </a:cubicBezTo>
                <a:cubicBezTo>
                  <a:pt x="1774817" y="625984"/>
                  <a:pt x="1775547" y="648073"/>
                  <a:pt x="1767017" y="667265"/>
                </a:cubicBezTo>
                <a:cubicBezTo>
                  <a:pt x="1758653" y="686085"/>
                  <a:pt x="1743349" y="701055"/>
                  <a:pt x="1729946" y="716692"/>
                </a:cubicBezTo>
                <a:cubicBezTo>
                  <a:pt x="1718573" y="729960"/>
                  <a:pt x="1708152" y="745276"/>
                  <a:pt x="1692876" y="753763"/>
                </a:cubicBezTo>
                <a:cubicBezTo>
                  <a:pt x="1670104" y="766414"/>
                  <a:pt x="1643218" y="769574"/>
                  <a:pt x="1618736" y="778476"/>
                </a:cubicBezTo>
                <a:cubicBezTo>
                  <a:pt x="1597890" y="786056"/>
                  <a:pt x="1577798" y="795610"/>
                  <a:pt x="1556952" y="803190"/>
                </a:cubicBezTo>
                <a:cubicBezTo>
                  <a:pt x="1532470" y="812093"/>
                  <a:pt x="1507293" y="819000"/>
                  <a:pt x="1482811" y="827903"/>
                </a:cubicBezTo>
                <a:cubicBezTo>
                  <a:pt x="1400872" y="857699"/>
                  <a:pt x="1416823" y="863250"/>
                  <a:pt x="1309817" y="877330"/>
                </a:cubicBezTo>
                <a:cubicBezTo>
                  <a:pt x="1190757" y="892996"/>
                  <a:pt x="1070920" y="902043"/>
                  <a:pt x="951471" y="914400"/>
                </a:cubicBezTo>
                <a:cubicBezTo>
                  <a:pt x="799071" y="906162"/>
                  <a:pt x="646172" y="904507"/>
                  <a:pt x="494271" y="889687"/>
                </a:cubicBezTo>
                <a:cubicBezTo>
                  <a:pt x="475938" y="887898"/>
                  <a:pt x="462319" y="870798"/>
                  <a:pt x="444844" y="864973"/>
                </a:cubicBezTo>
                <a:cubicBezTo>
                  <a:pt x="424919" y="858331"/>
                  <a:pt x="403655" y="856736"/>
                  <a:pt x="383060" y="852617"/>
                </a:cubicBezTo>
                <a:cubicBezTo>
                  <a:pt x="362465" y="840260"/>
                  <a:pt x="342758" y="826287"/>
                  <a:pt x="321276" y="815546"/>
                </a:cubicBezTo>
                <a:cubicBezTo>
                  <a:pt x="274748" y="792282"/>
                  <a:pt x="257257" y="790274"/>
                  <a:pt x="210065" y="778476"/>
                </a:cubicBezTo>
                <a:cubicBezTo>
                  <a:pt x="197708" y="766119"/>
                  <a:pt x="186420" y="752593"/>
                  <a:pt x="172995" y="741406"/>
                </a:cubicBezTo>
                <a:cubicBezTo>
                  <a:pt x="161586" y="731899"/>
                  <a:pt x="145432" y="728101"/>
                  <a:pt x="135925" y="716692"/>
                </a:cubicBezTo>
                <a:cubicBezTo>
                  <a:pt x="124133" y="702541"/>
                  <a:pt x="121918" y="682254"/>
                  <a:pt x="111211" y="667265"/>
                </a:cubicBezTo>
                <a:cubicBezTo>
                  <a:pt x="101054" y="653045"/>
                  <a:pt x="85328" y="643620"/>
                  <a:pt x="74141" y="630195"/>
                </a:cubicBezTo>
                <a:cubicBezTo>
                  <a:pt x="64634" y="618786"/>
                  <a:pt x="61024" y="602402"/>
                  <a:pt x="49427" y="593125"/>
                </a:cubicBezTo>
                <a:cubicBezTo>
                  <a:pt x="32352" y="579465"/>
                  <a:pt x="17823" y="580768"/>
                  <a:pt x="0" y="580768"/>
                </a:cubicBezTo>
              </a:path>
            </a:pathLst>
          </a:custGeom>
          <a:noFill/>
          <a:ln w="31750" cmpd="sng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105400"/>
          </a:xfrm>
        </p:spPr>
        <p:txBody>
          <a:bodyPr>
            <a:normAutofit/>
          </a:bodyPr>
          <a:lstStyle/>
          <a:p>
            <a:pPr marL="109728" indent="0">
              <a:spcBef>
                <a:spcPts val="2400"/>
              </a:spcBef>
              <a:buNone/>
            </a:pP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When / how ?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function main ( ) {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tcm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;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tcm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objMaker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 ) ;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}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f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unction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objMaker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( ) {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= new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 ); 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tx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= new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 ); 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 return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;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} 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152400"/>
            <a:ext cx="7924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The Heap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29402" y="1863074"/>
            <a:ext cx="1385886" cy="1142419"/>
            <a:chOff x="6767512" y="5299869"/>
            <a:chExt cx="1385886" cy="1142419"/>
          </a:xfrm>
        </p:grpSpPr>
        <p:grpSp>
          <p:nvGrpSpPr>
            <p:cNvPr id="6" name="Group 5"/>
            <p:cNvGrpSpPr/>
            <p:nvPr/>
          </p:nvGrpSpPr>
          <p:grpSpPr>
            <a:xfrm>
              <a:off x="6781800" y="5299869"/>
              <a:ext cx="1371598" cy="1135062"/>
              <a:chOff x="5363497" y="2012369"/>
              <a:chExt cx="3352801" cy="265728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363497" y="2012369"/>
                <a:ext cx="3352800" cy="2657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363497" y="2904327"/>
                <a:ext cx="3352801" cy="891956"/>
                <a:chOff x="5363497" y="2904327"/>
                <a:chExt cx="3352801" cy="891956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363497" y="2904327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63497" y="3796283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6767512" y="5692536"/>
              <a:ext cx="115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methods</a:t>
              </a:r>
              <a:endParaRPr 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0847" y="5330587"/>
              <a:ext cx="126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fields</a:t>
              </a:r>
              <a:endParaRPr lang="en-US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9323" y="6072956"/>
              <a:ext cx="13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19167" y="5448609"/>
            <a:ext cx="1376766" cy="1333802"/>
            <a:chOff x="4271376" y="5115536"/>
            <a:chExt cx="1376766" cy="1333802"/>
          </a:xfrm>
        </p:grpSpPr>
        <p:grpSp>
          <p:nvGrpSpPr>
            <p:cNvPr id="15" name="Group 14"/>
            <p:cNvGrpSpPr/>
            <p:nvPr/>
          </p:nvGrpSpPr>
          <p:grpSpPr>
            <a:xfrm>
              <a:off x="4271376" y="5115536"/>
              <a:ext cx="1376766" cy="1333802"/>
              <a:chOff x="4038703" y="5004703"/>
              <a:chExt cx="1376766" cy="133380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038703" y="5004703"/>
                <a:ext cx="1376766" cy="1333802"/>
                <a:chOff x="6776632" y="5617252"/>
                <a:chExt cx="1376766" cy="817679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6776632" y="5617252"/>
                  <a:ext cx="1376766" cy="817679"/>
                  <a:chOff x="5350864" y="2755393"/>
                  <a:chExt cx="3365434" cy="1914264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5363497" y="2755393"/>
                    <a:ext cx="3352801" cy="191426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5350864" y="3532635"/>
                    <a:ext cx="3352801" cy="0"/>
                  </a:xfrm>
                  <a:prstGeom prst="line">
                    <a:avLst/>
                  </a:prstGeom>
                  <a:ln w="317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6829546" y="5680229"/>
                  <a:ext cx="685799" cy="226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latin typeface="Arial Rounded MT Bold" panose="020F070403050403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tcm</a:t>
                  </a:r>
                  <a:endParaRPr lang="en-US" dirty="0"/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4038703" y="5988287"/>
                <a:ext cx="1371598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4296428" y="5671809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8899" y="6023378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882149" y="5915455"/>
            <a:ext cx="150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</a:t>
            </a:r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ain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4429810" y="5460631"/>
            <a:ext cx="533400" cy="1315313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4438531" y="3980221"/>
            <a:ext cx="533400" cy="142849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58953" y="4716649"/>
            <a:ext cx="171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err="1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objMaker</a:t>
            </a:r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8011" y="1289793"/>
            <a:ext cx="162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TCell</a:t>
            </a:r>
            <a:r>
              <a:rPr lang="en-US" sz="16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sized heap memory</a:t>
            </a:r>
            <a:endParaRPr lang="en-US" sz="1600" i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12349" y="3980221"/>
            <a:ext cx="1393807" cy="1523277"/>
            <a:chOff x="5012349" y="3980221"/>
            <a:chExt cx="1393807" cy="1523277"/>
          </a:xfrm>
        </p:grpSpPr>
        <p:grpSp>
          <p:nvGrpSpPr>
            <p:cNvPr id="31" name="Group 30"/>
            <p:cNvGrpSpPr/>
            <p:nvPr/>
          </p:nvGrpSpPr>
          <p:grpSpPr>
            <a:xfrm>
              <a:off x="5012349" y="3980221"/>
              <a:ext cx="1393807" cy="1523277"/>
              <a:chOff x="6781800" y="5299869"/>
              <a:chExt cx="1393807" cy="119711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781800" y="5299869"/>
                <a:ext cx="1371598" cy="1135062"/>
                <a:chOff x="5363497" y="2012369"/>
                <a:chExt cx="3352801" cy="2657288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5363497" y="2012369"/>
                  <a:ext cx="3352800" cy="265728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0" cmpd="sng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363497" y="3341014"/>
                  <a:ext cx="3352801" cy="687895"/>
                  <a:chOff x="5363497" y="3341014"/>
                  <a:chExt cx="3352801" cy="687895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5363497" y="3341014"/>
                    <a:ext cx="3352801" cy="0"/>
                  </a:xfrm>
                  <a:prstGeom prst="line">
                    <a:avLst/>
                  </a:prstGeom>
                  <a:ln w="317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5363497" y="4028909"/>
                    <a:ext cx="3352801" cy="0"/>
                  </a:xfrm>
                  <a:prstGeom prst="line">
                    <a:avLst/>
                  </a:prstGeom>
                  <a:ln w="317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846125" y="5865727"/>
                <a:ext cx="1152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Rounded MT Bold" panose="020F070403050403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dirty="0" smtClean="0">
                    <a:latin typeface="Arial Rounded MT Bold" panose="020F070403050403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et </a:t>
                </a:r>
                <a:r>
                  <a:rPr lang="en-US" dirty="0" err="1" smtClean="0">
                    <a:latin typeface="Arial Rounded MT Bold" panose="020F070403050403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addr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1532" y="5577475"/>
                <a:ext cx="1267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Arial Rounded MT Bold" panose="020F070403050403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tc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1532" y="6127655"/>
                <a:ext cx="1334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Rounded MT Bold" panose="020F070403050403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. . .</a:t>
                </a:r>
                <a:endParaRPr lang="en-US" dirty="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5019167" y="4343400"/>
              <a:ext cx="1371598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8899" y="3985848"/>
              <a:ext cx="126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tx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120243" y="3737148"/>
            <a:ext cx="1385886" cy="1142419"/>
            <a:chOff x="6767512" y="5299869"/>
            <a:chExt cx="1385886" cy="1142419"/>
          </a:xfrm>
        </p:grpSpPr>
        <p:grpSp>
          <p:nvGrpSpPr>
            <p:cNvPr id="47" name="Group 46"/>
            <p:cNvGrpSpPr/>
            <p:nvPr/>
          </p:nvGrpSpPr>
          <p:grpSpPr>
            <a:xfrm>
              <a:off x="6781800" y="5299869"/>
              <a:ext cx="1371598" cy="1135062"/>
              <a:chOff x="5363497" y="2012369"/>
              <a:chExt cx="3352801" cy="265728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363497" y="2012369"/>
                <a:ext cx="3352800" cy="2657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5363497" y="2904327"/>
                <a:ext cx="3352801" cy="891956"/>
                <a:chOff x="5363497" y="2904327"/>
                <a:chExt cx="3352801" cy="891956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63497" y="2904327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63497" y="3796283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/>
            <p:cNvSpPr txBox="1"/>
            <p:nvPr/>
          </p:nvSpPr>
          <p:spPr>
            <a:xfrm>
              <a:off x="6767512" y="5692536"/>
              <a:ext cx="115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methods</a:t>
              </a:r>
              <a:endParaRPr lang="en-US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00847" y="5330587"/>
              <a:ext cx="126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fields</a:t>
              </a:r>
              <a:endParaRPr lang="en-US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19323" y="6072956"/>
              <a:ext cx="13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55554" y="4930104"/>
            <a:ext cx="15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err="1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TCell</a:t>
            </a:r>
            <a:r>
              <a:rPr lang="en-US" sz="16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sized  heap memory</a:t>
            </a:r>
            <a:endParaRPr lang="en-US" sz="1600" i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96358" y="6365283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99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Call stack</a:t>
            </a:r>
            <a:endParaRPr lang="en-US" sz="2000" i="1" dirty="0">
              <a:solidFill>
                <a:srgbClr val="990000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153665" y="4474777"/>
            <a:ext cx="951470" cy="171943"/>
          </a:xfrm>
          <a:custGeom>
            <a:avLst/>
            <a:gdLst>
              <a:gd name="connsiteX0" fmla="*/ 0 w 951470"/>
              <a:gd name="connsiteY0" fmla="*/ 72509 h 171943"/>
              <a:gd name="connsiteX1" fmla="*/ 370703 w 951470"/>
              <a:gd name="connsiteY1" fmla="*/ 60153 h 171943"/>
              <a:gd name="connsiteX2" fmla="*/ 407773 w 951470"/>
              <a:gd name="connsiteY2" fmla="*/ 47796 h 171943"/>
              <a:gd name="connsiteX3" fmla="*/ 469557 w 951470"/>
              <a:gd name="connsiteY3" fmla="*/ 35439 h 171943"/>
              <a:gd name="connsiteX4" fmla="*/ 679621 w 951470"/>
              <a:gd name="connsiteY4" fmla="*/ 23082 h 171943"/>
              <a:gd name="connsiteX5" fmla="*/ 753762 w 951470"/>
              <a:gd name="connsiteY5" fmla="*/ 72509 h 171943"/>
              <a:gd name="connsiteX6" fmla="*/ 778476 w 951470"/>
              <a:gd name="connsiteY6" fmla="*/ 109580 h 171943"/>
              <a:gd name="connsiteX7" fmla="*/ 827903 w 951470"/>
              <a:gd name="connsiteY7" fmla="*/ 121937 h 171943"/>
              <a:gd name="connsiteX8" fmla="*/ 877330 w 951470"/>
              <a:gd name="connsiteY8" fmla="*/ 146650 h 171943"/>
              <a:gd name="connsiteX9" fmla="*/ 939113 w 951470"/>
              <a:gd name="connsiteY9" fmla="*/ 171364 h 171943"/>
              <a:gd name="connsiteX10" fmla="*/ 951470 w 951470"/>
              <a:gd name="connsiteY10" fmla="*/ 171364 h 17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470" h="171943">
                <a:moveTo>
                  <a:pt x="0" y="72509"/>
                </a:moveTo>
                <a:cubicBezTo>
                  <a:pt x="123568" y="68390"/>
                  <a:pt x="247293" y="67632"/>
                  <a:pt x="370703" y="60153"/>
                </a:cubicBezTo>
                <a:cubicBezTo>
                  <a:pt x="383704" y="59365"/>
                  <a:pt x="395137" y="50955"/>
                  <a:pt x="407773" y="47796"/>
                </a:cubicBezTo>
                <a:cubicBezTo>
                  <a:pt x="428148" y="42702"/>
                  <a:pt x="448962" y="39558"/>
                  <a:pt x="469557" y="35439"/>
                </a:cubicBezTo>
                <a:cubicBezTo>
                  <a:pt x="552035" y="-5799"/>
                  <a:pt x="544301" y="-12528"/>
                  <a:pt x="679621" y="23082"/>
                </a:cubicBezTo>
                <a:cubicBezTo>
                  <a:pt x="708345" y="30641"/>
                  <a:pt x="753762" y="72509"/>
                  <a:pt x="753762" y="72509"/>
                </a:cubicBezTo>
                <a:cubicBezTo>
                  <a:pt x="762000" y="84866"/>
                  <a:pt x="766119" y="101342"/>
                  <a:pt x="778476" y="109580"/>
                </a:cubicBezTo>
                <a:cubicBezTo>
                  <a:pt x="792606" y="119000"/>
                  <a:pt x="812002" y="115974"/>
                  <a:pt x="827903" y="121937"/>
                </a:cubicBezTo>
                <a:cubicBezTo>
                  <a:pt x="845150" y="128405"/>
                  <a:pt x="860497" y="139169"/>
                  <a:pt x="877330" y="146650"/>
                </a:cubicBezTo>
                <a:cubicBezTo>
                  <a:pt x="897599" y="155659"/>
                  <a:pt x="918070" y="164350"/>
                  <a:pt x="939113" y="171364"/>
                </a:cubicBezTo>
                <a:cubicBezTo>
                  <a:pt x="943021" y="172667"/>
                  <a:pt x="947351" y="171364"/>
                  <a:pt x="951470" y="171364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968314" y="2828325"/>
            <a:ext cx="667264" cy="1360616"/>
          </a:xfrm>
          <a:custGeom>
            <a:avLst/>
            <a:gdLst>
              <a:gd name="connsiteX0" fmla="*/ 0 w 667264"/>
              <a:gd name="connsiteY0" fmla="*/ 1360616 h 1360616"/>
              <a:gd name="connsiteX1" fmla="*/ 135924 w 667264"/>
              <a:gd name="connsiteY1" fmla="*/ 1348259 h 1360616"/>
              <a:gd name="connsiteX2" fmla="*/ 172994 w 667264"/>
              <a:gd name="connsiteY2" fmla="*/ 1274118 h 1360616"/>
              <a:gd name="connsiteX3" fmla="*/ 259491 w 667264"/>
              <a:gd name="connsiteY3" fmla="*/ 1199978 h 1360616"/>
              <a:gd name="connsiteX4" fmla="*/ 271848 w 667264"/>
              <a:gd name="connsiteY4" fmla="*/ 1138194 h 1360616"/>
              <a:gd name="connsiteX5" fmla="*/ 284205 w 667264"/>
              <a:gd name="connsiteY5" fmla="*/ 1101124 h 1360616"/>
              <a:gd name="connsiteX6" fmla="*/ 296562 w 667264"/>
              <a:gd name="connsiteY6" fmla="*/ 1026983 h 1360616"/>
              <a:gd name="connsiteX7" fmla="*/ 284205 w 667264"/>
              <a:gd name="connsiteY7" fmla="*/ 705707 h 1360616"/>
              <a:gd name="connsiteX8" fmla="*/ 259491 w 667264"/>
              <a:gd name="connsiteY8" fmla="*/ 668637 h 1360616"/>
              <a:gd name="connsiteX9" fmla="*/ 234778 w 667264"/>
              <a:gd name="connsiteY9" fmla="*/ 594497 h 1360616"/>
              <a:gd name="connsiteX10" fmla="*/ 222421 w 667264"/>
              <a:gd name="connsiteY10" fmla="*/ 507999 h 1360616"/>
              <a:gd name="connsiteX11" fmla="*/ 197708 w 667264"/>
              <a:gd name="connsiteY11" fmla="*/ 458572 h 1360616"/>
              <a:gd name="connsiteX12" fmla="*/ 222421 w 667264"/>
              <a:gd name="connsiteY12" fmla="*/ 162010 h 1360616"/>
              <a:gd name="connsiteX13" fmla="*/ 321275 w 667264"/>
              <a:gd name="connsiteY13" fmla="*/ 75513 h 1360616"/>
              <a:gd name="connsiteX14" fmla="*/ 370702 w 667264"/>
              <a:gd name="connsiteY14" fmla="*/ 38443 h 1360616"/>
              <a:gd name="connsiteX15" fmla="*/ 457200 w 667264"/>
              <a:gd name="connsiteY15" fmla="*/ 13729 h 1360616"/>
              <a:gd name="connsiteX16" fmla="*/ 667264 w 667264"/>
              <a:gd name="connsiteY16" fmla="*/ 1372 h 136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7264" h="1360616">
                <a:moveTo>
                  <a:pt x="0" y="1360616"/>
                </a:moveTo>
                <a:lnTo>
                  <a:pt x="135924" y="1348259"/>
                </a:lnTo>
                <a:cubicBezTo>
                  <a:pt x="160638" y="1335902"/>
                  <a:pt x="155305" y="1295344"/>
                  <a:pt x="172994" y="1274118"/>
                </a:cubicBezTo>
                <a:cubicBezTo>
                  <a:pt x="197305" y="1244945"/>
                  <a:pt x="230659" y="1224691"/>
                  <a:pt x="259491" y="1199978"/>
                </a:cubicBezTo>
                <a:cubicBezTo>
                  <a:pt x="263610" y="1179383"/>
                  <a:pt x="266754" y="1158569"/>
                  <a:pt x="271848" y="1138194"/>
                </a:cubicBezTo>
                <a:cubicBezTo>
                  <a:pt x="275007" y="1125558"/>
                  <a:pt x="281379" y="1113839"/>
                  <a:pt x="284205" y="1101124"/>
                </a:cubicBezTo>
                <a:cubicBezTo>
                  <a:pt x="289640" y="1076666"/>
                  <a:pt x="292443" y="1051697"/>
                  <a:pt x="296562" y="1026983"/>
                </a:cubicBezTo>
                <a:cubicBezTo>
                  <a:pt x="292443" y="919891"/>
                  <a:pt x="295233" y="812309"/>
                  <a:pt x="284205" y="705707"/>
                </a:cubicBezTo>
                <a:cubicBezTo>
                  <a:pt x="282677" y="690935"/>
                  <a:pt x="265523" y="682208"/>
                  <a:pt x="259491" y="668637"/>
                </a:cubicBezTo>
                <a:cubicBezTo>
                  <a:pt x="248911" y="644832"/>
                  <a:pt x="234778" y="594497"/>
                  <a:pt x="234778" y="594497"/>
                </a:cubicBezTo>
                <a:cubicBezTo>
                  <a:pt x="230659" y="565664"/>
                  <a:pt x="230084" y="536098"/>
                  <a:pt x="222421" y="507999"/>
                </a:cubicBezTo>
                <a:cubicBezTo>
                  <a:pt x="217574" y="490228"/>
                  <a:pt x="197708" y="476992"/>
                  <a:pt x="197708" y="458572"/>
                </a:cubicBezTo>
                <a:cubicBezTo>
                  <a:pt x="197708" y="359375"/>
                  <a:pt x="202323" y="259149"/>
                  <a:pt x="222421" y="162010"/>
                </a:cubicBezTo>
                <a:cubicBezTo>
                  <a:pt x="234576" y="103260"/>
                  <a:pt x="282327" y="99855"/>
                  <a:pt x="321275" y="75513"/>
                </a:cubicBezTo>
                <a:cubicBezTo>
                  <a:pt x="338739" y="64598"/>
                  <a:pt x="352821" y="48661"/>
                  <a:pt x="370702" y="38443"/>
                </a:cubicBezTo>
                <a:cubicBezTo>
                  <a:pt x="383386" y="31195"/>
                  <a:pt x="447939" y="15581"/>
                  <a:pt x="457200" y="13729"/>
                </a:cubicBezTo>
                <a:cubicBezTo>
                  <a:pt x="556227" y="-6077"/>
                  <a:pt x="542100" y="1372"/>
                  <a:pt x="667264" y="1372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647730" y="4816264"/>
            <a:ext cx="2001313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err="1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objMaker</a:t>
            </a:r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return</a:t>
            </a:r>
            <a:endParaRPr lang="en-US" sz="2000" i="1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189115" y="4195155"/>
            <a:ext cx="1066800" cy="944558"/>
            <a:chOff x="2514600" y="4465642"/>
            <a:chExt cx="1066800" cy="94455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514600" y="4465642"/>
              <a:ext cx="1066800" cy="944558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557462" y="4465642"/>
              <a:ext cx="981076" cy="918365"/>
            </a:xfrm>
            <a:prstGeom prst="line">
              <a:avLst/>
            </a:prstGeom>
            <a:ln w="66675">
              <a:solidFill>
                <a:srgbClr val="FF000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Freeform 61"/>
          <p:cNvSpPr/>
          <p:nvPr/>
        </p:nvSpPr>
        <p:spPr>
          <a:xfrm>
            <a:off x="6079524" y="4955059"/>
            <a:ext cx="1050325" cy="883609"/>
          </a:xfrm>
          <a:custGeom>
            <a:avLst/>
            <a:gdLst>
              <a:gd name="connsiteX0" fmla="*/ 0 w 1050325"/>
              <a:gd name="connsiteY0" fmla="*/ 840260 h 883609"/>
              <a:gd name="connsiteX1" fmla="*/ 247135 w 1050325"/>
              <a:gd name="connsiteY1" fmla="*/ 877330 h 883609"/>
              <a:gd name="connsiteX2" fmla="*/ 716692 w 1050325"/>
              <a:gd name="connsiteY2" fmla="*/ 617838 h 883609"/>
              <a:gd name="connsiteX3" fmla="*/ 729049 w 1050325"/>
              <a:gd name="connsiteY3" fmla="*/ 259492 h 883609"/>
              <a:gd name="connsiteX4" fmla="*/ 753762 w 1050325"/>
              <a:gd name="connsiteY4" fmla="*/ 222422 h 883609"/>
              <a:gd name="connsiteX5" fmla="*/ 790833 w 1050325"/>
              <a:gd name="connsiteY5" fmla="*/ 197709 h 883609"/>
              <a:gd name="connsiteX6" fmla="*/ 815546 w 1050325"/>
              <a:gd name="connsiteY6" fmla="*/ 148282 h 883609"/>
              <a:gd name="connsiteX7" fmla="*/ 852617 w 1050325"/>
              <a:gd name="connsiteY7" fmla="*/ 135925 h 883609"/>
              <a:gd name="connsiteX8" fmla="*/ 889687 w 1050325"/>
              <a:gd name="connsiteY8" fmla="*/ 111211 h 883609"/>
              <a:gd name="connsiteX9" fmla="*/ 988541 w 1050325"/>
              <a:gd name="connsiteY9" fmla="*/ 61784 h 883609"/>
              <a:gd name="connsiteX10" fmla="*/ 1013254 w 1050325"/>
              <a:gd name="connsiteY10" fmla="*/ 24714 h 883609"/>
              <a:gd name="connsiteX11" fmla="*/ 1050325 w 1050325"/>
              <a:gd name="connsiteY11" fmla="*/ 0 h 88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0325" h="883609">
                <a:moveTo>
                  <a:pt x="0" y="840260"/>
                </a:moveTo>
                <a:cubicBezTo>
                  <a:pt x="82378" y="852617"/>
                  <a:pt x="167151" y="900598"/>
                  <a:pt x="247135" y="877330"/>
                </a:cubicBezTo>
                <a:cubicBezTo>
                  <a:pt x="393953" y="834619"/>
                  <a:pt x="570183" y="715513"/>
                  <a:pt x="716692" y="617838"/>
                </a:cubicBezTo>
                <a:cubicBezTo>
                  <a:pt x="720811" y="498389"/>
                  <a:pt x="717893" y="378490"/>
                  <a:pt x="729049" y="259492"/>
                </a:cubicBezTo>
                <a:cubicBezTo>
                  <a:pt x="730435" y="244706"/>
                  <a:pt x="743261" y="232923"/>
                  <a:pt x="753762" y="222422"/>
                </a:cubicBezTo>
                <a:cubicBezTo>
                  <a:pt x="764263" y="211921"/>
                  <a:pt x="778476" y="205947"/>
                  <a:pt x="790833" y="197709"/>
                </a:cubicBezTo>
                <a:cubicBezTo>
                  <a:pt x="799071" y="181233"/>
                  <a:pt x="802521" y="161307"/>
                  <a:pt x="815546" y="148282"/>
                </a:cubicBezTo>
                <a:cubicBezTo>
                  <a:pt x="824756" y="139072"/>
                  <a:pt x="840967" y="141750"/>
                  <a:pt x="852617" y="135925"/>
                </a:cubicBezTo>
                <a:cubicBezTo>
                  <a:pt x="865900" y="129283"/>
                  <a:pt x="876649" y="118322"/>
                  <a:pt x="889687" y="111211"/>
                </a:cubicBezTo>
                <a:cubicBezTo>
                  <a:pt x="922029" y="93570"/>
                  <a:pt x="988541" y="61784"/>
                  <a:pt x="988541" y="61784"/>
                </a:cubicBezTo>
                <a:cubicBezTo>
                  <a:pt x="996779" y="49427"/>
                  <a:pt x="1002753" y="35215"/>
                  <a:pt x="1013254" y="24714"/>
                </a:cubicBezTo>
                <a:cubicBezTo>
                  <a:pt x="1023755" y="14213"/>
                  <a:pt x="1050325" y="0"/>
                  <a:pt x="1050325" y="0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" grpId="0" uiExpand="1" build="p"/>
      <p:bldP spid="27" grpId="0"/>
      <p:bldP spid="28" grpId="0" animBg="1"/>
      <p:bldP spid="29" grpId="0" animBg="1"/>
      <p:bldP spid="30" grpId="0"/>
      <p:bldP spid="40" grpId="0"/>
      <p:bldP spid="55" grpId="0"/>
      <p:bldP spid="56" grpId="0"/>
      <p:bldP spid="59" grpId="0" animBg="1"/>
      <p:bldP spid="60" grpId="0" animBg="1"/>
      <p:bldP spid="61" grpId="0" animBg="1"/>
      <p:bldP spid="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105400"/>
          </a:xfrm>
        </p:spPr>
        <p:txBody>
          <a:bodyPr>
            <a:normAutofit/>
          </a:bodyPr>
          <a:lstStyle/>
          <a:p>
            <a:pPr marL="109728" indent="0">
              <a:spcBef>
                <a:spcPts val="2400"/>
              </a:spcBef>
              <a:buNone/>
            </a:pP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When / how ?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function main ( ) {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tcm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;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tcm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objMaker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 ) ;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}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f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unction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objMaker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( ) {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= new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 ); 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tx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= new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TCell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( ); </a:t>
            </a:r>
          </a:p>
          <a:p>
            <a:pPr marL="109728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  return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tc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;</a:t>
            </a: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} 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152400"/>
            <a:ext cx="7924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The Heap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29402" y="1863074"/>
            <a:ext cx="1385886" cy="1142419"/>
            <a:chOff x="6767512" y="5299869"/>
            <a:chExt cx="1385886" cy="1142419"/>
          </a:xfrm>
        </p:grpSpPr>
        <p:grpSp>
          <p:nvGrpSpPr>
            <p:cNvPr id="6" name="Group 5"/>
            <p:cNvGrpSpPr/>
            <p:nvPr/>
          </p:nvGrpSpPr>
          <p:grpSpPr>
            <a:xfrm>
              <a:off x="6781800" y="5299869"/>
              <a:ext cx="1371598" cy="1135062"/>
              <a:chOff x="5363497" y="2012369"/>
              <a:chExt cx="3352801" cy="265728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363497" y="2012369"/>
                <a:ext cx="3352800" cy="2657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363497" y="2904327"/>
                <a:ext cx="3352801" cy="891956"/>
                <a:chOff x="5363497" y="2904327"/>
                <a:chExt cx="3352801" cy="891956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363497" y="2904327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63497" y="3796283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6767512" y="5692536"/>
              <a:ext cx="115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methods</a:t>
              </a:r>
              <a:endParaRPr 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0847" y="5330587"/>
              <a:ext cx="126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fields</a:t>
              </a:r>
              <a:endParaRPr lang="en-US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9323" y="6072956"/>
              <a:ext cx="13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19167" y="5448609"/>
            <a:ext cx="1376766" cy="1333802"/>
            <a:chOff x="4271376" y="5115536"/>
            <a:chExt cx="1376766" cy="1333802"/>
          </a:xfrm>
        </p:grpSpPr>
        <p:grpSp>
          <p:nvGrpSpPr>
            <p:cNvPr id="15" name="Group 14"/>
            <p:cNvGrpSpPr/>
            <p:nvPr/>
          </p:nvGrpSpPr>
          <p:grpSpPr>
            <a:xfrm>
              <a:off x="4271376" y="5115536"/>
              <a:ext cx="1376766" cy="1333802"/>
              <a:chOff x="4038703" y="5004703"/>
              <a:chExt cx="1376766" cy="133380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038703" y="5004703"/>
                <a:ext cx="1376766" cy="1333802"/>
                <a:chOff x="6776632" y="5617252"/>
                <a:chExt cx="1376766" cy="817679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6776632" y="5617252"/>
                  <a:ext cx="1376766" cy="817679"/>
                  <a:chOff x="5350864" y="2755393"/>
                  <a:chExt cx="3365434" cy="1914264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5363497" y="2755393"/>
                    <a:ext cx="3352801" cy="191426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5350864" y="3532635"/>
                    <a:ext cx="3352801" cy="0"/>
                  </a:xfrm>
                  <a:prstGeom prst="line">
                    <a:avLst/>
                  </a:prstGeom>
                  <a:ln w="317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6829546" y="5680229"/>
                  <a:ext cx="685799" cy="226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latin typeface="Arial Rounded MT Bold" panose="020F070403050403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tcm</a:t>
                  </a:r>
                  <a:endParaRPr lang="en-US" dirty="0"/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4038703" y="5988287"/>
                <a:ext cx="1371598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4296428" y="5671809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8899" y="6023378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882149" y="5915455"/>
            <a:ext cx="150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</a:t>
            </a:r>
            <a:r>
              <a:rPr lang="en-US" sz="20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ain call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4429810" y="5460631"/>
            <a:ext cx="533400" cy="1315313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18011" y="1289793"/>
            <a:ext cx="162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TCell</a:t>
            </a:r>
            <a:r>
              <a:rPr lang="en-US" sz="16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sized heap memory</a:t>
            </a:r>
            <a:endParaRPr lang="en-US" sz="1600" i="1" dirty="0">
              <a:solidFill>
                <a:srgbClr val="0070C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120243" y="3737148"/>
            <a:ext cx="1385886" cy="1142419"/>
            <a:chOff x="6767512" y="5299869"/>
            <a:chExt cx="1385886" cy="1142419"/>
          </a:xfrm>
        </p:grpSpPr>
        <p:grpSp>
          <p:nvGrpSpPr>
            <p:cNvPr id="47" name="Group 46"/>
            <p:cNvGrpSpPr/>
            <p:nvPr/>
          </p:nvGrpSpPr>
          <p:grpSpPr>
            <a:xfrm>
              <a:off x="6781800" y="5299869"/>
              <a:ext cx="1371598" cy="1135062"/>
              <a:chOff x="5363497" y="2012369"/>
              <a:chExt cx="3352801" cy="265728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363497" y="2012369"/>
                <a:ext cx="3352800" cy="2657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5363497" y="2904327"/>
                <a:ext cx="3352801" cy="891956"/>
                <a:chOff x="5363497" y="2904327"/>
                <a:chExt cx="3352801" cy="891956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63497" y="2904327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63497" y="3796283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/>
            <p:cNvSpPr txBox="1"/>
            <p:nvPr/>
          </p:nvSpPr>
          <p:spPr>
            <a:xfrm>
              <a:off x="6767512" y="5692536"/>
              <a:ext cx="115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methods</a:t>
              </a:r>
              <a:endParaRPr lang="en-US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00847" y="5330587"/>
              <a:ext cx="126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fields</a:t>
              </a:r>
              <a:endParaRPr lang="en-US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19323" y="6072956"/>
              <a:ext cx="133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Rounded MT Bold" panose="020F070403050403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. . .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55554" y="4930104"/>
            <a:ext cx="15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err="1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TCell</a:t>
            </a:r>
            <a:r>
              <a:rPr lang="en-US" sz="1600" i="1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sized  heap memory</a:t>
            </a:r>
            <a:endParaRPr lang="en-US" sz="1600" i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96358" y="6365283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99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Call stack</a:t>
            </a:r>
            <a:endParaRPr lang="en-US" sz="2000" i="1" dirty="0">
              <a:solidFill>
                <a:srgbClr val="990000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6079524" y="4955059"/>
            <a:ext cx="1050325" cy="883609"/>
          </a:xfrm>
          <a:custGeom>
            <a:avLst/>
            <a:gdLst>
              <a:gd name="connsiteX0" fmla="*/ 0 w 1050325"/>
              <a:gd name="connsiteY0" fmla="*/ 840260 h 883609"/>
              <a:gd name="connsiteX1" fmla="*/ 247135 w 1050325"/>
              <a:gd name="connsiteY1" fmla="*/ 877330 h 883609"/>
              <a:gd name="connsiteX2" fmla="*/ 716692 w 1050325"/>
              <a:gd name="connsiteY2" fmla="*/ 617838 h 883609"/>
              <a:gd name="connsiteX3" fmla="*/ 729049 w 1050325"/>
              <a:gd name="connsiteY3" fmla="*/ 259492 h 883609"/>
              <a:gd name="connsiteX4" fmla="*/ 753762 w 1050325"/>
              <a:gd name="connsiteY4" fmla="*/ 222422 h 883609"/>
              <a:gd name="connsiteX5" fmla="*/ 790833 w 1050325"/>
              <a:gd name="connsiteY5" fmla="*/ 197709 h 883609"/>
              <a:gd name="connsiteX6" fmla="*/ 815546 w 1050325"/>
              <a:gd name="connsiteY6" fmla="*/ 148282 h 883609"/>
              <a:gd name="connsiteX7" fmla="*/ 852617 w 1050325"/>
              <a:gd name="connsiteY7" fmla="*/ 135925 h 883609"/>
              <a:gd name="connsiteX8" fmla="*/ 889687 w 1050325"/>
              <a:gd name="connsiteY8" fmla="*/ 111211 h 883609"/>
              <a:gd name="connsiteX9" fmla="*/ 988541 w 1050325"/>
              <a:gd name="connsiteY9" fmla="*/ 61784 h 883609"/>
              <a:gd name="connsiteX10" fmla="*/ 1013254 w 1050325"/>
              <a:gd name="connsiteY10" fmla="*/ 24714 h 883609"/>
              <a:gd name="connsiteX11" fmla="*/ 1050325 w 1050325"/>
              <a:gd name="connsiteY11" fmla="*/ 0 h 88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0325" h="883609">
                <a:moveTo>
                  <a:pt x="0" y="840260"/>
                </a:moveTo>
                <a:cubicBezTo>
                  <a:pt x="82378" y="852617"/>
                  <a:pt x="167151" y="900598"/>
                  <a:pt x="247135" y="877330"/>
                </a:cubicBezTo>
                <a:cubicBezTo>
                  <a:pt x="393953" y="834619"/>
                  <a:pt x="570183" y="715513"/>
                  <a:pt x="716692" y="617838"/>
                </a:cubicBezTo>
                <a:cubicBezTo>
                  <a:pt x="720811" y="498389"/>
                  <a:pt x="717893" y="378490"/>
                  <a:pt x="729049" y="259492"/>
                </a:cubicBezTo>
                <a:cubicBezTo>
                  <a:pt x="730435" y="244706"/>
                  <a:pt x="743261" y="232923"/>
                  <a:pt x="753762" y="222422"/>
                </a:cubicBezTo>
                <a:cubicBezTo>
                  <a:pt x="764263" y="211921"/>
                  <a:pt x="778476" y="205947"/>
                  <a:pt x="790833" y="197709"/>
                </a:cubicBezTo>
                <a:cubicBezTo>
                  <a:pt x="799071" y="181233"/>
                  <a:pt x="802521" y="161307"/>
                  <a:pt x="815546" y="148282"/>
                </a:cubicBezTo>
                <a:cubicBezTo>
                  <a:pt x="824756" y="139072"/>
                  <a:pt x="840967" y="141750"/>
                  <a:pt x="852617" y="135925"/>
                </a:cubicBezTo>
                <a:cubicBezTo>
                  <a:pt x="865900" y="129283"/>
                  <a:pt x="876649" y="118322"/>
                  <a:pt x="889687" y="111211"/>
                </a:cubicBezTo>
                <a:cubicBezTo>
                  <a:pt x="922029" y="93570"/>
                  <a:pt x="988541" y="61784"/>
                  <a:pt x="988541" y="61784"/>
                </a:cubicBezTo>
                <a:cubicBezTo>
                  <a:pt x="996779" y="49427"/>
                  <a:pt x="1002753" y="35215"/>
                  <a:pt x="1013254" y="24714"/>
                </a:cubicBezTo>
                <a:cubicBezTo>
                  <a:pt x="1023755" y="14213"/>
                  <a:pt x="1050325" y="0"/>
                  <a:pt x="1050325" y="0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931421" y="2312995"/>
            <a:ext cx="2504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99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way to access this object, it is </a:t>
            </a:r>
          </a:p>
          <a:p>
            <a:pPr algn="r"/>
            <a:r>
              <a:rPr lang="en-US" sz="2000" i="1" dirty="0" smtClean="0">
                <a:solidFill>
                  <a:srgbClr val="99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now “garbage”</a:t>
            </a:r>
            <a:endParaRPr lang="en-US" sz="2000" i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64668"/>
            <a:ext cx="8229600" cy="1143000"/>
          </a:xfrm>
        </p:spPr>
        <p:txBody>
          <a:bodyPr/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Program Memory Use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1577" y="5273909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static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1517603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stack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82173" y="1511141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heap</a:t>
            </a:r>
            <a:endParaRPr lang="en-US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048000" y="2007368"/>
            <a:ext cx="2089946" cy="4229268"/>
            <a:chOff x="2971800" y="2270919"/>
            <a:chExt cx="1570703" cy="3497262"/>
          </a:xfrm>
        </p:grpSpPr>
        <p:grpSp>
          <p:nvGrpSpPr>
            <p:cNvPr id="43" name="Group 42"/>
            <p:cNvGrpSpPr/>
            <p:nvPr/>
          </p:nvGrpSpPr>
          <p:grpSpPr>
            <a:xfrm>
              <a:off x="2971800" y="2270919"/>
              <a:ext cx="1570703" cy="3497262"/>
              <a:chOff x="5363497" y="1477195"/>
              <a:chExt cx="3367881" cy="319246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363497" y="1477195"/>
                <a:ext cx="3352800" cy="319246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0" cmpd="sng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5363497" y="2714911"/>
                <a:ext cx="3367881" cy="1627964"/>
                <a:chOff x="5363497" y="2714911"/>
                <a:chExt cx="3367881" cy="1627964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378577" y="3084610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378577" y="2714911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363497" y="3855963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378577" y="4342875"/>
                  <a:ext cx="335280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Rectangle 14"/>
            <p:cNvSpPr/>
            <p:nvPr/>
          </p:nvSpPr>
          <p:spPr>
            <a:xfrm>
              <a:off x="2977142" y="2270919"/>
              <a:ext cx="1563881" cy="13558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35878" y="1927282"/>
            <a:ext cx="158392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6600"/>
                </a:solidFill>
              </a:rPr>
              <a:t>available</a:t>
            </a:r>
            <a:endParaRPr lang="en-US" b="1" i="1" dirty="0">
              <a:solidFill>
                <a:srgbClr val="0066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12590" y="6167197"/>
            <a:ext cx="15644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6600"/>
                </a:solidFill>
              </a:rPr>
              <a:t>allocated</a:t>
            </a:r>
            <a:endParaRPr lang="en-US" b="1" i="1" dirty="0">
              <a:solidFill>
                <a:srgbClr val="0066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882173" y="2007369"/>
            <a:ext cx="2362200" cy="4229268"/>
            <a:chOff x="5257800" y="2000047"/>
            <a:chExt cx="3048446" cy="4137024"/>
          </a:xfrm>
        </p:grpSpPr>
        <p:grpSp>
          <p:nvGrpSpPr>
            <p:cNvPr id="57" name="Group 56"/>
            <p:cNvGrpSpPr/>
            <p:nvPr/>
          </p:nvGrpSpPr>
          <p:grpSpPr>
            <a:xfrm>
              <a:off x="5257800" y="2000047"/>
              <a:ext cx="3048446" cy="4137024"/>
              <a:chOff x="5416579" y="2020263"/>
              <a:chExt cx="3048446" cy="413702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416579" y="2020263"/>
                <a:ext cx="3048446" cy="4137024"/>
                <a:chOff x="5416579" y="2027600"/>
                <a:chExt cx="3048446" cy="4137024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416579" y="2027600"/>
                  <a:ext cx="3048446" cy="4137024"/>
                  <a:chOff x="5409754" y="2118519"/>
                  <a:chExt cx="3048446" cy="4137024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5410198" y="2118519"/>
                    <a:ext cx="3048002" cy="4137024"/>
                    <a:chOff x="5363495" y="1477195"/>
                    <a:chExt cx="3367883" cy="319246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5363497" y="1477195"/>
                      <a:ext cx="3352800" cy="3192462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31750" cmpd="sng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5363495" y="2831127"/>
                      <a:ext cx="3367883" cy="1377239"/>
                      <a:chOff x="5363495" y="2831127"/>
                      <a:chExt cx="3367883" cy="1377239"/>
                    </a:xfrm>
                  </p:grpSpPr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>
                        <a:off x="5363495" y="3194093"/>
                        <a:ext cx="335280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>
                        <a:off x="5370545" y="2831127"/>
                        <a:ext cx="335280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5363495" y="3782113"/>
                        <a:ext cx="335280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5378578" y="4208366"/>
                        <a:ext cx="335280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5419448" y="2127380"/>
                    <a:ext cx="3011850" cy="1292851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409754" y="3862873"/>
                    <a:ext cx="3021543" cy="48052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5416578" y="5657768"/>
                    <a:ext cx="3006359" cy="27504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423849" y="3662936"/>
                  <a:ext cx="303435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416579" y="3438076"/>
                  <a:ext cx="303435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5416579" y="5943600"/>
                <a:ext cx="3034351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/>
            <p:nvPr/>
          </p:nvSpPr>
          <p:spPr>
            <a:xfrm>
              <a:off x="5271795" y="4754907"/>
              <a:ext cx="3006359" cy="110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7230" y="1180054"/>
            <a:ext cx="2132905" cy="4005542"/>
            <a:chOff x="279829" y="1533754"/>
            <a:chExt cx="2132905" cy="4005542"/>
          </a:xfrm>
        </p:grpSpPr>
        <p:grpSp>
          <p:nvGrpSpPr>
            <p:cNvPr id="65" name="Group 64"/>
            <p:cNvGrpSpPr/>
            <p:nvPr/>
          </p:nvGrpSpPr>
          <p:grpSpPr>
            <a:xfrm>
              <a:off x="279829" y="1533754"/>
              <a:ext cx="2132905" cy="4005542"/>
              <a:chOff x="279829" y="1533754"/>
              <a:chExt cx="2132905" cy="400554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79829" y="1533754"/>
                <a:ext cx="2132905" cy="4005542"/>
                <a:chOff x="5363497" y="1477195"/>
                <a:chExt cx="3363672" cy="319246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363497" y="1477195"/>
                  <a:ext cx="3352800" cy="319246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0" cmpd="sng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374369" y="2480111"/>
                  <a:ext cx="3352800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286722" y="3635383"/>
                <a:ext cx="2119117" cy="0"/>
              </a:xfrm>
              <a:prstGeom prst="line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07685" y="1578012"/>
              <a:ext cx="13428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990000"/>
                  </a:solidFill>
                  <a:latin typeface="Comic Sans MS" panose="030F0702030302020204" pitchFamily="66" charset="0"/>
                </a:rPr>
                <a:t>class </a:t>
              </a:r>
              <a:r>
                <a:rPr lang="en-US" sz="1600" b="1" dirty="0" err="1" smtClean="0">
                  <a:solidFill>
                    <a:srgbClr val="990000"/>
                  </a:solidFill>
                  <a:latin typeface="Comic Sans MS" panose="030F0702030302020204" pitchFamily="66" charset="0"/>
                </a:rPr>
                <a:t>vars</a:t>
              </a:r>
              <a:r>
                <a:rPr lang="en-US" sz="1600" b="1" dirty="0" smtClean="0">
                  <a:solidFill>
                    <a:srgbClr val="990000"/>
                  </a:solidFill>
                  <a:latin typeface="Comic Sans MS" panose="030F0702030302020204" pitchFamily="66" charset="0"/>
                </a:rPr>
                <a:t>, </a:t>
              </a:r>
              <a:r>
                <a:rPr lang="en-US" sz="1600" b="1" dirty="0" err="1" smtClean="0">
                  <a:solidFill>
                    <a:srgbClr val="990000"/>
                  </a:solidFill>
                  <a:latin typeface="Comic Sans MS" panose="030F0702030302020204" pitchFamily="66" charset="0"/>
                </a:rPr>
                <a:t>globals</a:t>
              </a:r>
              <a:r>
                <a:rPr lang="en-US" sz="1600" b="1" dirty="0" smtClean="0">
                  <a:solidFill>
                    <a:srgbClr val="990000"/>
                  </a:solidFill>
                  <a:latin typeface="Comic Sans MS" panose="030F0702030302020204" pitchFamily="66" charset="0"/>
                </a:rPr>
                <a:t>, static (writable)</a:t>
              </a:r>
              <a:endParaRPr lang="en-US" sz="1600" b="1" dirty="0">
                <a:solidFill>
                  <a:srgbClr val="99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807" y="4694539"/>
              <a:ext cx="1352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990000"/>
                  </a:solidFill>
                  <a:latin typeface="Comic Sans MS" panose="030F0702030302020204" pitchFamily="66" charset="0"/>
                </a:rPr>
                <a:t>c</a:t>
              </a:r>
              <a:r>
                <a:rPr lang="en-US" sz="1600" b="1" dirty="0" smtClean="0">
                  <a:solidFill>
                    <a:srgbClr val="990000"/>
                  </a:solidFill>
                  <a:latin typeface="Comic Sans MS" panose="030F0702030302020204" pitchFamily="66" charset="0"/>
                </a:rPr>
                <a:t>ode instructions</a:t>
              </a:r>
              <a:endParaRPr lang="en-US" sz="1600" b="1" dirty="0">
                <a:solidFill>
                  <a:srgbClr val="99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8611" y="2894006"/>
              <a:ext cx="1352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990000"/>
                  </a:solidFill>
                  <a:latin typeface="Comic Sans MS" panose="030F0702030302020204" pitchFamily="66" charset="0"/>
                </a:rPr>
                <a:t>l</a:t>
              </a:r>
              <a:r>
                <a:rPr lang="en-US" sz="1600" b="1" dirty="0" smtClean="0">
                  <a:solidFill>
                    <a:srgbClr val="990000"/>
                  </a:solidFill>
                  <a:latin typeface="Comic Sans MS" panose="030F0702030302020204" pitchFamily="66" charset="0"/>
                </a:rPr>
                <a:t>iterals (read-only)</a:t>
              </a:r>
              <a:endParaRPr lang="en-US" sz="1600" b="1" dirty="0">
                <a:solidFill>
                  <a:srgbClr val="99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59007" y="5273909"/>
            <a:ext cx="185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2nd call frame</a:t>
            </a:r>
            <a:endParaRPr lang="en-US" sz="1600" b="1" dirty="0">
              <a:solidFill>
                <a:srgbClr val="99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89516" y="5856420"/>
            <a:ext cx="185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Comic Sans MS" panose="030F0702030302020204" pitchFamily="66" charset="0"/>
              </a:rPr>
              <a:t>m</a:t>
            </a:r>
            <a:r>
              <a:rPr lang="en-US" sz="1600" b="1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ain call frame</a:t>
            </a:r>
            <a:endParaRPr lang="en-US" sz="1600" b="1" dirty="0">
              <a:solidFill>
                <a:srgbClr val="99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9007" y="4515575"/>
            <a:ext cx="185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3rd call frame</a:t>
            </a:r>
            <a:endParaRPr lang="en-US" sz="1600" b="1" dirty="0">
              <a:solidFill>
                <a:srgbClr val="99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9007" y="3724620"/>
            <a:ext cx="185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4th call frame</a:t>
            </a:r>
            <a:endParaRPr lang="en-US" sz="1600" b="1" dirty="0">
              <a:solidFill>
                <a:srgbClr val="99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19800" y="5185116"/>
            <a:ext cx="185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Comic Sans MS" panose="030F0702030302020204" pitchFamily="66" charset="0"/>
              </a:rPr>
              <a:t>o</a:t>
            </a:r>
            <a:r>
              <a:rPr lang="en-US" sz="1600" b="1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bject </a:t>
            </a:r>
            <a:endParaRPr lang="en-US" sz="1600" b="1" dirty="0">
              <a:solidFill>
                <a:srgbClr val="99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9800" y="4356692"/>
            <a:ext cx="185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Comic Sans MS" panose="030F0702030302020204" pitchFamily="66" charset="0"/>
              </a:rPr>
              <a:t>o</a:t>
            </a:r>
            <a:r>
              <a:rPr lang="en-US" sz="1600" b="1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bject </a:t>
            </a:r>
            <a:endParaRPr lang="en-US" sz="1600" b="1" dirty="0">
              <a:solidFill>
                <a:srgbClr val="99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77573" y="6347826"/>
            <a:ext cx="181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smaller objects 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0" y="3338106"/>
            <a:ext cx="228600" cy="2986494"/>
            <a:chOff x="8382000" y="3338106"/>
            <a:chExt cx="228600" cy="298649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8610600" y="3338106"/>
              <a:ext cx="0" cy="2986494"/>
            </a:xfrm>
            <a:prstGeom prst="line">
              <a:avLst/>
            </a:prstGeom>
            <a:ln w="25400" cmpd="sng">
              <a:solidFill>
                <a:schemeClr val="bg1">
                  <a:lumMod val="65000"/>
                </a:schemeClr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382000" y="3365241"/>
              <a:ext cx="228600" cy="0"/>
            </a:xfrm>
            <a:prstGeom prst="line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382000" y="6018185"/>
              <a:ext cx="228600" cy="0"/>
            </a:xfrm>
            <a:prstGeom prst="line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382000" y="3581400"/>
              <a:ext cx="228600" cy="0"/>
            </a:xfrm>
            <a:prstGeom prst="line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8382000" y="3737061"/>
              <a:ext cx="228600" cy="0"/>
            </a:xfrm>
            <a:prstGeom prst="line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8382000" y="4955222"/>
              <a:ext cx="228600" cy="0"/>
            </a:xfrm>
            <a:prstGeom prst="line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382000" y="6189861"/>
              <a:ext cx="228600" cy="0"/>
            </a:xfrm>
            <a:prstGeom prst="line">
              <a:avLst/>
            </a:prstGeom>
            <a:ln w="254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5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50" grpId="0" animBg="1"/>
      <p:bldP spid="53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65853"/>
            <a:ext cx="8001000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One Physical RAM Space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823200" cy="5584946"/>
          </a:xfr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1083733" y="208234"/>
            <a:ext cx="7425267" cy="93476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Stack refs into Heap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 marL="109728" indent="0">
              <a:spcBef>
                <a:spcPts val="1800"/>
              </a:spcBef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Fragmentation</a:t>
            </a:r>
            <a:endParaRPr lang="en-US" sz="2800" b="1" dirty="0">
              <a:solidFill>
                <a:srgbClr val="990000"/>
              </a:solidFill>
            </a:endParaRPr>
          </a:p>
          <a:p>
            <a:pPr marL="70866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As execution proceeds, object refs are lost </a:t>
            </a:r>
          </a:p>
          <a:p>
            <a:pPr marL="70866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methods return, call frames popped off run-time stack, local object </a:t>
            </a:r>
            <a:r>
              <a:rPr lang="en-US" sz="2400" dirty="0" err="1" smtClean="0"/>
              <a:t>vars</a:t>
            </a:r>
            <a:r>
              <a:rPr lang="en-US" sz="2400" dirty="0" smtClean="0"/>
              <a:t> are gone</a:t>
            </a:r>
          </a:p>
          <a:p>
            <a:pPr marL="70866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heap fills with unreachable chunks/objects</a:t>
            </a:r>
          </a:p>
          <a:p>
            <a:pPr marL="109728" indent="0">
              <a:spcBef>
                <a:spcPts val="2400"/>
              </a:spcBef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C: 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</a:rPr>
              <a:t>manual heap management</a:t>
            </a:r>
          </a:p>
          <a:p>
            <a:pPr marL="708660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990000"/>
                </a:solidFill>
              </a:rPr>
              <a:t>malloc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gives heap space (in bytes)</a:t>
            </a:r>
          </a:p>
          <a:p>
            <a:pPr marL="70866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990000"/>
                </a:solidFill>
              </a:rPr>
              <a:t>free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must be called to return space to heap</a:t>
            </a:r>
          </a:p>
          <a:p>
            <a:pPr marL="109728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800" dirty="0" smtClean="0"/>
              <a:t>Forgetting to call </a:t>
            </a:r>
            <a:r>
              <a:rPr lang="en-US" sz="2800" b="1" dirty="0" smtClean="0">
                <a:solidFill>
                  <a:srgbClr val="990000"/>
                </a:solidFill>
              </a:rPr>
              <a:t>free </a:t>
            </a:r>
            <a:r>
              <a:rPr lang="en-US" sz="2800" dirty="0" smtClean="0"/>
              <a:t>causes “memory leaks”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143000" y="228600"/>
            <a:ext cx="7425267" cy="93476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Heap </a:t>
            </a:r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Managment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2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170" y="1255084"/>
            <a:ext cx="3362164" cy="538654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109728" indent="0">
              <a:spcBef>
                <a:spcPts val="1800"/>
              </a:spcBef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</a:rPr>
              <a:t>semi-auto heap management</a:t>
            </a:r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990000"/>
                </a:solidFill>
              </a:rPr>
              <a:t>new </a:t>
            </a:r>
            <a:r>
              <a:rPr lang="en-US" sz="2400" dirty="0" smtClean="0"/>
              <a:t>gives space big enough for object of class</a:t>
            </a:r>
          </a:p>
          <a:p>
            <a:pPr marL="109728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b="1" i="1" dirty="0">
                <a:solidFill>
                  <a:srgbClr val="990000"/>
                </a:solidFill>
              </a:rPr>
              <a:t>n</a:t>
            </a:r>
            <a:r>
              <a:rPr lang="en-US" sz="2400" b="1" i="1" dirty="0" smtClean="0">
                <a:solidFill>
                  <a:srgbClr val="990000"/>
                </a:solidFill>
              </a:rPr>
              <a:t>o giving it back</a:t>
            </a:r>
            <a:r>
              <a:rPr lang="en-US" sz="2400" dirty="0" smtClean="0">
                <a:solidFill>
                  <a:srgbClr val="990000"/>
                </a:solidFill>
              </a:rPr>
              <a:t>… </a:t>
            </a:r>
            <a:r>
              <a:rPr lang="en-US" sz="2400" dirty="0" smtClean="0"/>
              <a:t>garbage collection sweeps up unreachable chunks, consolidates heap into two used and open chunks</a:t>
            </a:r>
            <a:endParaRPr lang="en-US" sz="24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43036" y="236375"/>
            <a:ext cx="4191000" cy="93476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Garbage Collection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4573697" y="3583842"/>
            <a:ext cx="4122107" cy="3167262"/>
            <a:chOff x="4593159" y="3535972"/>
            <a:chExt cx="4122107" cy="3167262"/>
          </a:xfrm>
        </p:grpSpPr>
        <p:grpSp>
          <p:nvGrpSpPr>
            <p:cNvPr id="96" name="Group 95"/>
            <p:cNvGrpSpPr/>
            <p:nvPr/>
          </p:nvGrpSpPr>
          <p:grpSpPr>
            <a:xfrm>
              <a:off x="4593159" y="3535972"/>
              <a:ext cx="4122107" cy="3167262"/>
              <a:chOff x="4559270" y="3514686"/>
              <a:chExt cx="4122107" cy="3167262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559270" y="3514686"/>
                <a:ext cx="4122107" cy="3167262"/>
                <a:chOff x="162372" y="3161579"/>
                <a:chExt cx="4122107" cy="3167262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2680452" y="3519557"/>
                  <a:ext cx="1604027" cy="2809284"/>
                  <a:chOff x="5410199" y="2118521"/>
                  <a:chExt cx="3048001" cy="3805436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5410199" y="2118521"/>
                    <a:ext cx="3048001" cy="3805436"/>
                    <a:chOff x="5363496" y="1477197"/>
                    <a:chExt cx="3367882" cy="2936582"/>
                  </a:xfrm>
                </p:grpSpPr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5363497" y="1477197"/>
                      <a:ext cx="3352800" cy="2936582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31750" cmpd="sng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5363496" y="3418237"/>
                      <a:ext cx="3367882" cy="790129"/>
                      <a:chOff x="5363496" y="3418237"/>
                      <a:chExt cx="3367882" cy="790129"/>
                    </a:xfrm>
                  </p:grpSpPr>
                  <p:cxnSp>
                    <p:nvCxnSpPr>
                      <p:cNvPr id="90" name="Straight Connector 89"/>
                      <p:cNvCxnSpPr/>
                      <p:nvPr/>
                    </p:nvCxnSpPr>
                    <p:spPr>
                      <a:xfrm>
                        <a:off x="5363496" y="3418237"/>
                        <a:ext cx="335280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Straight Connector 90"/>
                      <p:cNvCxnSpPr/>
                      <p:nvPr/>
                    </p:nvCxnSpPr>
                    <p:spPr>
                      <a:xfrm>
                        <a:off x="5378578" y="4208366"/>
                        <a:ext cx="3352800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5" name="Rectangle 84"/>
                  <p:cNvSpPr/>
                  <p:nvPr/>
                </p:nvSpPr>
                <p:spPr>
                  <a:xfrm>
                    <a:off x="5419449" y="2127378"/>
                    <a:ext cx="3011850" cy="1954416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225288" y="3512704"/>
                  <a:ext cx="1603344" cy="2816136"/>
                  <a:chOff x="2967022" y="2263028"/>
                  <a:chExt cx="1573789" cy="3243742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967022" y="2270919"/>
                    <a:ext cx="1573789" cy="3235851"/>
                    <a:chOff x="5353252" y="1477195"/>
                    <a:chExt cx="3374498" cy="2953834"/>
                  </a:xfrm>
                </p:grpSpPr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5363497" y="1477195"/>
                      <a:ext cx="3352799" cy="2953834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31750" cmpd="sng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9" name="Group 78"/>
                    <p:cNvGrpSpPr/>
                    <p:nvPr/>
                  </p:nvGrpSpPr>
                  <p:grpSpPr>
                    <a:xfrm>
                      <a:off x="5353252" y="3484750"/>
                      <a:ext cx="3374498" cy="411187"/>
                      <a:chOff x="5353252" y="3484750"/>
                      <a:chExt cx="3374498" cy="411187"/>
                    </a:xfrm>
                  </p:grpSpPr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>
                        <a:off x="5353252" y="3484750"/>
                        <a:ext cx="3352801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>
                        <a:off x="5374949" y="3895937"/>
                        <a:ext cx="3352801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2977142" y="2263028"/>
                    <a:ext cx="1558328" cy="1558784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TextBox 69"/>
                <p:cNvSpPr txBox="1"/>
                <p:nvPr/>
              </p:nvSpPr>
              <p:spPr>
                <a:xfrm>
                  <a:off x="162372" y="3161579"/>
                  <a:ext cx="12954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latin typeface="Comic Sans MS" panose="030F0702030302020204" pitchFamily="66" charset="0"/>
                    </a:rPr>
                    <a:t>stack</a:t>
                  </a:r>
                  <a:endParaRPr lang="en-US" b="1" dirty="0">
                    <a:solidFill>
                      <a:srgbClr val="00206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598897" y="3177078"/>
                  <a:ext cx="12954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latin typeface="Comic Sans MS" panose="030F0702030302020204" pitchFamily="66" charset="0"/>
                    </a:rPr>
                    <a:t>heap</a:t>
                  </a:r>
                  <a:endParaRPr lang="en-US" b="1" dirty="0">
                    <a:solidFill>
                      <a:srgbClr val="00206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flipV="1">
                  <a:off x="1669256" y="5049499"/>
                  <a:ext cx="1018378" cy="86941"/>
                </a:xfrm>
                <a:custGeom>
                  <a:avLst/>
                  <a:gdLst>
                    <a:gd name="connsiteX0" fmla="*/ 0 w 1054359"/>
                    <a:gd name="connsiteY0" fmla="*/ 811767 h 811767"/>
                    <a:gd name="connsiteX1" fmla="*/ 102637 w 1054359"/>
                    <a:gd name="connsiteY1" fmla="*/ 793106 h 811767"/>
                    <a:gd name="connsiteX2" fmla="*/ 149290 w 1054359"/>
                    <a:gd name="connsiteY2" fmla="*/ 783775 h 811767"/>
                    <a:gd name="connsiteX3" fmla="*/ 233265 w 1054359"/>
                    <a:gd name="connsiteY3" fmla="*/ 737122 h 811767"/>
                    <a:gd name="connsiteX4" fmla="*/ 335902 w 1054359"/>
                    <a:gd name="connsiteY4" fmla="*/ 690469 h 811767"/>
                    <a:gd name="connsiteX5" fmla="*/ 401216 w 1054359"/>
                    <a:gd name="connsiteY5" fmla="*/ 615824 h 811767"/>
                    <a:gd name="connsiteX6" fmla="*/ 429208 w 1054359"/>
                    <a:gd name="connsiteY6" fmla="*/ 531849 h 811767"/>
                    <a:gd name="connsiteX7" fmla="*/ 466530 w 1054359"/>
                    <a:gd name="connsiteY7" fmla="*/ 503857 h 811767"/>
                    <a:gd name="connsiteX8" fmla="*/ 513183 w 1054359"/>
                    <a:gd name="connsiteY8" fmla="*/ 382559 h 811767"/>
                    <a:gd name="connsiteX9" fmla="*/ 531845 w 1054359"/>
                    <a:gd name="connsiteY9" fmla="*/ 335906 h 811767"/>
                    <a:gd name="connsiteX10" fmla="*/ 569167 w 1054359"/>
                    <a:gd name="connsiteY10" fmla="*/ 289253 h 811767"/>
                    <a:gd name="connsiteX11" fmla="*/ 578498 w 1054359"/>
                    <a:gd name="connsiteY11" fmla="*/ 251930 h 811767"/>
                    <a:gd name="connsiteX12" fmla="*/ 625151 w 1054359"/>
                    <a:gd name="connsiteY12" fmla="*/ 195946 h 811767"/>
                    <a:gd name="connsiteX13" fmla="*/ 690465 w 1054359"/>
                    <a:gd name="connsiteY13" fmla="*/ 111971 h 811767"/>
                    <a:gd name="connsiteX14" fmla="*/ 709126 w 1054359"/>
                    <a:gd name="connsiteY14" fmla="*/ 83979 h 811767"/>
                    <a:gd name="connsiteX15" fmla="*/ 737118 w 1054359"/>
                    <a:gd name="connsiteY15" fmla="*/ 55987 h 811767"/>
                    <a:gd name="connsiteX16" fmla="*/ 849085 w 1054359"/>
                    <a:gd name="connsiteY16" fmla="*/ 27995 h 811767"/>
                    <a:gd name="connsiteX17" fmla="*/ 923730 w 1054359"/>
                    <a:gd name="connsiteY17" fmla="*/ 9334 h 811767"/>
                    <a:gd name="connsiteX18" fmla="*/ 1054359 w 1054359"/>
                    <a:gd name="connsiteY18" fmla="*/ 4 h 811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54359" h="811767">
                      <a:moveTo>
                        <a:pt x="0" y="811767"/>
                      </a:moveTo>
                      <a:lnTo>
                        <a:pt x="102637" y="793106"/>
                      </a:lnTo>
                      <a:cubicBezTo>
                        <a:pt x="118224" y="790183"/>
                        <a:pt x="134245" y="788790"/>
                        <a:pt x="149290" y="783775"/>
                      </a:cubicBezTo>
                      <a:cubicBezTo>
                        <a:pt x="181752" y="772954"/>
                        <a:pt x="202172" y="751473"/>
                        <a:pt x="233265" y="737122"/>
                      </a:cubicBezTo>
                      <a:cubicBezTo>
                        <a:pt x="285003" y="713243"/>
                        <a:pt x="299897" y="720473"/>
                        <a:pt x="335902" y="690469"/>
                      </a:cubicBezTo>
                      <a:cubicBezTo>
                        <a:pt x="361147" y="669432"/>
                        <a:pt x="381050" y="641032"/>
                        <a:pt x="401216" y="615824"/>
                      </a:cubicBezTo>
                      <a:cubicBezTo>
                        <a:pt x="410547" y="587832"/>
                        <a:pt x="414341" y="557336"/>
                        <a:pt x="429208" y="531849"/>
                      </a:cubicBezTo>
                      <a:cubicBezTo>
                        <a:pt x="437044" y="518416"/>
                        <a:pt x="457612" y="516597"/>
                        <a:pt x="466530" y="503857"/>
                      </a:cubicBezTo>
                      <a:cubicBezTo>
                        <a:pt x="486787" y="474918"/>
                        <a:pt x="499890" y="415791"/>
                        <a:pt x="513183" y="382559"/>
                      </a:cubicBezTo>
                      <a:cubicBezTo>
                        <a:pt x="519404" y="367008"/>
                        <a:pt x="523228" y="350268"/>
                        <a:pt x="531845" y="335906"/>
                      </a:cubicBezTo>
                      <a:cubicBezTo>
                        <a:pt x="542091" y="318829"/>
                        <a:pt x="556726" y="304804"/>
                        <a:pt x="569167" y="289253"/>
                      </a:cubicBezTo>
                      <a:cubicBezTo>
                        <a:pt x="572277" y="276812"/>
                        <a:pt x="573446" y="263717"/>
                        <a:pt x="578498" y="251930"/>
                      </a:cubicBezTo>
                      <a:cubicBezTo>
                        <a:pt x="590763" y="223312"/>
                        <a:pt x="605369" y="219685"/>
                        <a:pt x="625151" y="195946"/>
                      </a:cubicBezTo>
                      <a:cubicBezTo>
                        <a:pt x="647853" y="168704"/>
                        <a:pt x="670795" y="141477"/>
                        <a:pt x="690465" y="111971"/>
                      </a:cubicBezTo>
                      <a:cubicBezTo>
                        <a:pt x="696685" y="102640"/>
                        <a:pt x="701947" y="92594"/>
                        <a:pt x="709126" y="83979"/>
                      </a:cubicBezTo>
                      <a:cubicBezTo>
                        <a:pt x="717574" y="73842"/>
                        <a:pt x="725583" y="62395"/>
                        <a:pt x="737118" y="55987"/>
                      </a:cubicBezTo>
                      <a:cubicBezTo>
                        <a:pt x="773843" y="35585"/>
                        <a:pt x="809483" y="36481"/>
                        <a:pt x="849085" y="27995"/>
                      </a:cubicBezTo>
                      <a:cubicBezTo>
                        <a:pt x="874163" y="22621"/>
                        <a:pt x="898366" y="13138"/>
                        <a:pt x="923730" y="9334"/>
                      </a:cubicBezTo>
                      <a:cubicBezTo>
                        <a:pt x="989376" y="-513"/>
                        <a:pt x="1006969" y="4"/>
                        <a:pt x="1054359" y="4"/>
                      </a:cubicBezTo>
                    </a:path>
                  </a:pathLst>
                </a:custGeom>
                <a:noFill/>
                <a:ln w="31750"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1688258" y="5513671"/>
                  <a:ext cx="959427" cy="578875"/>
                </a:xfrm>
                <a:custGeom>
                  <a:avLst/>
                  <a:gdLst>
                    <a:gd name="connsiteX0" fmla="*/ 0 w 895739"/>
                    <a:gd name="connsiteY0" fmla="*/ 1063690 h 1063690"/>
                    <a:gd name="connsiteX1" fmla="*/ 46653 w 895739"/>
                    <a:gd name="connsiteY1" fmla="*/ 1054359 h 1063690"/>
                    <a:gd name="connsiteX2" fmla="*/ 74645 w 895739"/>
                    <a:gd name="connsiteY2" fmla="*/ 1035698 h 1063690"/>
                    <a:gd name="connsiteX3" fmla="*/ 139959 w 895739"/>
                    <a:gd name="connsiteY3" fmla="*/ 1017037 h 1063690"/>
                    <a:gd name="connsiteX4" fmla="*/ 214604 w 895739"/>
                    <a:gd name="connsiteY4" fmla="*/ 961053 h 1063690"/>
                    <a:gd name="connsiteX5" fmla="*/ 242596 w 895739"/>
                    <a:gd name="connsiteY5" fmla="*/ 942392 h 1063690"/>
                    <a:gd name="connsiteX6" fmla="*/ 270588 w 895739"/>
                    <a:gd name="connsiteY6" fmla="*/ 933061 h 1063690"/>
                    <a:gd name="connsiteX7" fmla="*/ 307910 w 895739"/>
                    <a:gd name="connsiteY7" fmla="*/ 914400 h 1063690"/>
                    <a:gd name="connsiteX8" fmla="*/ 345233 w 895739"/>
                    <a:gd name="connsiteY8" fmla="*/ 867747 h 1063690"/>
                    <a:gd name="connsiteX9" fmla="*/ 363894 w 895739"/>
                    <a:gd name="connsiteY9" fmla="*/ 839755 h 1063690"/>
                    <a:gd name="connsiteX10" fmla="*/ 438539 w 895739"/>
                    <a:gd name="connsiteY10" fmla="*/ 746449 h 1063690"/>
                    <a:gd name="connsiteX11" fmla="*/ 447869 w 895739"/>
                    <a:gd name="connsiteY11" fmla="*/ 718457 h 1063690"/>
                    <a:gd name="connsiteX12" fmla="*/ 485192 w 895739"/>
                    <a:gd name="connsiteY12" fmla="*/ 662474 h 1063690"/>
                    <a:gd name="connsiteX13" fmla="*/ 513184 w 895739"/>
                    <a:gd name="connsiteY13" fmla="*/ 569167 h 1063690"/>
                    <a:gd name="connsiteX14" fmla="*/ 522514 w 895739"/>
                    <a:gd name="connsiteY14" fmla="*/ 541176 h 1063690"/>
                    <a:gd name="connsiteX15" fmla="*/ 541176 w 895739"/>
                    <a:gd name="connsiteY15" fmla="*/ 503853 h 1063690"/>
                    <a:gd name="connsiteX16" fmla="*/ 569167 w 895739"/>
                    <a:gd name="connsiteY16" fmla="*/ 401216 h 1063690"/>
                    <a:gd name="connsiteX17" fmla="*/ 578498 w 895739"/>
                    <a:gd name="connsiteY17" fmla="*/ 363894 h 1063690"/>
                    <a:gd name="connsiteX18" fmla="*/ 615820 w 895739"/>
                    <a:gd name="connsiteY18" fmla="*/ 335902 h 1063690"/>
                    <a:gd name="connsiteX19" fmla="*/ 634482 w 895739"/>
                    <a:gd name="connsiteY19" fmla="*/ 279918 h 1063690"/>
                    <a:gd name="connsiteX20" fmla="*/ 681135 w 895739"/>
                    <a:gd name="connsiteY20" fmla="*/ 223935 h 1063690"/>
                    <a:gd name="connsiteX21" fmla="*/ 709127 w 895739"/>
                    <a:gd name="connsiteY21" fmla="*/ 205274 h 1063690"/>
                    <a:gd name="connsiteX22" fmla="*/ 727788 w 895739"/>
                    <a:gd name="connsiteY22" fmla="*/ 177282 h 1063690"/>
                    <a:gd name="connsiteX23" fmla="*/ 755780 w 895739"/>
                    <a:gd name="connsiteY23" fmla="*/ 158620 h 1063690"/>
                    <a:gd name="connsiteX24" fmla="*/ 774441 w 895739"/>
                    <a:gd name="connsiteY24" fmla="*/ 121298 h 1063690"/>
                    <a:gd name="connsiteX25" fmla="*/ 811763 w 895739"/>
                    <a:gd name="connsiteY25" fmla="*/ 102637 h 1063690"/>
                    <a:gd name="connsiteX26" fmla="*/ 830425 w 895739"/>
                    <a:gd name="connsiteY26" fmla="*/ 83976 h 1063690"/>
                    <a:gd name="connsiteX27" fmla="*/ 867747 w 895739"/>
                    <a:gd name="connsiteY27" fmla="*/ 37322 h 1063690"/>
                    <a:gd name="connsiteX28" fmla="*/ 886408 w 895739"/>
                    <a:gd name="connsiteY28" fmla="*/ 9331 h 1063690"/>
                    <a:gd name="connsiteX29" fmla="*/ 895739 w 895739"/>
                    <a:gd name="connsiteY29" fmla="*/ 0 h 1063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5739" h="1063690">
                      <a:moveTo>
                        <a:pt x="0" y="1063690"/>
                      </a:moveTo>
                      <a:cubicBezTo>
                        <a:pt x="15551" y="1060580"/>
                        <a:pt x="31804" y="1059927"/>
                        <a:pt x="46653" y="1054359"/>
                      </a:cubicBezTo>
                      <a:cubicBezTo>
                        <a:pt x="57153" y="1050421"/>
                        <a:pt x="64615" y="1040713"/>
                        <a:pt x="74645" y="1035698"/>
                      </a:cubicBezTo>
                      <a:cubicBezTo>
                        <a:pt x="88034" y="1029003"/>
                        <a:pt x="127996" y="1020028"/>
                        <a:pt x="139959" y="1017037"/>
                      </a:cubicBezTo>
                      <a:cubicBezTo>
                        <a:pt x="183586" y="973410"/>
                        <a:pt x="152772" y="999698"/>
                        <a:pt x="214604" y="961053"/>
                      </a:cubicBezTo>
                      <a:cubicBezTo>
                        <a:pt x="224113" y="955110"/>
                        <a:pt x="232566" y="947407"/>
                        <a:pt x="242596" y="942392"/>
                      </a:cubicBezTo>
                      <a:cubicBezTo>
                        <a:pt x="251393" y="937993"/>
                        <a:pt x="261548" y="936935"/>
                        <a:pt x="270588" y="933061"/>
                      </a:cubicBezTo>
                      <a:cubicBezTo>
                        <a:pt x="283372" y="927582"/>
                        <a:pt x="295469" y="920620"/>
                        <a:pt x="307910" y="914400"/>
                      </a:cubicBezTo>
                      <a:cubicBezTo>
                        <a:pt x="365346" y="828244"/>
                        <a:pt x="292051" y="934223"/>
                        <a:pt x="345233" y="867747"/>
                      </a:cubicBezTo>
                      <a:cubicBezTo>
                        <a:pt x="352238" y="858990"/>
                        <a:pt x="356510" y="848194"/>
                        <a:pt x="363894" y="839755"/>
                      </a:cubicBezTo>
                      <a:cubicBezTo>
                        <a:pt x="414745" y="781639"/>
                        <a:pt x="406345" y="810838"/>
                        <a:pt x="438539" y="746449"/>
                      </a:cubicBezTo>
                      <a:cubicBezTo>
                        <a:pt x="442937" y="737652"/>
                        <a:pt x="443093" y="727055"/>
                        <a:pt x="447869" y="718457"/>
                      </a:cubicBezTo>
                      <a:cubicBezTo>
                        <a:pt x="458761" y="698851"/>
                        <a:pt x="485192" y="662474"/>
                        <a:pt x="485192" y="662474"/>
                      </a:cubicBezTo>
                      <a:cubicBezTo>
                        <a:pt x="499294" y="606063"/>
                        <a:pt x="490465" y="637323"/>
                        <a:pt x="513184" y="569167"/>
                      </a:cubicBezTo>
                      <a:cubicBezTo>
                        <a:pt x="516294" y="559837"/>
                        <a:pt x="518116" y="549973"/>
                        <a:pt x="522514" y="541176"/>
                      </a:cubicBezTo>
                      <a:lnTo>
                        <a:pt x="541176" y="503853"/>
                      </a:lnTo>
                      <a:cubicBezTo>
                        <a:pt x="559403" y="376255"/>
                        <a:pt x="536288" y="488893"/>
                        <a:pt x="569167" y="401216"/>
                      </a:cubicBezTo>
                      <a:cubicBezTo>
                        <a:pt x="573670" y="389209"/>
                        <a:pt x="571044" y="374329"/>
                        <a:pt x="578498" y="363894"/>
                      </a:cubicBezTo>
                      <a:cubicBezTo>
                        <a:pt x="587537" y="351240"/>
                        <a:pt x="603379" y="345233"/>
                        <a:pt x="615820" y="335902"/>
                      </a:cubicBezTo>
                      <a:cubicBezTo>
                        <a:pt x="622041" y="317241"/>
                        <a:pt x="622680" y="295655"/>
                        <a:pt x="634482" y="279918"/>
                      </a:cubicBezTo>
                      <a:cubicBezTo>
                        <a:pt x="648096" y="261766"/>
                        <a:pt x="662596" y="238766"/>
                        <a:pt x="681135" y="223935"/>
                      </a:cubicBezTo>
                      <a:cubicBezTo>
                        <a:pt x="689892" y="216930"/>
                        <a:pt x="699796" y="211494"/>
                        <a:pt x="709127" y="205274"/>
                      </a:cubicBezTo>
                      <a:cubicBezTo>
                        <a:pt x="715347" y="195943"/>
                        <a:pt x="719859" y="185212"/>
                        <a:pt x="727788" y="177282"/>
                      </a:cubicBezTo>
                      <a:cubicBezTo>
                        <a:pt x="735718" y="169352"/>
                        <a:pt x="748601" y="167235"/>
                        <a:pt x="755780" y="158620"/>
                      </a:cubicBezTo>
                      <a:cubicBezTo>
                        <a:pt x="764684" y="147935"/>
                        <a:pt x="764606" y="131133"/>
                        <a:pt x="774441" y="121298"/>
                      </a:cubicBezTo>
                      <a:cubicBezTo>
                        <a:pt x="784276" y="111463"/>
                        <a:pt x="800190" y="110352"/>
                        <a:pt x="811763" y="102637"/>
                      </a:cubicBezTo>
                      <a:cubicBezTo>
                        <a:pt x="819083" y="97757"/>
                        <a:pt x="824204" y="90196"/>
                        <a:pt x="830425" y="83976"/>
                      </a:cubicBezTo>
                      <a:cubicBezTo>
                        <a:pt x="848588" y="29483"/>
                        <a:pt x="825543" y="79526"/>
                        <a:pt x="867747" y="37322"/>
                      </a:cubicBezTo>
                      <a:cubicBezTo>
                        <a:pt x="875676" y="29393"/>
                        <a:pt x="879680" y="18302"/>
                        <a:pt x="886408" y="9331"/>
                      </a:cubicBezTo>
                      <a:cubicBezTo>
                        <a:pt x="889047" y="5812"/>
                        <a:pt x="892629" y="3110"/>
                        <a:pt x="895739" y="0"/>
                      </a:cubicBezTo>
                    </a:path>
                  </a:pathLst>
                </a:custGeom>
                <a:noFill/>
                <a:ln w="31750"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1737807" y="5681210"/>
                  <a:ext cx="909878" cy="570625"/>
                </a:xfrm>
                <a:custGeom>
                  <a:avLst/>
                  <a:gdLst>
                    <a:gd name="connsiteX0" fmla="*/ 0 w 942392"/>
                    <a:gd name="connsiteY0" fmla="*/ 0 h 447870"/>
                    <a:gd name="connsiteX1" fmla="*/ 186612 w 942392"/>
                    <a:gd name="connsiteY1" fmla="*/ 9331 h 447870"/>
                    <a:gd name="connsiteX2" fmla="*/ 223935 w 942392"/>
                    <a:gd name="connsiteY2" fmla="*/ 18662 h 447870"/>
                    <a:gd name="connsiteX3" fmla="*/ 242596 w 942392"/>
                    <a:gd name="connsiteY3" fmla="*/ 46653 h 447870"/>
                    <a:gd name="connsiteX4" fmla="*/ 261257 w 942392"/>
                    <a:gd name="connsiteY4" fmla="*/ 65315 h 447870"/>
                    <a:gd name="connsiteX5" fmla="*/ 279918 w 942392"/>
                    <a:gd name="connsiteY5" fmla="*/ 93306 h 447870"/>
                    <a:gd name="connsiteX6" fmla="*/ 335902 w 942392"/>
                    <a:gd name="connsiteY6" fmla="*/ 111968 h 447870"/>
                    <a:gd name="connsiteX7" fmla="*/ 373224 w 942392"/>
                    <a:gd name="connsiteY7" fmla="*/ 130629 h 447870"/>
                    <a:gd name="connsiteX8" fmla="*/ 391886 w 942392"/>
                    <a:gd name="connsiteY8" fmla="*/ 149290 h 447870"/>
                    <a:gd name="connsiteX9" fmla="*/ 419877 w 942392"/>
                    <a:gd name="connsiteY9" fmla="*/ 158621 h 447870"/>
                    <a:gd name="connsiteX10" fmla="*/ 447869 w 942392"/>
                    <a:gd name="connsiteY10" fmla="*/ 177282 h 447870"/>
                    <a:gd name="connsiteX11" fmla="*/ 466530 w 942392"/>
                    <a:gd name="connsiteY11" fmla="*/ 205274 h 447870"/>
                    <a:gd name="connsiteX12" fmla="*/ 494522 w 942392"/>
                    <a:gd name="connsiteY12" fmla="*/ 214604 h 447870"/>
                    <a:gd name="connsiteX13" fmla="*/ 503853 w 942392"/>
                    <a:gd name="connsiteY13" fmla="*/ 242596 h 447870"/>
                    <a:gd name="connsiteX14" fmla="*/ 531845 w 942392"/>
                    <a:gd name="connsiteY14" fmla="*/ 261257 h 447870"/>
                    <a:gd name="connsiteX15" fmla="*/ 606490 w 942392"/>
                    <a:gd name="connsiteY15" fmla="*/ 279919 h 447870"/>
                    <a:gd name="connsiteX16" fmla="*/ 662473 w 942392"/>
                    <a:gd name="connsiteY16" fmla="*/ 317241 h 447870"/>
                    <a:gd name="connsiteX17" fmla="*/ 718457 w 942392"/>
                    <a:gd name="connsiteY17" fmla="*/ 345233 h 447870"/>
                    <a:gd name="connsiteX18" fmla="*/ 755779 w 942392"/>
                    <a:gd name="connsiteY18" fmla="*/ 373225 h 447870"/>
                    <a:gd name="connsiteX19" fmla="*/ 849086 w 942392"/>
                    <a:gd name="connsiteY19" fmla="*/ 401217 h 447870"/>
                    <a:gd name="connsiteX20" fmla="*/ 895739 w 942392"/>
                    <a:gd name="connsiteY20" fmla="*/ 429208 h 447870"/>
                    <a:gd name="connsiteX21" fmla="*/ 942392 w 942392"/>
                    <a:gd name="connsiteY21" fmla="*/ 447870 h 44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42392" h="447870">
                      <a:moveTo>
                        <a:pt x="0" y="0"/>
                      </a:moveTo>
                      <a:cubicBezTo>
                        <a:pt x="62204" y="3110"/>
                        <a:pt x="124545" y="4159"/>
                        <a:pt x="186612" y="9331"/>
                      </a:cubicBezTo>
                      <a:cubicBezTo>
                        <a:pt x="199392" y="10396"/>
                        <a:pt x="213265" y="11549"/>
                        <a:pt x="223935" y="18662"/>
                      </a:cubicBezTo>
                      <a:cubicBezTo>
                        <a:pt x="233265" y="24882"/>
                        <a:pt x="235591" y="37897"/>
                        <a:pt x="242596" y="46653"/>
                      </a:cubicBezTo>
                      <a:cubicBezTo>
                        <a:pt x="248091" y="53522"/>
                        <a:pt x="255762" y="58446"/>
                        <a:pt x="261257" y="65315"/>
                      </a:cubicBezTo>
                      <a:cubicBezTo>
                        <a:pt x="268262" y="74071"/>
                        <a:pt x="270409" y="87363"/>
                        <a:pt x="279918" y="93306"/>
                      </a:cubicBezTo>
                      <a:cubicBezTo>
                        <a:pt x="296599" y="103732"/>
                        <a:pt x="318308" y="103171"/>
                        <a:pt x="335902" y="111968"/>
                      </a:cubicBezTo>
                      <a:cubicBezTo>
                        <a:pt x="348343" y="118188"/>
                        <a:pt x="361651" y="122914"/>
                        <a:pt x="373224" y="130629"/>
                      </a:cubicBezTo>
                      <a:cubicBezTo>
                        <a:pt x="380544" y="135509"/>
                        <a:pt x="384343" y="144764"/>
                        <a:pt x="391886" y="149290"/>
                      </a:cubicBezTo>
                      <a:cubicBezTo>
                        <a:pt x="400320" y="154350"/>
                        <a:pt x="411080" y="154223"/>
                        <a:pt x="419877" y="158621"/>
                      </a:cubicBezTo>
                      <a:cubicBezTo>
                        <a:pt x="429907" y="163636"/>
                        <a:pt x="438538" y="171062"/>
                        <a:pt x="447869" y="177282"/>
                      </a:cubicBezTo>
                      <a:cubicBezTo>
                        <a:pt x="454089" y="186613"/>
                        <a:pt x="457773" y="198269"/>
                        <a:pt x="466530" y="205274"/>
                      </a:cubicBezTo>
                      <a:cubicBezTo>
                        <a:pt x="474210" y="211418"/>
                        <a:pt x="487567" y="207649"/>
                        <a:pt x="494522" y="214604"/>
                      </a:cubicBezTo>
                      <a:cubicBezTo>
                        <a:pt x="501477" y="221559"/>
                        <a:pt x="497709" y="234916"/>
                        <a:pt x="503853" y="242596"/>
                      </a:cubicBezTo>
                      <a:cubicBezTo>
                        <a:pt x="510858" y="251353"/>
                        <a:pt x="521815" y="256242"/>
                        <a:pt x="531845" y="261257"/>
                      </a:cubicBezTo>
                      <a:cubicBezTo>
                        <a:pt x="550974" y="270821"/>
                        <a:pt x="588744" y="276370"/>
                        <a:pt x="606490" y="279919"/>
                      </a:cubicBezTo>
                      <a:cubicBezTo>
                        <a:pt x="659553" y="332980"/>
                        <a:pt x="608461" y="290234"/>
                        <a:pt x="662473" y="317241"/>
                      </a:cubicBezTo>
                      <a:cubicBezTo>
                        <a:pt x="734820" y="353415"/>
                        <a:pt x="648102" y="321780"/>
                        <a:pt x="718457" y="345233"/>
                      </a:cubicBezTo>
                      <a:cubicBezTo>
                        <a:pt x="730898" y="354564"/>
                        <a:pt x="741870" y="366270"/>
                        <a:pt x="755779" y="373225"/>
                      </a:cubicBezTo>
                      <a:cubicBezTo>
                        <a:pt x="834750" y="412710"/>
                        <a:pt x="746324" y="339562"/>
                        <a:pt x="849086" y="401217"/>
                      </a:cubicBezTo>
                      <a:cubicBezTo>
                        <a:pt x="864637" y="410547"/>
                        <a:pt x="879167" y="421843"/>
                        <a:pt x="895739" y="429208"/>
                      </a:cubicBezTo>
                      <a:cubicBezTo>
                        <a:pt x="951883" y="454161"/>
                        <a:pt x="919001" y="424479"/>
                        <a:pt x="942392" y="447870"/>
                      </a:cubicBezTo>
                    </a:path>
                  </a:pathLst>
                </a:custGeom>
                <a:noFill/>
                <a:ln w="31750" cmpd="sng"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Freeform 94"/>
              <p:cNvSpPr/>
              <p:nvPr/>
            </p:nvSpPr>
            <p:spPr>
              <a:xfrm>
                <a:off x="6111551" y="5635690"/>
                <a:ext cx="951722" cy="643820"/>
              </a:xfrm>
              <a:custGeom>
                <a:avLst/>
                <a:gdLst>
                  <a:gd name="connsiteX0" fmla="*/ 0 w 951722"/>
                  <a:gd name="connsiteY0" fmla="*/ 0 h 643820"/>
                  <a:gd name="connsiteX1" fmla="*/ 83976 w 951722"/>
                  <a:gd name="connsiteY1" fmla="*/ 9330 h 643820"/>
                  <a:gd name="connsiteX2" fmla="*/ 867747 w 951722"/>
                  <a:gd name="connsiteY2" fmla="*/ 578498 h 643820"/>
                  <a:gd name="connsiteX3" fmla="*/ 886408 w 951722"/>
                  <a:gd name="connsiteY3" fmla="*/ 625151 h 643820"/>
                  <a:gd name="connsiteX4" fmla="*/ 951722 w 951722"/>
                  <a:gd name="connsiteY4" fmla="*/ 643812 h 64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722" h="643820">
                    <a:moveTo>
                      <a:pt x="0" y="0"/>
                    </a:moveTo>
                    <a:lnTo>
                      <a:pt x="83976" y="9330"/>
                    </a:lnTo>
                    <a:cubicBezTo>
                      <a:pt x="352626" y="188430"/>
                      <a:pt x="867747" y="578498"/>
                      <a:pt x="867747" y="578498"/>
                    </a:cubicBezTo>
                    <a:cubicBezTo>
                      <a:pt x="873967" y="594049"/>
                      <a:pt x="873803" y="614122"/>
                      <a:pt x="886408" y="625151"/>
                    </a:cubicBezTo>
                    <a:cubicBezTo>
                      <a:pt x="908859" y="644795"/>
                      <a:pt x="928489" y="643812"/>
                      <a:pt x="951722" y="643812"/>
                    </a:cubicBezTo>
                  </a:path>
                </a:pathLst>
              </a:custGeom>
              <a:noFill/>
              <a:ln w="31750" cmpd="sng"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7118423" y="6055603"/>
              <a:ext cx="1596843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191000" y="4419621"/>
            <a:ext cx="3048000" cy="369332"/>
          </a:xfrm>
          <a:prstGeom prst="rect">
            <a:avLst/>
          </a:prstGeom>
          <a:gradFill>
            <a:gsLst>
              <a:gs pos="0">
                <a:schemeClr val="bg1">
                  <a:tint val="55000"/>
                  <a:satMod val="300000"/>
                </a:schemeClr>
              </a:gs>
              <a:gs pos="40000">
                <a:schemeClr val="bg1">
                  <a:tint val="65000"/>
                  <a:satMod val="300000"/>
                </a:schemeClr>
              </a:gs>
              <a:gs pos="100000">
                <a:schemeClr val="bg1">
                  <a:shade val="65000"/>
                  <a:satMod val="300000"/>
                </a:schemeClr>
              </a:gs>
            </a:gsLst>
            <a:path path="circle">
              <a:fillToRect l="65000" b="98000"/>
            </a:path>
          </a:gra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After garbage collection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3420" y="232789"/>
            <a:ext cx="4152384" cy="3169092"/>
            <a:chOff x="4550603" y="194664"/>
            <a:chExt cx="4152384" cy="3169092"/>
          </a:xfrm>
        </p:grpSpPr>
        <p:grpSp>
          <p:nvGrpSpPr>
            <p:cNvPr id="97" name="Group 96"/>
            <p:cNvGrpSpPr/>
            <p:nvPr/>
          </p:nvGrpSpPr>
          <p:grpSpPr>
            <a:xfrm>
              <a:off x="4550603" y="194664"/>
              <a:ext cx="4152384" cy="3169092"/>
              <a:chOff x="4543720" y="34488"/>
              <a:chExt cx="4152384" cy="316909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43720" y="34488"/>
                <a:ext cx="4152384" cy="3169092"/>
                <a:chOff x="132094" y="3159748"/>
                <a:chExt cx="4152384" cy="316909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680217" y="3519556"/>
                  <a:ext cx="1604261" cy="2809284"/>
                  <a:chOff x="5257800" y="2000048"/>
                  <a:chExt cx="3048446" cy="3805436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5257800" y="2000048"/>
                    <a:ext cx="3048446" cy="3805436"/>
                    <a:chOff x="5409754" y="2118520"/>
                    <a:chExt cx="3048446" cy="3805436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5410200" y="2118520"/>
                      <a:ext cx="3048000" cy="3805436"/>
                      <a:chOff x="5363497" y="1477196"/>
                      <a:chExt cx="3367881" cy="2936582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5363497" y="1477196"/>
                        <a:ext cx="3352799" cy="293658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31750" cmpd="sng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5370545" y="2831127"/>
                        <a:ext cx="3360833" cy="1377239"/>
                        <a:chOff x="5370545" y="2831127"/>
                        <a:chExt cx="3360833" cy="1377239"/>
                      </a:xfrm>
                    </p:grpSpPr>
                    <p:cxnSp>
                      <p:nvCxnSpPr>
                        <p:cNvPr id="20" name="Straight Connector 19"/>
                        <p:cNvCxnSpPr/>
                        <p:nvPr/>
                      </p:nvCxnSpPr>
                      <p:spPr>
                        <a:xfrm>
                          <a:off x="5370545" y="2831127"/>
                          <a:ext cx="3352800" cy="0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Connector 21"/>
                        <p:cNvCxnSpPr/>
                        <p:nvPr/>
                      </p:nvCxnSpPr>
                      <p:spPr>
                        <a:xfrm>
                          <a:off x="5378578" y="4208366"/>
                          <a:ext cx="3352800" cy="0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5419449" y="2127380"/>
                      <a:ext cx="3011850" cy="1071715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31750" cmpd="sng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5409754" y="3729074"/>
                      <a:ext cx="3021543" cy="513112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31750" cmpd="sng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5416578" y="5395770"/>
                      <a:ext cx="3006358" cy="271623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31750" cmpd="sng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" name="Rectangle 6"/>
                  <p:cNvSpPr/>
                  <p:nvPr/>
                </p:nvSpPr>
                <p:spPr>
                  <a:xfrm>
                    <a:off x="5271896" y="4575344"/>
                    <a:ext cx="3006358" cy="110443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25288" y="3512704"/>
                  <a:ext cx="1603344" cy="2816136"/>
                  <a:chOff x="2967022" y="2263028"/>
                  <a:chExt cx="1573789" cy="3243742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2967022" y="2270919"/>
                    <a:ext cx="1573789" cy="3235851"/>
                    <a:chOff x="5353252" y="1477195"/>
                    <a:chExt cx="3374498" cy="2953834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5363497" y="1477195"/>
                      <a:ext cx="3352799" cy="2953834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31750" cmpd="sng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5353252" y="3484750"/>
                      <a:ext cx="3374498" cy="411187"/>
                      <a:chOff x="5353252" y="3484750"/>
                      <a:chExt cx="3374498" cy="411187"/>
                    </a:xfrm>
                  </p:grpSpPr>
                  <p:cxnSp>
                    <p:nvCxnSpPr>
                      <p:cNvPr id="30" name="Straight Connector 29"/>
                      <p:cNvCxnSpPr/>
                      <p:nvPr/>
                    </p:nvCxnSpPr>
                    <p:spPr>
                      <a:xfrm>
                        <a:off x="5353252" y="3484750"/>
                        <a:ext cx="3352801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>
                        <a:off x="5374949" y="3895937"/>
                        <a:ext cx="3352801" cy="0"/>
                      </a:xfrm>
                      <a:prstGeom prst="line">
                        <a:avLst/>
                      </a:prstGeom>
                      <a:ln w="317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5" name="Rectangle 24"/>
                  <p:cNvSpPr/>
                  <p:nvPr/>
                </p:nvSpPr>
                <p:spPr>
                  <a:xfrm>
                    <a:off x="2977142" y="2263028"/>
                    <a:ext cx="1558327" cy="1558783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31750" cmpd="sng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132094" y="3159748"/>
                  <a:ext cx="12954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latin typeface="Comic Sans MS" panose="030F0702030302020204" pitchFamily="66" charset="0"/>
                    </a:rPr>
                    <a:t>stack</a:t>
                  </a:r>
                  <a:endParaRPr lang="en-US" b="1" dirty="0">
                    <a:solidFill>
                      <a:srgbClr val="00206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584170" y="3177033"/>
                  <a:ext cx="12954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latin typeface="Comic Sans MS" panose="030F0702030302020204" pitchFamily="66" charset="0"/>
                    </a:rPr>
                    <a:t>heap</a:t>
                  </a:r>
                  <a:endParaRPr lang="en-US" b="1" dirty="0">
                    <a:solidFill>
                      <a:srgbClr val="00206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3" name="Freeform 2"/>
                <p:cNvSpPr/>
                <p:nvPr/>
              </p:nvSpPr>
              <p:spPr>
                <a:xfrm>
                  <a:off x="1669256" y="4601124"/>
                  <a:ext cx="986204" cy="448376"/>
                </a:xfrm>
                <a:custGeom>
                  <a:avLst/>
                  <a:gdLst>
                    <a:gd name="connsiteX0" fmla="*/ 0 w 1054359"/>
                    <a:gd name="connsiteY0" fmla="*/ 811767 h 811767"/>
                    <a:gd name="connsiteX1" fmla="*/ 102637 w 1054359"/>
                    <a:gd name="connsiteY1" fmla="*/ 793106 h 811767"/>
                    <a:gd name="connsiteX2" fmla="*/ 149290 w 1054359"/>
                    <a:gd name="connsiteY2" fmla="*/ 783775 h 811767"/>
                    <a:gd name="connsiteX3" fmla="*/ 233265 w 1054359"/>
                    <a:gd name="connsiteY3" fmla="*/ 737122 h 811767"/>
                    <a:gd name="connsiteX4" fmla="*/ 335902 w 1054359"/>
                    <a:gd name="connsiteY4" fmla="*/ 690469 h 811767"/>
                    <a:gd name="connsiteX5" fmla="*/ 401216 w 1054359"/>
                    <a:gd name="connsiteY5" fmla="*/ 615824 h 811767"/>
                    <a:gd name="connsiteX6" fmla="*/ 429208 w 1054359"/>
                    <a:gd name="connsiteY6" fmla="*/ 531849 h 811767"/>
                    <a:gd name="connsiteX7" fmla="*/ 466530 w 1054359"/>
                    <a:gd name="connsiteY7" fmla="*/ 503857 h 811767"/>
                    <a:gd name="connsiteX8" fmla="*/ 513183 w 1054359"/>
                    <a:gd name="connsiteY8" fmla="*/ 382559 h 811767"/>
                    <a:gd name="connsiteX9" fmla="*/ 531845 w 1054359"/>
                    <a:gd name="connsiteY9" fmla="*/ 335906 h 811767"/>
                    <a:gd name="connsiteX10" fmla="*/ 569167 w 1054359"/>
                    <a:gd name="connsiteY10" fmla="*/ 289253 h 811767"/>
                    <a:gd name="connsiteX11" fmla="*/ 578498 w 1054359"/>
                    <a:gd name="connsiteY11" fmla="*/ 251930 h 811767"/>
                    <a:gd name="connsiteX12" fmla="*/ 625151 w 1054359"/>
                    <a:gd name="connsiteY12" fmla="*/ 195946 h 811767"/>
                    <a:gd name="connsiteX13" fmla="*/ 690465 w 1054359"/>
                    <a:gd name="connsiteY13" fmla="*/ 111971 h 811767"/>
                    <a:gd name="connsiteX14" fmla="*/ 709126 w 1054359"/>
                    <a:gd name="connsiteY14" fmla="*/ 83979 h 811767"/>
                    <a:gd name="connsiteX15" fmla="*/ 737118 w 1054359"/>
                    <a:gd name="connsiteY15" fmla="*/ 55987 h 811767"/>
                    <a:gd name="connsiteX16" fmla="*/ 849085 w 1054359"/>
                    <a:gd name="connsiteY16" fmla="*/ 27995 h 811767"/>
                    <a:gd name="connsiteX17" fmla="*/ 923730 w 1054359"/>
                    <a:gd name="connsiteY17" fmla="*/ 9334 h 811767"/>
                    <a:gd name="connsiteX18" fmla="*/ 1054359 w 1054359"/>
                    <a:gd name="connsiteY18" fmla="*/ 4 h 811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54359" h="811767">
                      <a:moveTo>
                        <a:pt x="0" y="811767"/>
                      </a:moveTo>
                      <a:lnTo>
                        <a:pt x="102637" y="793106"/>
                      </a:lnTo>
                      <a:cubicBezTo>
                        <a:pt x="118224" y="790183"/>
                        <a:pt x="134245" y="788790"/>
                        <a:pt x="149290" y="783775"/>
                      </a:cubicBezTo>
                      <a:cubicBezTo>
                        <a:pt x="181752" y="772954"/>
                        <a:pt x="202172" y="751473"/>
                        <a:pt x="233265" y="737122"/>
                      </a:cubicBezTo>
                      <a:cubicBezTo>
                        <a:pt x="285003" y="713243"/>
                        <a:pt x="299897" y="720473"/>
                        <a:pt x="335902" y="690469"/>
                      </a:cubicBezTo>
                      <a:cubicBezTo>
                        <a:pt x="361147" y="669432"/>
                        <a:pt x="381050" y="641032"/>
                        <a:pt x="401216" y="615824"/>
                      </a:cubicBezTo>
                      <a:cubicBezTo>
                        <a:pt x="410547" y="587832"/>
                        <a:pt x="414341" y="557336"/>
                        <a:pt x="429208" y="531849"/>
                      </a:cubicBezTo>
                      <a:cubicBezTo>
                        <a:pt x="437044" y="518416"/>
                        <a:pt x="457612" y="516597"/>
                        <a:pt x="466530" y="503857"/>
                      </a:cubicBezTo>
                      <a:cubicBezTo>
                        <a:pt x="486787" y="474918"/>
                        <a:pt x="499890" y="415791"/>
                        <a:pt x="513183" y="382559"/>
                      </a:cubicBezTo>
                      <a:cubicBezTo>
                        <a:pt x="519404" y="367008"/>
                        <a:pt x="523228" y="350268"/>
                        <a:pt x="531845" y="335906"/>
                      </a:cubicBezTo>
                      <a:cubicBezTo>
                        <a:pt x="542091" y="318829"/>
                        <a:pt x="556726" y="304804"/>
                        <a:pt x="569167" y="289253"/>
                      </a:cubicBezTo>
                      <a:cubicBezTo>
                        <a:pt x="572277" y="276812"/>
                        <a:pt x="573446" y="263717"/>
                        <a:pt x="578498" y="251930"/>
                      </a:cubicBezTo>
                      <a:cubicBezTo>
                        <a:pt x="590763" y="223312"/>
                        <a:pt x="605369" y="219685"/>
                        <a:pt x="625151" y="195946"/>
                      </a:cubicBezTo>
                      <a:cubicBezTo>
                        <a:pt x="647853" y="168704"/>
                        <a:pt x="670795" y="141477"/>
                        <a:pt x="690465" y="111971"/>
                      </a:cubicBezTo>
                      <a:cubicBezTo>
                        <a:pt x="696685" y="102640"/>
                        <a:pt x="701947" y="92594"/>
                        <a:pt x="709126" y="83979"/>
                      </a:cubicBezTo>
                      <a:cubicBezTo>
                        <a:pt x="717574" y="73842"/>
                        <a:pt x="725583" y="62395"/>
                        <a:pt x="737118" y="55987"/>
                      </a:cubicBezTo>
                      <a:cubicBezTo>
                        <a:pt x="773843" y="35585"/>
                        <a:pt x="809483" y="36481"/>
                        <a:pt x="849085" y="27995"/>
                      </a:cubicBezTo>
                      <a:cubicBezTo>
                        <a:pt x="874163" y="22621"/>
                        <a:pt x="898366" y="13138"/>
                        <a:pt x="923730" y="9334"/>
                      </a:cubicBezTo>
                      <a:cubicBezTo>
                        <a:pt x="989376" y="-513"/>
                        <a:pt x="1006969" y="4"/>
                        <a:pt x="1054359" y="4"/>
                      </a:cubicBezTo>
                    </a:path>
                  </a:pathLst>
                </a:custGeom>
                <a:noFill/>
                <a:ln w="31750"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1659802" y="5299090"/>
                  <a:ext cx="987882" cy="822967"/>
                </a:xfrm>
                <a:custGeom>
                  <a:avLst/>
                  <a:gdLst>
                    <a:gd name="connsiteX0" fmla="*/ 0 w 895739"/>
                    <a:gd name="connsiteY0" fmla="*/ 1063690 h 1063690"/>
                    <a:gd name="connsiteX1" fmla="*/ 46653 w 895739"/>
                    <a:gd name="connsiteY1" fmla="*/ 1054359 h 1063690"/>
                    <a:gd name="connsiteX2" fmla="*/ 74645 w 895739"/>
                    <a:gd name="connsiteY2" fmla="*/ 1035698 h 1063690"/>
                    <a:gd name="connsiteX3" fmla="*/ 139959 w 895739"/>
                    <a:gd name="connsiteY3" fmla="*/ 1017037 h 1063690"/>
                    <a:gd name="connsiteX4" fmla="*/ 214604 w 895739"/>
                    <a:gd name="connsiteY4" fmla="*/ 961053 h 1063690"/>
                    <a:gd name="connsiteX5" fmla="*/ 242596 w 895739"/>
                    <a:gd name="connsiteY5" fmla="*/ 942392 h 1063690"/>
                    <a:gd name="connsiteX6" fmla="*/ 270588 w 895739"/>
                    <a:gd name="connsiteY6" fmla="*/ 933061 h 1063690"/>
                    <a:gd name="connsiteX7" fmla="*/ 307910 w 895739"/>
                    <a:gd name="connsiteY7" fmla="*/ 914400 h 1063690"/>
                    <a:gd name="connsiteX8" fmla="*/ 345233 w 895739"/>
                    <a:gd name="connsiteY8" fmla="*/ 867747 h 1063690"/>
                    <a:gd name="connsiteX9" fmla="*/ 363894 w 895739"/>
                    <a:gd name="connsiteY9" fmla="*/ 839755 h 1063690"/>
                    <a:gd name="connsiteX10" fmla="*/ 438539 w 895739"/>
                    <a:gd name="connsiteY10" fmla="*/ 746449 h 1063690"/>
                    <a:gd name="connsiteX11" fmla="*/ 447869 w 895739"/>
                    <a:gd name="connsiteY11" fmla="*/ 718457 h 1063690"/>
                    <a:gd name="connsiteX12" fmla="*/ 485192 w 895739"/>
                    <a:gd name="connsiteY12" fmla="*/ 662474 h 1063690"/>
                    <a:gd name="connsiteX13" fmla="*/ 513184 w 895739"/>
                    <a:gd name="connsiteY13" fmla="*/ 569167 h 1063690"/>
                    <a:gd name="connsiteX14" fmla="*/ 522514 w 895739"/>
                    <a:gd name="connsiteY14" fmla="*/ 541176 h 1063690"/>
                    <a:gd name="connsiteX15" fmla="*/ 541176 w 895739"/>
                    <a:gd name="connsiteY15" fmla="*/ 503853 h 1063690"/>
                    <a:gd name="connsiteX16" fmla="*/ 569167 w 895739"/>
                    <a:gd name="connsiteY16" fmla="*/ 401216 h 1063690"/>
                    <a:gd name="connsiteX17" fmla="*/ 578498 w 895739"/>
                    <a:gd name="connsiteY17" fmla="*/ 363894 h 1063690"/>
                    <a:gd name="connsiteX18" fmla="*/ 615820 w 895739"/>
                    <a:gd name="connsiteY18" fmla="*/ 335902 h 1063690"/>
                    <a:gd name="connsiteX19" fmla="*/ 634482 w 895739"/>
                    <a:gd name="connsiteY19" fmla="*/ 279918 h 1063690"/>
                    <a:gd name="connsiteX20" fmla="*/ 681135 w 895739"/>
                    <a:gd name="connsiteY20" fmla="*/ 223935 h 1063690"/>
                    <a:gd name="connsiteX21" fmla="*/ 709127 w 895739"/>
                    <a:gd name="connsiteY21" fmla="*/ 205274 h 1063690"/>
                    <a:gd name="connsiteX22" fmla="*/ 727788 w 895739"/>
                    <a:gd name="connsiteY22" fmla="*/ 177282 h 1063690"/>
                    <a:gd name="connsiteX23" fmla="*/ 755780 w 895739"/>
                    <a:gd name="connsiteY23" fmla="*/ 158620 h 1063690"/>
                    <a:gd name="connsiteX24" fmla="*/ 774441 w 895739"/>
                    <a:gd name="connsiteY24" fmla="*/ 121298 h 1063690"/>
                    <a:gd name="connsiteX25" fmla="*/ 811763 w 895739"/>
                    <a:gd name="connsiteY25" fmla="*/ 102637 h 1063690"/>
                    <a:gd name="connsiteX26" fmla="*/ 830425 w 895739"/>
                    <a:gd name="connsiteY26" fmla="*/ 83976 h 1063690"/>
                    <a:gd name="connsiteX27" fmla="*/ 867747 w 895739"/>
                    <a:gd name="connsiteY27" fmla="*/ 37322 h 1063690"/>
                    <a:gd name="connsiteX28" fmla="*/ 886408 w 895739"/>
                    <a:gd name="connsiteY28" fmla="*/ 9331 h 1063690"/>
                    <a:gd name="connsiteX29" fmla="*/ 895739 w 895739"/>
                    <a:gd name="connsiteY29" fmla="*/ 0 h 1063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5739" h="1063690">
                      <a:moveTo>
                        <a:pt x="0" y="1063690"/>
                      </a:moveTo>
                      <a:cubicBezTo>
                        <a:pt x="15551" y="1060580"/>
                        <a:pt x="31804" y="1059927"/>
                        <a:pt x="46653" y="1054359"/>
                      </a:cubicBezTo>
                      <a:cubicBezTo>
                        <a:pt x="57153" y="1050421"/>
                        <a:pt x="64615" y="1040713"/>
                        <a:pt x="74645" y="1035698"/>
                      </a:cubicBezTo>
                      <a:cubicBezTo>
                        <a:pt x="88034" y="1029003"/>
                        <a:pt x="127996" y="1020028"/>
                        <a:pt x="139959" y="1017037"/>
                      </a:cubicBezTo>
                      <a:cubicBezTo>
                        <a:pt x="183586" y="973410"/>
                        <a:pt x="152772" y="999698"/>
                        <a:pt x="214604" y="961053"/>
                      </a:cubicBezTo>
                      <a:cubicBezTo>
                        <a:pt x="224113" y="955110"/>
                        <a:pt x="232566" y="947407"/>
                        <a:pt x="242596" y="942392"/>
                      </a:cubicBezTo>
                      <a:cubicBezTo>
                        <a:pt x="251393" y="937993"/>
                        <a:pt x="261548" y="936935"/>
                        <a:pt x="270588" y="933061"/>
                      </a:cubicBezTo>
                      <a:cubicBezTo>
                        <a:pt x="283372" y="927582"/>
                        <a:pt x="295469" y="920620"/>
                        <a:pt x="307910" y="914400"/>
                      </a:cubicBezTo>
                      <a:cubicBezTo>
                        <a:pt x="365346" y="828244"/>
                        <a:pt x="292051" y="934223"/>
                        <a:pt x="345233" y="867747"/>
                      </a:cubicBezTo>
                      <a:cubicBezTo>
                        <a:pt x="352238" y="858990"/>
                        <a:pt x="356510" y="848194"/>
                        <a:pt x="363894" y="839755"/>
                      </a:cubicBezTo>
                      <a:cubicBezTo>
                        <a:pt x="414745" y="781639"/>
                        <a:pt x="406345" y="810838"/>
                        <a:pt x="438539" y="746449"/>
                      </a:cubicBezTo>
                      <a:cubicBezTo>
                        <a:pt x="442937" y="737652"/>
                        <a:pt x="443093" y="727055"/>
                        <a:pt x="447869" y="718457"/>
                      </a:cubicBezTo>
                      <a:cubicBezTo>
                        <a:pt x="458761" y="698851"/>
                        <a:pt x="485192" y="662474"/>
                        <a:pt x="485192" y="662474"/>
                      </a:cubicBezTo>
                      <a:cubicBezTo>
                        <a:pt x="499294" y="606063"/>
                        <a:pt x="490465" y="637323"/>
                        <a:pt x="513184" y="569167"/>
                      </a:cubicBezTo>
                      <a:cubicBezTo>
                        <a:pt x="516294" y="559837"/>
                        <a:pt x="518116" y="549973"/>
                        <a:pt x="522514" y="541176"/>
                      </a:cubicBezTo>
                      <a:lnTo>
                        <a:pt x="541176" y="503853"/>
                      </a:lnTo>
                      <a:cubicBezTo>
                        <a:pt x="559403" y="376255"/>
                        <a:pt x="536288" y="488893"/>
                        <a:pt x="569167" y="401216"/>
                      </a:cubicBezTo>
                      <a:cubicBezTo>
                        <a:pt x="573670" y="389209"/>
                        <a:pt x="571044" y="374329"/>
                        <a:pt x="578498" y="363894"/>
                      </a:cubicBezTo>
                      <a:cubicBezTo>
                        <a:pt x="587537" y="351240"/>
                        <a:pt x="603379" y="345233"/>
                        <a:pt x="615820" y="335902"/>
                      </a:cubicBezTo>
                      <a:cubicBezTo>
                        <a:pt x="622041" y="317241"/>
                        <a:pt x="622680" y="295655"/>
                        <a:pt x="634482" y="279918"/>
                      </a:cubicBezTo>
                      <a:cubicBezTo>
                        <a:pt x="648096" y="261766"/>
                        <a:pt x="662596" y="238766"/>
                        <a:pt x="681135" y="223935"/>
                      </a:cubicBezTo>
                      <a:cubicBezTo>
                        <a:pt x="689892" y="216930"/>
                        <a:pt x="699796" y="211494"/>
                        <a:pt x="709127" y="205274"/>
                      </a:cubicBezTo>
                      <a:cubicBezTo>
                        <a:pt x="715347" y="195943"/>
                        <a:pt x="719859" y="185212"/>
                        <a:pt x="727788" y="177282"/>
                      </a:cubicBezTo>
                      <a:cubicBezTo>
                        <a:pt x="735718" y="169352"/>
                        <a:pt x="748601" y="167235"/>
                        <a:pt x="755780" y="158620"/>
                      </a:cubicBezTo>
                      <a:cubicBezTo>
                        <a:pt x="764684" y="147935"/>
                        <a:pt x="764606" y="131133"/>
                        <a:pt x="774441" y="121298"/>
                      </a:cubicBezTo>
                      <a:cubicBezTo>
                        <a:pt x="784276" y="111463"/>
                        <a:pt x="800190" y="110352"/>
                        <a:pt x="811763" y="102637"/>
                      </a:cubicBezTo>
                      <a:cubicBezTo>
                        <a:pt x="819083" y="97757"/>
                        <a:pt x="824204" y="90196"/>
                        <a:pt x="830425" y="83976"/>
                      </a:cubicBezTo>
                      <a:cubicBezTo>
                        <a:pt x="848588" y="29483"/>
                        <a:pt x="825543" y="79526"/>
                        <a:pt x="867747" y="37322"/>
                      </a:cubicBezTo>
                      <a:cubicBezTo>
                        <a:pt x="875676" y="29393"/>
                        <a:pt x="879680" y="18302"/>
                        <a:pt x="886408" y="9331"/>
                      </a:cubicBezTo>
                      <a:cubicBezTo>
                        <a:pt x="889047" y="5812"/>
                        <a:pt x="892629" y="3110"/>
                        <a:pt x="895739" y="0"/>
                      </a:cubicBezTo>
                    </a:path>
                  </a:pathLst>
                </a:custGeom>
                <a:noFill/>
                <a:ln w="31750"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737807" y="5681210"/>
                  <a:ext cx="909878" cy="570625"/>
                </a:xfrm>
                <a:custGeom>
                  <a:avLst/>
                  <a:gdLst>
                    <a:gd name="connsiteX0" fmla="*/ 0 w 942392"/>
                    <a:gd name="connsiteY0" fmla="*/ 0 h 447870"/>
                    <a:gd name="connsiteX1" fmla="*/ 186612 w 942392"/>
                    <a:gd name="connsiteY1" fmla="*/ 9331 h 447870"/>
                    <a:gd name="connsiteX2" fmla="*/ 223935 w 942392"/>
                    <a:gd name="connsiteY2" fmla="*/ 18662 h 447870"/>
                    <a:gd name="connsiteX3" fmla="*/ 242596 w 942392"/>
                    <a:gd name="connsiteY3" fmla="*/ 46653 h 447870"/>
                    <a:gd name="connsiteX4" fmla="*/ 261257 w 942392"/>
                    <a:gd name="connsiteY4" fmla="*/ 65315 h 447870"/>
                    <a:gd name="connsiteX5" fmla="*/ 279918 w 942392"/>
                    <a:gd name="connsiteY5" fmla="*/ 93306 h 447870"/>
                    <a:gd name="connsiteX6" fmla="*/ 335902 w 942392"/>
                    <a:gd name="connsiteY6" fmla="*/ 111968 h 447870"/>
                    <a:gd name="connsiteX7" fmla="*/ 373224 w 942392"/>
                    <a:gd name="connsiteY7" fmla="*/ 130629 h 447870"/>
                    <a:gd name="connsiteX8" fmla="*/ 391886 w 942392"/>
                    <a:gd name="connsiteY8" fmla="*/ 149290 h 447870"/>
                    <a:gd name="connsiteX9" fmla="*/ 419877 w 942392"/>
                    <a:gd name="connsiteY9" fmla="*/ 158621 h 447870"/>
                    <a:gd name="connsiteX10" fmla="*/ 447869 w 942392"/>
                    <a:gd name="connsiteY10" fmla="*/ 177282 h 447870"/>
                    <a:gd name="connsiteX11" fmla="*/ 466530 w 942392"/>
                    <a:gd name="connsiteY11" fmla="*/ 205274 h 447870"/>
                    <a:gd name="connsiteX12" fmla="*/ 494522 w 942392"/>
                    <a:gd name="connsiteY12" fmla="*/ 214604 h 447870"/>
                    <a:gd name="connsiteX13" fmla="*/ 503853 w 942392"/>
                    <a:gd name="connsiteY13" fmla="*/ 242596 h 447870"/>
                    <a:gd name="connsiteX14" fmla="*/ 531845 w 942392"/>
                    <a:gd name="connsiteY14" fmla="*/ 261257 h 447870"/>
                    <a:gd name="connsiteX15" fmla="*/ 606490 w 942392"/>
                    <a:gd name="connsiteY15" fmla="*/ 279919 h 447870"/>
                    <a:gd name="connsiteX16" fmla="*/ 662473 w 942392"/>
                    <a:gd name="connsiteY16" fmla="*/ 317241 h 447870"/>
                    <a:gd name="connsiteX17" fmla="*/ 718457 w 942392"/>
                    <a:gd name="connsiteY17" fmla="*/ 345233 h 447870"/>
                    <a:gd name="connsiteX18" fmla="*/ 755779 w 942392"/>
                    <a:gd name="connsiteY18" fmla="*/ 373225 h 447870"/>
                    <a:gd name="connsiteX19" fmla="*/ 849086 w 942392"/>
                    <a:gd name="connsiteY19" fmla="*/ 401217 h 447870"/>
                    <a:gd name="connsiteX20" fmla="*/ 895739 w 942392"/>
                    <a:gd name="connsiteY20" fmla="*/ 429208 h 447870"/>
                    <a:gd name="connsiteX21" fmla="*/ 942392 w 942392"/>
                    <a:gd name="connsiteY21" fmla="*/ 447870 h 44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42392" h="447870">
                      <a:moveTo>
                        <a:pt x="0" y="0"/>
                      </a:moveTo>
                      <a:cubicBezTo>
                        <a:pt x="62204" y="3110"/>
                        <a:pt x="124545" y="4159"/>
                        <a:pt x="186612" y="9331"/>
                      </a:cubicBezTo>
                      <a:cubicBezTo>
                        <a:pt x="199392" y="10396"/>
                        <a:pt x="213265" y="11549"/>
                        <a:pt x="223935" y="18662"/>
                      </a:cubicBezTo>
                      <a:cubicBezTo>
                        <a:pt x="233265" y="24882"/>
                        <a:pt x="235591" y="37897"/>
                        <a:pt x="242596" y="46653"/>
                      </a:cubicBezTo>
                      <a:cubicBezTo>
                        <a:pt x="248091" y="53522"/>
                        <a:pt x="255762" y="58446"/>
                        <a:pt x="261257" y="65315"/>
                      </a:cubicBezTo>
                      <a:cubicBezTo>
                        <a:pt x="268262" y="74071"/>
                        <a:pt x="270409" y="87363"/>
                        <a:pt x="279918" y="93306"/>
                      </a:cubicBezTo>
                      <a:cubicBezTo>
                        <a:pt x="296599" y="103732"/>
                        <a:pt x="318308" y="103171"/>
                        <a:pt x="335902" y="111968"/>
                      </a:cubicBezTo>
                      <a:cubicBezTo>
                        <a:pt x="348343" y="118188"/>
                        <a:pt x="361651" y="122914"/>
                        <a:pt x="373224" y="130629"/>
                      </a:cubicBezTo>
                      <a:cubicBezTo>
                        <a:pt x="380544" y="135509"/>
                        <a:pt x="384343" y="144764"/>
                        <a:pt x="391886" y="149290"/>
                      </a:cubicBezTo>
                      <a:cubicBezTo>
                        <a:pt x="400320" y="154350"/>
                        <a:pt x="411080" y="154223"/>
                        <a:pt x="419877" y="158621"/>
                      </a:cubicBezTo>
                      <a:cubicBezTo>
                        <a:pt x="429907" y="163636"/>
                        <a:pt x="438538" y="171062"/>
                        <a:pt x="447869" y="177282"/>
                      </a:cubicBezTo>
                      <a:cubicBezTo>
                        <a:pt x="454089" y="186613"/>
                        <a:pt x="457773" y="198269"/>
                        <a:pt x="466530" y="205274"/>
                      </a:cubicBezTo>
                      <a:cubicBezTo>
                        <a:pt x="474210" y="211418"/>
                        <a:pt x="487567" y="207649"/>
                        <a:pt x="494522" y="214604"/>
                      </a:cubicBezTo>
                      <a:cubicBezTo>
                        <a:pt x="501477" y="221559"/>
                        <a:pt x="497709" y="234916"/>
                        <a:pt x="503853" y="242596"/>
                      </a:cubicBezTo>
                      <a:cubicBezTo>
                        <a:pt x="510858" y="251353"/>
                        <a:pt x="521815" y="256242"/>
                        <a:pt x="531845" y="261257"/>
                      </a:cubicBezTo>
                      <a:cubicBezTo>
                        <a:pt x="550974" y="270821"/>
                        <a:pt x="588744" y="276370"/>
                        <a:pt x="606490" y="279919"/>
                      </a:cubicBezTo>
                      <a:cubicBezTo>
                        <a:pt x="659553" y="332980"/>
                        <a:pt x="608461" y="290234"/>
                        <a:pt x="662473" y="317241"/>
                      </a:cubicBezTo>
                      <a:cubicBezTo>
                        <a:pt x="734820" y="353415"/>
                        <a:pt x="648102" y="321780"/>
                        <a:pt x="718457" y="345233"/>
                      </a:cubicBezTo>
                      <a:cubicBezTo>
                        <a:pt x="730898" y="354564"/>
                        <a:pt x="741870" y="366270"/>
                        <a:pt x="755779" y="373225"/>
                      </a:cubicBezTo>
                      <a:cubicBezTo>
                        <a:pt x="834750" y="412710"/>
                        <a:pt x="746324" y="339562"/>
                        <a:pt x="849086" y="401217"/>
                      </a:cubicBezTo>
                      <a:cubicBezTo>
                        <a:pt x="864637" y="410547"/>
                        <a:pt x="879167" y="421843"/>
                        <a:pt x="895739" y="429208"/>
                      </a:cubicBezTo>
                      <a:cubicBezTo>
                        <a:pt x="951883" y="454161"/>
                        <a:pt x="919001" y="424479"/>
                        <a:pt x="942392" y="447870"/>
                      </a:cubicBezTo>
                    </a:path>
                  </a:pathLst>
                </a:custGeom>
                <a:noFill/>
                <a:ln w="31750" cmpd="sng"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Freeform 93"/>
              <p:cNvSpPr/>
              <p:nvPr/>
            </p:nvSpPr>
            <p:spPr>
              <a:xfrm>
                <a:off x="6111551" y="2155371"/>
                <a:ext cx="951728" cy="542495"/>
              </a:xfrm>
              <a:custGeom>
                <a:avLst/>
                <a:gdLst>
                  <a:gd name="connsiteX0" fmla="*/ 0 w 951728"/>
                  <a:gd name="connsiteY0" fmla="*/ 0 h 542495"/>
                  <a:gd name="connsiteX1" fmla="*/ 578498 w 951728"/>
                  <a:gd name="connsiteY1" fmla="*/ 345233 h 542495"/>
                  <a:gd name="connsiteX2" fmla="*/ 634482 w 951728"/>
                  <a:gd name="connsiteY2" fmla="*/ 401217 h 542495"/>
                  <a:gd name="connsiteX3" fmla="*/ 690465 w 951728"/>
                  <a:gd name="connsiteY3" fmla="*/ 438539 h 542495"/>
                  <a:gd name="connsiteX4" fmla="*/ 755780 w 951728"/>
                  <a:gd name="connsiteY4" fmla="*/ 485192 h 542495"/>
                  <a:gd name="connsiteX5" fmla="*/ 793102 w 951728"/>
                  <a:gd name="connsiteY5" fmla="*/ 522515 h 542495"/>
                  <a:gd name="connsiteX6" fmla="*/ 821094 w 951728"/>
                  <a:gd name="connsiteY6" fmla="*/ 531845 h 542495"/>
                  <a:gd name="connsiteX7" fmla="*/ 951722 w 951728"/>
                  <a:gd name="connsiteY7" fmla="*/ 513184 h 54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1728" h="542495">
                    <a:moveTo>
                      <a:pt x="0" y="0"/>
                    </a:moveTo>
                    <a:cubicBezTo>
                      <a:pt x="192833" y="115078"/>
                      <a:pt x="388701" y="225214"/>
                      <a:pt x="578498" y="345233"/>
                    </a:cubicBezTo>
                    <a:cubicBezTo>
                      <a:pt x="600804" y="359338"/>
                      <a:pt x="612523" y="386578"/>
                      <a:pt x="634482" y="401217"/>
                    </a:cubicBezTo>
                    <a:cubicBezTo>
                      <a:pt x="653143" y="413658"/>
                      <a:pt x="674606" y="422680"/>
                      <a:pt x="690465" y="438539"/>
                    </a:cubicBezTo>
                    <a:cubicBezTo>
                      <a:pt x="734743" y="482817"/>
                      <a:pt x="711097" y="470299"/>
                      <a:pt x="755780" y="485192"/>
                    </a:cubicBezTo>
                    <a:cubicBezTo>
                      <a:pt x="768221" y="497633"/>
                      <a:pt x="778785" y="512289"/>
                      <a:pt x="793102" y="522515"/>
                    </a:cubicBezTo>
                    <a:cubicBezTo>
                      <a:pt x="801105" y="528232"/>
                      <a:pt x="811259" y="531845"/>
                      <a:pt x="821094" y="531845"/>
                    </a:cubicBezTo>
                    <a:cubicBezTo>
                      <a:pt x="954824" y="531845"/>
                      <a:pt x="951722" y="565488"/>
                      <a:pt x="951722" y="513184"/>
                    </a:cubicBezTo>
                  </a:path>
                </a:pathLst>
              </a:custGeom>
              <a:noFill/>
              <a:ln w="31750" cmpd="sng"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7106142" y="1744802"/>
              <a:ext cx="1585002" cy="393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106144" y="2431747"/>
              <a:ext cx="1585002" cy="1120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06142" y="2970650"/>
              <a:ext cx="1585002" cy="2241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06144" y="1051724"/>
              <a:ext cx="1585002" cy="2955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289795" y="655567"/>
            <a:ext cx="122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unallocated</a:t>
            </a: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54030" y="1781218"/>
            <a:ext cx="122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unreachable</a:t>
            </a: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89795" y="4842162"/>
            <a:ext cx="122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unallocated</a:t>
            </a: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2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99" grpId="0" animBg="1"/>
      <p:bldP spid="60" grpId="0"/>
      <p:bldP spid="61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LIST can be defined recursively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LIST is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-- null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-- or  [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]  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 LIST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600"/>
              </a:spcBef>
              <a:buNone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[ beta ]  </a:t>
            </a:r>
            <a:r>
              <a:rPr lang="en-US" sz="2400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[ theta ]    [ alpha ]    [ gamma ]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endParaRPr lang="en-US" sz="2400" dirty="0" smtClean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000" i="1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 a function F can process a LIST by dealing with the </a:t>
            </a:r>
            <a:r>
              <a:rPr lang="en-US" sz="2000" i="1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head </a:t>
            </a:r>
            <a:r>
              <a:rPr lang="en-US" sz="2000" i="1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item, and then calling the function F recursively , passing in the “</a:t>
            </a:r>
            <a:r>
              <a:rPr lang="en-US" sz="2000" i="1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rest of</a:t>
            </a:r>
            <a:r>
              <a:rPr lang="en-US" sz="2000" i="1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 the LIST as a LIST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Recursion with LIST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4" name="Left Brace 3"/>
          <p:cNvSpPr/>
          <p:nvPr/>
        </p:nvSpPr>
        <p:spPr>
          <a:xfrm rot="5400000">
            <a:off x="4514850" y="994569"/>
            <a:ext cx="533400" cy="51435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5391150" y="2971851"/>
            <a:ext cx="533400" cy="35433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79925" y="20539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car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24406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</a:rPr>
              <a:t>cdr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2875767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rom LISP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217268" y="1930396"/>
            <a:ext cx="2662657" cy="736604"/>
          </a:xfrm>
          <a:custGeom>
            <a:avLst/>
            <a:gdLst>
              <a:gd name="connsiteX0" fmla="*/ 2069106 w 2069106"/>
              <a:gd name="connsiteY0" fmla="*/ 250829 h 736604"/>
              <a:gd name="connsiteX1" fmla="*/ 1449981 w 2069106"/>
              <a:gd name="connsiteY1" fmla="*/ 165104 h 736604"/>
              <a:gd name="connsiteX2" fmla="*/ 1221381 w 2069106"/>
              <a:gd name="connsiteY2" fmla="*/ 98429 h 736604"/>
              <a:gd name="connsiteX3" fmla="*/ 1116606 w 2069106"/>
              <a:gd name="connsiteY3" fmla="*/ 69854 h 736604"/>
              <a:gd name="connsiteX4" fmla="*/ 1078506 w 2069106"/>
              <a:gd name="connsiteY4" fmla="*/ 50804 h 736604"/>
              <a:gd name="connsiteX5" fmla="*/ 830856 w 2069106"/>
              <a:gd name="connsiteY5" fmla="*/ 22229 h 736604"/>
              <a:gd name="connsiteX6" fmla="*/ 478431 w 2069106"/>
              <a:gd name="connsiteY6" fmla="*/ 12704 h 736604"/>
              <a:gd name="connsiteX7" fmla="*/ 449856 w 2069106"/>
              <a:gd name="connsiteY7" fmla="*/ 22229 h 736604"/>
              <a:gd name="connsiteX8" fmla="*/ 345081 w 2069106"/>
              <a:gd name="connsiteY8" fmla="*/ 50804 h 736604"/>
              <a:gd name="connsiteX9" fmla="*/ 306981 w 2069106"/>
              <a:gd name="connsiteY9" fmla="*/ 79379 h 736604"/>
              <a:gd name="connsiteX10" fmla="*/ 278406 w 2069106"/>
              <a:gd name="connsiteY10" fmla="*/ 117479 h 736604"/>
              <a:gd name="connsiteX11" fmla="*/ 192681 w 2069106"/>
              <a:gd name="connsiteY11" fmla="*/ 174629 h 736604"/>
              <a:gd name="connsiteX12" fmla="*/ 173631 w 2069106"/>
              <a:gd name="connsiteY12" fmla="*/ 203204 h 736604"/>
              <a:gd name="connsiteX13" fmla="*/ 145056 w 2069106"/>
              <a:gd name="connsiteY13" fmla="*/ 231779 h 736604"/>
              <a:gd name="connsiteX14" fmla="*/ 87906 w 2069106"/>
              <a:gd name="connsiteY14" fmla="*/ 317504 h 736604"/>
              <a:gd name="connsiteX15" fmla="*/ 78381 w 2069106"/>
              <a:gd name="connsiteY15" fmla="*/ 355604 h 736604"/>
              <a:gd name="connsiteX16" fmla="*/ 68856 w 2069106"/>
              <a:gd name="connsiteY16" fmla="*/ 412754 h 736604"/>
              <a:gd name="connsiteX17" fmla="*/ 40281 w 2069106"/>
              <a:gd name="connsiteY17" fmla="*/ 488954 h 736604"/>
              <a:gd name="connsiteX18" fmla="*/ 30756 w 2069106"/>
              <a:gd name="connsiteY18" fmla="*/ 536579 h 736604"/>
              <a:gd name="connsiteX19" fmla="*/ 21231 w 2069106"/>
              <a:gd name="connsiteY19" fmla="*/ 565154 h 736604"/>
              <a:gd name="connsiteX20" fmla="*/ 2181 w 2069106"/>
              <a:gd name="connsiteY20" fmla="*/ 603254 h 736604"/>
              <a:gd name="connsiteX21" fmla="*/ 2181 w 2069106"/>
              <a:gd name="connsiteY21" fmla="*/ 736604 h 73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9106" h="736604">
                <a:moveTo>
                  <a:pt x="2069106" y="250829"/>
                </a:moveTo>
                <a:cubicBezTo>
                  <a:pt x="1913717" y="232761"/>
                  <a:pt x="1627037" y="208288"/>
                  <a:pt x="1449981" y="165104"/>
                </a:cubicBezTo>
                <a:cubicBezTo>
                  <a:pt x="931956" y="38757"/>
                  <a:pt x="1413343" y="136821"/>
                  <a:pt x="1221381" y="98429"/>
                </a:cubicBezTo>
                <a:cubicBezTo>
                  <a:pt x="1134024" y="54750"/>
                  <a:pt x="1243470" y="104453"/>
                  <a:pt x="1116606" y="69854"/>
                </a:cubicBezTo>
                <a:cubicBezTo>
                  <a:pt x="1102907" y="66118"/>
                  <a:pt x="1092077" y="54980"/>
                  <a:pt x="1078506" y="50804"/>
                </a:cubicBezTo>
                <a:cubicBezTo>
                  <a:pt x="987568" y="22823"/>
                  <a:pt x="934141" y="28305"/>
                  <a:pt x="830856" y="22229"/>
                </a:cubicBezTo>
                <a:cubicBezTo>
                  <a:pt x="655959" y="-6921"/>
                  <a:pt x="718624" y="-4453"/>
                  <a:pt x="478431" y="12704"/>
                </a:cubicBezTo>
                <a:cubicBezTo>
                  <a:pt x="468416" y="13419"/>
                  <a:pt x="459473" y="19344"/>
                  <a:pt x="449856" y="22229"/>
                </a:cubicBezTo>
                <a:cubicBezTo>
                  <a:pt x="393240" y="39214"/>
                  <a:pt x="392779" y="38879"/>
                  <a:pt x="345081" y="50804"/>
                </a:cubicBezTo>
                <a:cubicBezTo>
                  <a:pt x="332381" y="60329"/>
                  <a:pt x="318206" y="68154"/>
                  <a:pt x="306981" y="79379"/>
                </a:cubicBezTo>
                <a:cubicBezTo>
                  <a:pt x="295756" y="90604"/>
                  <a:pt x="290602" y="107316"/>
                  <a:pt x="278406" y="117479"/>
                </a:cubicBezTo>
                <a:cubicBezTo>
                  <a:pt x="252023" y="139465"/>
                  <a:pt x="192681" y="174629"/>
                  <a:pt x="192681" y="174629"/>
                </a:cubicBezTo>
                <a:cubicBezTo>
                  <a:pt x="186331" y="184154"/>
                  <a:pt x="180960" y="194410"/>
                  <a:pt x="173631" y="203204"/>
                </a:cubicBezTo>
                <a:cubicBezTo>
                  <a:pt x="165007" y="213552"/>
                  <a:pt x="152195" y="220356"/>
                  <a:pt x="145056" y="231779"/>
                </a:cubicBezTo>
                <a:cubicBezTo>
                  <a:pt x="80755" y="334660"/>
                  <a:pt x="178623" y="226787"/>
                  <a:pt x="87906" y="317504"/>
                </a:cubicBezTo>
                <a:cubicBezTo>
                  <a:pt x="84731" y="330204"/>
                  <a:pt x="80948" y="342767"/>
                  <a:pt x="78381" y="355604"/>
                </a:cubicBezTo>
                <a:cubicBezTo>
                  <a:pt x="74593" y="374542"/>
                  <a:pt x="73938" y="394122"/>
                  <a:pt x="68856" y="412754"/>
                </a:cubicBezTo>
                <a:cubicBezTo>
                  <a:pt x="42635" y="508897"/>
                  <a:pt x="57234" y="421142"/>
                  <a:pt x="40281" y="488954"/>
                </a:cubicBezTo>
                <a:cubicBezTo>
                  <a:pt x="36354" y="504660"/>
                  <a:pt x="34683" y="520873"/>
                  <a:pt x="30756" y="536579"/>
                </a:cubicBezTo>
                <a:cubicBezTo>
                  <a:pt x="28321" y="546319"/>
                  <a:pt x="25186" y="555926"/>
                  <a:pt x="21231" y="565154"/>
                </a:cubicBezTo>
                <a:cubicBezTo>
                  <a:pt x="15638" y="578205"/>
                  <a:pt x="3749" y="589142"/>
                  <a:pt x="2181" y="603254"/>
                </a:cubicBezTo>
                <a:cubicBezTo>
                  <a:pt x="-2728" y="647432"/>
                  <a:pt x="2181" y="692154"/>
                  <a:pt x="2181" y="736604"/>
                </a:cubicBezTo>
              </a:path>
            </a:pathLst>
          </a:custGeom>
          <a:noFill/>
          <a:ln w="44450" cmpd="sng">
            <a:solidFill>
              <a:srgbClr val="92D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305425" y="2647950"/>
            <a:ext cx="600075" cy="247650"/>
          </a:xfrm>
          <a:custGeom>
            <a:avLst/>
            <a:gdLst>
              <a:gd name="connsiteX0" fmla="*/ 600075 w 600075"/>
              <a:gd name="connsiteY0" fmla="*/ 0 h 247650"/>
              <a:gd name="connsiteX1" fmla="*/ 400050 w 600075"/>
              <a:gd name="connsiteY1" fmla="*/ 9525 h 247650"/>
              <a:gd name="connsiteX2" fmla="*/ 371475 w 600075"/>
              <a:gd name="connsiteY2" fmla="*/ 28575 h 247650"/>
              <a:gd name="connsiteX3" fmla="*/ 266700 w 600075"/>
              <a:gd name="connsiteY3" fmla="*/ 142875 h 247650"/>
              <a:gd name="connsiteX4" fmla="*/ 238125 w 600075"/>
              <a:gd name="connsiteY4" fmla="*/ 180975 h 247650"/>
              <a:gd name="connsiteX5" fmla="*/ 123825 w 600075"/>
              <a:gd name="connsiteY5" fmla="*/ 238125 h 247650"/>
              <a:gd name="connsiteX6" fmla="*/ 0 w 6000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075" h="247650">
                <a:moveTo>
                  <a:pt x="600075" y="0"/>
                </a:moveTo>
                <a:cubicBezTo>
                  <a:pt x="533400" y="3175"/>
                  <a:pt x="466285" y="1246"/>
                  <a:pt x="400050" y="9525"/>
                </a:cubicBezTo>
                <a:cubicBezTo>
                  <a:pt x="388691" y="10945"/>
                  <a:pt x="380633" y="21706"/>
                  <a:pt x="371475" y="28575"/>
                </a:cubicBezTo>
                <a:cubicBezTo>
                  <a:pt x="305265" y="78233"/>
                  <a:pt x="326354" y="63336"/>
                  <a:pt x="266700" y="142875"/>
                </a:cubicBezTo>
                <a:cubicBezTo>
                  <a:pt x="257175" y="155575"/>
                  <a:pt x="251334" y="172169"/>
                  <a:pt x="238125" y="180975"/>
                </a:cubicBezTo>
                <a:cubicBezTo>
                  <a:pt x="195276" y="209541"/>
                  <a:pt x="175499" y="229966"/>
                  <a:pt x="123825" y="238125"/>
                </a:cubicBezTo>
                <a:cubicBezTo>
                  <a:pt x="82935" y="244581"/>
                  <a:pt x="0" y="247650"/>
                  <a:pt x="0" y="247650"/>
                </a:cubicBezTo>
              </a:path>
            </a:pathLst>
          </a:custGeom>
          <a:noFill/>
          <a:ln w="44450" cmpd="sng">
            <a:solidFill>
              <a:srgbClr val="92D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79564" y="2071330"/>
            <a:ext cx="74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head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4444" y="2441608"/>
            <a:ext cx="7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rest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800" i="1" dirty="0" smtClean="0">
                <a:solidFill>
                  <a:srgbClr val="99000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Just a note…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8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 did not deal with LIST recursively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8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It’s so easy to do iteratively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8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 worries on blowing out the run time stack</a:t>
            </a:r>
          </a:p>
          <a:p>
            <a:pPr marL="109728" indent="0">
              <a:spcBef>
                <a:spcPts val="1200"/>
              </a:spcBef>
              <a:buNone/>
            </a:pPr>
            <a:endParaRPr lang="en-US" sz="2800" dirty="0"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8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TREE is different… code in text is recursive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Recursion with LIST</a:t>
            </a:r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7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78984"/>
          </a:xfrm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 is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-- value        (root)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-- left TREE   (child)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-- right TREE (child)</a:t>
            </a:r>
          </a:p>
          <a:p>
            <a:pPr marL="109728" indent="0">
              <a:spcBef>
                <a:spcPts val="0"/>
              </a:spcBef>
              <a:buNone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insert(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nVal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if (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nVal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==value) return false;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if (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nVal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&lt;value) {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if (L!==null)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L.insert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nVal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else { // add new node as L } }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 (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nVal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&gt;value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{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if (R!==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null)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R.insert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nVal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else { // add new node as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 }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Recursion with TREE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72000" y="1408112"/>
            <a:ext cx="4396463" cy="4203222"/>
            <a:chOff x="5475339" y="1313061"/>
            <a:chExt cx="3865548" cy="3271721"/>
          </a:xfrm>
        </p:grpSpPr>
        <p:sp>
          <p:nvSpPr>
            <p:cNvPr id="4" name="Rounded Rectangle 3"/>
            <p:cNvSpPr/>
            <p:nvPr/>
          </p:nvSpPr>
          <p:spPr>
            <a:xfrm>
              <a:off x="6694539" y="1313061"/>
              <a:ext cx="838200" cy="533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93000"/>
              </a:schemeClr>
            </a:solidFill>
            <a:ln w="25400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8617" y="1414345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value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475339" y="2291201"/>
              <a:ext cx="1524000" cy="1141106"/>
            </a:xfrm>
            <a:prstGeom prst="triangle">
              <a:avLst/>
            </a:prstGeom>
            <a:solidFill>
              <a:schemeClr val="tx2">
                <a:lumMod val="20000"/>
                <a:lumOff val="80000"/>
                <a:alpha val="52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2989" y="3045264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L, TREE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547309" y="2281369"/>
              <a:ext cx="2793578" cy="2265479"/>
            </a:xfrm>
            <a:prstGeom prst="triangle">
              <a:avLst/>
            </a:prstGeom>
            <a:solidFill>
              <a:schemeClr val="tx2">
                <a:lumMod val="20000"/>
                <a:lumOff val="80000"/>
                <a:alpha val="52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40242" y="421545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R, TREE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flipH="1">
              <a:off x="6237339" y="1862378"/>
              <a:ext cx="620661" cy="428823"/>
            </a:xfrm>
            <a:prstGeom prst="straightConnector1">
              <a:avLst/>
            </a:prstGeom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9" idx="0"/>
            </p:cNvCxnSpPr>
            <p:nvPr/>
          </p:nvCxnSpPr>
          <p:spPr>
            <a:xfrm>
              <a:off x="7368357" y="1858632"/>
              <a:ext cx="575742" cy="422737"/>
            </a:xfrm>
            <a:prstGeom prst="straightConnector1">
              <a:avLst/>
            </a:prstGeom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389231" y="2652110"/>
            <a:ext cx="1981200" cy="2436004"/>
            <a:chOff x="6389231" y="2652110"/>
            <a:chExt cx="1981200" cy="2436004"/>
          </a:xfrm>
        </p:grpSpPr>
        <p:grpSp>
          <p:nvGrpSpPr>
            <p:cNvPr id="13" name="Group 12"/>
            <p:cNvGrpSpPr/>
            <p:nvPr/>
          </p:nvGrpSpPr>
          <p:grpSpPr>
            <a:xfrm>
              <a:off x="6389231" y="3280852"/>
              <a:ext cx="1981200" cy="1807262"/>
              <a:chOff x="5475339" y="1313061"/>
              <a:chExt cx="3328834" cy="214512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694539" y="1313061"/>
                <a:ext cx="838200" cy="5334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  <a:alpha val="93000"/>
                </a:schemeClr>
              </a:solidFill>
              <a:ln w="25400" cmpd="sng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10823" y="1370240"/>
                <a:ext cx="960498" cy="439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C00000"/>
                    </a:solidFill>
                  </a:rPr>
                  <a:t>value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475339" y="2291201"/>
                <a:ext cx="1524000" cy="114110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  <a:alpha val="52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25095" y="3043398"/>
                <a:ext cx="1323164" cy="41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L, TREE</a:t>
                </a:r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7280173" y="2281369"/>
                <a:ext cx="1524000" cy="114110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  <a:alpha val="52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21512" y="3007684"/>
                <a:ext cx="1254629" cy="41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R, TREE</a:t>
                </a:r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endCxn id="16" idx="0"/>
              </p:cNvCxnSpPr>
              <p:nvPr/>
            </p:nvCxnSpPr>
            <p:spPr>
              <a:xfrm flipH="1">
                <a:off x="6237339" y="1862378"/>
                <a:ext cx="620661" cy="428823"/>
              </a:xfrm>
              <a:prstGeom prst="straightConnector1">
                <a:avLst/>
              </a:prstGeom>
              <a:ln w="4445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18" idx="0"/>
              </p:cNvCxnSpPr>
              <p:nvPr/>
            </p:nvCxnSpPr>
            <p:spPr>
              <a:xfrm>
                <a:off x="7368357" y="1858632"/>
                <a:ext cx="673816" cy="422737"/>
              </a:xfrm>
              <a:prstGeom prst="straightConnector1">
                <a:avLst/>
              </a:prstGeom>
              <a:ln w="4445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>
              <a:stCxn id="9" idx="0"/>
            </p:cNvCxnSpPr>
            <p:nvPr/>
          </p:nvCxnSpPr>
          <p:spPr>
            <a:xfrm>
              <a:off x="7379832" y="2652110"/>
              <a:ext cx="0" cy="628742"/>
            </a:xfrm>
            <a:prstGeom prst="straightConnector1">
              <a:avLst/>
            </a:prstGeom>
            <a:ln w="38100" cmpd="sng">
              <a:solidFill>
                <a:srgbClr val="C00000">
                  <a:alpha val="51000"/>
                </a:srgb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57891" y="2566371"/>
            <a:ext cx="2694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90000"/>
                </a:solidFill>
                <a:latin typeface="Segoe Print" panose="02000600000000000000" pitchFamily="2" charset="0"/>
              </a:rPr>
              <a:t>( or TREE is null )</a:t>
            </a:r>
            <a:endParaRPr lang="en-US" sz="2000" b="1" dirty="0">
              <a:solidFill>
                <a:srgbClr val="99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9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1000" dirty="0" smtClean="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728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</a:t>
            </a:r>
            <a:r>
              <a:rPr lang="en-US" sz="2400" b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myMain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</a:t>
            </a:r>
          </a:p>
          <a:p>
            <a:pPr marL="109728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result =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(4) ; </a:t>
            </a:r>
          </a:p>
          <a:p>
            <a:pPr marL="109728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(result);</a:t>
            </a:r>
          </a:p>
          <a:p>
            <a:pPr marL="109728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result;</a:t>
            </a:r>
          </a:p>
          <a:p>
            <a:pPr marL="109728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109728" indent="0">
              <a:buNone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unction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(n)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 return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n*n*n ; }</a:t>
            </a:r>
          </a:p>
          <a:p>
            <a:pPr marL="109728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b="1" i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myMain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is called when button clicked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function is called by </a:t>
            </a:r>
            <a:r>
              <a:rPr lang="en-US" sz="2400" b="1" i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myMain</a:t>
            </a:r>
            <a:endParaRPr lang="en-US" sz="2400" b="1" i="1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cube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is called by </a:t>
            </a:r>
            <a:r>
              <a:rPr lang="en-US" sz="2400" b="1" i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myMain</a:t>
            </a:r>
            <a:endParaRPr lang="en-US" sz="2400" b="1" i="1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r"/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Trace Calls and Returns</a:t>
            </a:r>
            <a:endParaRPr lang="en-US" sz="4000" b="0" dirty="0">
              <a:solidFill>
                <a:schemeClr val="accent6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3" y="533400"/>
            <a:ext cx="7977093" cy="5791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838200"/>
            <a:ext cx="68580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function main </a:t>
            </a:r>
            <a:r>
              <a:rPr lang="en-US" b="1" dirty="0" smtClean="0">
                <a:latin typeface="Arial Narrow" panose="020B0606020202030204" pitchFamily="34" charset="0"/>
              </a:rPr>
              <a:t>( ) {</a:t>
            </a:r>
          </a:p>
          <a:p>
            <a:pPr marL="109728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Arial Narrow" panose="020B0606020202030204" pitchFamily="34" charset="0"/>
              </a:rPr>
              <a:t>   </a:t>
            </a:r>
            <a:r>
              <a:rPr lang="en-US" b="1" dirty="0" err="1" smtClean="0">
                <a:latin typeface="Arial Narrow" panose="020B0606020202030204" pitchFamily="34" charset="0"/>
              </a:rPr>
              <a:t>var</a:t>
            </a:r>
            <a:r>
              <a:rPr lang="en-US" b="1" dirty="0" smtClean="0">
                <a:latin typeface="Arial Narrow" panose="020B0606020202030204" pitchFamily="34" charset="0"/>
              </a:rPr>
              <a:t> x = </a:t>
            </a:r>
            <a:r>
              <a:rPr lang="en-US" b="1" dirty="0" err="1" smtClean="0">
                <a:latin typeface="Arial Narrow" panose="020B0606020202030204" pitchFamily="34" charset="0"/>
              </a:rPr>
              <a:t>getUserInput</a:t>
            </a:r>
            <a:r>
              <a:rPr lang="en-US" b="1" dirty="0" smtClean="0">
                <a:latin typeface="Arial Narrow" panose="020B0606020202030204" pitchFamily="34" charset="0"/>
              </a:rPr>
              <a:t>( );</a:t>
            </a:r>
          </a:p>
          <a:p>
            <a:pPr marL="109728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Arial Narrow" panose="020B0606020202030204" pitchFamily="34" charset="0"/>
              </a:rPr>
              <a:t>   </a:t>
            </a:r>
            <a:r>
              <a:rPr lang="en-US" b="1" dirty="0" err="1" smtClean="0">
                <a:latin typeface="Arial Narrow" panose="020B0606020202030204" pitchFamily="34" charset="0"/>
              </a:rPr>
              <a:t>var</a:t>
            </a:r>
            <a:r>
              <a:rPr lang="en-US" b="1" dirty="0" smtClean="0">
                <a:latin typeface="Arial Narrow" panose="020B0606020202030204" pitchFamily="34" charset="0"/>
              </a:rPr>
              <a:t> res = factorial(x);</a:t>
            </a:r>
          </a:p>
          <a:p>
            <a:pPr marL="109728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Arial Narrow" panose="020B0606020202030204" pitchFamily="34" charset="0"/>
              </a:rPr>
              <a:t>   print(res);</a:t>
            </a:r>
            <a:endParaRPr lang="en-US" b="1" dirty="0">
              <a:latin typeface="Arial Narrow" panose="020B0606020202030204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}</a:t>
            </a:r>
          </a:p>
          <a:p>
            <a:pPr marL="109728" indent="0">
              <a:buNone/>
            </a:pPr>
            <a:r>
              <a:rPr lang="en-US" b="1" dirty="0" smtClean="0">
                <a:latin typeface="Arial Narrow" panose="020B0606020202030204" pitchFamily="34" charset="0"/>
              </a:rPr>
              <a:t>function factorial ( n ) {</a:t>
            </a:r>
          </a:p>
          <a:p>
            <a:pPr marL="109728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Arial Narrow" panose="020B0606020202030204" pitchFamily="34" charset="0"/>
              </a:rPr>
              <a:t>   if (n&lt;=1) return 1;</a:t>
            </a:r>
          </a:p>
          <a:p>
            <a:pPr marL="109728" indent="0">
              <a:buNone/>
            </a:pPr>
            <a:r>
              <a:rPr lang="en-US" b="1" smtClean="0">
                <a:latin typeface="Arial Narrow" panose="020B0606020202030204" pitchFamily="34" charset="0"/>
              </a:rPr>
              <a:t>    return </a:t>
            </a:r>
            <a:r>
              <a:rPr lang="en-US" b="1" dirty="0" smtClean="0">
                <a:latin typeface="Arial Narrow" panose="020B0606020202030204" pitchFamily="34" charset="0"/>
              </a:rPr>
              <a:t>n * factorial(n-1);</a:t>
            </a:r>
          </a:p>
          <a:p>
            <a:pPr marL="109728" indent="0">
              <a:buNone/>
            </a:pPr>
            <a:r>
              <a:rPr lang="en-US" b="1" dirty="0" smtClean="0">
                <a:latin typeface="Arial Narrow" panose="020B0606020202030204" pitchFamily="34" charset="0"/>
              </a:rPr>
              <a:t>}</a:t>
            </a:r>
          </a:p>
          <a:p>
            <a:pPr marL="109728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109728" indent="0" algn="r">
              <a:buNone/>
            </a:pPr>
            <a:r>
              <a:rPr lang="en-US" sz="2800" dirty="0" smtClean="0"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 calls create a “tree” of memory maps </a:t>
            </a:r>
          </a:p>
          <a:p>
            <a:pPr marL="109728" indent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“root” at top, “leaves” at the bottom)</a:t>
            </a:r>
          </a:p>
          <a:p>
            <a:pPr marL="109728" indent="0">
              <a:buNone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  <a:r>
              <a:rPr lang="en-US" sz="2400" b="1" i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myMain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 )</a:t>
            </a:r>
          </a:p>
          <a:p>
            <a:pPr marL="109728" indent="0">
              <a:buNone/>
            </a:pPr>
            <a:endParaRPr lang="en-US" sz="2400" b="1" i="1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109728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109728" indent="0">
              <a:buNone/>
            </a:pPr>
            <a:endParaRPr lang="en-US" sz="200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alert() </a:t>
            </a:r>
          </a:p>
          <a:p>
            <a:pPr marL="109728" indent="0">
              <a:buNone/>
            </a:pPr>
            <a:r>
              <a:rPr lang="en-US" sz="24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cube()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pPr algn="r"/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Calling Tree</a:t>
            </a:r>
            <a:endParaRPr lang="en-US" sz="4000" b="0" dirty="0">
              <a:solidFill>
                <a:schemeClr val="accent6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67492" y="3659085"/>
            <a:ext cx="1066801" cy="182583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67839" y="3733800"/>
            <a:ext cx="965366" cy="175111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0" y="3659085"/>
            <a:ext cx="990600" cy="148507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191000" y="3781798"/>
            <a:ext cx="838200" cy="124740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3738253"/>
            <a:ext cx="528947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88673" y="2422790"/>
            <a:ext cx="0" cy="6694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90850" y="2450893"/>
            <a:ext cx="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2367" y="2559407"/>
            <a:ext cx="204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/>
              <a:t>c</a:t>
            </a:r>
            <a:r>
              <a:rPr lang="en-US" sz="1600" b="1" i="1" dirty="0" smtClean="0"/>
              <a:t>all</a:t>
            </a:r>
            <a:r>
              <a:rPr lang="en-US" sz="1600" i="1" dirty="0" smtClean="0"/>
              <a:t> </a:t>
            </a:r>
          </a:p>
          <a:p>
            <a:pPr algn="r"/>
            <a:r>
              <a:rPr lang="en-US" sz="1600" i="1" dirty="0" smtClean="0"/>
              <a:t>(from button)</a:t>
            </a:r>
            <a:endParaRPr lang="en-US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94809" y="253950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return</a:t>
            </a:r>
          </a:p>
          <a:p>
            <a:r>
              <a:rPr lang="en-US" sz="1600" i="1" dirty="0" smtClean="0"/>
              <a:t>(to HTML page)</a:t>
            </a:r>
            <a:endParaRPr 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67146" y="4489701"/>
            <a:ext cx="60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</a:t>
            </a:r>
            <a:r>
              <a:rPr lang="en-US" sz="1600" b="1" dirty="0" smtClean="0"/>
              <a:t>all</a:t>
            </a:r>
            <a:r>
              <a:rPr lang="en-US" sz="1600" i="1" dirty="0" smtClean="0"/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4600" y="4306623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return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76899" y="4110627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return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46616" y="4584918"/>
            <a:ext cx="60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</a:t>
            </a:r>
            <a:r>
              <a:rPr lang="en-US" sz="1600" b="1" dirty="0" smtClean="0"/>
              <a:t>all</a:t>
            </a:r>
            <a:r>
              <a:rPr lang="en-US" sz="1600" i="1" dirty="0" smtClean="0"/>
              <a:t> </a:t>
            </a:r>
          </a:p>
        </p:txBody>
      </p:sp>
      <p:sp>
        <p:nvSpPr>
          <p:cNvPr id="59" name="&quot;No&quot; Symbol 58"/>
          <p:cNvSpPr/>
          <p:nvPr/>
        </p:nvSpPr>
        <p:spPr>
          <a:xfrm>
            <a:off x="933200" y="5144155"/>
            <a:ext cx="1621231" cy="1219200"/>
          </a:xfrm>
          <a:prstGeom prst="noSmoking">
            <a:avLst>
              <a:gd name="adj" fmla="val 9281"/>
            </a:avLst>
          </a:prstGeom>
          <a:solidFill>
            <a:schemeClr val="bg2">
              <a:lumMod val="90000"/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&quot;No&quot; Symbol 59"/>
          <p:cNvSpPr/>
          <p:nvPr/>
        </p:nvSpPr>
        <p:spPr>
          <a:xfrm>
            <a:off x="4288600" y="4743362"/>
            <a:ext cx="1729097" cy="1251975"/>
          </a:xfrm>
          <a:prstGeom prst="noSmoking">
            <a:avLst>
              <a:gd name="adj" fmla="val 9281"/>
            </a:avLst>
          </a:prstGeom>
          <a:solidFill>
            <a:schemeClr val="bg2">
              <a:lumMod val="90000"/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5605" y="5283505"/>
            <a:ext cx="1273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Cube memory map goes away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923472"/>
            <a:ext cx="1559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alert memory map goes away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9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6" grpId="0"/>
      <p:bldP spid="41" grpId="0"/>
      <p:bldP spid="45" grpId="0"/>
      <p:bldP spid="46" grpId="0"/>
      <p:bldP spid="47" grpId="0"/>
      <p:bldP spid="48" grpId="0"/>
      <p:bldP spid="59" grpId="0" animBg="1"/>
      <p:bldP spid="60" grpId="0" animBg="1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</a:t>
            </a:r>
            <a:r>
              <a:rPr lang="en-US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myMain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</a:t>
            </a:r>
          </a:p>
          <a:p>
            <a:pPr marL="109728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result =  </a:t>
            </a:r>
            <a:r>
              <a:rPr lang="en-US" sz="2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(3) ; </a:t>
            </a:r>
          </a:p>
          <a:p>
            <a:pPr marL="109728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alert(result);</a:t>
            </a:r>
          </a:p>
          <a:p>
            <a:pPr marL="109728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result;</a:t>
            </a:r>
          </a:p>
          <a:p>
            <a:pPr marL="109728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109728" indent="0">
              <a:buNone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</a:t>
            </a:r>
            <a:r>
              <a:rPr lang="en-US" sz="2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(n) { return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(2*n) + 5; }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(n) { return n*n*n ; }</a:t>
            </a:r>
          </a:p>
          <a:p>
            <a:pPr marL="109728" indent="0">
              <a:buNone/>
            </a:pPr>
            <a:endParaRPr lang="en-US" sz="1050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calls </a:t>
            </a:r>
            <a:r>
              <a:rPr lang="en-US" sz="2400" b="1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myMain</a:t>
            </a:r>
            <a:r>
              <a:rPr lang="en-US" sz="24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2400" i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myMain</a:t>
            </a:r>
            <a:r>
              <a:rPr lang="en-US" sz="24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calls 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</a:t>
            </a:r>
            <a:endParaRPr lang="en-US" sz="24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mash </a:t>
            </a:r>
            <a:r>
              <a:rPr lang="en-US" sz="24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calls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cube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cube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returns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257800" y="1143000"/>
            <a:ext cx="3393374" cy="2438400"/>
          </a:xfrm>
          <a:prstGeom prst="cloudCallout">
            <a:avLst>
              <a:gd name="adj1" fmla="val -49299"/>
              <a:gd name="adj2" fmla="val 100169"/>
            </a:avLst>
          </a:prstGeom>
          <a:solidFill>
            <a:schemeClr val="bg2">
              <a:lumMod val="90000"/>
              <a:alpha val="55000"/>
            </a:schemeClr>
          </a:solidFill>
          <a:ln w="31750">
            <a:solidFill>
              <a:schemeClr val="tx2">
                <a:lumMod val="40000"/>
                <a:lumOff val="6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pPr algn="r"/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Another Example</a:t>
            </a:r>
            <a:endParaRPr lang="en-US" sz="4000" b="0" dirty="0">
              <a:solidFill>
                <a:schemeClr val="accent6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1714664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    3 active </a:t>
            </a:r>
          </a:p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 function calls,</a:t>
            </a:r>
          </a:p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  3 active</a:t>
            </a:r>
          </a:p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   memory maps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1000" dirty="0" smtClean="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728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  <a:r>
              <a:rPr lang="en-US" sz="2400" b="1" i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myMain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 )</a:t>
            </a:r>
          </a:p>
          <a:p>
            <a:pPr marL="109728" indent="0">
              <a:buNone/>
            </a:pPr>
            <a:endParaRPr lang="en-US" sz="2400" b="1" i="1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endParaRPr lang="en-US" sz="200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mash()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alert()</a:t>
            </a:r>
          </a:p>
          <a:p>
            <a:pPr marL="109728" indent="0">
              <a:spcBef>
                <a:spcPts val="1200"/>
              </a:spcBef>
              <a:buNone/>
            </a:pPr>
            <a:endParaRPr lang="en-US" sz="240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spcBef>
                <a:spcPts val="1200"/>
              </a:spcBef>
              <a:buNone/>
            </a:pPr>
            <a:endParaRPr lang="en-US" sz="2400" b="1" i="1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cube()</a:t>
            </a:r>
            <a:endParaRPr lang="en-US" sz="24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r"/>
            <a:r>
              <a:rPr lang="en-US" sz="36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Calling Tree</a:t>
            </a:r>
            <a:endParaRPr lang="en-US" sz="3600" b="0" dirty="0">
              <a:solidFill>
                <a:schemeClr val="accent6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42257" y="2396343"/>
            <a:ext cx="777093" cy="126125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30803" y="2396344"/>
            <a:ext cx="712397" cy="118505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91099" y="2362200"/>
            <a:ext cx="1438151" cy="173220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310992" y="2396346"/>
            <a:ext cx="1480208" cy="16699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4853" y="2383476"/>
            <a:ext cx="528947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42261" y="1103330"/>
            <a:ext cx="0" cy="6694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67000" y="1087184"/>
            <a:ext cx="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0" y="1264409"/>
            <a:ext cx="204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/>
              <a:t>c</a:t>
            </a:r>
            <a:r>
              <a:rPr lang="en-US" sz="1600" b="1" i="1" dirty="0" smtClean="0"/>
              <a:t>all</a:t>
            </a:r>
            <a:r>
              <a:rPr lang="en-US" sz="1600" i="1" dirty="0" smtClean="0"/>
              <a:t> </a:t>
            </a:r>
          </a:p>
          <a:p>
            <a:pPr algn="r"/>
            <a:r>
              <a:rPr lang="en-US" sz="1600" i="1" dirty="0" smtClean="0"/>
              <a:t>(from button)</a:t>
            </a:r>
            <a:endParaRPr lang="en-US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3733800" y="1175824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return</a:t>
            </a:r>
          </a:p>
          <a:p>
            <a:r>
              <a:rPr lang="en-US" sz="1600" i="1" dirty="0" smtClean="0"/>
              <a:t>(to HTML page)</a:t>
            </a:r>
            <a:endParaRPr lang="en-US" sz="16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1913" y="2857694"/>
            <a:ext cx="60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</a:t>
            </a:r>
            <a:r>
              <a:rPr lang="en-US" sz="1600" b="1" dirty="0" smtClean="0"/>
              <a:t>all</a:t>
            </a:r>
            <a:r>
              <a:rPr lang="en-US" sz="1600" i="1" dirty="0" smtClean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1225" y="2760995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return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2319" y="3377494"/>
            <a:ext cx="60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</a:t>
            </a:r>
            <a:r>
              <a:rPr lang="en-US" sz="1600" b="1" dirty="0" smtClean="0"/>
              <a:t>all</a:t>
            </a:r>
            <a:r>
              <a:rPr lang="en-US" sz="1600" i="1" dirty="0" smtClean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5932" y="2809840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return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642257" y="4094406"/>
            <a:ext cx="3" cy="154439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030803" y="4066310"/>
            <a:ext cx="0" cy="157248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11951" y="4626267"/>
            <a:ext cx="95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return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2602" y="4697326"/>
            <a:ext cx="60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</a:t>
            </a:r>
            <a:r>
              <a:rPr lang="en-US" sz="1600" b="1" dirty="0" smtClean="0"/>
              <a:t>all</a:t>
            </a:r>
            <a:r>
              <a:rPr lang="en-US" sz="1600" i="1" dirty="0" smtClean="0"/>
              <a:t> </a:t>
            </a:r>
          </a:p>
        </p:txBody>
      </p:sp>
      <p:sp>
        <p:nvSpPr>
          <p:cNvPr id="52" name="&quot;No&quot; Symbol 51"/>
          <p:cNvSpPr/>
          <p:nvPr/>
        </p:nvSpPr>
        <p:spPr>
          <a:xfrm>
            <a:off x="4935932" y="3684020"/>
            <a:ext cx="1632609" cy="1318247"/>
          </a:xfrm>
          <a:prstGeom prst="noSmoking">
            <a:avLst>
              <a:gd name="adj" fmla="val 9281"/>
            </a:avLst>
          </a:prstGeom>
          <a:solidFill>
            <a:schemeClr val="bg2">
              <a:lumMod val="90000"/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&quot;No&quot; Symbol 55"/>
          <p:cNvSpPr/>
          <p:nvPr/>
        </p:nvSpPr>
        <p:spPr>
          <a:xfrm>
            <a:off x="1042551" y="5257800"/>
            <a:ext cx="1624449" cy="1306647"/>
          </a:xfrm>
          <a:prstGeom prst="noSmoking">
            <a:avLst>
              <a:gd name="adj" fmla="val 9281"/>
            </a:avLst>
          </a:prstGeom>
          <a:solidFill>
            <a:schemeClr val="bg2">
              <a:lumMod val="90000"/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&quot;No&quot; Symbol 56"/>
          <p:cNvSpPr/>
          <p:nvPr/>
        </p:nvSpPr>
        <p:spPr>
          <a:xfrm>
            <a:off x="999503" y="3196248"/>
            <a:ext cx="1652405" cy="1333976"/>
          </a:xfrm>
          <a:prstGeom prst="noSmoking">
            <a:avLst>
              <a:gd name="adj" fmla="val 9281"/>
            </a:avLst>
          </a:prstGeom>
          <a:solidFill>
            <a:schemeClr val="bg2">
              <a:lumMod val="90000"/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88524" y="5424391"/>
            <a:ext cx="1877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Cube memory map goes away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67000" y="3336038"/>
            <a:ext cx="1219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mash memory map goes away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12333" y="3883544"/>
            <a:ext cx="1877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alert memory map goes away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2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6" grpId="0"/>
      <p:bldP spid="41" grpId="0"/>
      <p:bldP spid="25" grpId="0"/>
      <p:bldP spid="26" grpId="0"/>
      <p:bldP spid="27" grpId="0"/>
      <p:bldP spid="30" grpId="0"/>
      <p:bldP spid="37" grpId="0"/>
      <p:bldP spid="38" grpId="0"/>
      <p:bldP spid="52" grpId="0" animBg="1"/>
      <p:bldP spid="56" grpId="0" animBg="1"/>
      <p:bldP spid="57" grpId="0" animBg="1"/>
      <p:bldP spid="58" grpId="0"/>
      <p:bldP spid="59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676400"/>
            <a:ext cx="8077200" cy="1600200"/>
          </a:xfrm>
          <a:prstGeom prst="roundRect">
            <a:avLst/>
          </a:prstGeom>
          <a:solidFill>
            <a:schemeClr val="bg2">
              <a:lumMod val="75000"/>
              <a:alpha val="21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67200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Ok, it’s brain bending time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spcAft>
                <a:spcPts val="1800"/>
              </a:spcAft>
              <a:buNone/>
            </a:pPr>
            <a:r>
              <a:rPr lang="en-US" sz="36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Can a function call itself ?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 it can, and it is very useful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function that calls itself is “</a:t>
            </a:r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with 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self-calling function is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called “</a:t>
            </a:r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So …</a:t>
            </a:r>
            <a:b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Functions can call Functions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476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Root of “</a:t>
            </a:r>
            <a:r>
              <a:rPr lang="en-US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” is “</a:t>
            </a:r>
            <a:r>
              <a:rPr lang="en-US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occur again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 recursive function has a call to its own name in its code body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function </a:t>
            </a:r>
            <a:r>
              <a:rPr lang="en-US" sz="2800" b="1" dirty="0" err="1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doTask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( n ) {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…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x = </a:t>
            </a:r>
            <a:r>
              <a:rPr lang="en-US" sz="2800" b="1" dirty="0" err="1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doTask</a:t>
            </a:r>
            <a:r>
              <a:rPr lang="en-US" sz="2800" b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(n-1);  </a:t>
            </a:r>
            <a:r>
              <a:rPr lang="en-US" sz="2800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// </a:t>
            </a:r>
            <a:r>
              <a:rPr lang="en-US" sz="2800" i="1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parameter is smaller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…                       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return result;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}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Recursion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154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10954</TotalTime>
  <Words>2484</Words>
  <Application>Microsoft Office PowerPoint</Application>
  <PresentationFormat>On-screen Show (4:3)</PresentationFormat>
  <Paragraphs>494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9" baseType="lpstr">
      <vt:lpstr>Arial Unicode MS</vt:lpstr>
      <vt:lpstr>Arial</vt:lpstr>
      <vt:lpstr>Arial Black</vt:lpstr>
      <vt:lpstr>Arial Narrow</vt:lpstr>
      <vt:lpstr>Arial Rounded MT Bold</vt:lpstr>
      <vt:lpstr>Calibri</vt:lpstr>
      <vt:lpstr>Comic Sans MS</vt:lpstr>
      <vt:lpstr>Corbel</vt:lpstr>
      <vt:lpstr>Ebrima</vt:lpstr>
      <vt:lpstr>Franklin Gothic Medium</vt:lpstr>
      <vt:lpstr>Lucida Sans Unicode</vt:lpstr>
      <vt:lpstr>Segoe Print</vt:lpstr>
      <vt:lpstr>Trebuchet MS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The Big Six Functions (advanced)</vt:lpstr>
      <vt:lpstr>Function call</vt:lpstr>
      <vt:lpstr>Trace Calls and Returns</vt:lpstr>
      <vt:lpstr>Calling Tree</vt:lpstr>
      <vt:lpstr>Another Example</vt:lpstr>
      <vt:lpstr>Calling Tree</vt:lpstr>
      <vt:lpstr>So … Functions can call Functions</vt:lpstr>
      <vt:lpstr>Recursion</vt:lpstr>
      <vt:lpstr>Recursion</vt:lpstr>
      <vt:lpstr>PowerPoint Presentation</vt:lpstr>
      <vt:lpstr>PowerPoint Presentation</vt:lpstr>
      <vt:lpstr>PowerPoint Presentation</vt:lpstr>
      <vt:lpstr>Consider the call “tree”</vt:lpstr>
      <vt:lpstr>PowerPoint Presentation</vt:lpstr>
      <vt:lpstr>Where is the armadillo?</vt:lpstr>
      <vt:lpstr>Factorial in Math</vt:lpstr>
      <vt:lpstr>Factorial program</vt:lpstr>
      <vt:lpstr>Summation program</vt:lpstr>
      <vt:lpstr>Summation program</vt:lpstr>
      <vt:lpstr>Iteration = Recursion</vt:lpstr>
      <vt:lpstr>Iteration = Recursion</vt:lpstr>
      <vt:lpstr>Iteration == Recursion</vt:lpstr>
      <vt:lpstr>Run-time System </vt:lpstr>
      <vt:lpstr>Call Frame</vt:lpstr>
      <vt:lpstr>Call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Memory Use</vt:lpstr>
      <vt:lpstr>One Physical RAM Space</vt:lpstr>
      <vt:lpstr>PowerPoint Presentation</vt:lpstr>
      <vt:lpstr>PowerPoint Presentation</vt:lpstr>
      <vt:lpstr>PowerPoint Presentation</vt:lpstr>
      <vt:lpstr>Recursion with LIST</vt:lpstr>
      <vt:lpstr>Recursion with LIST</vt:lpstr>
      <vt:lpstr>Recursion with TREE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1050</cp:revision>
  <dcterms:created xsi:type="dcterms:W3CDTF">2013-02-22T17:09:52Z</dcterms:created>
  <dcterms:modified xsi:type="dcterms:W3CDTF">2017-02-15T20:02:24Z</dcterms:modified>
</cp:coreProperties>
</file>