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494" r:id="rId3"/>
    <p:sldId id="458" r:id="rId4"/>
    <p:sldId id="467" r:id="rId5"/>
    <p:sldId id="410" r:id="rId6"/>
    <p:sldId id="411" r:id="rId7"/>
    <p:sldId id="413" r:id="rId8"/>
    <p:sldId id="415" r:id="rId9"/>
    <p:sldId id="414" r:id="rId10"/>
    <p:sldId id="412" r:id="rId11"/>
    <p:sldId id="419" r:id="rId12"/>
    <p:sldId id="436" r:id="rId13"/>
    <p:sldId id="417" r:id="rId14"/>
    <p:sldId id="425" r:id="rId15"/>
    <p:sldId id="430" r:id="rId16"/>
    <p:sldId id="468" r:id="rId17"/>
    <p:sldId id="486" r:id="rId18"/>
    <p:sldId id="499" r:id="rId19"/>
    <p:sldId id="470" r:id="rId20"/>
    <p:sldId id="469" r:id="rId21"/>
    <p:sldId id="487" r:id="rId22"/>
    <p:sldId id="488" r:id="rId23"/>
    <p:sldId id="491" r:id="rId24"/>
    <p:sldId id="492" r:id="rId25"/>
    <p:sldId id="471" r:id="rId26"/>
    <p:sldId id="473" r:id="rId27"/>
    <p:sldId id="495" r:id="rId28"/>
    <p:sldId id="500" r:id="rId29"/>
    <p:sldId id="475" r:id="rId30"/>
    <p:sldId id="474" r:id="rId31"/>
    <p:sldId id="476" r:id="rId32"/>
    <p:sldId id="477" r:id="rId33"/>
    <p:sldId id="479" r:id="rId34"/>
    <p:sldId id="480" r:id="rId35"/>
    <p:sldId id="481" r:id="rId36"/>
    <p:sldId id="478" r:id="rId37"/>
    <p:sldId id="489" r:id="rId38"/>
    <p:sldId id="490" r:id="rId39"/>
    <p:sldId id="482" r:id="rId40"/>
    <p:sldId id="483" r:id="rId41"/>
    <p:sldId id="484" r:id="rId42"/>
    <p:sldId id="498" r:id="rId43"/>
    <p:sldId id="496" r:id="rId44"/>
    <p:sldId id="497" r:id="rId45"/>
    <p:sldId id="485" r:id="rId46"/>
    <p:sldId id="47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341C"/>
    <a:srgbClr val="585C2A"/>
    <a:srgbClr val="F9FDC3"/>
    <a:srgbClr val="E45740"/>
    <a:srgbClr val="F4FB9F"/>
    <a:srgbClr val="3366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5336" autoAdjust="0"/>
    <p:restoredTop sz="94633" autoAdjust="0"/>
  </p:normalViewPr>
  <p:slideViewPr>
    <p:cSldViewPr>
      <p:cViewPr varScale="1">
        <p:scale>
          <a:sx n="113" d="100"/>
          <a:sy n="113" d="100"/>
        </p:scale>
        <p:origin x="56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4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731CC-7623-49A2-BDB8-9242858AF01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7FE0E-92D0-472F-9E15-224B450E1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7FE0E-92D0-472F-9E15-224B450E13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4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96200" cy="2514600"/>
          </a:xfrm>
        </p:spPr>
        <p:txBody>
          <a:bodyPr>
            <a:normAutofit fontScale="40000" lnSpcReduction="20000"/>
          </a:bodyPr>
          <a:lstStyle/>
          <a:p>
            <a:pPr algn="r">
              <a:lnSpc>
                <a:spcPts val="100"/>
              </a:lnSpc>
              <a:spcBef>
                <a:spcPts val="0"/>
              </a:spcBef>
            </a:pP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rgbClr val="C00000"/>
              </a:solidFill>
            </a:endParaRPr>
          </a:p>
          <a:p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David </a:t>
            </a:r>
            <a:r>
              <a:rPr lang="en-US" sz="5100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Stotts</a:t>
            </a:r>
            <a:endParaRPr lang="en-US" sz="51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 Science Department</a:t>
            </a: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UNC Chapel </a:t>
            </a:r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Hill</a:t>
            </a:r>
            <a:endParaRPr lang="en-US" sz="28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609600"/>
            <a:ext cx="7620000" cy="2590800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Structures 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Analysis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i="1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(COMP 410)</a:t>
            </a:r>
            <a:endParaRPr lang="en-US" sz="2400" i="1" dirty="0">
              <a:solidFill>
                <a:srgbClr val="F9FDC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4416"/>
              </p:ext>
            </p:extLst>
          </p:nvPr>
        </p:nvGraphicFramePr>
        <p:xfrm>
          <a:off x="733567" y="1487508"/>
          <a:ext cx="7399208" cy="5113264"/>
        </p:xfrm>
        <a:graphic>
          <a:graphicData uri="http://schemas.openxmlformats.org/drawingml/2006/table">
            <a:tbl>
              <a:tblPr/>
              <a:tblGrid>
                <a:gridCol w="1849802"/>
                <a:gridCol w="1849802"/>
                <a:gridCol w="1849802"/>
                <a:gridCol w="1849802"/>
              </a:tblGrid>
              <a:tr h="302125">
                <a:tc>
                  <a:txBody>
                    <a:bodyPr/>
                    <a:lstStyle/>
                    <a:p>
                      <a:r>
                        <a:rPr lang="en-US" sz="1500" dirty="0"/>
                        <a:t>planet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scale size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perihelion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aphelion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</a:tr>
              <a:tr h="553471">
                <a:tc>
                  <a:txBody>
                    <a:bodyPr/>
                    <a:lstStyle/>
                    <a:p>
                      <a:r>
                        <a:rPr lang="en-US" sz="1500"/>
                        <a:t>The Sun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10cm diameter 40 watt bulb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</a:tr>
              <a:tr h="553471">
                <a:tc>
                  <a:txBody>
                    <a:bodyPr/>
                    <a:lstStyle/>
                    <a:p>
                      <a:r>
                        <a:rPr lang="en-US" sz="1500"/>
                        <a:t>Mercury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1/3mm paint drop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10 3/4 feet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16 1/4 feet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</a:tr>
              <a:tr h="302125">
                <a:tc>
                  <a:txBody>
                    <a:bodyPr/>
                    <a:lstStyle/>
                    <a:p>
                      <a:r>
                        <a:rPr lang="en-US" sz="1500"/>
                        <a:t>Venus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1mm paint drop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25 feet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25 1/2 feet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</a:tr>
              <a:tr h="302125">
                <a:tc>
                  <a:txBody>
                    <a:bodyPr/>
                    <a:lstStyle/>
                    <a:p>
                      <a:r>
                        <a:rPr lang="en-US" sz="1500"/>
                        <a:t>Earth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1mm paint drop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34 1/2 feet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35 2/3 feet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</a:tr>
              <a:tr h="553471">
                <a:tc>
                  <a:txBody>
                    <a:bodyPr/>
                    <a:lstStyle/>
                    <a:p>
                      <a:r>
                        <a:rPr lang="en-US" sz="1500"/>
                        <a:t>Mars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1/2mm paint drop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48 feet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59 feet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</a:tr>
              <a:tr h="553471">
                <a:tc>
                  <a:txBody>
                    <a:bodyPr/>
                    <a:lstStyle/>
                    <a:p>
                      <a:r>
                        <a:rPr lang="en-US" sz="1500"/>
                        <a:t>Jupiter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10mm white marble or bead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173 feet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191 feet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</a:tr>
              <a:tr h="553471">
                <a:tc>
                  <a:txBody>
                    <a:bodyPr/>
                    <a:lstStyle/>
                    <a:p>
                      <a:r>
                        <a:rPr lang="en-US" sz="1500"/>
                        <a:t>Saturn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8 1/2mm hatpin or pearl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316 feet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353 feet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</a:tr>
              <a:tr h="553471">
                <a:tc>
                  <a:txBody>
                    <a:bodyPr/>
                    <a:lstStyle/>
                    <a:p>
                      <a:r>
                        <a:rPr lang="en-US" sz="1500"/>
                        <a:t>Uranus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 1/3mm map pin or pearl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642 feet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705 feet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</a:tr>
              <a:tr h="553471">
                <a:tc>
                  <a:txBody>
                    <a:bodyPr/>
                    <a:lstStyle/>
                    <a:p>
                      <a:r>
                        <a:rPr lang="en-US" sz="1500"/>
                        <a:t>Neptune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 1/5mm map pin or pearl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1045 feet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1063 feet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</a:tr>
              <a:tr h="3325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893" marR="73893" marT="36947" marB="369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893" marR="73893" marT="36947" marB="369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893" marR="73893" marT="36947" marB="369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893" marR="73893" marT="36947" marB="369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2582" y="381000"/>
            <a:ext cx="7282218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Scale Model of the Solar System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Scale = 1:14,000,000,000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5410200"/>
            <a:ext cx="54864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0070C0"/>
                </a:solidFill>
              </a:rPr>
              <a:t>I miss Pluto … don’t you?</a:t>
            </a:r>
            <a:endParaRPr lang="en-US" sz="32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67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r"/>
            <a:r>
              <a:rPr lang="en-US" sz="30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Von </a:t>
            </a:r>
            <a:r>
              <a:rPr lang="en-US" sz="3000" dirty="0" err="1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Nuemann</a:t>
            </a:r>
            <a:r>
              <a:rPr lang="en-US" sz="30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Model of a Computer</a:t>
            </a:r>
            <a:endParaRPr lang="en-US" sz="30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266" name="Picture 2" descr="C:\Users\pds\Desktop\pfi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077200" cy="525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48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r"/>
            <a:r>
              <a:rPr lang="en-US" sz="30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Von </a:t>
            </a:r>
            <a:r>
              <a:rPr lang="en-US" sz="3000" dirty="0" err="1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Nuemann</a:t>
            </a:r>
            <a:r>
              <a:rPr lang="en-US" sz="30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Model of a Computer</a:t>
            </a:r>
            <a:endParaRPr lang="en-US" sz="3000" dirty="0">
              <a:solidFill>
                <a:schemeClr val="accent6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266" name="Picture 2" descr="C:\Users\pds\Desktop\pfi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077200" cy="525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Elbow Connector 3"/>
          <p:cNvCxnSpPr/>
          <p:nvPr/>
        </p:nvCxnSpPr>
        <p:spPr>
          <a:xfrm>
            <a:off x="2743200" y="2286000"/>
            <a:ext cx="1143000" cy="457200"/>
          </a:xfrm>
          <a:prstGeom prst="bentConnector3">
            <a:avLst>
              <a:gd name="adj1" fmla="val 95373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flipV="1">
            <a:off x="2743200" y="3657600"/>
            <a:ext cx="1143000" cy="533400"/>
          </a:xfrm>
          <a:prstGeom prst="bentConnector3">
            <a:avLst>
              <a:gd name="adj1" fmla="val 94179"/>
            </a:avLst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5400000" flipH="1" flipV="1">
            <a:off x="6896100" y="3848100"/>
            <a:ext cx="762000" cy="381000"/>
          </a:xfrm>
          <a:prstGeom prst="bentConnector3">
            <a:avLst>
              <a:gd name="adj1" fmla="val -5523"/>
            </a:avLst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43400" y="3657600"/>
            <a:ext cx="0" cy="167640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4724400" y="3886200"/>
            <a:ext cx="838200" cy="381000"/>
          </a:xfrm>
          <a:prstGeom prst="bentConnector3">
            <a:avLst>
              <a:gd name="adj1" fmla="val 97218"/>
            </a:avLst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2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929" y="1676400"/>
            <a:ext cx="8229600" cy="46482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r"/>
            <a:r>
              <a:rPr lang="en-US" sz="30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Von </a:t>
            </a:r>
            <a:r>
              <a:rPr lang="en-US" sz="3000" dirty="0" err="1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Nuemann</a:t>
            </a:r>
            <a:r>
              <a:rPr lang="en-US" sz="30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Model of a Computer</a:t>
            </a:r>
            <a:r>
              <a:rPr lang="en-US" sz="30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30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i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 411 style</a:t>
            </a:r>
            <a:endParaRPr lang="en-US" sz="2400" i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8" name="Picture 2" descr="C:\Users\pds\Desktop\Computer_system_bu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599"/>
            <a:ext cx="70866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5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929" y="1676400"/>
            <a:ext cx="8229600" cy="46482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44562"/>
          </a:xfrm>
        </p:spPr>
        <p:txBody>
          <a:bodyPr>
            <a:noAutofit/>
          </a:bodyPr>
          <a:lstStyle/>
          <a:p>
            <a:pPr algn="r"/>
            <a:r>
              <a:rPr lang="en-US" sz="30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Von </a:t>
            </a:r>
            <a:r>
              <a:rPr lang="en-US" sz="3000" dirty="0" err="1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Nuemann</a:t>
            </a:r>
            <a:r>
              <a:rPr lang="en-US" sz="30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Model of a Computer</a:t>
            </a:r>
            <a:r>
              <a:rPr lang="en-US" sz="30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30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i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super COMP 411 style</a:t>
            </a:r>
            <a:endParaRPr lang="en-US" sz="2400" i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0" name="Picture 2" descr="C:\Users\pds\Desktop\image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199"/>
            <a:ext cx="7620000" cy="484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2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929" y="1676400"/>
            <a:ext cx="8229600" cy="46482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2" descr="C:\Users\pds\Desktop\motherboard-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09762"/>
            <a:ext cx="7772400" cy="554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943600" y="2819400"/>
            <a:ext cx="1371600" cy="14478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9000"/>
            </a:schemeClr>
          </a:solidFill>
          <a:ln w="1143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CPU</a:t>
            </a:r>
          </a:p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r</a:t>
            </a:r>
            <a:r>
              <a:rPr lang="en-US" sz="2400" b="1" dirty="0" err="1" smtClean="0">
                <a:solidFill>
                  <a:schemeClr val="bg1"/>
                </a:solidFill>
              </a:rPr>
              <a:t>egs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352800" y="4796971"/>
            <a:ext cx="3810000" cy="11430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9000"/>
            </a:schemeClr>
          </a:solidFill>
          <a:ln w="1143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Main memory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RAM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8600" y="2247900"/>
            <a:ext cx="1752600" cy="22479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9000"/>
            </a:schemeClr>
          </a:solidFill>
          <a:ln w="1143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Disk drives, DVD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324600" y="322943"/>
            <a:ext cx="2329543" cy="17526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9000"/>
            </a:schemeClr>
          </a:solidFill>
          <a:ln w="1143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Network,</a:t>
            </a:r>
          </a:p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cloud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48200" y="491090"/>
            <a:ext cx="1295400" cy="1237343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9000"/>
            </a:schemeClr>
          </a:solidFill>
          <a:ln w="1143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USB</a:t>
            </a:r>
          </a:p>
        </p:txBody>
      </p:sp>
    </p:spTree>
    <p:extLst>
      <p:ext uri="{BB962C8B-B14F-4D97-AF65-F5344CB8AC3E}">
        <p14:creationId xmlns:p14="http://schemas.microsoft.com/office/powerpoint/2010/main" val="42674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We think of a data structure as being more that just data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We think of it as </a:t>
            </a:r>
            <a:r>
              <a:rPr lang="en-US" b="1" dirty="0" smtClean="0">
                <a:solidFill>
                  <a:srgbClr val="C00000"/>
                </a:solidFill>
              </a:rPr>
              <a:t>data values </a:t>
            </a:r>
            <a:r>
              <a:rPr lang="en-US" dirty="0" smtClean="0"/>
              <a:t>together with </a:t>
            </a:r>
            <a:r>
              <a:rPr lang="en-US" b="1" dirty="0" smtClean="0">
                <a:solidFill>
                  <a:srgbClr val="C00000"/>
                </a:solidFill>
              </a:rPr>
              <a:t>behavior</a:t>
            </a:r>
            <a:r>
              <a:rPr lang="en-US" dirty="0" smtClean="0"/>
              <a:t>… operations that manipulate the data values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So for every operation we want to define a </a:t>
            </a:r>
            <a:r>
              <a:rPr lang="en-US" b="1" dirty="0" smtClean="0">
                <a:solidFill>
                  <a:srgbClr val="C00000"/>
                </a:solidFill>
              </a:rPr>
              <a:t>function</a:t>
            </a:r>
            <a:r>
              <a:rPr lang="en-US" dirty="0" smtClean="0"/>
              <a:t> that will </a:t>
            </a:r>
            <a:r>
              <a:rPr lang="en-US" b="1" dirty="0" smtClean="0">
                <a:solidFill>
                  <a:srgbClr val="C00000"/>
                </a:solidFill>
              </a:rPr>
              <a:t>transform</a:t>
            </a:r>
            <a:r>
              <a:rPr lang="en-US" dirty="0" smtClean="0"/>
              <a:t> its arguments into its return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Data be Abstract?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78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 smtClean="0"/>
              <a:t>We want a model …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 smtClean="0">
                <a:solidFill>
                  <a:srgbClr val="C00000"/>
                </a:solidFill>
              </a:rPr>
              <a:t>Left out</a:t>
            </a:r>
            <a:r>
              <a:rPr lang="en-US" dirty="0" smtClean="0"/>
              <a:t>: </a:t>
            </a:r>
          </a:p>
          <a:p>
            <a:pPr marL="603504" lvl="2" indent="0">
              <a:spcAft>
                <a:spcPts val="1800"/>
              </a:spcAft>
              <a:buNone/>
            </a:pPr>
            <a:r>
              <a:rPr lang="en-US" sz="2400" dirty="0" smtClean="0"/>
              <a:t>details related to implementation in any   particular programming language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C00000"/>
                </a:solidFill>
              </a:rPr>
              <a:t>Left in</a:t>
            </a:r>
            <a:r>
              <a:rPr lang="en-US" dirty="0" smtClean="0"/>
              <a:t>: </a:t>
            </a:r>
          </a:p>
          <a:p>
            <a:pPr marL="603504" lvl="2" indent="0">
              <a:spcAft>
                <a:spcPts val="1800"/>
              </a:spcAft>
              <a:buNone/>
            </a:pPr>
            <a:r>
              <a:rPr lang="en-US" sz="2400" dirty="0" smtClean="0"/>
              <a:t>changes made to state of the data (the values and their relationships) when various operations are performed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Data be Abstract?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3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Lets examine a line, at some service place like the DMV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We want the service to be First come, First served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How can we do this?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What is the behavior?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What is the implementation?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3200" i="1" dirty="0">
                <a:solidFill>
                  <a:srgbClr val="C6341C"/>
                </a:solidFill>
                <a:latin typeface="Calibri" panose="020F0502020204030204" pitchFamily="34" charset="0"/>
              </a:rPr>
              <a:t> </a:t>
            </a:r>
            <a:r>
              <a:rPr lang="en-US" sz="3200" i="1" dirty="0" smtClean="0">
                <a:solidFill>
                  <a:srgbClr val="C6341C"/>
                </a:solidFill>
                <a:latin typeface="Calibri" panose="020F0502020204030204" pitchFamily="34" charset="0"/>
              </a:rPr>
              <a:t>                                           Volunteers?</a:t>
            </a:r>
            <a:endParaRPr lang="en-US" sz="3200" i="1" dirty="0">
              <a:solidFill>
                <a:srgbClr val="C6341C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experiment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1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develop the </a:t>
            </a:r>
            <a:r>
              <a:rPr lang="en-US" b="1" dirty="0" smtClean="0">
                <a:solidFill>
                  <a:srgbClr val="C00000"/>
                </a:solidFill>
              </a:rPr>
              <a:t>functional signature </a:t>
            </a:r>
          </a:p>
          <a:p>
            <a:pPr lvl="1"/>
            <a:r>
              <a:rPr lang="en-US" dirty="0" smtClean="0"/>
              <a:t>list of all operations, the </a:t>
            </a:r>
            <a:r>
              <a:rPr lang="en-US" b="1" i="1" dirty="0" smtClean="0">
                <a:solidFill>
                  <a:srgbClr val="C00000"/>
                </a:solidFill>
              </a:rPr>
              <a:t>types</a:t>
            </a:r>
            <a:r>
              <a:rPr lang="en-US" dirty="0" smtClean="0"/>
              <a:t> of the arguments to them, and the </a:t>
            </a:r>
            <a:r>
              <a:rPr lang="en-US" b="1" i="1" dirty="0" smtClean="0">
                <a:solidFill>
                  <a:srgbClr val="C00000"/>
                </a:solidFill>
              </a:rPr>
              <a:t>types</a:t>
            </a:r>
            <a:r>
              <a:rPr lang="en-US" dirty="0" smtClean="0"/>
              <a:t> of the results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Next provide an </a:t>
            </a:r>
            <a:r>
              <a:rPr lang="en-US" b="1" dirty="0" smtClean="0">
                <a:solidFill>
                  <a:srgbClr val="C00000"/>
                </a:solidFill>
              </a:rPr>
              <a:t>axiomatic specification </a:t>
            </a:r>
            <a:r>
              <a:rPr lang="en-US" b="1" dirty="0" smtClean="0"/>
              <a:t>of </a:t>
            </a:r>
            <a:r>
              <a:rPr lang="en-US" dirty="0" smtClean="0"/>
              <a:t>the behavior of each operation (method)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Today we will use a math notion to get used to the idea of specifying ADTs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Next time we will use ML (and get executable specifications)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Specifying (Defining) an ADT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1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78491"/>
          </a:xfrm>
        </p:spPr>
        <p:txBody>
          <a:bodyPr>
            <a:normAutofit/>
          </a:bodyPr>
          <a:lstStyle/>
          <a:p>
            <a:pPr marL="109728" indent="0" algn="ctr">
              <a:spcAft>
                <a:spcPts val="1200"/>
              </a:spcAft>
              <a:buNone/>
            </a:pPr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Data Types</a:t>
            </a:r>
          </a:p>
          <a:p>
            <a:pPr marL="109728" indent="0" algn="ctr">
              <a:spcAft>
                <a:spcPts val="1200"/>
              </a:spcAft>
              <a:buNone/>
            </a:pPr>
            <a:r>
              <a:rPr lang="en-US" sz="48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(ADTs)</a:t>
            </a:r>
            <a:endParaRPr lang="en-US" sz="48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1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Use a functional notation to define functions (no surprise there)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We think of ADTs as a model for objects in programs, so there is a slight mismatch…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Function takes input and produces output, like a black box… no state remains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Object has persistent state and a method call alters that state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Guttag’s Method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99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5826" y="1219201"/>
            <a:ext cx="8229600" cy="477371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LIFO: last in first out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i="1" dirty="0">
                <a:solidFill>
                  <a:srgbClr val="0070C0"/>
                </a:solidFill>
              </a:rPr>
              <a:t>n</a:t>
            </a:r>
            <a:r>
              <a:rPr lang="en-US" sz="2400" b="1" i="1" dirty="0" smtClean="0">
                <a:solidFill>
                  <a:srgbClr val="0070C0"/>
                </a:solidFill>
              </a:rPr>
              <a:t>ew() </a:t>
            </a:r>
          </a:p>
          <a:p>
            <a:pPr marL="109728" indent="0">
              <a:buNone/>
            </a:pPr>
            <a:r>
              <a:rPr lang="en-US" sz="2400" b="1" i="1" dirty="0">
                <a:solidFill>
                  <a:srgbClr val="0070C0"/>
                </a:solidFill>
              </a:rPr>
              <a:t>p</a:t>
            </a:r>
            <a:r>
              <a:rPr lang="en-US" sz="2400" b="1" i="1" dirty="0" smtClean="0">
                <a:solidFill>
                  <a:srgbClr val="0070C0"/>
                </a:solidFill>
              </a:rPr>
              <a:t>ush(73)</a:t>
            </a:r>
          </a:p>
          <a:p>
            <a:pPr marL="109728" indent="0">
              <a:buNone/>
            </a:pPr>
            <a:r>
              <a:rPr lang="en-US" sz="2400" b="1" i="1" dirty="0">
                <a:solidFill>
                  <a:srgbClr val="0070C0"/>
                </a:solidFill>
              </a:rPr>
              <a:t>p</a:t>
            </a:r>
            <a:r>
              <a:rPr lang="en-US" sz="2400" b="1" i="1" dirty="0" smtClean="0">
                <a:solidFill>
                  <a:srgbClr val="0070C0"/>
                </a:solidFill>
              </a:rPr>
              <a:t>ush(8)</a:t>
            </a:r>
          </a:p>
          <a:p>
            <a:pPr marL="109728" indent="0">
              <a:buNone/>
            </a:pPr>
            <a:r>
              <a:rPr lang="en-US" sz="2400" b="1" i="1" dirty="0">
                <a:solidFill>
                  <a:srgbClr val="0070C0"/>
                </a:solidFill>
              </a:rPr>
              <a:t>p</a:t>
            </a:r>
            <a:r>
              <a:rPr lang="en-US" sz="2400" b="1" i="1" dirty="0" smtClean="0">
                <a:solidFill>
                  <a:srgbClr val="0070C0"/>
                </a:solidFill>
              </a:rPr>
              <a:t>ush(-61)</a:t>
            </a:r>
          </a:p>
          <a:p>
            <a:pPr marL="109728" indent="0">
              <a:buNone/>
            </a:pPr>
            <a:r>
              <a:rPr lang="en-US" sz="2400" b="1" i="1" dirty="0">
                <a:solidFill>
                  <a:srgbClr val="0070C0"/>
                </a:solidFill>
              </a:rPr>
              <a:t>p</a:t>
            </a:r>
            <a:r>
              <a:rPr lang="en-US" sz="2400" b="1" i="1" dirty="0" smtClean="0">
                <a:solidFill>
                  <a:srgbClr val="0070C0"/>
                </a:solidFill>
              </a:rPr>
              <a:t>ush(12)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826" y="323951"/>
            <a:ext cx="8229600" cy="1143000"/>
          </a:xfrm>
        </p:spPr>
        <p:txBody>
          <a:bodyPr/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53304" y="5141539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9510" y="5367906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73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53304" y="4173673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53304" y="3249325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53304" y="2325963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8856" y="440004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0" y="3438379"/>
            <a:ext cx="76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-61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404" y="255233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657600" y="2511710"/>
            <a:ext cx="1253169" cy="461665"/>
            <a:chOff x="3657600" y="2511710"/>
            <a:chExt cx="1253169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3657600" y="2511710"/>
              <a:ext cx="847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0070C0"/>
                  </a:solidFill>
                </a:rPr>
                <a:t>top</a:t>
              </a:r>
              <a:endParaRPr lang="en-US" sz="2400" b="1" i="1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78463" y="2742542"/>
              <a:ext cx="532306" cy="0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5053304" y="-381000"/>
            <a:ext cx="1524000" cy="6436939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63384" y="4457186"/>
            <a:ext cx="1812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s</a:t>
            </a:r>
            <a:r>
              <a:rPr lang="en-US" sz="2400" b="1" i="1" dirty="0" smtClean="0">
                <a:solidFill>
                  <a:srgbClr val="C00000"/>
                </a:solidFill>
              </a:rPr>
              <a:t>ize is 4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8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0" grpId="0"/>
      <p:bldP spid="11" grpId="0"/>
      <p:bldP spid="16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053304" y="-381001"/>
            <a:ext cx="1524000" cy="6436939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15584" y="-381001"/>
            <a:ext cx="1524000" cy="6436939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6027" y="609600"/>
            <a:ext cx="6125657" cy="535882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b="1" i="1" dirty="0">
                <a:solidFill>
                  <a:srgbClr val="0070C0"/>
                </a:solidFill>
              </a:rPr>
              <a:t>p</a:t>
            </a:r>
            <a:r>
              <a:rPr lang="en-US" sz="2800" b="1" i="1" dirty="0" smtClean="0">
                <a:solidFill>
                  <a:srgbClr val="0070C0"/>
                </a:solidFill>
              </a:rPr>
              <a:t>op( )</a:t>
            </a:r>
            <a:endParaRPr lang="en-US" sz="2800" i="1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826" y="323951"/>
            <a:ext cx="8229600" cy="1143000"/>
          </a:xfrm>
        </p:spPr>
        <p:txBody>
          <a:bodyPr/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53304" y="5141539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9510" y="5367906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73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53304" y="4173673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53304" y="3249325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4401" y="2332052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8856" y="440004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0" y="3438379"/>
            <a:ext cx="76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-61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7877" y="2602724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65980" y="3540158"/>
            <a:ext cx="1381320" cy="461665"/>
            <a:chOff x="6865980" y="3540158"/>
            <a:chExt cx="1381320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7399380" y="3540158"/>
              <a:ext cx="847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0070C0"/>
                  </a:solidFill>
                </a:rPr>
                <a:t>top</a:t>
              </a:r>
              <a:endParaRPr lang="en-US" sz="2400" b="1" i="1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865980" y="3770990"/>
              <a:ext cx="533400" cy="0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139654" y="4679874"/>
            <a:ext cx="1812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s</a:t>
            </a:r>
            <a:r>
              <a:rPr lang="en-US" sz="2400" b="1" i="1" dirty="0" smtClean="0">
                <a:solidFill>
                  <a:srgbClr val="C00000"/>
                </a:solidFill>
              </a:rPr>
              <a:t>ize is 3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5584" y="5133122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13213" y="5371312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73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5584" y="4212175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441676" y="449597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6767" y="3280659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183232" y="3581570"/>
            <a:ext cx="76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-61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574971" y="1172553"/>
            <a:ext cx="978408" cy="4846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51011" y="2611747"/>
            <a:ext cx="84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top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617611" y="2855706"/>
            <a:ext cx="533400" cy="0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54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 animBg="1"/>
      <p:bldP spid="5" grpId="0"/>
      <p:bldP spid="6" grpId="0" animBg="1"/>
      <p:bldP spid="7" grpId="0" animBg="1"/>
      <p:bldP spid="9" grpId="0"/>
      <p:bldP spid="10" grpId="0"/>
      <p:bldP spid="17" grpId="0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stk</a:t>
            </a:r>
            <a:r>
              <a:rPr lang="en-US" dirty="0" smtClean="0"/>
              <a:t> = New STACK( );</a:t>
            </a:r>
          </a:p>
          <a:p>
            <a:r>
              <a:rPr lang="en-US" dirty="0" smtClean="0"/>
              <a:t>print( </a:t>
            </a:r>
            <a:r>
              <a:rPr lang="en-US" dirty="0" err="1" smtClean="0"/>
              <a:t>stk.size</a:t>
            </a:r>
            <a:r>
              <a:rPr lang="en-US" dirty="0" smtClean="0"/>
              <a:t>( ) 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tk.push</a:t>
            </a:r>
            <a:r>
              <a:rPr lang="en-US" dirty="0" smtClean="0"/>
              <a:t>(73);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tk.push</a:t>
            </a:r>
            <a:r>
              <a:rPr lang="en-US" dirty="0" smtClean="0"/>
              <a:t>(8);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tk.push</a:t>
            </a:r>
            <a:r>
              <a:rPr lang="en-US" dirty="0" smtClean="0"/>
              <a:t>(-61);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tk.push</a:t>
            </a:r>
            <a:r>
              <a:rPr lang="en-US" dirty="0" smtClean="0"/>
              <a:t>(12);</a:t>
            </a:r>
          </a:p>
          <a:p>
            <a:r>
              <a:rPr lang="en-US" dirty="0"/>
              <a:t>p</a:t>
            </a:r>
            <a:r>
              <a:rPr lang="en-US" dirty="0" smtClean="0"/>
              <a:t>rint(</a:t>
            </a:r>
            <a:r>
              <a:rPr lang="en-US" dirty="0" err="1" smtClean="0"/>
              <a:t>stk.size</a:t>
            </a:r>
            <a:r>
              <a:rPr lang="en-US" dirty="0" smtClean="0"/>
              <a:t>( ) 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tk.pop</a:t>
            </a:r>
            <a:r>
              <a:rPr lang="en-US" dirty="0" smtClean="0"/>
              <a:t>( );</a:t>
            </a:r>
          </a:p>
          <a:p>
            <a:r>
              <a:rPr lang="en-US" dirty="0" smtClean="0"/>
              <a:t>print( </a:t>
            </a:r>
            <a:r>
              <a:rPr lang="en-US" dirty="0" err="1" smtClean="0"/>
              <a:t>stk.size</a:t>
            </a:r>
            <a:r>
              <a:rPr lang="en-US" dirty="0" smtClean="0"/>
              <a:t>( ) );</a:t>
            </a:r>
          </a:p>
          <a:p>
            <a:r>
              <a:rPr lang="en-US" dirty="0"/>
              <a:t>p</a:t>
            </a:r>
            <a:r>
              <a:rPr lang="en-US" dirty="0" smtClean="0"/>
              <a:t>rint( </a:t>
            </a:r>
            <a:r>
              <a:rPr lang="en-US" dirty="0" err="1" smtClean="0"/>
              <a:t>stk.top</a:t>
            </a:r>
            <a:r>
              <a:rPr lang="en-US" dirty="0" smtClean="0"/>
              <a:t>( ) 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Using a Stack Object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3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tk</a:t>
            </a:r>
            <a:r>
              <a:rPr lang="en-US" dirty="0" smtClean="0"/>
              <a:t> = new ( );</a:t>
            </a:r>
          </a:p>
          <a:p>
            <a:r>
              <a:rPr lang="en-US" dirty="0"/>
              <a:t>p</a:t>
            </a:r>
            <a:r>
              <a:rPr lang="en-US" dirty="0" smtClean="0"/>
              <a:t>rint ( size ( </a:t>
            </a:r>
            <a:r>
              <a:rPr lang="en-US" dirty="0" err="1" smtClean="0"/>
              <a:t>stk</a:t>
            </a:r>
            <a:r>
              <a:rPr lang="en-US" dirty="0" smtClean="0"/>
              <a:t> ) 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</a:t>
            </a:r>
            <a:r>
              <a:rPr lang="en-US" dirty="0" smtClean="0"/>
              <a:t> = push(stk,73);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</a:t>
            </a:r>
            <a:r>
              <a:rPr lang="en-US" dirty="0" smtClean="0"/>
              <a:t> = push(stk,8);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</a:t>
            </a:r>
            <a:r>
              <a:rPr lang="en-US" dirty="0" smtClean="0"/>
              <a:t> = push(stk,-61);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</a:t>
            </a:r>
            <a:r>
              <a:rPr lang="en-US" dirty="0" smtClean="0"/>
              <a:t> = push(stk,12);</a:t>
            </a:r>
          </a:p>
          <a:p>
            <a:r>
              <a:rPr lang="en-US" dirty="0"/>
              <a:t>p</a:t>
            </a:r>
            <a:r>
              <a:rPr lang="en-US" dirty="0" smtClean="0"/>
              <a:t>rint(size(</a:t>
            </a:r>
            <a:r>
              <a:rPr lang="en-US" dirty="0" err="1" smtClean="0"/>
              <a:t>stk</a:t>
            </a:r>
            <a:r>
              <a:rPr lang="en-US" dirty="0" smtClean="0"/>
              <a:t>));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</a:t>
            </a:r>
            <a:r>
              <a:rPr lang="en-US" dirty="0" smtClean="0"/>
              <a:t> = pop(</a:t>
            </a:r>
            <a:r>
              <a:rPr lang="en-US" dirty="0" err="1" smtClean="0"/>
              <a:t>stk</a:t>
            </a:r>
            <a:r>
              <a:rPr lang="en-US" dirty="0" smtClean="0"/>
              <a:t>);</a:t>
            </a:r>
          </a:p>
          <a:p>
            <a:r>
              <a:rPr lang="en-US" dirty="0"/>
              <a:t>p</a:t>
            </a:r>
            <a:r>
              <a:rPr lang="en-US" dirty="0" smtClean="0"/>
              <a:t>rint(size(</a:t>
            </a:r>
            <a:r>
              <a:rPr lang="en-US" dirty="0" err="1" smtClean="0"/>
              <a:t>stk</a:t>
            </a:r>
            <a:r>
              <a:rPr lang="en-US" dirty="0" smtClean="0"/>
              <a:t>));</a:t>
            </a:r>
          </a:p>
          <a:p>
            <a:r>
              <a:rPr lang="en-US" dirty="0"/>
              <a:t>p</a:t>
            </a:r>
            <a:r>
              <a:rPr lang="en-US" dirty="0" smtClean="0"/>
              <a:t>rint(top(</a:t>
            </a:r>
            <a:r>
              <a:rPr lang="en-US" dirty="0" err="1" smtClean="0"/>
              <a:t>stk</a:t>
            </a:r>
            <a:r>
              <a:rPr lang="en-US" dirty="0" smtClean="0"/>
              <a:t>));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Functional view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81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Signature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</a:rPr>
              <a:t>ew:              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 STACK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push: STACK x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 STACK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op:  STACK        STACK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op:  STACK       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endParaRPr lang="en-US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ize: STACK        Nat  </a:t>
            </a:r>
            <a:r>
              <a:rPr lang="en-US" sz="20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(natural number)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Example: STACK of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30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5513" y="1295400"/>
            <a:ext cx="8229600" cy="48006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Axioms for Behavior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dirty="0" smtClean="0"/>
              <a:t>Idea is to write an equation (axiom) giving two equivalent forms of the data structure</a:t>
            </a:r>
          </a:p>
          <a:p>
            <a:pPr marL="109728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i="1" dirty="0" smtClean="0">
                <a:solidFill>
                  <a:srgbClr val="C00000"/>
                </a:solidFill>
              </a:rPr>
              <a:t>   </a:t>
            </a:r>
            <a:r>
              <a:rPr lang="en-US" b="1" i="1" dirty="0" smtClean="0">
                <a:solidFill>
                  <a:srgbClr val="0070C0"/>
                </a:solidFill>
              </a:rPr>
              <a:t>pop ( push ( new(), -3 ) ) 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smtClean="0">
                <a:solidFill>
                  <a:srgbClr val="0070C0"/>
                </a:solidFill>
              </a:rPr>
              <a:t>    </a:t>
            </a:r>
            <a:r>
              <a:rPr lang="en-US" b="1" i="1" dirty="0" smtClean="0">
                <a:solidFill>
                  <a:srgbClr val="C00000"/>
                </a:solidFill>
              </a:rPr>
              <a:t>=        </a:t>
            </a:r>
            <a:r>
              <a:rPr lang="en-US" b="1" i="1" dirty="0" smtClean="0">
                <a:solidFill>
                  <a:srgbClr val="0070C0"/>
                </a:solidFill>
              </a:rPr>
              <a:t>new( )</a:t>
            </a:r>
          </a:p>
          <a:p>
            <a:pPr marL="109728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               </a:t>
            </a:r>
            <a:r>
              <a:rPr lang="en-US" sz="2400" b="1" i="1" dirty="0" smtClean="0">
                <a:solidFill>
                  <a:srgbClr val="00B050"/>
                </a:solidFill>
              </a:rPr>
              <a:t>LHS </a:t>
            </a:r>
            <a:r>
              <a:rPr lang="en-US" sz="2400" b="1" i="1" dirty="0" smtClean="0">
                <a:solidFill>
                  <a:srgbClr val="0070C0"/>
                </a:solidFill>
              </a:rPr>
              <a:t>                        </a:t>
            </a:r>
            <a:r>
              <a:rPr lang="en-US" sz="2400" b="1" i="1" dirty="0" smtClean="0">
                <a:solidFill>
                  <a:srgbClr val="C00000"/>
                </a:solidFill>
              </a:rPr>
              <a:t>same as</a:t>
            </a:r>
            <a:r>
              <a:rPr lang="en-US" sz="2400" b="1" i="1" dirty="0" smtClean="0">
                <a:solidFill>
                  <a:srgbClr val="0070C0"/>
                </a:solidFill>
              </a:rPr>
              <a:t>      </a:t>
            </a:r>
            <a:r>
              <a:rPr lang="en-US" sz="2400" b="1" i="1" dirty="0" smtClean="0">
                <a:solidFill>
                  <a:srgbClr val="00B050"/>
                </a:solidFill>
              </a:rPr>
              <a:t>RHS</a:t>
            </a:r>
            <a:endParaRPr lang="en-US" sz="2400" b="1" i="1" dirty="0">
              <a:solidFill>
                <a:srgbClr val="00B050"/>
              </a:solidFill>
            </a:endParaRPr>
          </a:p>
          <a:p>
            <a:pPr marL="109728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  </a:t>
            </a:r>
            <a:r>
              <a:rPr lang="en-US" sz="2400" b="1" i="1" dirty="0" smtClean="0">
                <a:solidFill>
                  <a:srgbClr val="0070C0"/>
                </a:solidFill>
              </a:rPr>
              <a:t>pop(push(push(new</a:t>
            </a:r>
            <a:r>
              <a:rPr lang="en-US" sz="2400" b="1" i="1" dirty="0">
                <a:solidFill>
                  <a:srgbClr val="0070C0"/>
                </a:solidFill>
              </a:rPr>
              <a:t>(), 7</a:t>
            </a:r>
            <a:r>
              <a:rPr lang="en-US" sz="2400" b="1" i="1" dirty="0" smtClean="0">
                <a:solidFill>
                  <a:srgbClr val="0070C0"/>
                </a:solidFill>
              </a:rPr>
              <a:t>) ,4) )    </a:t>
            </a:r>
            <a:r>
              <a:rPr lang="en-US" sz="2400" b="1" i="1" dirty="0">
                <a:solidFill>
                  <a:srgbClr val="C00000"/>
                </a:solidFill>
              </a:rPr>
              <a:t>=   </a:t>
            </a:r>
            <a:r>
              <a:rPr lang="en-US" sz="2400" b="1" i="1" dirty="0" smtClean="0">
                <a:solidFill>
                  <a:srgbClr val="C00000"/>
                </a:solidFill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push(new(),7)</a:t>
            </a:r>
          </a:p>
          <a:p>
            <a:pPr marL="109728" indent="0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400" b="1" dirty="0" smtClean="0"/>
              <a:t>Similar to axioms in integer algebra</a:t>
            </a:r>
          </a:p>
          <a:p>
            <a:pPr marL="109728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      2 + 2 + 3    </a:t>
            </a:r>
            <a:r>
              <a:rPr lang="en-US" sz="2400" b="1" i="1" dirty="0" smtClean="0">
                <a:solidFill>
                  <a:srgbClr val="C00000"/>
                </a:solidFill>
              </a:rPr>
              <a:t>= </a:t>
            </a:r>
            <a:r>
              <a:rPr lang="en-US" sz="2400" b="1" i="1" dirty="0" smtClean="0">
                <a:solidFill>
                  <a:srgbClr val="0070C0"/>
                </a:solidFill>
              </a:rPr>
              <a:t>  2 + 5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Example: STACK of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8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5513" y="1295400"/>
            <a:ext cx="8229600" cy="4800600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Axioms for STACK Behavior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0070C0"/>
                </a:solidFill>
              </a:rPr>
              <a:t>Ex</a:t>
            </a:r>
            <a:r>
              <a:rPr lang="en-US" dirty="0" smtClean="0"/>
              <a:t>: size( new() ) = 0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0070C0"/>
                </a:solidFill>
              </a:rPr>
              <a:t>Ex</a:t>
            </a:r>
            <a:r>
              <a:rPr lang="en-US" dirty="0" smtClean="0"/>
              <a:t>: size( push( new(), 6 ) ) = 1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0070C0"/>
                </a:solidFill>
              </a:rPr>
              <a:t>Ex</a:t>
            </a:r>
            <a:r>
              <a:rPr lang="en-US" dirty="0" smtClean="0"/>
              <a:t>: top ( push ( push ( new(), 3 ), -8 ) ) = -8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0070C0"/>
                </a:solidFill>
              </a:rPr>
              <a:t>Ex</a:t>
            </a:r>
            <a:r>
              <a:rPr lang="en-US" dirty="0" smtClean="0"/>
              <a:t>: pop ( push ( new(), -3 ) ) = new()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0070C0"/>
                </a:solidFill>
              </a:rPr>
              <a:t>Ex</a:t>
            </a:r>
            <a:r>
              <a:rPr lang="en-US" dirty="0" smtClean="0"/>
              <a:t>: top(pop(push(push(new(),2),7))) = 2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i="1" smtClean="0">
                <a:solidFill>
                  <a:srgbClr val="C00000"/>
                </a:solidFill>
              </a:rPr>
              <a:t>More?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i="1" smtClean="0">
                <a:solidFill>
                  <a:srgbClr val="C00000"/>
                </a:solidFill>
              </a:rPr>
              <a:t>Will </a:t>
            </a:r>
            <a:r>
              <a:rPr lang="en-US" i="1" dirty="0" smtClean="0">
                <a:solidFill>
                  <a:srgbClr val="C00000"/>
                </a:solidFill>
              </a:rPr>
              <a:t>this end?</a:t>
            </a:r>
          </a:p>
          <a:p>
            <a:pPr marL="109728" indent="0">
              <a:buNone/>
            </a:pPr>
            <a:r>
              <a:rPr lang="en-US" i="1" dirty="0" smtClean="0">
                <a:solidFill>
                  <a:srgbClr val="C00000"/>
                </a:solidFill>
              </a:rPr>
              <a:t>How can we capture all possible behavior?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Example: STACK of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81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61430" y="1295400"/>
            <a:ext cx="7030170" cy="2626938"/>
          </a:xfrm>
        </p:spPr>
        <p:txBody>
          <a:bodyPr>
            <a:normAutofit lnSpcReduction="10000"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200" b="1" i="1" dirty="0" smtClean="0">
                <a:solidFill>
                  <a:srgbClr val="C00000"/>
                </a:solidFill>
              </a:rPr>
              <a:t>How can we create this element of type STACK ?</a:t>
            </a:r>
          </a:p>
          <a:p>
            <a:pPr marL="109728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/>
              <a:t>p</a:t>
            </a:r>
            <a:r>
              <a:rPr lang="en-US" sz="1800" b="1" dirty="0" smtClean="0"/>
              <a:t>ush( push( new,8 ), 5)</a:t>
            </a:r>
          </a:p>
          <a:p>
            <a:pPr marL="109728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/>
              <a:t>p</a:t>
            </a:r>
            <a:r>
              <a:rPr lang="en-US" sz="1800" b="1" dirty="0" smtClean="0"/>
              <a:t>ush( push( pop ( push(new,12) ), 8), 5)</a:t>
            </a:r>
          </a:p>
          <a:p>
            <a:pPr marL="109728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/>
              <a:t>p</a:t>
            </a:r>
            <a:r>
              <a:rPr lang="en-US" sz="1800" b="1" dirty="0" smtClean="0"/>
              <a:t>op( push( push( push( new, 8), 5), 9) )</a:t>
            </a:r>
          </a:p>
          <a:p>
            <a:pPr marL="109728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 smtClean="0"/>
              <a:t>push( push( pop( push( pop( new ), 8), 8), 8), 5)</a:t>
            </a:r>
          </a:p>
          <a:p>
            <a:pPr marL="109728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/>
              <a:t>push( pop( pop( push( push( push( new, 8), 5), -10) ) ), 5</a:t>
            </a:r>
            <a:r>
              <a:rPr lang="en-US" sz="1800" b="1" dirty="0" smtClean="0"/>
              <a:t>)</a:t>
            </a:r>
          </a:p>
          <a:p>
            <a:pPr marL="109728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i="1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sz="1800" b="1" i="1" dirty="0" smtClean="0">
                <a:solidFill>
                  <a:schemeClr val="accent6">
                    <a:lumMod val="75000"/>
                  </a:schemeClr>
                </a:solidFill>
              </a:rPr>
              <a:t>nlimited ways…</a:t>
            </a:r>
            <a:endParaRPr lang="en-US" sz="18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Back to STACK of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7200" y="685800"/>
            <a:ext cx="1295400" cy="4090412"/>
            <a:chOff x="6324600" y="2819400"/>
            <a:chExt cx="1295400" cy="3480812"/>
          </a:xfrm>
        </p:grpSpPr>
        <p:sp>
          <p:nvSpPr>
            <p:cNvPr id="4" name="Rectangle 3"/>
            <p:cNvSpPr/>
            <p:nvPr/>
          </p:nvSpPr>
          <p:spPr>
            <a:xfrm>
              <a:off x="6324600" y="2819400"/>
              <a:ext cx="1295400" cy="3465138"/>
            </a:xfrm>
            <a:prstGeom prst="rect">
              <a:avLst/>
            </a:prstGeom>
            <a:solidFill>
              <a:schemeClr val="accent1">
                <a:alpha val="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24600" y="4455738"/>
              <a:ext cx="1295400" cy="91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24600" y="5385812"/>
              <a:ext cx="1295400" cy="91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404616" y="3423458"/>
              <a:ext cx="754370" cy="827602"/>
              <a:chOff x="5492545" y="2611702"/>
              <a:chExt cx="847920" cy="82760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492545" y="2611702"/>
                <a:ext cx="8479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 smtClean="0">
                    <a:solidFill>
                      <a:srgbClr val="0070C0"/>
                    </a:solidFill>
                  </a:rPr>
                  <a:t>top</a:t>
                </a:r>
                <a:endParaRPr lang="en-US" sz="2000" b="1" i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6040161" y="3011812"/>
                <a:ext cx="287351" cy="427492"/>
              </a:xfrm>
              <a:prstGeom prst="straightConnector1">
                <a:avLst/>
              </a:prstGeom>
              <a:ln w="539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6781800" y="4704342"/>
              <a:ext cx="4798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5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81800" y="5642957"/>
              <a:ext cx="4798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8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0" name="Content Placeholder 1"/>
          <p:cNvSpPr txBox="1">
            <a:spLocks/>
          </p:cNvSpPr>
          <p:nvPr/>
        </p:nvSpPr>
        <p:spPr>
          <a:xfrm>
            <a:off x="381000" y="3975395"/>
            <a:ext cx="8382000" cy="21206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spcBef>
                <a:spcPts val="0"/>
              </a:spcBef>
              <a:spcAft>
                <a:spcPts val="600"/>
              </a:spcAft>
              <a:buFont typeface="Wingdings 3"/>
              <a:buNone/>
            </a:pPr>
            <a:r>
              <a:rPr lang="en-US" sz="2200" b="1" i="1" dirty="0" smtClean="0">
                <a:solidFill>
                  <a:srgbClr val="C00000"/>
                </a:solidFill>
              </a:rPr>
              <a:t>Which is the “easiest way” to construct it? </a:t>
            </a:r>
          </a:p>
          <a:p>
            <a:pPr marL="109728" indent="0" algn="r">
              <a:spcBef>
                <a:spcPts val="0"/>
              </a:spcBef>
              <a:spcAft>
                <a:spcPts val="600"/>
              </a:spcAft>
              <a:buFont typeface="Wingdings 3"/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-- the first one… no pop use</a:t>
            </a:r>
          </a:p>
          <a:p>
            <a:pPr marL="109728" indent="0" algn="r">
              <a:spcBef>
                <a:spcPts val="1200"/>
              </a:spcBef>
              <a:spcAft>
                <a:spcPts val="600"/>
              </a:spcAft>
              <a:buFont typeface="Wingdings 3"/>
              <a:buNone/>
            </a:pPr>
            <a:r>
              <a:rPr lang="en-US" sz="2200" b="1" i="1" dirty="0" smtClean="0">
                <a:solidFill>
                  <a:srgbClr val="C00000"/>
                </a:solidFill>
              </a:rPr>
              <a:t>Can any ST in STACK be built with no “pop” use?</a:t>
            </a:r>
          </a:p>
          <a:p>
            <a:pPr marL="109728" indent="0" algn="r">
              <a:spcBef>
                <a:spcPts val="0"/>
              </a:spcBef>
              <a:spcAft>
                <a:spcPts val="600"/>
              </a:spcAft>
              <a:buFont typeface="Wingdings 3"/>
              <a:buNone/>
            </a:pPr>
            <a:r>
              <a:rPr lang="en-US" sz="2200" b="1" i="1" dirty="0">
                <a:solidFill>
                  <a:srgbClr val="C00000"/>
                </a:solidFill>
              </a:rPr>
              <a:t> </a:t>
            </a:r>
            <a:r>
              <a:rPr lang="en-US" sz="2200" b="1" i="1" dirty="0" smtClean="0">
                <a:solidFill>
                  <a:srgbClr val="C00000"/>
                </a:solidFill>
              </a:rPr>
              <a:t>  </a:t>
            </a:r>
            <a:r>
              <a:rPr lang="en-US" sz="2000" b="1" dirty="0" smtClean="0"/>
              <a:t>-- yes… sequence of push on a new</a:t>
            </a:r>
            <a:endParaRPr lang="en-US" sz="2400" b="1" dirty="0"/>
          </a:p>
          <a:p>
            <a:pPr marL="109728" indent="0" algn="r">
              <a:spcBef>
                <a:spcPts val="0"/>
              </a:spcBef>
              <a:spcAft>
                <a:spcPts val="600"/>
              </a:spcAft>
              <a:buFont typeface="Wingdings 3"/>
              <a:buNone/>
            </a:pPr>
            <a:endParaRPr lang="en-US" sz="2000" b="1" dirty="0" smtClean="0"/>
          </a:p>
          <a:p>
            <a:pPr marL="109728" indent="0">
              <a:spcAft>
                <a:spcPts val="1200"/>
              </a:spcAft>
              <a:buFont typeface="Wingdings 3"/>
              <a:buNone/>
            </a:pPr>
            <a:endParaRPr lang="en-US" sz="2000" b="1" dirty="0"/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357187" y="5781449"/>
            <a:ext cx="7620000" cy="1076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spcBef>
                <a:spcPts val="0"/>
              </a:spcBef>
              <a:buNone/>
            </a:pPr>
            <a:endParaRPr lang="en-US" sz="1200" b="1" dirty="0" smtClean="0">
              <a:solidFill>
                <a:srgbClr val="C00000"/>
              </a:solidFill>
            </a:endParaRPr>
          </a:p>
          <a:p>
            <a:pPr marL="109728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push </a:t>
            </a:r>
            <a:r>
              <a:rPr lang="en-US" sz="2800" b="1" dirty="0" smtClean="0"/>
              <a:t>and </a:t>
            </a:r>
            <a:r>
              <a:rPr lang="en-US" sz="2800" b="1" dirty="0" smtClean="0">
                <a:solidFill>
                  <a:srgbClr val="C00000"/>
                </a:solidFill>
              </a:rPr>
              <a:t>new </a:t>
            </a:r>
            <a:r>
              <a:rPr lang="en-US" sz="2800" b="1" dirty="0" smtClean="0"/>
              <a:t>are “canonical” operations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10711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C00000"/>
                </a:solidFill>
              </a:rPr>
              <a:t>canonical operation </a:t>
            </a:r>
            <a:r>
              <a:rPr lang="en-US" sz="2400" dirty="0" smtClean="0"/>
              <a:t>is one that is needed if your goal is to generate ALL possible stack values by calling successive operations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A non-canonical op is one that is not needed… in other words, all uses of it can be replaced by some use of others (canonicals).</a:t>
            </a:r>
          </a:p>
          <a:p>
            <a:r>
              <a:rPr lang="en-US" sz="2400" dirty="0" smtClean="0"/>
              <a:t>Ex:  </a:t>
            </a:r>
            <a:r>
              <a:rPr lang="en-US" sz="2400" dirty="0" smtClean="0">
                <a:solidFill>
                  <a:srgbClr val="C00000"/>
                </a:solidFill>
              </a:rPr>
              <a:t> push ( pop ( push ( new(), 6) ), 3)</a:t>
            </a:r>
          </a:p>
          <a:p>
            <a:pPr marL="109728" indent="0">
              <a:buNone/>
            </a:pPr>
            <a:r>
              <a:rPr lang="en-US" sz="2400" dirty="0" smtClean="0"/>
              <a:t>   is the same as</a:t>
            </a:r>
          </a:p>
          <a:p>
            <a:pPr marL="109728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         push ( new(), 3 )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    </a:t>
            </a:r>
            <a:r>
              <a:rPr lang="en-US" sz="2400" dirty="0" smtClean="0"/>
              <a:t>the pop operation is not needed to create the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stack with a single element, the “3”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Back to STACK of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05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472" y="1569027"/>
            <a:ext cx="8229600" cy="4603173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dirty="0" smtClean="0"/>
              <a:t>This segment will cover how to define the </a:t>
            </a:r>
          </a:p>
          <a:p>
            <a:pPr marL="365760" lvl="1" indent="0">
              <a:spcAft>
                <a:spcPts val="1800"/>
              </a:spcAft>
              <a:buNone/>
            </a:pPr>
            <a:r>
              <a:rPr lang="en-US" sz="3600" b="1" dirty="0" smtClean="0">
                <a:solidFill>
                  <a:srgbClr val="C00000"/>
                </a:solidFill>
              </a:rPr>
              <a:t>  Behavior</a:t>
            </a:r>
            <a:endParaRPr lang="en-US" sz="800" dirty="0" smtClean="0"/>
          </a:p>
          <a:p>
            <a:pPr marL="109728" indent="0">
              <a:spcAft>
                <a:spcPts val="1200"/>
              </a:spcAft>
              <a:buNone/>
            </a:pPr>
            <a:r>
              <a:rPr lang="en-US" sz="2800" dirty="0" smtClean="0"/>
              <a:t>of a data structure without being bogged down in the details of an</a:t>
            </a:r>
          </a:p>
          <a:p>
            <a:pPr marL="365760" lvl="1" indent="0">
              <a:spcAft>
                <a:spcPts val="1200"/>
              </a:spcAft>
              <a:buNone/>
            </a:pPr>
            <a:r>
              <a:rPr lang="en-US" sz="3600" b="1" dirty="0" smtClean="0">
                <a:solidFill>
                  <a:srgbClr val="C00000"/>
                </a:solidFill>
              </a:rPr>
              <a:t>  Implementation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800" dirty="0"/>
              <a:t>o</a:t>
            </a:r>
            <a:r>
              <a:rPr lang="en-US" sz="2800" dirty="0" smtClean="0"/>
              <a:t>f the operations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Abstract Data Types (ADT)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Follow this procedure to generate set of axioms that are finite and complete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Find canonical operations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Make all LHS for axioms by applying each non-canonical op to a canonical op (cross product)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Use your brain and create an equivalent RHS for each LHS</a:t>
            </a:r>
          </a:p>
          <a:p>
            <a:pPr marL="708660" lvl="1" indent="-342900"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Back to </a:t>
            </a:r>
            <a:r>
              <a:rPr lang="en-US" dirty="0" err="1" smtClean="0">
                <a:solidFill>
                  <a:srgbClr val="0070C0"/>
                </a:solidFill>
              </a:rPr>
              <a:t>Guttag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9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C00000"/>
                </a:solidFill>
              </a:rPr>
              <a:t>STACK ops</a:t>
            </a:r>
            <a:r>
              <a:rPr lang="en-US" dirty="0" smtClean="0"/>
              <a:t>: new, push, pop, top, size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C00000"/>
                </a:solidFill>
              </a:rPr>
              <a:t>Canonicals</a:t>
            </a:r>
            <a:r>
              <a:rPr lang="en-US" dirty="0" smtClean="0"/>
              <a:t>: new, push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Note that all ops that return something other than STACK are non-canonical (top, size)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Canonicals are ops that </a:t>
            </a:r>
            <a:r>
              <a:rPr lang="en-US" b="1" i="1" dirty="0" smtClean="0">
                <a:solidFill>
                  <a:srgbClr val="C00000"/>
                </a:solidFill>
              </a:rPr>
              <a:t>construct  </a:t>
            </a:r>
            <a:r>
              <a:rPr lang="en-US" dirty="0" smtClean="0"/>
              <a:t>values, and even so only the </a:t>
            </a:r>
            <a:r>
              <a:rPr lang="en-US" i="1" dirty="0" smtClean="0">
                <a:solidFill>
                  <a:srgbClr val="C00000"/>
                </a:solidFill>
              </a:rPr>
              <a:t>necessary</a:t>
            </a:r>
            <a:r>
              <a:rPr lang="en-US" dirty="0" smtClean="0"/>
              <a:t> ones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70C0"/>
                </a:solidFill>
              </a:rPr>
              <a:t>p</a:t>
            </a:r>
            <a:r>
              <a:rPr lang="en-US" b="1" i="1" dirty="0" smtClean="0">
                <a:solidFill>
                  <a:srgbClr val="0070C0"/>
                </a:solidFill>
              </a:rPr>
              <a:t>op</a:t>
            </a:r>
            <a:r>
              <a:rPr lang="en-US" dirty="0" smtClean="0"/>
              <a:t> constructs… it returns a STACK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But we showed it can be successfully avoided with judicious use of </a:t>
            </a:r>
            <a:r>
              <a:rPr lang="en-US" b="1" i="1" dirty="0" smtClean="0">
                <a:solidFill>
                  <a:srgbClr val="0070C0"/>
                </a:solidFill>
              </a:rPr>
              <a:t>new</a:t>
            </a:r>
            <a:r>
              <a:rPr lang="en-US" dirty="0" smtClean="0"/>
              <a:t> and </a:t>
            </a:r>
            <a:r>
              <a:rPr lang="en-US" b="1" i="1" dirty="0" smtClean="0">
                <a:solidFill>
                  <a:srgbClr val="0070C0"/>
                </a:solidFill>
              </a:rPr>
              <a:t>push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STACK (cont.)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51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dirty="0" smtClean="0">
                <a:solidFill>
                  <a:srgbClr val="C00000"/>
                </a:solidFill>
              </a:rPr>
              <a:t>LHS of axioms (non-canon applied to canon)</a:t>
            </a:r>
            <a:endParaRPr lang="en-US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s</a:t>
            </a:r>
            <a:r>
              <a:rPr lang="en-US" b="1" dirty="0" smtClean="0"/>
              <a:t>ize( new( ) )          =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s</a:t>
            </a:r>
            <a:r>
              <a:rPr lang="en-US" b="1" dirty="0" smtClean="0"/>
              <a:t>ize( push( S, </a:t>
            </a:r>
            <a:r>
              <a:rPr lang="en-US" b="1" dirty="0" err="1" smtClean="0"/>
              <a:t>i</a:t>
            </a:r>
            <a:r>
              <a:rPr lang="en-US" b="1" dirty="0" smtClean="0"/>
              <a:t> ) )   =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p</a:t>
            </a:r>
            <a:r>
              <a:rPr lang="en-US" b="1" dirty="0" smtClean="0"/>
              <a:t>op( new( ) )          =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p</a:t>
            </a:r>
            <a:r>
              <a:rPr lang="en-US" b="1" dirty="0" smtClean="0"/>
              <a:t>op( push( S, </a:t>
            </a:r>
            <a:r>
              <a:rPr lang="en-US" b="1" dirty="0" err="1" smtClean="0"/>
              <a:t>i</a:t>
            </a:r>
            <a:r>
              <a:rPr lang="en-US" b="1" dirty="0" smtClean="0"/>
              <a:t> ) )   = ?</a:t>
            </a:r>
            <a:r>
              <a:rPr lang="en-US" b="1" dirty="0"/>
              <a:t> </a:t>
            </a:r>
            <a:endParaRPr lang="en-US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top</a:t>
            </a:r>
            <a:r>
              <a:rPr lang="en-US" b="1" dirty="0"/>
              <a:t>( new</a:t>
            </a:r>
            <a:r>
              <a:rPr lang="en-US" b="1" dirty="0" smtClean="0"/>
              <a:t>( ) </a:t>
            </a:r>
            <a:r>
              <a:rPr lang="en-US" b="1" dirty="0"/>
              <a:t>) </a:t>
            </a:r>
            <a:r>
              <a:rPr lang="en-US" b="1" dirty="0" smtClean="0"/>
              <a:t>          = </a:t>
            </a:r>
            <a:r>
              <a:rPr lang="en-US" b="1" dirty="0"/>
              <a:t>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top( push( S,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smtClean="0"/>
              <a:t>) )    </a:t>
            </a:r>
            <a:r>
              <a:rPr lang="en-US" b="1" dirty="0"/>
              <a:t>= 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STACK (cont.)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50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86072"/>
          </a:xfrm>
        </p:spPr>
        <p:txBody>
          <a:bodyPr>
            <a:normAutofit fontScale="92500" lnSpcReduction="20000"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dirty="0" smtClean="0">
                <a:solidFill>
                  <a:srgbClr val="C00000"/>
                </a:solidFill>
              </a:rPr>
              <a:t>LHS of axioms (non-canon applied to canon)</a:t>
            </a:r>
            <a:endParaRPr lang="en-US" b="1" dirty="0" smtClean="0"/>
          </a:p>
          <a:p>
            <a:pPr>
              <a:spcBef>
                <a:spcPts val="0"/>
              </a:spcBef>
            </a:pPr>
            <a:r>
              <a:rPr lang="en-US" b="1" dirty="0"/>
              <a:t>s</a:t>
            </a:r>
            <a:r>
              <a:rPr lang="en-US" b="1" dirty="0" smtClean="0"/>
              <a:t>ize( new( ) ) =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 </a:t>
            </a:r>
          </a:p>
          <a:p>
            <a:pPr>
              <a:spcBef>
                <a:spcPts val="0"/>
              </a:spcBef>
            </a:pPr>
            <a:r>
              <a:rPr lang="en-US" b="1" dirty="0"/>
              <a:t>s</a:t>
            </a:r>
            <a:r>
              <a:rPr lang="en-US" b="1" dirty="0" smtClean="0"/>
              <a:t>ize( push( S, </a:t>
            </a:r>
            <a:r>
              <a:rPr lang="en-US" b="1" dirty="0" err="1" smtClean="0"/>
              <a:t>i</a:t>
            </a:r>
            <a:r>
              <a:rPr lang="en-US" b="1" dirty="0" smtClean="0"/>
              <a:t> ) ) = </a:t>
            </a:r>
          </a:p>
          <a:p>
            <a:pPr>
              <a:spcBef>
                <a:spcPts val="0"/>
              </a:spcBef>
            </a:pPr>
            <a:endParaRPr lang="en-US" b="1" dirty="0" smtClean="0"/>
          </a:p>
          <a:p>
            <a:pPr>
              <a:spcBef>
                <a:spcPts val="0"/>
              </a:spcBef>
            </a:pPr>
            <a:r>
              <a:rPr lang="en-US" b="1" dirty="0" smtClean="0"/>
              <a:t>pop( new( ) ) =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 </a:t>
            </a:r>
          </a:p>
          <a:p>
            <a:pPr>
              <a:spcBef>
                <a:spcPts val="0"/>
              </a:spcBef>
            </a:pPr>
            <a:r>
              <a:rPr lang="en-US" b="1" dirty="0"/>
              <a:t>p</a:t>
            </a:r>
            <a:r>
              <a:rPr lang="en-US" b="1" dirty="0" smtClean="0"/>
              <a:t>op( push( S, </a:t>
            </a:r>
            <a:r>
              <a:rPr lang="en-US" b="1" dirty="0" err="1" smtClean="0"/>
              <a:t>i</a:t>
            </a:r>
            <a:r>
              <a:rPr lang="en-US" b="1" dirty="0" smtClean="0"/>
              <a:t> ) ) = 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 </a:t>
            </a:r>
          </a:p>
          <a:p>
            <a:pPr>
              <a:spcBef>
                <a:spcPts val="0"/>
              </a:spcBef>
            </a:pPr>
            <a:r>
              <a:rPr lang="en-US" b="1" dirty="0" smtClean="0"/>
              <a:t>top</a:t>
            </a:r>
            <a:r>
              <a:rPr lang="en-US" b="1" dirty="0"/>
              <a:t>( new</a:t>
            </a:r>
            <a:r>
              <a:rPr lang="en-US" b="1" dirty="0" smtClean="0"/>
              <a:t>( ) </a:t>
            </a:r>
            <a:r>
              <a:rPr lang="en-US" b="1" dirty="0"/>
              <a:t>) = </a:t>
            </a:r>
            <a:endParaRPr lang="en-US" b="1" dirty="0" smtClean="0"/>
          </a:p>
          <a:p>
            <a:pPr>
              <a:spcBef>
                <a:spcPts val="0"/>
              </a:spcBef>
            </a:pPr>
            <a:endParaRPr lang="en-US" b="1" dirty="0" smtClean="0"/>
          </a:p>
          <a:p>
            <a:pPr>
              <a:spcBef>
                <a:spcPts val="0"/>
              </a:spcBef>
            </a:pPr>
            <a:r>
              <a:rPr lang="en-US" b="1" dirty="0" smtClean="0"/>
              <a:t>top</a:t>
            </a:r>
            <a:r>
              <a:rPr lang="en-US" b="1" dirty="0"/>
              <a:t>( push( S,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smtClean="0"/>
              <a:t>) ) =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 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STACK (cont.)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1905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249100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400" b="1" dirty="0"/>
              <a:t>size( S ) + 1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7200" y="310966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new( 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373151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4290269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400" b="1" dirty="0"/>
              <a:t>err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05300" y="494272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231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How do the axioms specify behavior like “</a:t>
            </a:r>
            <a:r>
              <a:rPr lang="en-US" sz="2400" b="1" i="1" dirty="0" smtClean="0">
                <a:solidFill>
                  <a:srgbClr val="C00000"/>
                </a:solidFill>
              </a:rPr>
              <a:t>when we pop a STACK the size goes down by one</a:t>
            </a:r>
            <a:r>
              <a:rPr lang="en-US" sz="2400" b="1" dirty="0" smtClean="0">
                <a:solidFill>
                  <a:srgbClr val="C00000"/>
                </a:solidFill>
              </a:rPr>
              <a:t>” ?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marL="109728" indent="0">
              <a:spcAft>
                <a:spcPts val="1200"/>
              </a:spcAft>
              <a:buNone/>
            </a:pPr>
            <a:r>
              <a:rPr lang="en-US" sz="2400" b="1" dirty="0" smtClean="0"/>
              <a:t>Think of STACK values as sequences of ops</a:t>
            </a:r>
          </a:p>
          <a:p>
            <a:pPr marL="109728" indent="0">
              <a:spcAft>
                <a:spcPts val="18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 push( pop( push( push(new( ),6), 3 ) ), 4 )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400" b="1" dirty="0" smtClean="0"/>
              <a:t>Think of axioms as rules for rewriting these sequences into simpler form</a:t>
            </a:r>
          </a:p>
          <a:p>
            <a:pPr marL="109728" indent="0">
              <a:spcAft>
                <a:spcPts val="18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 pop( push(</a:t>
            </a:r>
            <a:r>
              <a:rPr lang="en-US" sz="2400" b="1" dirty="0" err="1" smtClean="0">
                <a:solidFill>
                  <a:srgbClr val="C00000"/>
                </a:solidFill>
              </a:rPr>
              <a:t>S,i</a:t>
            </a:r>
            <a:r>
              <a:rPr lang="en-US" sz="2400" b="1" dirty="0" smtClean="0">
                <a:solidFill>
                  <a:srgbClr val="C00000"/>
                </a:solidFill>
              </a:rPr>
              <a:t>) ) = S    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400" b="1" i="1" dirty="0" smtClean="0"/>
              <a:t>lets us rewrite by pattern matching parts of the sequence with variables in the axiom</a:t>
            </a:r>
          </a:p>
          <a:p>
            <a:pPr marL="109728" indent="0">
              <a:spcAft>
                <a:spcPts val="1200"/>
              </a:spcAft>
              <a:buNone/>
            </a:pPr>
            <a:endParaRPr lang="en-US" sz="2400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Notes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56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400" b="1" dirty="0" smtClean="0"/>
              <a:t>Lets us rewrite by pattern matching parts of the sequence with variables in the axiom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STACK:</a:t>
            </a:r>
            <a:r>
              <a:rPr lang="en-US" sz="2400" b="1" dirty="0" smtClean="0">
                <a:solidFill>
                  <a:srgbClr val="C00000"/>
                </a:solidFill>
              </a:rPr>
              <a:t> push</a:t>
            </a:r>
            <a:r>
              <a:rPr lang="en-US" sz="2400" b="1" dirty="0">
                <a:solidFill>
                  <a:srgbClr val="C00000"/>
                </a:solidFill>
              </a:rPr>
              <a:t>( pop( push( push(new(),6), 3 ) ), 4 )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AXIOM:           </a:t>
            </a:r>
            <a:r>
              <a:rPr lang="en-US" sz="2400" b="1" dirty="0" smtClean="0">
                <a:solidFill>
                  <a:srgbClr val="C00000"/>
                </a:solidFill>
              </a:rPr>
              <a:t>pop( push( S,                    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 )        ) </a:t>
            </a:r>
            <a:r>
              <a:rPr lang="en-US" sz="2400" b="1" dirty="0">
                <a:solidFill>
                  <a:srgbClr val="C00000"/>
                </a:solidFill>
              </a:rPr>
              <a:t>= S    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400" b="1" dirty="0" smtClean="0"/>
              <a:t>In the STACK value this part is S from the AXIOM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400" b="1" i="1" dirty="0"/>
              <a:t> </a:t>
            </a:r>
            <a:r>
              <a:rPr lang="en-US" sz="2400" b="1" i="1" dirty="0" smtClean="0"/>
              <a:t>      S  matches  </a:t>
            </a:r>
            <a:r>
              <a:rPr lang="en-US" sz="2400" b="1" i="1" dirty="0" smtClean="0">
                <a:solidFill>
                  <a:srgbClr val="C00000"/>
                </a:solidFill>
              </a:rPr>
              <a:t>push(new(),6)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400" b="1" dirty="0" smtClean="0"/>
              <a:t>Axiom rewrites the STACK as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400" b="1" i="1" dirty="0" smtClean="0">
                <a:solidFill>
                  <a:srgbClr val="C00000"/>
                </a:solidFill>
              </a:rPr>
              <a:t>       push( push( new(), 6) , 4 )        </a:t>
            </a:r>
            <a:r>
              <a:rPr lang="en-US" sz="2400" b="1" i="1" dirty="0" smtClean="0"/>
              <a:t>size is 2        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3 pushes in STACK value, but size is 2 when done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Notes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4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Why non-canonical applied to canonical?</a:t>
            </a:r>
          </a:p>
          <a:p>
            <a:pPr>
              <a:spcAft>
                <a:spcPts val="1800"/>
              </a:spcAft>
            </a:pPr>
            <a:r>
              <a:rPr lang="en-US" sz="2400" dirty="0" smtClean="0"/>
              <a:t>Canonical op constructs (or extends) a STACK</a:t>
            </a:r>
          </a:p>
          <a:p>
            <a:pPr>
              <a:spcAft>
                <a:spcPts val="1800"/>
              </a:spcAft>
            </a:pPr>
            <a:r>
              <a:rPr lang="en-US" sz="2400" dirty="0" smtClean="0"/>
              <a:t>Non-canonical op then measures it… tells us something about its state</a:t>
            </a:r>
          </a:p>
          <a:p>
            <a:pPr>
              <a:spcAft>
                <a:spcPts val="1800"/>
              </a:spcAft>
            </a:pPr>
            <a:r>
              <a:rPr lang="en-US" sz="2400" dirty="0" smtClean="0"/>
              <a:t>“We just built a STACK by using push on some previous STACK.. what happens to the size?  what item is now on top? “  </a:t>
            </a:r>
            <a:r>
              <a:rPr lang="en-US" sz="2400" i="1" dirty="0"/>
              <a:t>e</a:t>
            </a:r>
            <a:r>
              <a:rPr lang="en-US" sz="2400" i="1" dirty="0" smtClean="0"/>
              <a:t>tc.</a:t>
            </a:r>
            <a:endParaRPr lang="en-US" sz="24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Notes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02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FIFO:  first in, first out</a:t>
            </a:r>
            <a:endParaRPr lang="en-US" b="1" dirty="0">
              <a:solidFill>
                <a:srgbClr val="C00000"/>
              </a:solidFill>
            </a:endParaRPr>
          </a:p>
          <a:p>
            <a:pPr marL="365760" lvl="1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new( ) </a:t>
            </a:r>
          </a:p>
          <a:p>
            <a:pPr marL="365760" lvl="1" indent="0">
              <a:buNone/>
            </a:pP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 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enq</a:t>
            </a:r>
            <a:r>
              <a:rPr lang="en-US" sz="2400" b="1" i="1" dirty="0" smtClean="0">
                <a:solidFill>
                  <a:srgbClr val="0070C0"/>
                </a:solidFill>
              </a:rPr>
              <a:t>(4)</a:t>
            </a:r>
          </a:p>
          <a:p>
            <a:pPr marL="365760" lvl="1" indent="0"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    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enq</a:t>
            </a:r>
            <a:r>
              <a:rPr lang="en-US" sz="2400" b="1" i="1" dirty="0" smtClean="0">
                <a:solidFill>
                  <a:srgbClr val="0070C0"/>
                </a:solidFill>
              </a:rPr>
              <a:t>(-31)</a:t>
            </a:r>
          </a:p>
          <a:p>
            <a:pPr marL="365760" lvl="1" indent="0"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      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enq</a:t>
            </a:r>
            <a:r>
              <a:rPr lang="en-US" sz="2400" b="1" i="1" dirty="0" smtClean="0">
                <a:solidFill>
                  <a:srgbClr val="0070C0"/>
                </a:solidFill>
              </a:rPr>
              <a:t>(15)           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QUEUE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114800"/>
            <a:ext cx="8991600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4114800"/>
            <a:ext cx="1295400" cy="17526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472949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4114800"/>
            <a:ext cx="1295400" cy="17526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3933" y="335942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front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14400" y="3676081"/>
            <a:ext cx="325967" cy="37502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48000" y="4110789"/>
            <a:ext cx="1295400" cy="17526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55658" y="472949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3</a:t>
            </a:r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90900" y="470943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15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6618" y="3100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tail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76700" y="3475187"/>
            <a:ext cx="400050" cy="43955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43600" y="3264208"/>
            <a:ext cx="1624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s</a:t>
            </a:r>
            <a:r>
              <a:rPr lang="en-US" sz="2400" b="1" i="1" dirty="0" smtClean="0">
                <a:solidFill>
                  <a:srgbClr val="C00000"/>
                </a:solidFill>
              </a:rPr>
              <a:t>ize is 3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5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13" grpId="0" animBg="1"/>
      <p:bldP spid="14" grpId="0"/>
      <p:bldP spid="15" grpId="0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         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QUEUE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467616"/>
            <a:ext cx="8991600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5368" y="1467616"/>
            <a:ext cx="1295400" cy="17526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4319" y="211442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8611" y="1467616"/>
            <a:ext cx="1295400" cy="17526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2900" y="4723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front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19150" y="853885"/>
            <a:ext cx="120895" cy="3871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74011" y="1473751"/>
            <a:ext cx="1295400" cy="17526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83411" y="208230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3</a:t>
            </a:r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7820" y="208230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15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6222" y="59678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tail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956172" y="887461"/>
            <a:ext cx="400050" cy="43955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7200" y="4551034"/>
            <a:ext cx="8991600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96561" y="4557169"/>
            <a:ext cx="1295400" cy="17526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01361" y="517185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3</a:t>
            </a:r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91961" y="4563142"/>
            <a:ext cx="1295400" cy="17526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367820" y="517185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15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53670" y="377890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tail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053620" y="4025178"/>
            <a:ext cx="400050" cy="43955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44161" y="377922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front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426311" y="4023273"/>
            <a:ext cx="120895" cy="3871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86487" y="540632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s</a:t>
            </a:r>
            <a:r>
              <a:rPr lang="en-US" b="1" i="1" dirty="0" smtClean="0">
                <a:solidFill>
                  <a:srgbClr val="C00000"/>
                </a:solidFill>
              </a:rPr>
              <a:t>ize is 2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13587" y="3427027"/>
            <a:ext cx="1668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760" lvl="1" indent="0">
              <a:buNone/>
            </a:pPr>
            <a:r>
              <a:rPr lang="en-US" sz="2800" b="1" i="1" dirty="0" err="1" smtClean="0">
                <a:solidFill>
                  <a:srgbClr val="0070C0"/>
                </a:solidFill>
              </a:rPr>
              <a:t>deq</a:t>
            </a:r>
            <a:r>
              <a:rPr lang="en-US" sz="2800" b="1" i="1" dirty="0" smtClean="0">
                <a:solidFill>
                  <a:srgbClr val="0070C0"/>
                </a:solidFill>
              </a:rPr>
              <a:t> ( )</a:t>
            </a:r>
            <a:endParaRPr lang="en-US" sz="2800" b="1" i="1" dirty="0">
              <a:solidFill>
                <a:srgbClr val="0070C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7259624" y="3634186"/>
            <a:ext cx="484632" cy="632121"/>
          </a:xfrm>
          <a:prstGeom prst="downArrow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3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2" grpId="0"/>
      <p:bldP spid="24" grpId="0"/>
      <p:bldP spid="26" grpId="0"/>
      <p:bldP spid="28" grpId="0"/>
      <p:bldP spid="10" grpId="0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981200"/>
            <a:ext cx="8077200" cy="1219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481328"/>
            <a:ext cx="8153400" cy="4525963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Signature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</a:rPr>
              <a:t>ew:             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 QUEUE</a:t>
            </a:r>
          </a:p>
          <a:p>
            <a:pPr>
              <a:spcAft>
                <a:spcPts val="600"/>
              </a:spcAft>
            </a:pP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enq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: QUEUE x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 QUEUE</a:t>
            </a:r>
          </a:p>
          <a:p>
            <a:pPr>
              <a:spcAft>
                <a:spcPts val="600"/>
              </a:spcAft>
            </a:pP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deq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: QUEUE        QUEUE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front: QUEUE     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endParaRPr lang="en-US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ize: QUEUE       Nat  </a:t>
            </a:r>
            <a:r>
              <a:rPr lang="en-US" sz="20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(natural number)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Example: QUEUE of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7000" y="24061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Canonical ops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7133" y="5181600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Segoe Print" panose="02000600000000000000" pitchFamily="2" charset="0"/>
              </a:rPr>
              <a:t>Note: we never ask “what is on the back of the Queue?”</a:t>
            </a:r>
          </a:p>
          <a:p>
            <a:endParaRPr lang="en-US" b="1" dirty="0" smtClean="0">
              <a:solidFill>
                <a:srgbClr val="002060"/>
              </a:solidFill>
              <a:latin typeface="Segoe Print" panose="02000600000000000000" pitchFamily="2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Segoe Print" panose="02000600000000000000" pitchFamily="2" charset="0"/>
              </a:rPr>
              <a:t>    This is not an operation in the abstract behavior </a:t>
            </a:r>
          </a:p>
          <a:p>
            <a:r>
              <a:rPr lang="en-US" b="1" dirty="0">
                <a:solidFill>
                  <a:srgbClr val="002060"/>
                </a:solidFill>
                <a:latin typeface="Segoe Print" panose="02000600000000000000" pitchFamily="2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Segoe Print" panose="02000600000000000000" pitchFamily="2" charset="0"/>
              </a:rPr>
              <a:t>           (it is something an implementation can reveal)</a:t>
            </a:r>
            <a:endParaRPr lang="en-US" b="1" dirty="0">
              <a:solidFill>
                <a:srgbClr val="00206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8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472" y="1569027"/>
            <a:ext cx="8229600" cy="4603173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One ADT definition 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800" dirty="0" smtClean="0"/>
              <a:t>    will be correct for 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Many implementations</a:t>
            </a:r>
            <a:endParaRPr lang="en-US" sz="2800" b="1" dirty="0" smtClean="0"/>
          </a:p>
          <a:p>
            <a:pPr marL="109728" indent="0">
              <a:spcBef>
                <a:spcPts val="3000"/>
              </a:spcBef>
              <a:spcAft>
                <a:spcPts val="1200"/>
              </a:spcAft>
              <a:buNone/>
            </a:pPr>
            <a:r>
              <a:rPr lang="en-US" sz="2800" b="1" dirty="0" smtClean="0"/>
              <a:t>Define the behavior once, then</a:t>
            </a:r>
          </a:p>
          <a:p>
            <a:pPr marL="70866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b="1" dirty="0" smtClean="0"/>
              <a:t>it guides implementation </a:t>
            </a:r>
          </a:p>
          <a:p>
            <a:pPr marL="70866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b="1" dirty="0" smtClean="0"/>
              <a:t>it provides an oracle for determining correctness of the code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ADT is a definition 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9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dirty="0" smtClean="0">
                <a:solidFill>
                  <a:srgbClr val="C00000"/>
                </a:solidFill>
              </a:rPr>
              <a:t>LHS of axioms (non-canon applied to canon)</a:t>
            </a:r>
            <a:endParaRPr lang="en-US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s</a:t>
            </a:r>
            <a:r>
              <a:rPr lang="en-US" b="1" dirty="0" smtClean="0"/>
              <a:t>ize( new( ) )        =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s</a:t>
            </a:r>
            <a:r>
              <a:rPr lang="en-US" b="1" dirty="0" smtClean="0"/>
              <a:t>ize( </a:t>
            </a:r>
            <a:r>
              <a:rPr lang="en-US" b="1" dirty="0" err="1" smtClean="0"/>
              <a:t>enq</a:t>
            </a:r>
            <a:r>
              <a:rPr lang="en-US" b="1" dirty="0" smtClean="0"/>
              <a:t>( Q, </a:t>
            </a:r>
            <a:r>
              <a:rPr lang="en-US" b="1" dirty="0" err="1" smtClean="0"/>
              <a:t>i</a:t>
            </a:r>
            <a:r>
              <a:rPr lang="en-US" b="1" dirty="0" smtClean="0"/>
              <a:t> ) )  =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/>
              <a:t>deq</a:t>
            </a:r>
            <a:r>
              <a:rPr lang="en-US" b="1" dirty="0" smtClean="0"/>
              <a:t>( new( ) )         =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/>
              <a:t>deq</a:t>
            </a:r>
            <a:r>
              <a:rPr lang="en-US" b="1" dirty="0" smtClean="0"/>
              <a:t>( </a:t>
            </a:r>
            <a:r>
              <a:rPr lang="en-US" b="1" dirty="0" err="1" smtClean="0"/>
              <a:t>enq</a:t>
            </a:r>
            <a:r>
              <a:rPr lang="en-US" b="1" dirty="0" smtClean="0"/>
              <a:t>( Q, </a:t>
            </a:r>
            <a:r>
              <a:rPr lang="en-US" b="1" dirty="0" err="1" smtClean="0"/>
              <a:t>i</a:t>
            </a:r>
            <a:r>
              <a:rPr lang="en-US" b="1" dirty="0" smtClean="0"/>
              <a:t> ) )   = ?</a:t>
            </a:r>
            <a:r>
              <a:rPr lang="en-US" b="1" dirty="0"/>
              <a:t> </a:t>
            </a:r>
            <a:endParaRPr lang="en-US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front( </a:t>
            </a:r>
            <a:r>
              <a:rPr lang="en-US" b="1" dirty="0"/>
              <a:t>new</a:t>
            </a:r>
            <a:r>
              <a:rPr lang="en-US" b="1" dirty="0" smtClean="0"/>
              <a:t>( ) </a:t>
            </a:r>
            <a:r>
              <a:rPr lang="en-US" b="1" dirty="0"/>
              <a:t>) </a:t>
            </a:r>
            <a:r>
              <a:rPr lang="en-US" b="1" dirty="0" smtClean="0"/>
              <a:t>       = </a:t>
            </a:r>
            <a:r>
              <a:rPr lang="en-US" b="1" dirty="0"/>
              <a:t>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front( </a:t>
            </a:r>
            <a:r>
              <a:rPr lang="en-US" b="1" dirty="0" err="1" smtClean="0"/>
              <a:t>enq</a:t>
            </a:r>
            <a:r>
              <a:rPr lang="en-US" b="1" dirty="0" smtClean="0"/>
              <a:t>( Q,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smtClean="0"/>
              <a:t>) )  = </a:t>
            </a:r>
            <a:r>
              <a:rPr lang="en-US" b="1" dirty="0"/>
              <a:t>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QUEUE (cont.)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35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dirty="0" smtClean="0">
                <a:solidFill>
                  <a:srgbClr val="C00000"/>
                </a:solidFill>
              </a:rPr>
              <a:t>LHS of axioms (non-canon applied to canon)</a:t>
            </a:r>
            <a:endParaRPr lang="en-US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s</a:t>
            </a:r>
            <a:r>
              <a:rPr lang="en-US" b="1" dirty="0" smtClean="0"/>
              <a:t>ize( new( ) ) = 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s</a:t>
            </a:r>
            <a:r>
              <a:rPr lang="en-US" b="1" dirty="0" smtClean="0"/>
              <a:t>ize( </a:t>
            </a:r>
            <a:r>
              <a:rPr lang="en-US" b="1" dirty="0" err="1" smtClean="0"/>
              <a:t>enq</a:t>
            </a:r>
            <a:r>
              <a:rPr lang="en-US" b="1" dirty="0" smtClean="0"/>
              <a:t>( Q, </a:t>
            </a:r>
            <a:r>
              <a:rPr lang="en-US" b="1" dirty="0" err="1" smtClean="0"/>
              <a:t>i</a:t>
            </a:r>
            <a:r>
              <a:rPr lang="en-US" b="1" dirty="0" smtClean="0"/>
              <a:t> ) ) = size(Q) + 1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front( </a:t>
            </a:r>
            <a:r>
              <a:rPr lang="en-US" b="1" dirty="0"/>
              <a:t>new</a:t>
            </a:r>
            <a:r>
              <a:rPr lang="en-US" b="1" dirty="0" smtClean="0"/>
              <a:t>( ) </a:t>
            </a:r>
            <a:r>
              <a:rPr lang="en-US" b="1" dirty="0"/>
              <a:t>) = </a:t>
            </a:r>
            <a:r>
              <a:rPr lang="en-US" b="1" dirty="0" smtClean="0"/>
              <a:t>err</a:t>
            </a:r>
            <a:endParaRPr lang="en-US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front( </a:t>
            </a:r>
            <a:r>
              <a:rPr lang="en-US" b="1" dirty="0" err="1" smtClean="0"/>
              <a:t>enq</a:t>
            </a:r>
            <a:r>
              <a:rPr lang="en-US" b="1" dirty="0" smtClean="0"/>
              <a:t>( Q,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smtClean="0"/>
              <a:t>) ) </a:t>
            </a:r>
            <a:r>
              <a:rPr lang="en-US" b="1" dirty="0"/>
              <a:t>= </a:t>
            </a:r>
            <a:r>
              <a:rPr lang="en-US" b="1" dirty="0" err="1" smtClean="0">
                <a:solidFill>
                  <a:srgbClr val="0070C0"/>
                </a:solidFill>
              </a:rPr>
              <a:t>ite</a:t>
            </a:r>
            <a:r>
              <a:rPr lang="en-US" b="1" dirty="0" smtClean="0"/>
              <a:t>( Q=new( ), </a:t>
            </a:r>
            <a:r>
              <a:rPr lang="en-US" b="1" dirty="0" err="1" smtClean="0"/>
              <a:t>i</a:t>
            </a:r>
            <a:r>
              <a:rPr lang="en-US" b="1" dirty="0" smtClean="0"/>
              <a:t>, front(Q) 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/>
              <a:t>deq</a:t>
            </a:r>
            <a:r>
              <a:rPr lang="en-US" b="1" dirty="0" smtClean="0"/>
              <a:t>( </a:t>
            </a:r>
            <a:r>
              <a:rPr lang="en-US" b="1" dirty="0"/>
              <a:t>new</a:t>
            </a:r>
            <a:r>
              <a:rPr lang="en-US" b="1" dirty="0" smtClean="0"/>
              <a:t>( ) </a:t>
            </a:r>
            <a:r>
              <a:rPr lang="en-US" b="1" dirty="0"/>
              <a:t>) = new()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/>
              <a:t>deq</a:t>
            </a:r>
            <a:r>
              <a:rPr lang="en-US" b="1" dirty="0" smtClean="0"/>
              <a:t>( </a:t>
            </a:r>
            <a:r>
              <a:rPr lang="en-US" b="1" dirty="0" err="1" smtClean="0"/>
              <a:t>enq</a:t>
            </a:r>
            <a:r>
              <a:rPr lang="en-US" b="1" dirty="0" smtClean="0"/>
              <a:t>( </a:t>
            </a:r>
            <a:r>
              <a:rPr lang="en-US" b="1" dirty="0"/>
              <a:t>Q,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smtClean="0"/>
              <a:t>) ) </a:t>
            </a:r>
            <a:r>
              <a:rPr lang="en-US" b="1" dirty="0"/>
              <a:t>= </a:t>
            </a:r>
          </a:p>
          <a:p>
            <a:pPr marL="10972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</a:t>
            </a:r>
            <a:r>
              <a:rPr lang="en-US" b="1" dirty="0" err="1" smtClean="0">
                <a:solidFill>
                  <a:srgbClr val="0070C0"/>
                </a:solidFill>
              </a:rPr>
              <a:t>ite</a:t>
            </a:r>
            <a:r>
              <a:rPr lang="en-US" b="1" dirty="0" smtClean="0"/>
              <a:t>( Q=new( ), </a:t>
            </a:r>
            <a:r>
              <a:rPr lang="en-US" b="1" dirty="0"/>
              <a:t>Q, </a:t>
            </a:r>
            <a:r>
              <a:rPr lang="en-US" b="1" dirty="0" err="1" smtClean="0"/>
              <a:t>enq</a:t>
            </a:r>
            <a:r>
              <a:rPr lang="en-US" b="1" dirty="0" smtClean="0"/>
              <a:t>( </a:t>
            </a:r>
            <a:r>
              <a:rPr lang="en-US" b="1" dirty="0" err="1" smtClean="0"/>
              <a:t>deq</a:t>
            </a:r>
            <a:r>
              <a:rPr lang="en-US" b="1" dirty="0" smtClean="0"/>
              <a:t>(Q), </a:t>
            </a:r>
            <a:r>
              <a:rPr lang="en-US" b="1" dirty="0" err="1" smtClean="0"/>
              <a:t>i</a:t>
            </a:r>
            <a:r>
              <a:rPr lang="en-US" b="1" dirty="0" smtClean="0"/>
              <a:t>) )</a:t>
            </a:r>
            <a:endParaRPr lang="en-US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QUEUE (cont.)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61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The signatures have been expressed in </a:t>
            </a:r>
            <a:r>
              <a:rPr lang="en-US" dirty="0" smtClean="0">
                <a:solidFill>
                  <a:srgbClr val="0070C0"/>
                </a:solidFill>
              </a:rPr>
              <a:t>functional notation </a:t>
            </a:r>
            <a:r>
              <a:rPr lang="en-US" dirty="0" smtClean="0"/>
              <a:t>(since axiomatic definitions are functional)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Functional signatures help when “implementing” ADT behavior is a functional language like ML (or LISP)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Java is not functional, so signature will look a little different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Functional vs. Java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29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</a:rPr>
              <a:t>new:      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 STACK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push: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 void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pop:       void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top:      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endParaRPr lang="en-US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ize:      Nat  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(natural number)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000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OR… maybe something like this</a:t>
            </a:r>
          </a:p>
          <a:p>
            <a:pPr>
              <a:spcBef>
                <a:spcPts val="1800"/>
              </a:spcBef>
            </a:pPr>
            <a:r>
              <a:rPr lang="en-US" dirty="0">
                <a:latin typeface="Courier New" panose="02070309020205020404" pitchFamily="49" charset="0"/>
              </a:rPr>
              <a:t>new:      </a:t>
            </a: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 STACK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push: </a:t>
            </a:r>
            <a:r>
              <a:rPr lang="en-US" dirty="0" err="1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  B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oolean</a:t>
            </a:r>
            <a:endParaRPr lang="en-US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pop:       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Boolean  (or maybe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en-US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top:       </a:t>
            </a:r>
            <a:r>
              <a:rPr lang="en-US" dirty="0" err="1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endParaRPr lang="en-US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size:      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Nat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STACK of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Signature (Java)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1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481328"/>
            <a:ext cx="8153400" cy="452596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</a:rPr>
              <a:t>new:      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 QUEUE</a:t>
            </a:r>
          </a:p>
          <a:p>
            <a:pPr>
              <a:spcBef>
                <a:spcPts val="0"/>
              </a:spcBef>
            </a:pP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enq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  void</a:t>
            </a:r>
          </a:p>
          <a:p>
            <a:pPr>
              <a:spcBef>
                <a:spcPts val="0"/>
              </a:spcBef>
            </a:pP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deq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:       void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front:    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endParaRPr lang="en-US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ize:      Nat  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(natural number)</a:t>
            </a:r>
          </a:p>
          <a:p>
            <a:pPr marL="109728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000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OR… maybe something like this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</a:rPr>
              <a:t>new:      </a:t>
            </a: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 QUEUE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urier New" panose="02070309020205020404" pitchFamily="49" charset="0"/>
                <a:sym typeface="Wingdings" panose="05000000000000000000" pitchFamily="2" charset="2"/>
              </a:rPr>
              <a:t>enq</a:t>
            </a: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: </a:t>
            </a:r>
            <a:r>
              <a:rPr lang="en-US" dirty="0" err="1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   B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oolean</a:t>
            </a:r>
            <a:endParaRPr lang="en-US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en-US" dirty="0" err="1">
                <a:latin typeface="Courier New" panose="02070309020205020404" pitchFamily="49" charset="0"/>
                <a:sym typeface="Wingdings" panose="05000000000000000000" pitchFamily="2" charset="2"/>
              </a:rPr>
              <a:t>deq</a:t>
            </a: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:       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Boolean  (or maybe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en-US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front:     </a:t>
            </a:r>
            <a:r>
              <a:rPr lang="en-US" dirty="0" err="1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endParaRPr lang="en-US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size:      Nat  </a:t>
            </a:r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(natural number)</a:t>
            </a:r>
            <a:endParaRPr lang="en-US" b="1" i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en-US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QUEUE of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Signature (Java)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75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spcAft>
                <a:spcPts val="1800"/>
              </a:spcAft>
              <a:buNone/>
            </a:pPr>
            <a:r>
              <a:rPr lang="en-US" dirty="0" smtClean="0"/>
              <a:t>We will examine how to use ML to write these ADT </a:t>
            </a:r>
            <a:r>
              <a:rPr lang="en-US" dirty="0" smtClean="0"/>
              <a:t>specs</a:t>
            </a:r>
            <a:endParaRPr lang="en-US" i="1" dirty="0" smtClean="0"/>
          </a:p>
          <a:p>
            <a:pPr>
              <a:spcAft>
                <a:spcPts val="1800"/>
              </a:spcAft>
            </a:pPr>
            <a:r>
              <a:rPr lang="en-US" dirty="0" smtClean="0"/>
              <a:t>With </a:t>
            </a:r>
            <a:r>
              <a:rPr lang="en-US" dirty="0" smtClean="0"/>
              <a:t>ML we can then “execute” the specs and see if the behavior is what we like</a:t>
            </a:r>
          </a:p>
          <a:p>
            <a:pPr marL="109728" indent="0">
              <a:spcAft>
                <a:spcPts val="1800"/>
              </a:spcAft>
              <a:buNone/>
            </a:pPr>
            <a:r>
              <a:rPr lang="en-US" dirty="0" smtClean="0"/>
              <a:t>Download and install ML on your computer and if you like you can begin to try ML</a:t>
            </a:r>
            <a:r>
              <a:rPr lang="en-US" dirty="0" smtClean="0"/>
              <a:t>…</a:t>
            </a:r>
          </a:p>
          <a:p>
            <a:pPr marL="109728" indent="0">
              <a:spcAft>
                <a:spcPts val="1800"/>
              </a:spcAft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OR.. Online </a:t>
            </a:r>
            <a:r>
              <a:rPr lang="en-US" b="1" i="1" dirty="0">
                <a:solidFill>
                  <a:srgbClr val="C00000"/>
                </a:solidFill>
              </a:rPr>
              <a:t>ML interpreter:</a:t>
            </a:r>
          </a:p>
          <a:p>
            <a:pPr marL="109728" indent="0">
              <a:spcAft>
                <a:spcPts val="1800"/>
              </a:spcAft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https://www.tutorialspoint.com/execute_smlnj_online.php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See </a:t>
            </a:r>
            <a:r>
              <a:rPr lang="en-US" dirty="0" smtClean="0"/>
              <a:t>the ML notes on the class website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Next time…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929" y="1676400"/>
            <a:ext cx="8229600" cy="4648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/>
              <a:t>An </a:t>
            </a:r>
            <a:r>
              <a:rPr lang="en-US" sz="3200" b="1" i="1" dirty="0" smtClean="0">
                <a:solidFill>
                  <a:srgbClr val="C00000"/>
                </a:solidFill>
              </a:rPr>
              <a:t>abstraction</a:t>
            </a:r>
            <a:r>
              <a:rPr lang="en-US" sz="3200" b="1" dirty="0" smtClean="0"/>
              <a:t>  </a:t>
            </a:r>
            <a:r>
              <a:rPr lang="en-US" sz="3200" dirty="0" smtClean="0"/>
              <a:t>is a “model” … a simplification of something complex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/>
              <a:t>We take out some detail to show the basics of something in simple form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/>
              <a:t>Details we remove are irrelevant to the aspects we wish to emphasize or explain in the model</a:t>
            </a:r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Abstraction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72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 of UNC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914400"/>
            <a:ext cx="1524000" cy="1143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enroll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67400" y="5157148"/>
            <a:ext cx="1524000" cy="1143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graduate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69074" y="2959858"/>
            <a:ext cx="1524000" cy="1143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Pay tuition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29000" y="2959858"/>
            <a:ext cx="1524000" cy="1143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Take fall classes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638800" y="2959858"/>
            <a:ext cx="1524000" cy="1143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Take spring classes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1219200" y="2057400"/>
            <a:ext cx="304800" cy="902458"/>
          </a:xfrm>
          <a:prstGeom prst="straightConnector1">
            <a:avLst/>
          </a:prstGeom>
          <a:ln w="50800">
            <a:solidFill>
              <a:schemeClr val="tx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6629400" y="4102858"/>
            <a:ext cx="0" cy="1054290"/>
          </a:xfrm>
          <a:prstGeom prst="straightConnector1">
            <a:avLst/>
          </a:prstGeom>
          <a:ln w="50800">
            <a:solidFill>
              <a:schemeClr val="tx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>
            <a:off x="4953000" y="3531358"/>
            <a:ext cx="685800" cy="0"/>
          </a:xfrm>
          <a:prstGeom prst="straightConnector1">
            <a:avLst/>
          </a:prstGeom>
          <a:ln w="50800">
            <a:solidFill>
              <a:schemeClr val="tx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0" idx="1"/>
          </p:cNvCxnSpPr>
          <p:nvPr/>
        </p:nvCxnSpPr>
        <p:spPr>
          <a:xfrm>
            <a:off x="2593074" y="3531358"/>
            <a:ext cx="835926" cy="0"/>
          </a:xfrm>
          <a:prstGeom prst="straightConnector1">
            <a:avLst/>
          </a:prstGeom>
          <a:ln w="50800">
            <a:solidFill>
              <a:schemeClr val="tx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5295900" y="1905000"/>
            <a:ext cx="876300" cy="1054858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743200" y="1905000"/>
            <a:ext cx="2552700" cy="527429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438400" y="2432430"/>
            <a:ext cx="304800" cy="527428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38800" y="1984048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Do 4 or 5 times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011037" y="4748852"/>
            <a:ext cx="1941963" cy="155129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Get 1.7 mil emails from Alumni </a:t>
            </a:r>
            <a:r>
              <a:rPr lang="en-US" b="1" dirty="0" err="1" smtClean="0">
                <a:solidFill>
                  <a:srgbClr val="C00000"/>
                </a:solidFill>
              </a:rPr>
              <a:t>Assoc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endCxn id="50" idx="3"/>
          </p:cNvCxnSpPr>
          <p:nvPr/>
        </p:nvCxnSpPr>
        <p:spPr>
          <a:xfrm flipH="1">
            <a:off x="4953000" y="5524500"/>
            <a:ext cx="914400" cy="0"/>
          </a:xfrm>
          <a:prstGeom prst="straightConnector1">
            <a:avLst/>
          </a:prstGeom>
          <a:ln w="50800">
            <a:solidFill>
              <a:schemeClr val="tx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95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49" grpId="0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929" y="1676400"/>
            <a:ext cx="8229600" cy="46482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 of the Solar System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46" name="Picture 2" descr="C:\Users\pds\Desktop\600px-SolarSystemUnmark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8" y="1676400"/>
            <a:ext cx="8839201" cy="307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90800" y="51054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latin typeface="Trebuchet MS" pitchFamily="34" charset="0"/>
              </a:rPr>
              <a:t>What can we study here?</a:t>
            </a:r>
          </a:p>
          <a:p>
            <a:pPr algn="r"/>
            <a:r>
              <a:rPr lang="en-US" sz="3600" dirty="0" smtClean="0">
                <a:latin typeface="Trebuchet MS" pitchFamily="34" charset="0"/>
              </a:rPr>
              <a:t>What can we not study?</a:t>
            </a:r>
            <a:endParaRPr lang="en-US" sz="36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3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929" y="1676400"/>
            <a:ext cx="8229600" cy="46482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 of the Solar System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194" name="Picture 2" descr="C:\Users\pds\Desktop\plane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09700"/>
            <a:ext cx="8458200" cy="474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70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929" y="1676400"/>
            <a:ext cx="8229600" cy="46482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 of the Solar System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170" name="Picture 2" descr="C:\Users\pds\Desktop\plane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316582"/>
            <a:ext cx="8263535" cy="493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9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3174</TotalTime>
  <Words>2246</Words>
  <Application>Microsoft Office PowerPoint</Application>
  <PresentationFormat>On-screen Show (4:3)</PresentationFormat>
  <Paragraphs>378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Calibri</vt:lpstr>
      <vt:lpstr>Courier New</vt:lpstr>
      <vt:lpstr>Lucida Sans Unicode</vt:lpstr>
      <vt:lpstr>Segoe Print</vt:lpstr>
      <vt:lpstr>Trebuchet MS</vt:lpstr>
      <vt:lpstr>Verdana</vt:lpstr>
      <vt:lpstr>Wingdings</vt:lpstr>
      <vt:lpstr>Wingdings 2</vt:lpstr>
      <vt:lpstr>Wingdings 3</vt:lpstr>
      <vt:lpstr>Concourse</vt:lpstr>
      <vt:lpstr>Data Structures  and Analysis  (COMP 410)</vt:lpstr>
      <vt:lpstr>PowerPoint Presentation</vt:lpstr>
      <vt:lpstr>Abstract Data Types (ADT)</vt:lpstr>
      <vt:lpstr>ADT is a definition </vt:lpstr>
      <vt:lpstr>Abstraction</vt:lpstr>
      <vt:lpstr>Model of UNC</vt:lpstr>
      <vt:lpstr>Model of the Solar System</vt:lpstr>
      <vt:lpstr>Model of the Solar System</vt:lpstr>
      <vt:lpstr>Model of the Solar System</vt:lpstr>
      <vt:lpstr>PowerPoint Presentation</vt:lpstr>
      <vt:lpstr>Von Nuemann Model of a Computer</vt:lpstr>
      <vt:lpstr>Von Nuemann Model of a Computer</vt:lpstr>
      <vt:lpstr>Von Nuemann Model of a Computer COMP 411 style</vt:lpstr>
      <vt:lpstr>Von Nuemann Model of a Computer super COMP 411 style</vt:lpstr>
      <vt:lpstr>PowerPoint Presentation</vt:lpstr>
      <vt:lpstr>How can Data be Abstract?</vt:lpstr>
      <vt:lpstr>How can Data be Abstract?</vt:lpstr>
      <vt:lpstr>Class experiment</vt:lpstr>
      <vt:lpstr>Specifying (Defining) an ADT</vt:lpstr>
      <vt:lpstr>Guttag’s Method</vt:lpstr>
      <vt:lpstr>Stack</vt:lpstr>
      <vt:lpstr>Stack</vt:lpstr>
      <vt:lpstr>Using a Stack Object</vt:lpstr>
      <vt:lpstr>Functional view</vt:lpstr>
      <vt:lpstr>Example: STACK of Int</vt:lpstr>
      <vt:lpstr>Example: STACK of Int</vt:lpstr>
      <vt:lpstr>Example: STACK of Int</vt:lpstr>
      <vt:lpstr>Back to STACK of Int</vt:lpstr>
      <vt:lpstr>Back to STACK of Int</vt:lpstr>
      <vt:lpstr>Back to Guttag</vt:lpstr>
      <vt:lpstr>STACK (cont.)</vt:lpstr>
      <vt:lpstr>STACK (cont.)</vt:lpstr>
      <vt:lpstr>STACK (cont.)</vt:lpstr>
      <vt:lpstr>Notes</vt:lpstr>
      <vt:lpstr>Notes</vt:lpstr>
      <vt:lpstr>Notes</vt:lpstr>
      <vt:lpstr>QUEUE</vt:lpstr>
      <vt:lpstr>QUEUE</vt:lpstr>
      <vt:lpstr>Example: QUEUE of Int</vt:lpstr>
      <vt:lpstr>QUEUE (cont.)</vt:lpstr>
      <vt:lpstr>QUEUE (cont.)</vt:lpstr>
      <vt:lpstr>Functional vs. Java</vt:lpstr>
      <vt:lpstr>STACK of Int Signature (Java)</vt:lpstr>
      <vt:lpstr>QUEUE of Int Signature (Java)</vt:lpstr>
      <vt:lpstr>Next time…</vt:lpstr>
      <vt:lpstr>END</vt:lpstr>
    </vt:vector>
  </TitlesOfParts>
  <Company>The University of North Carolina at Chapel Hill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Elemental Design Patterns</dc:title>
  <dc:creator>pds</dc:creator>
  <cp:lastModifiedBy>David Stotts</cp:lastModifiedBy>
  <cp:revision>548</cp:revision>
  <dcterms:created xsi:type="dcterms:W3CDTF">2013-02-22T17:09:52Z</dcterms:created>
  <dcterms:modified xsi:type="dcterms:W3CDTF">2017-09-06T18:36:30Z</dcterms:modified>
</cp:coreProperties>
</file>