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493" r:id="rId3"/>
    <p:sldId id="554" r:id="rId4"/>
    <p:sldId id="558" r:id="rId5"/>
    <p:sldId id="559" r:id="rId6"/>
    <p:sldId id="560" r:id="rId7"/>
    <p:sldId id="561" r:id="rId8"/>
    <p:sldId id="556" r:id="rId9"/>
    <p:sldId id="557" r:id="rId10"/>
    <p:sldId id="555" r:id="rId11"/>
    <p:sldId id="563" r:id="rId12"/>
    <p:sldId id="577" r:id="rId13"/>
    <p:sldId id="550" r:id="rId14"/>
    <p:sldId id="564" r:id="rId15"/>
    <p:sldId id="565" r:id="rId16"/>
    <p:sldId id="566" r:id="rId17"/>
    <p:sldId id="567" r:id="rId18"/>
    <p:sldId id="568" r:id="rId19"/>
    <p:sldId id="569" r:id="rId20"/>
    <p:sldId id="571" r:id="rId21"/>
    <p:sldId id="573" r:id="rId22"/>
    <p:sldId id="574" r:id="rId23"/>
    <p:sldId id="575" r:id="rId24"/>
    <p:sldId id="576" r:id="rId25"/>
    <p:sldId id="581" r:id="rId26"/>
    <p:sldId id="580" r:id="rId27"/>
    <p:sldId id="562" r:id="rId28"/>
    <p:sldId id="514" r:id="rId29"/>
    <p:sldId id="496" r:id="rId30"/>
    <p:sldId id="524" r:id="rId31"/>
    <p:sldId id="472" r:id="rId32"/>
    <p:sldId id="553" r:id="rId33"/>
    <p:sldId id="551" r:id="rId34"/>
    <p:sldId id="552" r:id="rId35"/>
    <p:sldId id="578" r:id="rId36"/>
    <p:sldId id="579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42C"/>
    <a:srgbClr val="CC0099"/>
    <a:srgbClr val="F59D9D"/>
    <a:srgbClr val="99FF33"/>
    <a:srgbClr val="3366FF"/>
    <a:srgbClr val="9966FF"/>
    <a:srgbClr val="FF6600"/>
    <a:srgbClr val="F9FDC3"/>
    <a:srgbClr val="E45740"/>
    <a:srgbClr val="C63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7" autoAdjust="0"/>
    <p:restoredTop sz="94633" autoAdjust="0"/>
  </p:normalViewPr>
  <p:slideViewPr>
    <p:cSldViewPr>
      <p:cViewPr varScale="1">
        <p:scale>
          <a:sx n="75" d="100"/>
          <a:sy n="75" d="100"/>
        </p:scale>
        <p:origin x="60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sz="3200" b="1" dirty="0" smtClean="0"/>
                  <a:t>At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every</a:t>
                </a:r>
                <a:r>
                  <a:rPr lang="en-US" sz="3200" b="1" dirty="0" smtClean="0"/>
                  <a:t> node:</a:t>
                </a:r>
              </a:p>
              <a:p>
                <a:pPr lvl="1"/>
                <a:r>
                  <a:rPr lang="en-US" sz="2600" dirty="0">
                    <a:latin typeface="Franklin Gothic Demi" panose="020B0703020102020204" pitchFamily="34" charset="0"/>
                  </a:rPr>
                  <a:t>h</a:t>
                </a:r>
                <a:r>
                  <a:rPr lang="en-US" sz="2600" dirty="0" smtClean="0">
                    <a:latin typeface="Franklin Gothic Demi" panose="020B0703020102020204" pitchFamily="34" charset="0"/>
                  </a:rPr>
                  <a:t>eight of L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Franklin Gothic Demi" panose="020B0703020102020204" pitchFamily="34" charset="0"/>
                  </a:rPr>
                  <a:t> and height of R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Franklin Gothic Demi" panose="020B0703020102020204" pitchFamily="34" charset="0"/>
                  </a:rPr>
                  <a:t> differ by at most 1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e>
                    </m:d>
                    <m:d>
                      <m:dPr>
                        <m:begChr m:val=""/>
                        <m:endChr m:val="|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𝑹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1</a:t>
                </a:r>
              </a:p>
              <a:p>
                <a:pPr marL="109728" indent="0">
                  <a:spcBef>
                    <a:spcPts val="2400"/>
                  </a:spcBef>
                  <a:buNone/>
                </a:pPr>
                <a:r>
                  <a:rPr lang="en-US" dirty="0" smtClean="0"/>
                  <a:t>When we add a node (or remove one) it might make two subtrees differ in height by 2</a:t>
                </a:r>
              </a:p>
              <a:p>
                <a:pPr marL="109728" indent="0">
                  <a:spcBef>
                    <a:spcPts val="2400"/>
                  </a:spcBef>
                  <a:buNone/>
                </a:pPr>
                <a:r>
                  <a:rPr lang="en-US" dirty="0" smtClean="0"/>
                  <a:t>When this happens, re-balance via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rotation</a:t>
                </a:r>
              </a:p>
              <a:p>
                <a:pPr marL="109728" indent="0">
                  <a:spcBef>
                    <a:spcPts val="24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2400"/>
                  </a:spcBef>
                </a:pPr>
                <a:endParaRPr lang="en-US" b="1" i="1" dirty="0" smtClean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Balance Condition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91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When we insert a new node, the height on </a:t>
                </a:r>
                <a:r>
                  <a:rPr lang="en-US" sz="2400" i="1" dirty="0" smtClean="0"/>
                  <a:t>some</a:t>
                </a:r>
                <a:r>
                  <a:rPr lang="en-US" sz="2400" dirty="0" smtClean="0"/>
                  <a:t> path is increased +1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Keep track at each node of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When some node has </a:t>
                </a:r>
              </a:p>
              <a:p>
                <a:pPr marL="630936" lvl="2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height(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) = height(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) + 2</a:t>
                </a:r>
                <a:endParaRPr lang="en-US" sz="2000" dirty="0"/>
              </a:p>
              <a:p>
                <a:pPr marL="630936" lvl="2" indent="0">
                  <a:buNone/>
                </a:pPr>
                <a:r>
                  <a:rPr lang="en-US" sz="2000" dirty="0"/>
                  <a:t>        or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height(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) = height(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) + 2</a:t>
                </a:r>
              </a:p>
              <a:p>
                <a:pPr marL="137160" indent="0"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          </a:t>
                </a:r>
                <a:r>
                  <a:rPr lang="en-US" sz="2000" dirty="0"/>
                  <a:t>we have an imbalance, and must </a:t>
                </a:r>
                <a:r>
                  <a:rPr lang="en-US" sz="2000" dirty="0" smtClean="0"/>
                  <a:t>rearrange</a:t>
                </a:r>
                <a:endParaRPr lang="en-US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Rearrangement is called a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rotation </a:t>
                </a:r>
                <a:endParaRPr lang="en-US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We have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single</a:t>
                </a:r>
                <a:r>
                  <a:rPr lang="en-US" sz="2400" dirty="0" smtClean="0"/>
                  <a:t> and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double</a:t>
                </a:r>
                <a:r>
                  <a:rPr lang="en-US" sz="2400" dirty="0" smtClean="0"/>
                  <a:t> rotations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Balance Condition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66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7558116" y="364443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4199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46668" y="571723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32937" y="4724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77221" y="309308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Imbalance</a:t>
            </a:r>
            <a:endParaRPr lang="en-US" sz="1800" i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171035" y="110965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2868" y="58137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918356" y="3603226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75398" y="3158470"/>
            <a:ext cx="420802" cy="52832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80082" y="266094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34952" y="4105962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96200" y="37366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453074" y="5224789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806821" y="5201012"/>
            <a:ext cx="346494" cy="534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1"/>
          </p:cNvCxnSpPr>
          <p:nvPr/>
        </p:nvCxnSpPr>
        <p:spPr>
          <a:xfrm>
            <a:off x="6517772" y="2134948"/>
            <a:ext cx="440425" cy="6041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18198" y="57992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54136" y="419962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8981" y="16967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75722" y="169674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768074" y="756912"/>
                <a:ext cx="1222647" cy="733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𝒅𝒆𝒇𝒊𝒏𝒆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𝒉𝒆𝒊𝒈𝒉𝒕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𝒏𝒖𝒍𝒍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74" y="756912"/>
                <a:ext cx="1222647" cy="733021"/>
              </a:xfrm>
              <a:prstGeom prst="rect">
                <a:avLst/>
              </a:prstGeom>
              <a:blipFill rotWithShape="0">
                <a:blip r:embed="rId2"/>
                <a:stretch>
                  <a:fillRect l="-995" r="-498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2417640" y="582905"/>
            <a:ext cx="2004204" cy="1166015"/>
          </a:xfrm>
          <a:prstGeom prst="cloudCallout">
            <a:avLst>
              <a:gd name="adj1" fmla="val -60169"/>
              <a:gd name="adj2" fmla="val 55167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77574" y="31751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15326" y="1696744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984388" y="275532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62401" y="48313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36772" y="1792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9849" y="12288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00916" y="62507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20540" y="320101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64180" y="361351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45858" y="471009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962542" y="472274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933395" y="419815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261868" y="419815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751468" y="22301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509384" y="62412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806821" y="625730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172768" y="62222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</a:t>
            </a:r>
            <a:endParaRPr 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20540" y="50709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29500" y="31222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37379" y="2020513"/>
            <a:ext cx="32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736025" y="511786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64739" y="345963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22" name="Freeform 21"/>
          <p:cNvSpPr/>
          <p:nvPr/>
        </p:nvSpPr>
        <p:spPr>
          <a:xfrm>
            <a:off x="772998" y="2300140"/>
            <a:ext cx="1319753" cy="1984365"/>
          </a:xfrm>
          <a:custGeom>
            <a:avLst/>
            <a:gdLst>
              <a:gd name="connsiteX0" fmla="*/ 395926 w 1319753"/>
              <a:gd name="connsiteY0" fmla="*/ 0 h 1984365"/>
              <a:gd name="connsiteX1" fmla="*/ 348792 w 1319753"/>
              <a:gd name="connsiteY1" fmla="*/ 28281 h 1984365"/>
              <a:gd name="connsiteX2" fmla="*/ 339365 w 1319753"/>
              <a:gd name="connsiteY2" fmla="*/ 56561 h 1984365"/>
              <a:gd name="connsiteX3" fmla="*/ 254524 w 1319753"/>
              <a:gd name="connsiteY3" fmla="*/ 122549 h 1984365"/>
              <a:gd name="connsiteX4" fmla="*/ 207390 w 1319753"/>
              <a:gd name="connsiteY4" fmla="*/ 179109 h 1984365"/>
              <a:gd name="connsiteX5" fmla="*/ 169682 w 1319753"/>
              <a:gd name="connsiteY5" fmla="*/ 235670 h 1984365"/>
              <a:gd name="connsiteX6" fmla="*/ 150829 w 1319753"/>
              <a:gd name="connsiteY6" fmla="*/ 263951 h 1984365"/>
              <a:gd name="connsiteX7" fmla="*/ 122548 w 1319753"/>
              <a:gd name="connsiteY7" fmla="*/ 329938 h 1984365"/>
              <a:gd name="connsiteX8" fmla="*/ 103695 w 1319753"/>
              <a:gd name="connsiteY8" fmla="*/ 386499 h 1984365"/>
              <a:gd name="connsiteX9" fmla="*/ 94268 w 1319753"/>
              <a:gd name="connsiteY9" fmla="*/ 414780 h 1984365"/>
              <a:gd name="connsiteX10" fmla="*/ 75414 w 1319753"/>
              <a:gd name="connsiteY10" fmla="*/ 499621 h 1984365"/>
              <a:gd name="connsiteX11" fmla="*/ 56561 w 1319753"/>
              <a:gd name="connsiteY11" fmla="*/ 556182 h 1984365"/>
              <a:gd name="connsiteX12" fmla="*/ 37707 w 1319753"/>
              <a:gd name="connsiteY12" fmla="*/ 641023 h 1984365"/>
              <a:gd name="connsiteX13" fmla="*/ 28280 w 1319753"/>
              <a:gd name="connsiteY13" fmla="*/ 688157 h 1984365"/>
              <a:gd name="connsiteX14" fmla="*/ 18854 w 1319753"/>
              <a:gd name="connsiteY14" fmla="*/ 725864 h 1984365"/>
              <a:gd name="connsiteX15" fmla="*/ 0 w 1319753"/>
              <a:gd name="connsiteY15" fmla="*/ 829559 h 1984365"/>
              <a:gd name="connsiteX16" fmla="*/ 9427 w 1319753"/>
              <a:gd name="connsiteY16" fmla="*/ 1159497 h 1984365"/>
              <a:gd name="connsiteX17" fmla="*/ 18854 w 1319753"/>
              <a:gd name="connsiteY17" fmla="*/ 1234912 h 1984365"/>
              <a:gd name="connsiteX18" fmla="*/ 37707 w 1319753"/>
              <a:gd name="connsiteY18" fmla="*/ 1272619 h 1984365"/>
              <a:gd name="connsiteX19" fmla="*/ 47134 w 1319753"/>
              <a:gd name="connsiteY19" fmla="*/ 1319753 h 1984365"/>
              <a:gd name="connsiteX20" fmla="*/ 84841 w 1319753"/>
              <a:gd name="connsiteY20" fmla="*/ 1385740 h 1984365"/>
              <a:gd name="connsiteX21" fmla="*/ 113122 w 1319753"/>
              <a:gd name="connsiteY21" fmla="*/ 1423448 h 1984365"/>
              <a:gd name="connsiteX22" fmla="*/ 169682 w 1319753"/>
              <a:gd name="connsiteY22" fmla="*/ 1480008 h 1984365"/>
              <a:gd name="connsiteX23" fmla="*/ 179109 w 1319753"/>
              <a:gd name="connsiteY23" fmla="*/ 1508289 h 1984365"/>
              <a:gd name="connsiteX24" fmla="*/ 273377 w 1319753"/>
              <a:gd name="connsiteY24" fmla="*/ 1621411 h 1984365"/>
              <a:gd name="connsiteX25" fmla="*/ 311084 w 1319753"/>
              <a:gd name="connsiteY25" fmla="*/ 1649691 h 1984365"/>
              <a:gd name="connsiteX26" fmla="*/ 339365 w 1319753"/>
              <a:gd name="connsiteY26" fmla="*/ 1677971 h 1984365"/>
              <a:gd name="connsiteX27" fmla="*/ 367645 w 1319753"/>
              <a:gd name="connsiteY27" fmla="*/ 1696825 h 1984365"/>
              <a:gd name="connsiteX28" fmla="*/ 424206 w 1319753"/>
              <a:gd name="connsiteY28" fmla="*/ 1743959 h 1984365"/>
              <a:gd name="connsiteX29" fmla="*/ 471340 w 1319753"/>
              <a:gd name="connsiteY29" fmla="*/ 1753386 h 1984365"/>
              <a:gd name="connsiteX30" fmla="*/ 565608 w 1319753"/>
              <a:gd name="connsiteY30" fmla="*/ 1791093 h 1984365"/>
              <a:gd name="connsiteX31" fmla="*/ 650449 w 1319753"/>
              <a:gd name="connsiteY31" fmla="*/ 1828800 h 1984365"/>
              <a:gd name="connsiteX32" fmla="*/ 716437 w 1319753"/>
              <a:gd name="connsiteY32" fmla="*/ 1847654 h 1984365"/>
              <a:gd name="connsiteX33" fmla="*/ 782425 w 1319753"/>
              <a:gd name="connsiteY33" fmla="*/ 1885361 h 1984365"/>
              <a:gd name="connsiteX34" fmla="*/ 838986 w 1319753"/>
              <a:gd name="connsiteY34" fmla="*/ 1904215 h 1984365"/>
              <a:gd name="connsiteX35" fmla="*/ 961534 w 1319753"/>
              <a:gd name="connsiteY35" fmla="*/ 1941922 h 1984365"/>
              <a:gd name="connsiteX36" fmla="*/ 1008668 w 1319753"/>
              <a:gd name="connsiteY36" fmla="*/ 1951349 h 1984365"/>
              <a:gd name="connsiteX37" fmla="*/ 1234911 w 1319753"/>
              <a:gd name="connsiteY37" fmla="*/ 1960775 h 1984365"/>
              <a:gd name="connsiteX38" fmla="*/ 1291472 w 1319753"/>
              <a:gd name="connsiteY38" fmla="*/ 1941922 h 1984365"/>
              <a:gd name="connsiteX39" fmla="*/ 1319753 w 1319753"/>
              <a:gd name="connsiteY39" fmla="*/ 1941922 h 198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19753" h="1984365">
                <a:moveTo>
                  <a:pt x="395926" y="0"/>
                </a:moveTo>
                <a:cubicBezTo>
                  <a:pt x="380215" y="9427"/>
                  <a:pt x="361748" y="15325"/>
                  <a:pt x="348792" y="28281"/>
                </a:cubicBezTo>
                <a:cubicBezTo>
                  <a:pt x="341766" y="35307"/>
                  <a:pt x="345466" y="48718"/>
                  <a:pt x="339365" y="56561"/>
                </a:cubicBezTo>
                <a:cubicBezTo>
                  <a:pt x="294854" y="113789"/>
                  <a:pt x="300990" y="107060"/>
                  <a:pt x="254524" y="122549"/>
                </a:cubicBezTo>
                <a:cubicBezTo>
                  <a:pt x="187146" y="223613"/>
                  <a:pt x="292077" y="70226"/>
                  <a:pt x="207390" y="179109"/>
                </a:cubicBezTo>
                <a:cubicBezTo>
                  <a:pt x="193478" y="196995"/>
                  <a:pt x="182251" y="216816"/>
                  <a:pt x="169682" y="235670"/>
                </a:cubicBezTo>
                <a:cubicBezTo>
                  <a:pt x="163397" y="245097"/>
                  <a:pt x="154412" y="253203"/>
                  <a:pt x="150829" y="263951"/>
                </a:cubicBezTo>
                <a:cubicBezTo>
                  <a:pt x="120478" y="355001"/>
                  <a:pt x="169152" y="213426"/>
                  <a:pt x="122548" y="329938"/>
                </a:cubicBezTo>
                <a:cubicBezTo>
                  <a:pt x="115167" y="348390"/>
                  <a:pt x="109979" y="367645"/>
                  <a:pt x="103695" y="386499"/>
                </a:cubicBezTo>
                <a:cubicBezTo>
                  <a:pt x="100553" y="395926"/>
                  <a:pt x="96217" y="405036"/>
                  <a:pt x="94268" y="414780"/>
                </a:cubicBezTo>
                <a:cubicBezTo>
                  <a:pt x="88885" y="441695"/>
                  <a:pt x="83403" y="472992"/>
                  <a:pt x="75414" y="499621"/>
                </a:cubicBezTo>
                <a:cubicBezTo>
                  <a:pt x="69703" y="518656"/>
                  <a:pt x="60459" y="536695"/>
                  <a:pt x="56561" y="556182"/>
                </a:cubicBezTo>
                <a:cubicBezTo>
                  <a:pt x="28129" y="698340"/>
                  <a:pt x="64333" y="521208"/>
                  <a:pt x="37707" y="641023"/>
                </a:cubicBezTo>
                <a:cubicBezTo>
                  <a:pt x="34231" y="656664"/>
                  <a:pt x="31756" y="672516"/>
                  <a:pt x="28280" y="688157"/>
                </a:cubicBezTo>
                <a:cubicBezTo>
                  <a:pt x="25470" y="700804"/>
                  <a:pt x="21664" y="713217"/>
                  <a:pt x="18854" y="725864"/>
                </a:cubicBezTo>
                <a:cubicBezTo>
                  <a:pt x="10069" y="765398"/>
                  <a:pt x="6824" y="788618"/>
                  <a:pt x="0" y="829559"/>
                </a:cubicBezTo>
                <a:cubicBezTo>
                  <a:pt x="3142" y="939538"/>
                  <a:pt x="4315" y="1049592"/>
                  <a:pt x="9427" y="1159497"/>
                </a:cubicBezTo>
                <a:cubicBezTo>
                  <a:pt x="10604" y="1184804"/>
                  <a:pt x="12710" y="1210334"/>
                  <a:pt x="18854" y="1234912"/>
                </a:cubicBezTo>
                <a:cubicBezTo>
                  <a:pt x="22262" y="1248545"/>
                  <a:pt x="31423" y="1260050"/>
                  <a:pt x="37707" y="1272619"/>
                </a:cubicBezTo>
                <a:cubicBezTo>
                  <a:pt x="40849" y="1288330"/>
                  <a:pt x="42067" y="1304553"/>
                  <a:pt x="47134" y="1319753"/>
                </a:cubicBezTo>
                <a:cubicBezTo>
                  <a:pt x="54038" y="1340463"/>
                  <a:pt x="71913" y="1367640"/>
                  <a:pt x="84841" y="1385740"/>
                </a:cubicBezTo>
                <a:cubicBezTo>
                  <a:pt x="93973" y="1398525"/>
                  <a:pt x="102611" y="1411770"/>
                  <a:pt x="113122" y="1423448"/>
                </a:cubicBezTo>
                <a:cubicBezTo>
                  <a:pt x="130958" y="1443266"/>
                  <a:pt x="169682" y="1480008"/>
                  <a:pt x="169682" y="1480008"/>
                </a:cubicBezTo>
                <a:cubicBezTo>
                  <a:pt x="172824" y="1489435"/>
                  <a:pt x="173774" y="1499906"/>
                  <a:pt x="179109" y="1508289"/>
                </a:cubicBezTo>
                <a:cubicBezTo>
                  <a:pt x="204334" y="1547928"/>
                  <a:pt x="237211" y="1589765"/>
                  <a:pt x="273377" y="1621411"/>
                </a:cubicBezTo>
                <a:cubicBezTo>
                  <a:pt x="285201" y="1631757"/>
                  <a:pt x="299155" y="1639466"/>
                  <a:pt x="311084" y="1649691"/>
                </a:cubicBezTo>
                <a:cubicBezTo>
                  <a:pt x="321206" y="1658367"/>
                  <a:pt x="329123" y="1669436"/>
                  <a:pt x="339365" y="1677971"/>
                </a:cubicBezTo>
                <a:cubicBezTo>
                  <a:pt x="348069" y="1685224"/>
                  <a:pt x="358941" y="1689572"/>
                  <a:pt x="367645" y="1696825"/>
                </a:cubicBezTo>
                <a:cubicBezTo>
                  <a:pt x="387648" y="1713494"/>
                  <a:pt x="398677" y="1734385"/>
                  <a:pt x="424206" y="1743959"/>
                </a:cubicBezTo>
                <a:cubicBezTo>
                  <a:pt x="439208" y="1749585"/>
                  <a:pt x="456140" y="1748319"/>
                  <a:pt x="471340" y="1753386"/>
                </a:cubicBezTo>
                <a:cubicBezTo>
                  <a:pt x="503447" y="1764088"/>
                  <a:pt x="535338" y="1775958"/>
                  <a:pt x="565608" y="1791093"/>
                </a:cubicBezTo>
                <a:cubicBezTo>
                  <a:pt x="598463" y="1807521"/>
                  <a:pt x="614335" y="1816762"/>
                  <a:pt x="650449" y="1828800"/>
                </a:cubicBezTo>
                <a:cubicBezTo>
                  <a:pt x="668574" y="1834841"/>
                  <a:pt x="698278" y="1838575"/>
                  <a:pt x="716437" y="1847654"/>
                </a:cubicBezTo>
                <a:cubicBezTo>
                  <a:pt x="784460" y="1881665"/>
                  <a:pt x="699790" y="1852307"/>
                  <a:pt x="782425" y="1885361"/>
                </a:cubicBezTo>
                <a:cubicBezTo>
                  <a:pt x="800877" y="1892742"/>
                  <a:pt x="820132" y="1897931"/>
                  <a:pt x="838986" y="1904215"/>
                </a:cubicBezTo>
                <a:cubicBezTo>
                  <a:pt x="879716" y="1917792"/>
                  <a:pt x="919752" y="1931476"/>
                  <a:pt x="961534" y="1941922"/>
                </a:cubicBezTo>
                <a:cubicBezTo>
                  <a:pt x="977078" y="1945808"/>
                  <a:pt x="992957" y="1948207"/>
                  <a:pt x="1008668" y="1951349"/>
                </a:cubicBezTo>
                <a:cubicBezTo>
                  <a:pt x="1088986" y="2004893"/>
                  <a:pt x="1042715" y="1982130"/>
                  <a:pt x="1234911" y="1960775"/>
                </a:cubicBezTo>
                <a:cubicBezTo>
                  <a:pt x="1254663" y="1958580"/>
                  <a:pt x="1271599" y="1941922"/>
                  <a:pt x="1291472" y="1941922"/>
                </a:cubicBezTo>
                <a:lnTo>
                  <a:pt x="1319753" y="1941922"/>
                </a:ln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723588" y="2573518"/>
            <a:ext cx="1885360" cy="1037297"/>
          </a:xfrm>
          <a:custGeom>
            <a:avLst/>
            <a:gdLst>
              <a:gd name="connsiteX0" fmla="*/ 0 w 1885360"/>
              <a:gd name="connsiteY0" fmla="*/ 1018094 h 1037297"/>
              <a:gd name="connsiteX1" fmla="*/ 471340 w 1885360"/>
              <a:gd name="connsiteY1" fmla="*/ 1008668 h 1037297"/>
              <a:gd name="connsiteX2" fmla="*/ 1545996 w 1885360"/>
              <a:gd name="connsiteY2" fmla="*/ 377072 h 1037297"/>
              <a:gd name="connsiteX3" fmla="*/ 1602556 w 1885360"/>
              <a:gd name="connsiteY3" fmla="*/ 339364 h 1037297"/>
              <a:gd name="connsiteX4" fmla="*/ 1659117 w 1885360"/>
              <a:gd name="connsiteY4" fmla="*/ 292230 h 1037297"/>
              <a:gd name="connsiteX5" fmla="*/ 1696824 w 1885360"/>
              <a:gd name="connsiteY5" fmla="*/ 235670 h 1037297"/>
              <a:gd name="connsiteX6" fmla="*/ 1725105 w 1885360"/>
              <a:gd name="connsiteY6" fmla="*/ 169682 h 1037297"/>
              <a:gd name="connsiteX7" fmla="*/ 1753385 w 1885360"/>
              <a:gd name="connsiteY7" fmla="*/ 103694 h 1037297"/>
              <a:gd name="connsiteX8" fmla="*/ 1791092 w 1885360"/>
              <a:gd name="connsiteY8" fmla="*/ 47134 h 1037297"/>
              <a:gd name="connsiteX9" fmla="*/ 1857080 w 1885360"/>
              <a:gd name="connsiteY9" fmla="*/ 18853 h 1037297"/>
              <a:gd name="connsiteX10" fmla="*/ 1885360 w 1885360"/>
              <a:gd name="connsiteY10" fmla="*/ 0 h 103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5360" h="1037297">
                <a:moveTo>
                  <a:pt x="0" y="1018094"/>
                </a:moveTo>
                <a:cubicBezTo>
                  <a:pt x="157113" y="1014952"/>
                  <a:pt x="326179" y="1068857"/>
                  <a:pt x="471340" y="1008668"/>
                </a:cubicBezTo>
                <a:cubicBezTo>
                  <a:pt x="855159" y="849524"/>
                  <a:pt x="1188396" y="588653"/>
                  <a:pt x="1545996" y="377072"/>
                </a:cubicBezTo>
                <a:cubicBezTo>
                  <a:pt x="1565497" y="365534"/>
                  <a:pt x="1586533" y="355386"/>
                  <a:pt x="1602556" y="339364"/>
                </a:cubicBezTo>
                <a:cubicBezTo>
                  <a:pt x="1638848" y="303073"/>
                  <a:pt x="1619745" y="318479"/>
                  <a:pt x="1659117" y="292230"/>
                </a:cubicBezTo>
                <a:cubicBezTo>
                  <a:pt x="1671686" y="273377"/>
                  <a:pt x="1689659" y="257166"/>
                  <a:pt x="1696824" y="235670"/>
                </a:cubicBezTo>
                <a:cubicBezTo>
                  <a:pt x="1718931" y="169350"/>
                  <a:pt x="1690160" y="251218"/>
                  <a:pt x="1725105" y="169682"/>
                </a:cubicBezTo>
                <a:cubicBezTo>
                  <a:pt x="1744609" y="124175"/>
                  <a:pt x="1722122" y="155799"/>
                  <a:pt x="1753385" y="103694"/>
                </a:cubicBezTo>
                <a:cubicBezTo>
                  <a:pt x="1765043" y="84264"/>
                  <a:pt x="1769596" y="54299"/>
                  <a:pt x="1791092" y="47134"/>
                </a:cubicBezTo>
                <a:cubicBezTo>
                  <a:pt x="1822822" y="36557"/>
                  <a:pt x="1824461" y="37492"/>
                  <a:pt x="1857080" y="18853"/>
                </a:cubicBezTo>
                <a:cubicBezTo>
                  <a:pt x="1866917" y="13232"/>
                  <a:pt x="1885360" y="0"/>
                  <a:pt x="1885360" y="0"/>
                </a:cubicBezTo>
              </a:path>
            </a:pathLst>
          </a:custGeom>
          <a:noFill/>
          <a:ln w="82550">
            <a:solidFill>
              <a:srgbClr val="00B050">
                <a:alpha val="38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308049" y="3660136"/>
            <a:ext cx="1546193" cy="996705"/>
          </a:xfrm>
          <a:custGeom>
            <a:avLst/>
            <a:gdLst>
              <a:gd name="connsiteX0" fmla="*/ 0 w 1546193"/>
              <a:gd name="connsiteY0" fmla="*/ 6891 h 996705"/>
              <a:gd name="connsiteX1" fmla="*/ 216817 w 1546193"/>
              <a:gd name="connsiteY1" fmla="*/ 16318 h 996705"/>
              <a:gd name="connsiteX2" fmla="*/ 1423448 w 1546193"/>
              <a:gd name="connsiteY2" fmla="*/ 713901 h 996705"/>
              <a:gd name="connsiteX3" fmla="*/ 1432875 w 1546193"/>
              <a:gd name="connsiteY3" fmla="*/ 742182 h 996705"/>
              <a:gd name="connsiteX4" fmla="*/ 1461155 w 1546193"/>
              <a:gd name="connsiteY4" fmla="*/ 770462 h 996705"/>
              <a:gd name="connsiteX5" fmla="*/ 1498862 w 1546193"/>
              <a:gd name="connsiteY5" fmla="*/ 855303 h 996705"/>
              <a:gd name="connsiteX6" fmla="*/ 1527143 w 1546193"/>
              <a:gd name="connsiteY6" fmla="*/ 949571 h 996705"/>
              <a:gd name="connsiteX7" fmla="*/ 1545996 w 1546193"/>
              <a:gd name="connsiteY7" fmla="*/ 996705 h 9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6193" h="996705">
                <a:moveTo>
                  <a:pt x="0" y="6891"/>
                </a:moveTo>
                <a:cubicBezTo>
                  <a:pt x="72272" y="10033"/>
                  <a:pt x="152028" y="-15862"/>
                  <a:pt x="216817" y="16318"/>
                </a:cubicBezTo>
                <a:cubicBezTo>
                  <a:pt x="632907" y="222985"/>
                  <a:pt x="1024522" y="475782"/>
                  <a:pt x="1423448" y="713901"/>
                </a:cubicBezTo>
                <a:cubicBezTo>
                  <a:pt x="1431980" y="718994"/>
                  <a:pt x="1427363" y="733914"/>
                  <a:pt x="1432875" y="742182"/>
                </a:cubicBezTo>
                <a:cubicBezTo>
                  <a:pt x="1440270" y="753274"/>
                  <a:pt x="1451728" y="761035"/>
                  <a:pt x="1461155" y="770462"/>
                </a:cubicBezTo>
                <a:cubicBezTo>
                  <a:pt x="1483592" y="837771"/>
                  <a:pt x="1468985" y="810487"/>
                  <a:pt x="1498862" y="855303"/>
                </a:cubicBezTo>
                <a:cubicBezTo>
                  <a:pt x="1504132" y="876382"/>
                  <a:pt x="1517962" y="935799"/>
                  <a:pt x="1527143" y="949571"/>
                </a:cubicBezTo>
                <a:cubicBezTo>
                  <a:pt x="1549482" y="983081"/>
                  <a:pt x="1545996" y="966522"/>
                  <a:pt x="1545996" y="996705"/>
                </a:cubicBezTo>
              </a:path>
            </a:pathLst>
          </a:custGeom>
          <a:noFill/>
          <a:ln w="82550">
            <a:solidFill>
              <a:srgbClr val="00B050">
                <a:alpha val="35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3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0" grpId="0" animBg="1"/>
      <p:bldP spid="52" grpId="0" animBg="1"/>
      <p:bldP spid="51" grpId="0" animBg="1"/>
      <p:bldP spid="7" grpId="0" animBg="1"/>
      <p:bldP spid="5" grpId="0"/>
      <p:bldP spid="23" grpId="0" animBg="1"/>
      <p:bldP spid="24" grpId="0" animBg="1"/>
      <p:bldP spid="28" grpId="0"/>
      <p:bldP spid="38" grpId="0"/>
      <p:bldP spid="39" grpId="0"/>
      <p:bldP spid="48" grpId="0"/>
      <p:bldP spid="49" grpId="0" animBg="1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2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399" y="1143000"/>
            <a:ext cx="4034972" cy="5014686"/>
          </a:xfrm>
        </p:spPr>
        <p:txBody>
          <a:bodyPr>
            <a:noAutofit/>
          </a:bodyPr>
          <a:lstStyle/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Rotation is the main balancing operation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Left and right rotations are symmetric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r</a:t>
            </a:r>
            <a:r>
              <a:rPr lang="en-US" sz="2400" b="1" i="1" dirty="0" smtClean="0">
                <a:solidFill>
                  <a:srgbClr val="C00000"/>
                </a:solidFill>
              </a:rPr>
              <a:t>oot becomes child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p</a:t>
            </a:r>
            <a:r>
              <a:rPr lang="en-US" sz="2400" b="1" i="1" dirty="0" smtClean="0">
                <a:solidFill>
                  <a:srgbClr val="C00000"/>
                </a:solidFill>
              </a:rPr>
              <a:t>ivot ( child ) becomes root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i="1" dirty="0" smtClean="0">
                <a:solidFill>
                  <a:srgbClr val="C00000"/>
                </a:solidFill>
              </a:rPr>
              <a:t>ubtree moves from pivot  R  to  root  L        (or pivot  L to root  R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228600"/>
            <a:ext cx="5105400" cy="10668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Basic Single Rotation</a:t>
            </a:r>
            <a:endParaRPr lang="en-US" sz="4000" dirty="0">
              <a:solidFill>
                <a:srgbClr val="0070C0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1026" name="Picture 2" descr="C:\Users\pds\Desktop\Dropbox\comp410\F2015\Tree_rotation_animation_250x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71" y="1524000"/>
            <a:ext cx="4800600" cy="47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3200" y="632586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mage from Wikipedia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219200" y="3477609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LL Single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000" i="1" dirty="0" smtClean="0">
                <a:solidFill>
                  <a:srgbClr val="C00000"/>
                </a:solidFill>
              </a:rPr>
              <a:t>( fig. 4.31)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2438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25204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9970" y="36016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609600" y="4572000"/>
            <a:ext cx="762000" cy="1219200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1676400" y="4613963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603740" y="3477609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4965" y="532219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8658" y="495286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4240" y="376714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676400" y="2889766"/>
            <a:ext cx="457200" cy="58784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0637" y="2918767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7388" y="4028508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97788" y="3997583"/>
            <a:ext cx="346494" cy="534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494198" y="3334963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55278" y="2354527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5828219" y="3601663"/>
            <a:ext cx="762000" cy="1219200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6954327" y="4441327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7994171" y="4441327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56996" y="430430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4827" y="47693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19357" y="473880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930191" y="3866222"/>
            <a:ext cx="427008" cy="5259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320951" y="3877740"/>
            <a:ext cx="346494" cy="534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1"/>
          </p:cNvCxnSpPr>
          <p:nvPr/>
        </p:nvCxnSpPr>
        <p:spPr>
          <a:xfrm>
            <a:off x="7131888" y="2808971"/>
            <a:ext cx="440425" cy="6041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5" idx="0"/>
          </p:cNvCxnSpPr>
          <p:nvPr/>
        </p:nvCxnSpPr>
        <p:spPr>
          <a:xfrm flipH="1">
            <a:off x="6209219" y="2864454"/>
            <a:ext cx="552451" cy="7372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0398" y="3433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63827" y="24632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5465" y="722630"/>
            <a:ext cx="3294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Use inequalities to check BST conditions in each tree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51080" y="2591920"/>
                <a:ext cx="9099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80" y="2591920"/>
                <a:ext cx="9099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040" r="-604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71836" y="3150297"/>
                <a:ext cx="906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836" y="3150297"/>
                <a:ext cx="9067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369" r="-604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76172" y="5108139"/>
                <a:ext cx="904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b="0" dirty="0" smtClean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72" y="5108139"/>
                <a:ext cx="9040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081" r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2651" y="5508453"/>
                <a:ext cx="894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51" y="5508453"/>
                <a:ext cx="89441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442" r="-544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027154" y="1961756"/>
            <a:ext cx="329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Y parent link is moving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LL Single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7143" y="20855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81652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904" y="358681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50" y="123297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Insert 3, 2,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885950" y="2515175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09700" y="3278190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5787" y="381764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7018" y="382241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27771" y="229083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03949" y="297810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25206" y="228050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5206" y="300643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81710" y="1557924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Imbalance at 3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1 – (-1) is 2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BE442C"/>
                </a:solidFill>
              </a:rPr>
              <a:t>So rotate at 3</a:t>
            </a:r>
            <a:endParaRPr lang="en-US" i="1" dirty="0">
              <a:solidFill>
                <a:srgbClr val="BE442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317858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7499" y="395614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6499" y="4724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742426" y="3586811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22249" y="4393455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2824254" y="4663985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717984" y="4574633"/>
            <a:ext cx="524774" cy="461665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88125" y="3873094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31923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8523" y="40241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2250" y="511465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660297" y="4310519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28458" y="3606001"/>
            <a:ext cx="228600" cy="2096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47128" y="37779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9371" y="30133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5558828" y="3856379"/>
            <a:ext cx="405082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24971" y="44634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6403" y="34799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6154316" y="4570964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8185121" y="5213866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7431037" y="5213866"/>
            <a:ext cx="561796" cy="47013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29721" y="4856812"/>
            <a:ext cx="192480" cy="25734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46840" y="4870195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45025" y="53957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1423" y="53722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3626" y="50644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44816" y="46184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6680621" y="3928472"/>
            <a:ext cx="394755" cy="48687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64731" y="3930380"/>
            <a:ext cx="486135" cy="48532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97240" y="42331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84477" y="3284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46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RR Single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5860" y="302980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297" y="23296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609" y="312349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323" y="91589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Insert 4, 5, 6, 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515103" y="2760601"/>
            <a:ext cx="210989" cy="28021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13974" y="2778356"/>
            <a:ext cx="190500" cy="26245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6267" y="321447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36122" y="38639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64295" y="46405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91791" y="383813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14848" y="316180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3127" y="493267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72334" y="1638546"/>
            <a:ext cx="2169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Imbalance at 3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after insert(5)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1 – (-1) is 2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</a:t>
            </a:r>
            <a:r>
              <a:rPr lang="en-US" i="1" dirty="0" smtClean="0">
                <a:solidFill>
                  <a:srgbClr val="BE442C"/>
                </a:solidFill>
              </a:rPr>
              <a:t>So rotate at 3</a:t>
            </a:r>
          </a:p>
          <a:p>
            <a:r>
              <a:rPr lang="en-US" i="1" dirty="0" smtClean="0">
                <a:solidFill>
                  <a:srgbClr val="BE442C"/>
                </a:solidFill>
              </a:rPr>
              <a:t>        this time RR</a:t>
            </a:r>
            <a:endParaRPr lang="en-US" i="1" dirty="0">
              <a:solidFill>
                <a:srgbClr val="BE442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3084" y="407915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5477" y="36538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2548" y="435032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052958" y="3403592"/>
            <a:ext cx="228600" cy="30723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2554" y="4067080"/>
            <a:ext cx="256442" cy="29873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3231917" y="3698361"/>
            <a:ext cx="405082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49885" y="33338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903477" y="3722284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75038" y="4337395"/>
            <a:ext cx="228600" cy="28515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95198" y="3010617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53410" y="3728710"/>
            <a:ext cx="300746" cy="3722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rved Right Arrow 43"/>
          <p:cNvSpPr/>
          <p:nvPr/>
        </p:nvSpPr>
        <p:spPr>
          <a:xfrm rot="5400000">
            <a:off x="1812432" y="4035615"/>
            <a:ext cx="381000" cy="629412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3390" y="255722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5943" y="413422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85678" y="337247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843599" y="3020705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5821038" y="2959041"/>
            <a:ext cx="405082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026403" y="25994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2811" y="32962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9475" y="2388508"/>
            <a:ext cx="11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insert(6)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883844" y="2993839"/>
            <a:ext cx="228520" cy="3023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278592" y="2985132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08616" y="32962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3192" y="392898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7340938" y="3653504"/>
            <a:ext cx="228798" cy="33519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06921" y="3698900"/>
            <a:ext cx="239454" cy="31802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78104" y="397838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37340" y="46852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6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60578" y="490777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092051" y="477080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93009" y="413616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655191" y="418192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81837" y="347806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03692" y="348743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284689" y="279266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795646" y="278513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953985" y="5160148"/>
            <a:ext cx="25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Imbalance at 2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after insert(6)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        2-0 is 2</a:t>
            </a:r>
          </a:p>
        </p:txBody>
      </p:sp>
    </p:spTree>
    <p:extLst>
      <p:ext uri="{BB962C8B-B14F-4D97-AF65-F5344CB8AC3E}">
        <p14:creationId xmlns:p14="http://schemas.microsoft.com/office/powerpoint/2010/main" val="14014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sosceles Triangle 87"/>
          <p:cNvSpPr/>
          <p:nvPr/>
        </p:nvSpPr>
        <p:spPr>
          <a:xfrm>
            <a:off x="6544482" y="2574963"/>
            <a:ext cx="1435776" cy="1190910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4472337" y="3326279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5487894" y="3275876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066765" y="3663861"/>
            <a:ext cx="1599598" cy="1278189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381318" y="3564691"/>
            <a:ext cx="751430" cy="77504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70765" y="3170418"/>
            <a:ext cx="762000" cy="708236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RR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6386" y="366339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6797" y="203620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372" y="327587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706" y="774870"/>
            <a:ext cx="30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Draw pattern chart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733907" y="2448397"/>
            <a:ext cx="433351" cy="57049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39510" y="2448397"/>
            <a:ext cx="491349" cy="63632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3109" y="334241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9219" y="302576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4645" y="367342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1702" y="40605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559" y="36364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460040" y="3339329"/>
            <a:ext cx="290613" cy="26194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89506" y="4081544"/>
            <a:ext cx="267665" cy="44282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2063" y="16106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96736" y="22716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559958" y="2429452"/>
            <a:ext cx="405082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54135" y="181567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945881" y="2944544"/>
            <a:ext cx="312333" cy="33633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73508" y="3001858"/>
            <a:ext cx="225639" cy="33711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87894" y="38018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2055" y="45838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46563" y="380184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866931" y="3333859"/>
            <a:ext cx="292255" cy="23938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07529" y="18252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1408" y="27464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44" name="Curved Right Arrow 43"/>
          <p:cNvSpPr/>
          <p:nvPr/>
        </p:nvSpPr>
        <p:spPr>
          <a:xfrm rot="5400000">
            <a:off x="1468054" y="2642106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6903" y="340125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75467" y="25156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534995" y="2163072"/>
            <a:ext cx="557568" cy="39227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77576" y="2959280"/>
            <a:ext cx="257622" cy="275505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81414" y="259845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07683" y="334017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6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66952" y="45033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6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6425132" y="2169180"/>
            <a:ext cx="683160" cy="45487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98399" y="348455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1694" y="4549245"/>
            <a:ext cx="308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check BST inequalities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02559" y="5006007"/>
            <a:ext cx="329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Y parent link is moving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19747" y="5599351"/>
                <a:ext cx="906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7" y="5599351"/>
                <a:ext cx="90672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69" r="-604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463579" y="5595043"/>
                <a:ext cx="909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79" y="5595043"/>
                <a:ext cx="90992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333" r="-6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258214" y="6066448"/>
                <a:ext cx="811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14" y="6066448"/>
                <a:ext cx="81163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08" t="-22951" r="-11278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511124" y="6037780"/>
                <a:ext cx="814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24" y="6037780"/>
                <a:ext cx="81483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388" t="-22951" r="-11940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8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7" grpId="0" animBg="1"/>
      <p:bldP spid="86" grpId="0" animBg="1"/>
      <p:bldP spid="20" grpId="0"/>
      <p:bldP spid="34" grpId="0"/>
      <p:bldP spid="35" grpId="0"/>
      <p:bldP spid="36" grpId="0" animBg="1"/>
      <p:bldP spid="37" grpId="0"/>
      <p:bldP spid="49" grpId="0"/>
      <p:bldP spid="51" grpId="0"/>
      <p:bldP spid="59" grpId="0"/>
      <p:bldP spid="64" grpId="0"/>
      <p:bldP spid="73" grpId="0"/>
      <p:bldP spid="75" grpId="0"/>
      <p:bldP spid="93" grpId="0"/>
      <p:bldP spid="94" grpId="0"/>
      <p:bldP spid="95" grpId="0"/>
      <p:bldP spid="96" grpId="0"/>
      <p:bldP spid="97" grpId="0"/>
      <p:bldP spid="100" grpId="0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RR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272" y="799176"/>
            <a:ext cx="244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Now insert(7)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352800" y="3665864"/>
            <a:ext cx="304800" cy="37273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4508280" y="3337882"/>
            <a:ext cx="405082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267559" y="3903394"/>
            <a:ext cx="494147" cy="765215"/>
            <a:chOff x="7295860" y="3700324"/>
            <a:chExt cx="494147" cy="765215"/>
          </a:xfrm>
        </p:grpSpPr>
        <p:sp>
          <p:nvSpPr>
            <p:cNvPr id="7" name="TextBox 6"/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rved Right Arrow 43"/>
          <p:cNvSpPr/>
          <p:nvPr/>
        </p:nvSpPr>
        <p:spPr>
          <a:xfrm rot="5400000">
            <a:off x="2593972" y="3046043"/>
            <a:ext cx="261843" cy="535910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90960" y="4114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7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" y="1791134"/>
            <a:ext cx="3231188" cy="1988407"/>
            <a:chOff x="4657495" y="1815673"/>
            <a:chExt cx="3231188" cy="1988407"/>
          </a:xfrm>
        </p:grpSpPr>
        <p:sp>
          <p:nvSpPr>
            <p:cNvPr id="20" name="TextBox 19"/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380331" y="345116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49703" y="274661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62420" y="276147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801072" y="351230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263667" y="440128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6643" y="43756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783677" y="1586248"/>
            <a:ext cx="2609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Imbalance at 5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1 – (-1) is 2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    </a:t>
            </a:r>
            <a:r>
              <a:rPr lang="en-US" i="1" dirty="0" smtClean="0">
                <a:solidFill>
                  <a:srgbClr val="BE442C"/>
                </a:solidFill>
              </a:rPr>
              <a:t>So rotate at 5</a:t>
            </a:r>
          </a:p>
          <a:p>
            <a:r>
              <a:rPr lang="en-US" i="1" dirty="0" smtClean="0">
                <a:solidFill>
                  <a:srgbClr val="BE442C"/>
                </a:solidFill>
              </a:rPr>
              <a:t>              this time RR </a:t>
            </a:r>
            <a:endParaRPr lang="en-US" i="1" dirty="0">
              <a:solidFill>
                <a:srgbClr val="BE442C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289138" y="2717209"/>
            <a:ext cx="3231188" cy="1988407"/>
            <a:chOff x="4657495" y="1815673"/>
            <a:chExt cx="3231188" cy="1988407"/>
          </a:xfrm>
        </p:grpSpPr>
        <p:sp>
          <p:nvSpPr>
            <p:cNvPr id="72" name="TextBox 71"/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3566728" y="5166024"/>
            <a:ext cx="4861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Took worst case BST insert sequence, and AVL balancing makes a tree that </a:t>
            </a:r>
            <a:r>
              <a:rPr lang="en-US" sz="2000" b="1" i="1" dirty="0" smtClean="0">
                <a:solidFill>
                  <a:srgbClr val="C00000"/>
                </a:solidFill>
              </a:rPr>
              <a:t>maintains O(log N) </a:t>
            </a: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4539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70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>
                <a:solidFill>
                  <a:srgbClr val="0070C0"/>
                </a:solidFill>
                <a:effectLst/>
              </a:rPr>
              <a:t>R</a:t>
            </a:r>
            <a:r>
              <a:rPr lang="en-US" sz="4000" dirty="0" smtClean="0">
                <a:solidFill>
                  <a:srgbClr val="0070C0"/>
                </a:solidFill>
                <a:effectLst/>
              </a:rPr>
              <a:t>L Double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000" i="1" dirty="0" smtClean="0">
                <a:solidFill>
                  <a:srgbClr val="C00000"/>
                </a:solidFill>
              </a:rPr>
              <a:t>( fig. 4.36)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860" y="676704"/>
            <a:ext cx="431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Two rotations one R then 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9532" y="1794141"/>
            <a:ext cx="2330892" cy="2983519"/>
            <a:chOff x="990053" y="2231533"/>
            <a:chExt cx="2834310" cy="3586330"/>
          </a:xfrm>
        </p:grpSpPr>
        <p:sp>
          <p:nvSpPr>
            <p:cNvPr id="26" name="Isosceles Triangle 25"/>
            <p:cNvSpPr/>
            <p:nvPr/>
          </p:nvSpPr>
          <p:spPr>
            <a:xfrm>
              <a:off x="2299119" y="5109627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70563" y="3204456"/>
              <a:ext cx="540056" cy="5394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728156" y="2231533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8621" y="235452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85042" y="331578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990053" y="3130104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149106" y="5109627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97270" y="341699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4406" y="539965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7770" y="539965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385257" y="2695328"/>
              <a:ext cx="386026" cy="43595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77447" y="2695328"/>
              <a:ext cx="427008" cy="525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969823" y="3685271"/>
              <a:ext cx="427008" cy="525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223904" y="3715577"/>
              <a:ext cx="334094" cy="44229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3062363" y="4245825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2863" y="45448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828621" y="4174627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29443" y="426565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Q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1557589" y="4648496"/>
              <a:ext cx="334094" cy="44229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26" idx="0"/>
            </p:cNvCxnSpPr>
            <p:nvPr/>
          </p:nvCxnSpPr>
          <p:spPr>
            <a:xfrm>
              <a:off x="2322592" y="4665639"/>
              <a:ext cx="357527" cy="4439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rved Left Arrow 21"/>
          <p:cNvSpPr/>
          <p:nvPr/>
        </p:nvSpPr>
        <p:spPr>
          <a:xfrm rot="16200000">
            <a:off x="1604823" y="3155239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2530378" y="1986032"/>
            <a:ext cx="2520200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7501130" y="2790728"/>
            <a:ext cx="240718" cy="3072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847108" y="1550355"/>
            <a:ext cx="2839692" cy="2936846"/>
            <a:chOff x="3384332" y="2491007"/>
            <a:chExt cx="2839692" cy="2936846"/>
          </a:xfrm>
        </p:grpSpPr>
        <p:sp>
          <p:nvSpPr>
            <p:cNvPr id="86" name="Isosceles Triangle 85"/>
            <p:cNvSpPr/>
            <p:nvPr/>
          </p:nvSpPr>
          <p:spPr>
            <a:xfrm>
              <a:off x="4645525" y="4804283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189751" y="3978843"/>
              <a:ext cx="444134" cy="4487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91336" y="2491007"/>
              <a:ext cx="438660" cy="44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73957" y="2593327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274693" y="4056775"/>
              <a:ext cx="3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3384332" y="3238541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010989" y="4175929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54744" y="3477211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64544" y="5031545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52916" y="4375686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709342" y="2876845"/>
              <a:ext cx="317462" cy="3626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360826" y="2876845"/>
              <a:ext cx="351165" cy="4375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59530" y="4389775"/>
              <a:ext cx="351165" cy="4375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Isosceles Triangle 99"/>
            <p:cNvSpPr/>
            <p:nvPr/>
          </p:nvSpPr>
          <p:spPr>
            <a:xfrm>
              <a:off x="5597367" y="4838661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59459" y="5098879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4636286" y="3355486"/>
              <a:ext cx="438660" cy="44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11991" y="3365279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Q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4403876" y="3790045"/>
              <a:ext cx="274754" cy="3679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4999685" y="4420298"/>
              <a:ext cx="232537" cy="36240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ight Arrow 109"/>
          <p:cNvSpPr/>
          <p:nvPr/>
        </p:nvSpPr>
        <p:spPr>
          <a:xfrm rot="8400000">
            <a:off x="5149624" y="3553547"/>
            <a:ext cx="695695" cy="258779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2918286" y="4139357"/>
            <a:ext cx="3230015" cy="2218403"/>
            <a:chOff x="2551112" y="3794703"/>
            <a:chExt cx="3230015" cy="2218403"/>
          </a:xfrm>
        </p:grpSpPr>
        <p:sp>
          <p:nvSpPr>
            <p:cNvPr id="112" name="Isosceles Triangle 111"/>
            <p:cNvSpPr/>
            <p:nvPr/>
          </p:nvSpPr>
          <p:spPr>
            <a:xfrm>
              <a:off x="4279084" y="5411257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823310" y="4585817"/>
              <a:ext cx="444134" cy="4487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83686" y="4555788"/>
              <a:ext cx="438660" cy="44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49733" y="4608247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08252" y="4663749"/>
              <a:ext cx="3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2551112" y="5423914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/>
          </p:nvSpPr>
          <p:spPr>
            <a:xfrm>
              <a:off x="3398622" y="5398599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9830" y="5646761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98103" y="5638519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40924" y="5638518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122" name="Straight Connector 121"/>
            <p:cNvCxnSpPr>
              <a:endCxn id="117" idx="0"/>
            </p:cNvCxnSpPr>
            <p:nvPr/>
          </p:nvCxnSpPr>
          <p:spPr>
            <a:xfrm flipH="1">
              <a:off x="2864441" y="4996749"/>
              <a:ext cx="335505" cy="42716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193089" y="4996749"/>
              <a:ext cx="264421" cy="3602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154470" y="5411505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43426" y="5656934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3989845" y="3794703"/>
              <a:ext cx="438660" cy="44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34132" y="3851414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Q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9" name="Straight Connector 128"/>
            <p:cNvCxnSpPr>
              <a:stCxn id="127" idx="3"/>
            </p:cNvCxnSpPr>
            <p:nvPr/>
          </p:nvCxnSpPr>
          <p:spPr>
            <a:xfrm flipH="1">
              <a:off x="3513492" y="4173461"/>
              <a:ext cx="540593" cy="42372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4633244" y="5027272"/>
              <a:ext cx="232537" cy="36240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7" idx="5"/>
            </p:cNvCxnSpPr>
            <p:nvPr/>
          </p:nvCxnSpPr>
          <p:spPr>
            <a:xfrm>
              <a:off x="4364265" y="4173461"/>
              <a:ext cx="548526" cy="47949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18" idx="0"/>
            </p:cNvCxnSpPr>
            <p:nvPr/>
          </p:nvCxnSpPr>
          <p:spPr>
            <a:xfrm>
              <a:off x="3433545" y="4980118"/>
              <a:ext cx="278406" cy="41848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urved Left Arrow 140"/>
          <p:cNvSpPr/>
          <p:nvPr/>
        </p:nvSpPr>
        <p:spPr>
          <a:xfrm rot="16200000">
            <a:off x="7327209" y="3224364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Curved Right Arrow 141"/>
          <p:cNvSpPr/>
          <p:nvPr/>
        </p:nvSpPr>
        <p:spPr>
          <a:xfrm rot="5400000">
            <a:off x="4120249" y="5050581"/>
            <a:ext cx="218860" cy="458346"/>
          </a:xfrm>
          <a:prstGeom prst="curvedRightArrow">
            <a:avLst/>
          </a:prstGeom>
          <a:solidFill>
            <a:srgbClr val="FF0000">
              <a:alpha val="21000"/>
            </a:srgbClr>
          </a:solidFill>
          <a:ln w="22225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4190433" y="4705530"/>
            <a:ext cx="309702" cy="84759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331088" y="3003397"/>
            <a:ext cx="28166" cy="66451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rved Right Arrow 172"/>
          <p:cNvSpPr/>
          <p:nvPr/>
        </p:nvSpPr>
        <p:spPr>
          <a:xfrm rot="5400000">
            <a:off x="6528948" y="2028591"/>
            <a:ext cx="264815" cy="541391"/>
          </a:xfrm>
          <a:prstGeom prst="curvedRightArrow">
            <a:avLst/>
          </a:prstGeom>
          <a:solidFill>
            <a:srgbClr val="FF0000">
              <a:alpha val="21000"/>
            </a:srgbClr>
          </a:solidFill>
          <a:ln w="22225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4" grpId="0" animBg="1"/>
      <p:bldP spid="110" grpId="0" animBg="1"/>
      <p:bldP spid="141" grpId="0" animBg="1"/>
      <p:bldP spid="142" grpId="0" animBg="1"/>
      <p:bldP spid="1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AVL Tree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>
                <a:solidFill>
                  <a:srgbClr val="0070C0"/>
                </a:solidFill>
                <a:effectLst/>
              </a:rPr>
              <a:t>R</a:t>
            </a:r>
            <a:r>
              <a:rPr lang="en-US" sz="4000" dirty="0" smtClean="0">
                <a:solidFill>
                  <a:srgbClr val="0070C0"/>
                </a:solidFill>
                <a:effectLst/>
              </a:rPr>
              <a:t>L Double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000" i="1" dirty="0" smtClean="0">
                <a:solidFill>
                  <a:srgbClr val="C00000"/>
                </a:solidFill>
              </a:rPr>
              <a:t>( fig. 4.36)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322" y="745238"/>
            <a:ext cx="443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Check BST inequalities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12159" y="5588419"/>
                <a:ext cx="818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C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59" y="5588419"/>
                <a:ext cx="8180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388" t="-25000" r="-15672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32666" y="5563472"/>
                <a:ext cx="853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C0000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66" y="5563472"/>
                <a:ext cx="85331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429" t="-25000" r="-15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71042" y="1864275"/>
            <a:ext cx="2330892" cy="2983519"/>
            <a:chOff x="990053" y="2231533"/>
            <a:chExt cx="2834310" cy="3586330"/>
          </a:xfrm>
        </p:grpSpPr>
        <p:sp>
          <p:nvSpPr>
            <p:cNvPr id="26" name="Isosceles Triangle 25"/>
            <p:cNvSpPr/>
            <p:nvPr/>
          </p:nvSpPr>
          <p:spPr>
            <a:xfrm>
              <a:off x="2299119" y="5109627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70563" y="3204456"/>
              <a:ext cx="540056" cy="5394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728156" y="2231533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8621" y="235452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85042" y="331578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990053" y="3130104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149106" y="5109627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97270" y="341699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4406" y="539965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7770" y="539965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385257" y="2695328"/>
              <a:ext cx="386026" cy="43595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77447" y="2695328"/>
              <a:ext cx="427008" cy="525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969823" y="3685271"/>
              <a:ext cx="427008" cy="5259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223904" y="3715577"/>
              <a:ext cx="334094" cy="44229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3062363" y="4245825"/>
              <a:ext cx="762000" cy="708236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2863" y="454483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828621" y="4174627"/>
              <a:ext cx="533400" cy="533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29443" y="426565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Q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1557589" y="4648496"/>
              <a:ext cx="334094" cy="44229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26" idx="0"/>
            </p:cNvCxnSpPr>
            <p:nvPr/>
          </p:nvCxnSpPr>
          <p:spPr>
            <a:xfrm>
              <a:off x="2322592" y="4665639"/>
              <a:ext cx="357527" cy="4439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rved Left Arrow 21"/>
          <p:cNvSpPr/>
          <p:nvPr/>
        </p:nvSpPr>
        <p:spPr>
          <a:xfrm rot="16200000">
            <a:off x="2088227" y="3165679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3351849" y="2146988"/>
            <a:ext cx="1388376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4972347" y="1853939"/>
            <a:ext cx="3230015" cy="2218403"/>
            <a:chOff x="2551112" y="3794703"/>
            <a:chExt cx="3230015" cy="2218403"/>
          </a:xfrm>
        </p:grpSpPr>
        <p:sp>
          <p:nvSpPr>
            <p:cNvPr id="112" name="Isosceles Triangle 111"/>
            <p:cNvSpPr/>
            <p:nvPr/>
          </p:nvSpPr>
          <p:spPr>
            <a:xfrm>
              <a:off x="4279084" y="5411257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823310" y="4585817"/>
              <a:ext cx="444134" cy="4487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83686" y="4555788"/>
              <a:ext cx="438660" cy="44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49733" y="4608247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08252" y="4663749"/>
              <a:ext cx="3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2551112" y="5423914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/>
          </p:nvSpPr>
          <p:spPr>
            <a:xfrm>
              <a:off x="3398622" y="5398599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69830" y="5646761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98103" y="5638519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40924" y="5638518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122" name="Straight Connector 121"/>
            <p:cNvCxnSpPr>
              <a:endCxn id="117" idx="0"/>
            </p:cNvCxnSpPr>
            <p:nvPr/>
          </p:nvCxnSpPr>
          <p:spPr>
            <a:xfrm flipH="1">
              <a:off x="2864441" y="4996749"/>
              <a:ext cx="335505" cy="42716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193089" y="4996749"/>
              <a:ext cx="264421" cy="3602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154470" y="5411505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43426" y="5656934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3989845" y="3794703"/>
              <a:ext cx="438660" cy="44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34132" y="3851414"/>
              <a:ext cx="313328" cy="307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Q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9" name="Straight Connector 128"/>
            <p:cNvCxnSpPr>
              <a:stCxn id="127" idx="3"/>
            </p:cNvCxnSpPr>
            <p:nvPr/>
          </p:nvCxnSpPr>
          <p:spPr>
            <a:xfrm flipH="1">
              <a:off x="3513492" y="4173461"/>
              <a:ext cx="540593" cy="42372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4633244" y="5027272"/>
              <a:ext cx="232537" cy="36240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7" idx="5"/>
            </p:cNvCxnSpPr>
            <p:nvPr/>
          </p:nvCxnSpPr>
          <p:spPr>
            <a:xfrm>
              <a:off x="4364265" y="4173461"/>
              <a:ext cx="548526" cy="47949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18" idx="0"/>
            </p:cNvCxnSpPr>
            <p:nvPr/>
          </p:nvCxnSpPr>
          <p:spPr>
            <a:xfrm>
              <a:off x="3433545" y="4980118"/>
              <a:ext cx="278406" cy="41848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urved Right Arrow 75"/>
          <p:cNvSpPr/>
          <p:nvPr/>
        </p:nvSpPr>
        <p:spPr>
          <a:xfrm rot="5400000">
            <a:off x="1366898" y="2296617"/>
            <a:ext cx="207044" cy="514169"/>
          </a:xfrm>
          <a:prstGeom prst="curvedRightArrow">
            <a:avLst/>
          </a:prstGeom>
          <a:solidFill>
            <a:srgbClr val="FF0000">
              <a:alpha val="21000"/>
            </a:srgbClr>
          </a:solidFill>
          <a:ln w="22225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59675" y="3361673"/>
            <a:ext cx="313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79561" y="2530383"/>
            <a:ext cx="313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79658" y="6043574"/>
            <a:ext cx="8143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B &gt; R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132666" y="5976240"/>
                <a:ext cx="838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C0000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66" y="5976240"/>
                <a:ext cx="83888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22951" r="-11594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3942244" y="4453580"/>
            <a:ext cx="435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0070C0"/>
                </a:solidFill>
              </a:rPr>
              <a:t>B – Q link moved to B – 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42243" y="4945149"/>
            <a:ext cx="435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0070C0"/>
                </a:solidFill>
              </a:rPr>
              <a:t>C – Q link moved to C - P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2" grpId="0" animBg="1"/>
      <p:bldP spid="84" grpId="0" animBg="1"/>
      <p:bldP spid="76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RL Double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660" y="782655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Now insert 16, 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800000">
            <a:off x="3450992" y="3270961"/>
            <a:ext cx="1096762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49925" y="2987998"/>
            <a:ext cx="427632" cy="723279"/>
            <a:chOff x="7295860" y="3700324"/>
            <a:chExt cx="494147" cy="765215"/>
          </a:xfrm>
        </p:grpSpPr>
        <p:sp>
          <p:nvSpPr>
            <p:cNvPr id="7" name="TextBox 6"/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rved Right Arrow 43"/>
          <p:cNvSpPr/>
          <p:nvPr/>
        </p:nvSpPr>
        <p:spPr>
          <a:xfrm rot="5400000">
            <a:off x="7102791" y="3147039"/>
            <a:ext cx="231863" cy="472923"/>
          </a:xfrm>
          <a:prstGeom prst="curvedRightArrow">
            <a:avLst/>
          </a:prstGeom>
          <a:solidFill>
            <a:schemeClr val="accent2">
              <a:lumMod val="75000"/>
              <a:alpha val="42000"/>
            </a:schemeClr>
          </a:solidFill>
          <a:ln w="28575">
            <a:solidFill>
              <a:schemeClr val="accent1">
                <a:lumMod val="7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29160" y="416110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69207" y="347763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9290" y="349123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110648" y="417845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866928" y="484456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484342" y="482770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969829" y="1574164"/>
            <a:ext cx="2609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Imbalance at 7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1 – (-1) is 2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    </a:t>
            </a:r>
            <a:r>
              <a:rPr lang="en-US" i="1" dirty="0" smtClean="0">
                <a:solidFill>
                  <a:srgbClr val="BE442C"/>
                </a:solidFill>
              </a:rPr>
              <a:t>So rotate at 7</a:t>
            </a:r>
          </a:p>
          <a:p>
            <a:r>
              <a:rPr lang="en-US" i="1" dirty="0" smtClean="0">
                <a:solidFill>
                  <a:srgbClr val="BE442C"/>
                </a:solidFill>
              </a:rPr>
              <a:t>              this time RL </a:t>
            </a:r>
            <a:endParaRPr lang="en-US" i="1" dirty="0">
              <a:solidFill>
                <a:srgbClr val="BE442C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33561" y="1910439"/>
            <a:ext cx="2398154" cy="1819129"/>
            <a:chOff x="4657495" y="1815673"/>
            <a:chExt cx="3231188" cy="1988407"/>
          </a:xfrm>
        </p:grpSpPr>
        <p:sp>
          <p:nvSpPr>
            <p:cNvPr id="72" name="TextBox 71"/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373508" y="3001858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675732" y="3920290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16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639789" y="3590650"/>
            <a:ext cx="151019" cy="3039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02042" y="3226147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588376" y="4324471"/>
            <a:ext cx="202432" cy="29829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216680" y="1469123"/>
            <a:ext cx="2034970" cy="1583610"/>
            <a:chOff x="4657495" y="1815673"/>
            <a:chExt cx="3231188" cy="1988407"/>
          </a:xfrm>
        </p:grpSpPr>
        <p:sp>
          <p:nvSpPr>
            <p:cNvPr id="51" name="TextBox 50"/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07683" y="3047556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081414" y="259845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507683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 flipV="1">
              <a:off x="6561102" y="2174273"/>
              <a:ext cx="683159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8014518" y="3833146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16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24359" y="4659896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7328971" y="2995784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938572" y="3602783"/>
            <a:ext cx="146142" cy="2303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Arrow 97"/>
          <p:cNvSpPr/>
          <p:nvPr/>
        </p:nvSpPr>
        <p:spPr>
          <a:xfrm rot="6600000">
            <a:off x="7063542" y="4298479"/>
            <a:ext cx="708787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053921" y="4015964"/>
            <a:ext cx="2633038" cy="1824273"/>
            <a:chOff x="4657495" y="1815673"/>
            <a:chExt cx="3547662" cy="1994030"/>
          </a:xfrm>
        </p:grpSpPr>
        <p:sp>
          <p:nvSpPr>
            <p:cNvPr id="100" name="TextBox 99"/>
            <p:cNvSpPr txBox="1"/>
            <p:nvPr/>
          </p:nvSpPr>
          <p:spPr>
            <a:xfrm>
              <a:off x="5673109" y="334241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54135" y="181567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4945881" y="2944544"/>
              <a:ext cx="312333" cy="33633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466622" y="2992632"/>
              <a:ext cx="225639" cy="3371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657495" y="33401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5467" y="25156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5534995" y="2163072"/>
              <a:ext cx="557568" cy="39227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477576" y="2959280"/>
              <a:ext cx="257622" cy="2755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056942" y="257865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9262" y="3305078"/>
              <a:ext cx="795895" cy="504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 flipV="1">
              <a:off x="6425132" y="2169180"/>
              <a:ext cx="683160" cy="45487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6711668" y="6027196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16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71600" y="5997199"/>
            <a:ext cx="47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5952186" y="5723509"/>
            <a:ext cx="231810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539934" y="5753911"/>
            <a:ext cx="271522" cy="30769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rved Left Arrow 115"/>
          <p:cNvSpPr/>
          <p:nvPr/>
        </p:nvSpPr>
        <p:spPr>
          <a:xfrm rot="16200000">
            <a:off x="2898251" y="4287865"/>
            <a:ext cx="201042" cy="409976"/>
          </a:xfrm>
          <a:prstGeom prst="curvedLeftArrow">
            <a:avLst/>
          </a:prstGeom>
          <a:solidFill>
            <a:srgbClr val="FF0000">
              <a:alpha val="24000"/>
            </a:srgbClr>
          </a:solidFill>
          <a:ln w="22225">
            <a:solidFill>
              <a:schemeClr val="tx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451299" y="2470040"/>
            <a:ext cx="341106" cy="606830"/>
            <a:chOff x="7295860" y="3700324"/>
            <a:chExt cx="494147" cy="765215"/>
          </a:xfrm>
        </p:grpSpPr>
        <p:sp>
          <p:nvSpPr>
            <p:cNvPr id="118" name="TextBox 117"/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505549" y="5116679"/>
            <a:ext cx="341106" cy="606830"/>
            <a:chOff x="7295860" y="3700324"/>
            <a:chExt cx="494147" cy="765215"/>
          </a:xfrm>
        </p:grpSpPr>
        <p:sp>
          <p:nvSpPr>
            <p:cNvPr id="121" name="TextBox 120"/>
            <p:cNvSpPr txBox="1"/>
            <p:nvPr/>
          </p:nvSpPr>
          <p:spPr>
            <a:xfrm>
              <a:off x="7295860" y="400387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>
              <a:off x="7556088" y="3700324"/>
              <a:ext cx="233919" cy="31558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8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70" grpId="0"/>
      <p:bldP spid="48" grpId="0"/>
      <p:bldP spid="91" grpId="0"/>
      <p:bldP spid="98" grpId="0" animBg="1"/>
      <p:bldP spid="111" grpId="0"/>
      <p:bldP spid="112" grpId="0"/>
      <p:bldP spid="1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sosceles Triangle 150"/>
          <p:cNvSpPr/>
          <p:nvPr/>
        </p:nvSpPr>
        <p:spPr>
          <a:xfrm>
            <a:off x="7270761" y="5593738"/>
            <a:ext cx="907967" cy="77971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8121208" y="4779145"/>
            <a:ext cx="907967" cy="77971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6326438" y="5689880"/>
            <a:ext cx="626657" cy="58919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6209218" y="4003950"/>
            <a:ext cx="953786" cy="780398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RL Double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660" y="782655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Now insert 14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86700" y="409826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313492" y="280236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77172" y="412823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258927" y="420860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033911" y="480292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649325" y="481668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86700" y="1694898"/>
            <a:ext cx="28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Imbalance at 6 (and 4)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2 – (0) is 2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          </a:t>
            </a:r>
            <a:r>
              <a:rPr lang="en-US" i="1" dirty="0" smtClean="0">
                <a:solidFill>
                  <a:srgbClr val="BE442C"/>
                </a:solidFill>
              </a:rPr>
              <a:t>So rotate at 6</a:t>
            </a:r>
          </a:p>
          <a:p>
            <a:r>
              <a:rPr lang="en-US" i="1" dirty="0" smtClean="0">
                <a:solidFill>
                  <a:srgbClr val="BE442C"/>
                </a:solidFill>
              </a:rPr>
              <a:t>              this time RL </a:t>
            </a:r>
            <a:endParaRPr lang="en-US" i="1" dirty="0">
              <a:solidFill>
                <a:srgbClr val="BE442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60903" y="420771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710950" y="35167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521553" y="20826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4690" y="348041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5745" y="206378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562278" y="2669345"/>
            <a:ext cx="4324413" cy="3512454"/>
            <a:chOff x="-525381" y="1954160"/>
            <a:chExt cx="4324413" cy="3512454"/>
          </a:xfrm>
        </p:grpSpPr>
        <p:sp>
          <p:nvSpPr>
            <p:cNvPr id="100" name="TextBox 99"/>
            <p:cNvSpPr txBox="1"/>
            <p:nvPr/>
          </p:nvSpPr>
          <p:spPr>
            <a:xfrm>
              <a:off x="382586" y="3445114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-282107" y="3102406"/>
              <a:ext cx="251244" cy="32705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02468" y="2954023"/>
              <a:ext cx="240609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-525381" y="3442329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52942" y="262877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450884" y="2271984"/>
              <a:ext cx="816417" cy="38020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100" idx="0"/>
            </p:cNvCxnSpPr>
            <p:nvPr/>
          </p:nvCxnSpPr>
          <p:spPr>
            <a:xfrm>
              <a:off x="214132" y="3072004"/>
              <a:ext cx="309841" cy="37311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202298" y="2650862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04473" y="3366701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 flipV="1">
              <a:off x="1514129" y="2277572"/>
              <a:ext cx="672784" cy="35119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189431" y="4191454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48191" y="4129075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>
              <a:off x="2343685" y="3714866"/>
              <a:ext cx="410993" cy="41420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0"/>
            </p:cNvCxnSpPr>
            <p:nvPr/>
          </p:nvCxnSpPr>
          <p:spPr>
            <a:xfrm>
              <a:off x="3163552" y="3748658"/>
              <a:ext cx="330680" cy="44279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363417" y="5004949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273504" y="4515005"/>
              <a:ext cx="328964" cy="44314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1357392" y="2977575"/>
              <a:ext cx="858657" cy="832392"/>
              <a:chOff x="7110004" y="3656239"/>
              <a:chExt cx="862412" cy="904490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7110004" y="409906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flipH="1">
                <a:off x="7432209" y="3656239"/>
                <a:ext cx="540207" cy="338144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TextBox 121"/>
          <p:cNvSpPr txBox="1"/>
          <p:nvPr/>
        </p:nvSpPr>
        <p:spPr>
          <a:xfrm>
            <a:off x="1767646" y="282259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201048" y="1958304"/>
            <a:ext cx="3267348" cy="3051674"/>
            <a:chOff x="202207" y="1954160"/>
            <a:chExt cx="3267348" cy="3051674"/>
          </a:xfrm>
        </p:grpSpPr>
        <p:sp>
          <p:nvSpPr>
            <p:cNvPr id="124" name="TextBox 123"/>
            <p:cNvSpPr txBox="1"/>
            <p:nvPr/>
          </p:nvSpPr>
          <p:spPr>
            <a:xfrm>
              <a:off x="955985" y="335092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38779" y="195416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H="1">
              <a:off x="416244" y="2986927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287112" y="3030921"/>
              <a:ext cx="167467" cy="30841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02207" y="334887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86640" y="2594556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853478" y="2271984"/>
              <a:ext cx="413821" cy="35887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10863" y="3000409"/>
              <a:ext cx="191204" cy="25205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983052" y="2652188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4540" y="3316768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1514129" y="2277572"/>
              <a:ext cx="507034" cy="41615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859954" y="3965392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819886" y="3935395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2100472" y="3661705"/>
              <a:ext cx="231810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88220" y="3692107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210894" y="4544169"/>
              <a:ext cx="590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2099281" y="4251380"/>
              <a:ext cx="271522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542432" y="3018147"/>
              <a:ext cx="491995" cy="704219"/>
              <a:chOff x="7295860" y="3700324"/>
              <a:chExt cx="494147" cy="765215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7295860" y="400387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 flipH="1">
                <a:off x="7556088" y="3700324"/>
                <a:ext cx="233919" cy="31558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TextBox 144"/>
          <p:cNvSpPr txBox="1"/>
          <p:nvPr/>
        </p:nvSpPr>
        <p:spPr>
          <a:xfrm>
            <a:off x="6245997" y="4426249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478057" y="5909740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341131" y="6171446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53099" y="5356834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6715108" y="5220268"/>
            <a:ext cx="322281" cy="40362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533463" y="3199395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226173" y="3943564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271207" y="4835591"/>
            <a:ext cx="31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772507" y="5491047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Draw the pattern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666739" y="1236537"/>
            <a:ext cx="2992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i="1" dirty="0" smtClean="0">
                <a:solidFill>
                  <a:srgbClr val="C00000"/>
                </a:solidFill>
              </a:rPr>
              <a:t>aused by insert </a:t>
            </a:r>
          </a:p>
          <a:p>
            <a:pPr algn="r"/>
            <a:r>
              <a:rPr lang="en-US" sz="2000" i="1" dirty="0" smtClean="0">
                <a:solidFill>
                  <a:srgbClr val="C00000"/>
                </a:solidFill>
              </a:rPr>
              <a:t>Into L subtree </a:t>
            </a:r>
          </a:p>
          <a:p>
            <a:pPr algn="r"/>
            <a:r>
              <a:rPr lang="en-US" sz="2000" i="1" dirty="0" smtClean="0">
                <a:solidFill>
                  <a:srgbClr val="C00000"/>
                </a:solidFill>
              </a:rPr>
              <a:t>of R child </a:t>
            </a:r>
          </a:p>
          <a:p>
            <a:pPr algn="r"/>
            <a:r>
              <a:rPr lang="en-US" sz="2000" i="1" dirty="0" smtClean="0">
                <a:solidFill>
                  <a:srgbClr val="C00000"/>
                </a:solidFill>
              </a:rPr>
              <a:t>of 6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49" grpId="0" animBg="1"/>
      <p:bldP spid="144" grpId="0" animBg="1"/>
      <p:bldP spid="70" grpId="0"/>
      <p:bldP spid="145" grpId="0"/>
      <p:bldP spid="146" grpId="0"/>
      <p:bldP spid="147" grpId="0"/>
      <p:bldP spid="148" grpId="0"/>
      <p:bldP spid="153" grpId="0"/>
      <p:bldP spid="154" grpId="0"/>
      <p:bldP spid="155" grpId="0"/>
      <p:bldP spid="156" grpId="0"/>
      <p:bldP spid="1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RL Double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660" y="782655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Rearrange pattern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288" y="1852338"/>
            <a:ext cx="3897809" cy="3608311"/>
            <a:chOff x="4572000" y="2667000"/>
            <a:chExt cx="4449069" cy="3881786"/>
          </a:xfrm>
        </p:grpSpPr>
        <p:sp>
          <p:nvSpPr>
            <p:cNvPr id="151" name="Isosceles Triangle 150"/>
            <p:cNvSpPr/>
            <p:nvPr/>
          </p:nvSpPr>
          <p:spPr>
            <a:xfrm>
              <a:off x="7262655" y="5601746"/>
              <a:ext cx="907967" cy="779713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8113102" y="4787153"/>
              <a:ext cx="907967" cy="779713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6318332" y="5697888"/>
              <a:ext cx="626657" cy="589192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>
              <a:off x="6201112" y="4011958"/>
              <a:ext cx="953786" cy="780398"/>
            </a:xfrm>
            <a:prstGeom prst="triangle">
              <a:avLst/>
            </a:prstGeom>
            <a:solidFill>
              <a:schemeClr val="accent1">
                <a:alpha val="54000"/>
              </a:schemeClr>
            </a:solidFill>
            <a:ln>
              <a:solidFill>
                <a:schemeClr val="accent1">
                  <a:lumMod val="60000"/>
                  <a:lumOff val="4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79967" y="4157954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336160" y="266700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4815274" y="3815246"/>
              <a:ext cx="251244" cy="32705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699849" y="3666863"/>
              <a:ext cx="240609" cy="3076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572000" y="4155169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44439" y="3341610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5548265" y="2984824"/>
              <a:ext cx="816417" cy="38020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100" idx="0"/>
            </p:cNvCxnSpPr>
            <p:nvPr/>
          </p:nvCxnSpPr>
          <p:spPr>
            <a:xfrm>
              <a:off x="5311513" y="3784844"/>
              <a:ext cx="309841" cy="37311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299679" y="3363702"/>
              <a:ext cx="282774" cy="42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801852" y="4079541"/>
              <a:ext cx="699384" cy="49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 flipV="1">
              <a:off x="6611510" y="2990412"/>
              <a:ext cx="672784" cy="35119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231489" y="4857305"/>
              <a:ext cx="668477" cy="49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45572" y="4841915"/>
              <a:ext cx="47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>
              <a:off x="7441066" y="4427706"/>
              <a:ext cx="410993" cy="41420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0"/>
            </p:cNvCxnSpPr>
            <p:nvPr/>
          </p:nvCxnSpPr>
          <p:spPr>
            <a:xfrm>
              <a:off x="8205610" y="4414508"/>
              <a:ext cx="360118" cy="44279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447576" y="5705872"/>
              <a:ext cx="723047" cy="49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7370885" y="5227845"/>
              <a:ext cx="328964" cy="44314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6454773" y="3690415"/>
              <a:ext cx="858657" cy="832392"/>
              <a:chOff x="7110004" y="3656239"/>
              <a:chExt cx="862412" cy="904490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7110004" y="409906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flipH="1">
                <a:off x="7432209" y="3656239"/>
                <a:ext cx="540207" cy="338144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/>
            <p:cNvSpPr txBox="1"/>
            <p:nvPr/>
          </p:nvSpPr>
          <p:spPr>
            <a:xfrm>
              <a:off x="6237891" y="4434257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469951" y="5917748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333025" y="6179454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44993" y="5364842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H="1">
              <a:off x="6707002" y="5228276"/>
              <a:ext cx="322281" cy="40362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533463" y="3199395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226173" y="3943564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271207" y="4835591"/>
              <a:ext cx="31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Q</a:t>
              </a:r>
            </a:p>
          </p:txBody>
        </p:sp>
      </p:grpSp>
      <p:sp>
        <p:nvSpPr>
          <p:cNvPr id="74" name="Right Arrow 73"/>
          <p:cNvSpPr/>
          <p:nvPr/>
        </p:nvSpPr>
        <p:spPr>
          <a:xfrm>
            <a:off x="3368293" y="1858864"/>
            <a:ext cx="1388376" cy="251781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47000"/>
            </a:schemeClr>
          </a:solidFill>
          <a:ln>
            <a:solidFill>
              <a:schemeClr val="accent2">
                <a:lumMod val="7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/>
          <p:cNvSpPr/>
          <p:nvPr/>
        </p:nvSpPr>
        <p:spPr>
          <a:xfrm>
            <a:off x="7181618" y="3944915"/>
            <a:ext cx="795466" cy="72478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8162310" y="3953244"/>
            <a:ext cx="795466" cy="724782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>
            <a:off x="6392444" y="3849820"/>
            <a:ext cx="549011" cy="547683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/>
          <p:cNvSpPr/>
          <p:nvPr/>
        </p:nvSpPr>
        <p:spPr>
          <a:xfrm>
            <a:off x="5511812" y="3897410"/>
            <a:ext cx="835608" cy="725418"/>
          </a:xfrm>
          <a:prstGeom prst="triangl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250259" y="3263274"/>
            <a:ext cx="247737" cy="39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00366" y="1877359"/>
            <a:ext cx="247737" cy="39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4667924" y="2944710"/>
            <a:ext cx="220114" cy="304017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689342" y="2872127"/>
            <a:ext cx="210796" cy="28602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454793" y="3260685"/>
            <a:ext cx="247737" cy="39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868695" y="2504442"/>
            <a:ext cx="247737" cy="39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5310094" y="2172792"/>
            <a:ext cx="715259" cy="353418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2" idx="0"/>
          </p:cNvCxnSpPr>
          <p:nvPr/>
        </p:nvCxnSpPr>
        <p:spPr>
          <a:xfrm>
            <a:off x="5102677" y="2916450"/>
            <a:ext cx="271450" cy="34682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263382" y="3165364"/>
            <a:ext cx="247737" cy="39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6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784862" y="3149102"/>
            <a:ext cx="61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6241599" y="2177986"/>
            <a:ext cx="1027451" cy="39240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262958" y="3946219"/>
            <a:ext cx="5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16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35447" y="2570387"/>
            <a:ext cx="418286" cy="42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7638696" y="3520640"/>
            <a:ext cx="253095" cy="336328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83" idx="0"/>
          </p:cNvCxnSpPr>
          <p:nvPr/>
        </p:nvCxnSpPr>
        <p:spPr>
          <a:xfrm>
            <a:off x="8240285" y="3534618"/>
            <a:ext cx="315498" cy="411601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271667" y="4014367"/>
            <a:ext cx="63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5950433" y="3493158"/>
            <a:ext cx="257521" cy="32996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5732565" y="2904536"/>
            <a:ext cx="1588435" cy="1412096"/>
            <a:chOff x="6114922" y="3629406"/>
            <a:chExt cx="1821015" cy="1650698"/>
          </a:xfrm>
        </p:grpSpPr>
        <p:sp>
          <p:nvSpPr>
            <p:cNvPr id="198" name="TextBox 197"/>
            <p:cNvSpPr txBox="1"/>
            <p:nvPr/>
          </p:nvSpPr>
          <p:spPr>
            <a:xfrm>
              <a:off x="6114922" y="481843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>
              <a:off x="7107677" y="3629406"/>
              <a:ext cx="828260" cy="36975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5511812" y="4397503"/>
            <a:ext cx="27450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527005" y="4061113"/>
            <a:ext cx="27450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190121" y="4431155"/>
            <a:ext cx="27450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210727" y="4426749"/>
            <a:ext cx="27450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94" name="Straight Connector 193"/>
          <p:cNvCxnSpPr/>
          <p:nvPr/>
        </p:nvCxnSpPr>
        <p:spPr>
          <a:xfrm>
            <a:off x="6545232" y="3537114"/>
            <a:ext cx="110147" cy="3198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191755" y="2827871"/>
            <a:ext cx="27450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197731" y="2935863"/>
            <a:ext cx="244906" cy="37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555269" y="2390328"/>
            <a:ext cx="274505" cy="3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2996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RL Double Example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4934" y="1602137"/>
            <a:ext cx="29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Final balance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8640" y="1981200"/>
            <a:ext cx="5791199" cy="3642113"/>
            <a:chOff x="304800" y="1967651"/>
            <a:chExt cx="4393814" cy="2609634"/>
          </a:xfrm>
        </p:grpSpPr>
        <p:sp>
          <p:nvSpPr>
            <p:cNvPr id="180" name="TextBox 179"/>
            <p:cNvSpPr txBox="1"/>
            <p:nvPr/>
          </p:nvSpPr>
          <p:spPr>
            <a:xfrm>
              <a:off x="2156743" y="3379382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H="1">
              <a:off x="1971248" y="3768594"/>
              <a:ext cx="257521" cy="329966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00266" y="3373427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59614" y="1967651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517931" y="3054863"/>
              <a:ext cx="220114" cy="30401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495077" y="3026603"/>
              <a:ext cx="255068" cy="24169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4800" y="3370838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8702" y="2614595"/>
              <a:ext cx="247737" cy="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1160101" y="2282945"/>
              <a:ext cx="715259" cy="35341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0" idx="0"/>
            </p:cNvCxnSpPr>
            <p:nvPr/>
          </p:nvCxnSpPr>
          <p:spPr>
            <a:xfrm>
              <a:off x="952684" y="3026603"/>
              <a:ext cx="271450" cy="34682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634869" y="3259255"/>
              <a:ext cx="61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15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 flipV="1">
              <a:off x="2091606" y="2288139"/>
              <a:ext cx="1027451" cy="392401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112964" y="4115620"/>
              <a:ext cx="58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16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85454" y="2680540"/>
              <a:ext cx="418286" cy="42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3455445" y="3630793"/>
              <a:ext cx="286353" cy="40314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83" idx="0"/>
            </p:cNvCxnSpPr>
            <p:nvPr/>
          </p:nvCxnSpPr>
          <p:spPr>
            <a:xfrm>
              <a:off x="3977612" y="3643870"/>
              <a:ext cx="428177" cy="47174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138716" y="4090920"/>
              <a:ext cx="633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14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716712" y="3014690"/>
              <a:ext cx="1454298" cy="1503287"/>
              <a:chOff x="6268701" y="3629406"/>
              <a:chExt cx="1667237" cy="175729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6268701" y="492503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H="1">
                <a:off x="7240371" y="3629406"/>
                <a:ext cx="695567" cy="402349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extBox 90"/>
          <p:cNvSpPr txBox="1"/>
          <p:nvPr/>
        </p:nvSpPr>
        <p:spPr>
          <a:xfrm>
            <a:off x="2534843" y="520227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060652" y="520127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468081" y="524990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087827" y="523582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811583" y="5249905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423885" y="5263541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662033" y="419637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203677" y="401134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834963" y="3979934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793819" y="2197429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223988" y="416177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595295" y="3158070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138467" y="318015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877539" y="3116897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213540" y="3141202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188590" y="417836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70495" y="4166353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760428" y="4196379"/>
            <a:ext cx="39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232805" y="4179306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-1</a:t>
            </a:r>
            <a:endParaRPr lang="en-US" sz="12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3412199" y="2185228"/>
            <a:ext cx="42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830573" y="2248301"/>
            <a:ext cx="2836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0070C0"/>
                </a:solidFill>
              </a:rPr>
              <a:t>the imbalance at 4 went away</a:t>
            </a:r>
          </a:p>
          <a:p>
            <a:pPr algn="r"/>
            <a:r>
              <a:rPr lang="en-US" sz="2000" b="1" i="1" dirty="0">
                <a:solidFill>
                  <a:srgbClr val="0070C0"/>
                </a:solidFill>
              </a:rPr>
              <a:t>b</a:t>
            </a:r>
            <a:r>
              <a:rPr lang="en-US" sz="2000" b="1" i="1" dirty="0" smtClean="0">
                <a:solidFill>
                  <a:srgbClr val="0070C0"/>
                </a:solidFill>
              </a:rPr>
              <a:t>y rotating at </a:t>
            </a:r>
            <a:r>
              <a:rPr lang="en-US" sz="2000" b="1" i="1" dirty="0">
                <a:solidFill>
                  <a:srgbClr val="0070C0"/>
                </a:solidFill>
              </a:rPr>
              <a:t>t</a:t>
            </a:r>
            <a:r>
              <a:rPr lang="en-US" sz="2000" b="1" i="1" dirty="0" smtClean="0">
                <a:solidFill>
                  <a:srgbClr val="0070C0"/>
                </a:solidFill>
              </a:rPr>
              <a:t>he lower imbalance </a:t>
            </a:r>
          </a:p>
          <a:p>
            <a:pPr algn="r"/>
            <a:r>
              <a:rPr lang="en-US" sz="2000" b="1" i="1" dirty="0" smtClean="0">
                <a:solidFill>
                  <a:srgbClr val="0070C0"/>
                </a:solidFill>
              </a:rPr>
              <a:t>( it was at 6 )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677055" y="1673157"/>
            <a:ext cx="2519464" cy="787941"/>
          </a:xfrm>
          <a:custGeom>
            <a:avLst/>
            <a:gdLst>
              <a:gd name="connsiteX0" fmla="*/ 2519464 w 2519464"/>
              <a:gd name="connsiteY0" fmla="*/ 787941 h 787941"/>
              <a:gd name="connsiteX1" fmla="*/ 2354094 w 2519464"/>
              <a:gd name="connsiteY1" fmla="*/ 778213 h 787941"/>
              <a:gd name="connsiteX2" fmla="*/ 2286000 w 2519464"/>
              <a:gd name="connsiteY2" fmla="*/ 758758 h 787941"/>
              <a:gd name="connsiteX3" fmla="*/ 2227634 w 2519464"/>
              <a:gd name="connsiteY3" fmla="*/ 710120 h 787941"/>
              <a:gd name="connsiteX4" fmla="*/ 2208179 w 2519464"/>
              <a:gd name="connsiteY4" fmla="*/ 690664 h 787941"/>
              <a:gd name="connsiteX5" fmla="*/ 2169268 w 2519464"/>
              <a:gd name="connsiteY5" fmla="*/ 661481 h 787941"/>
              <a:gd name="connsiteX6" fmla="*/ 2101175 w 2519464"/>
              <a:gd name="connsiteY6" fmla="*/ 573932 h 787941"/>
              <a:gd name="connsiteX7" fmla="*/ 2052536 w 2519464"/>
              <a:gd name="connsiteY7" fmla="*/ 515566 h 787941"/>
              <a:gd name="connsiteX8" fmla="*/ 1984443 w 2519464"/>
              <a:gd name="connsiteY8" fmla="*/ 398834 h 787941"/>
              <a:gd name="connsiteX9" fmla="*/ 1955260 w 2519464"/>
              <a:gd name="connsiteY9" fmla="*/ 350196 h 787941"/>
              <a:gd name="connsiteX10" fmla="*/ 1916349 w 2519464"/>
              <a:gd name="connsiteY10" fmla="*/ 311286 h 787941"/>
              <a:gd name="connsiteX11" fmla="*/ 1877439 w 2519464"/>
              <a:gd name="connsiteY11" fmla="*/ 262647 h 787941"/>
              <a:gd name="connsiteX12" fmla="*/ 1809345 w 2519464"/>
              <a:gd name="connsiteY12" fmla="*/ 204281 h 787941"/>
              <a:gd name="connsiteX13" fmla="*/ 1780162 w 2519464"/>
              <a:gd name="connsiteY13" fmla="*/ 165371 h 787941"/>
              <a:gd name="connsiteX14" fmla="*/ 1750979 w 2519464"/>
              <a:gd name="connsiteY14" fmla="*/ 155643 h 787941"/>
              <a:gd name="connsiteX15" fmla="*/ 1682885 w 2519464"/>
              <a:gd name="connsiteY15" fmla="*/ 116732 h 787941"/>
              <a:gd name="connsiteX16" fmla="*/ 1595336 w 2519464"/>
              <a:gd name="connsiteY16" fmla="*/ 97277 h 787941"/>
              <a:gd name="connsiteX17" fmla="*/ 1439694 w 2519464"/>
              <a:gd name="connsiteY17" fmla="*/ 48639 h 787941"/>
              <a:gd name="connsiteX18" fmla="*/ 1322962 w 2519464"/>
              <a:gd name="connsiteY18" fmla="*/ 19456 h 787941"/>
              <a:gd name="connsiteX19" fmla="*/ 1215958 w 2519464"/>
              <a:gd name="connsiteY19" fmla="*/ 0 h 787941"/>
              <a:gd name="connsiteX20" fmla="*/ 943583 w 2519464"/>
              <a:gd name="connsiteY20" fmla="*/ 19456 h 787941"/>
              <a:gd name="connsiteX21" fmla="*/ 914400 w 2519464"/>
              <a:gd name="connsiteY21" fmla="*/ 29183 h 787941"/>
              <a:gd name="connsiteX22" fmla="*/ 797668 w 2519464"/>
              <a:gd name="connsiteY22" fmla="*/ 58366 h 787941"/>
              <a:gd name="connsiteX23" fmla="*/ 768485 w 2519464"/>
              <a:gd name="connsiteY23" fmla="*/ 68094 h 787941"/>
              <a:gd name="connsiteX24" fmla="*/ 739302 w 2519464"/>
              <a:gd name="connsiteY24" fmla="*/ 77822 h 787941"/>
              <a:gd name="connsiteX25" fmla="*/ 671209 w 2519464"/>
              <a:gd name="connsiteY25" fmla="*/ 87549 h 787941"/>
              <a:gd name="connsiteX26" fmla="*/ 622571 w 2519464"/>
              <a:gd name="connsiteY26" fmla="*/ 97277 h 787941"/>
              <a:gd name="connsiteX27" fmla="*/ 486383 w 2519464"/>
              <a:gd name="connsiteY27" fmla="*/ 116732 h 787941"/>
              <a:gd name="connsiteX28" fmla="*/ 447473 w 2519464"/>
              <a:gd name="connsiteY28" fmla="*/ 126460 h 787941"/>
              <a:gd name="connsiteX29" fmla="*/ 330741 w 2519464"/>
              <a:gd name="connsiteY29" fmla="*/ 145915 h 787941"/>
              <a:gd name="connsiteX30" fmla="*/ 301558 w 2519464"/>
              <a:gd name="connsiteY30" fmla="*/ 165371 h 787941"/>
              <a:gd name="connsiteX31" fmla="*/ 243192 w 2519464"/>
              <a:gd name="connsiteY31" fmla="*/ 184826 h 787941"/>
              <a:gd name="connsiteX32" fmla="*/ 184826 w 2519464"/>
              <a:gd name="connsiteY32" fmla="*/ 223737 h 787941"/>
              <a:gd name="connsiteX33" fmla="*/ 145915 w 2519464"/>
              <a:gd name="connsiteY33" fmla="*/ 252920 h 787941"/>
              <a:gd name="connsiteX34" fmla="*/ 77822 w 2519464"/>
              <a:gd name="connsiteY34" fmla="*/ 272375 h 787941"/>
              <a:gd name="connsiteX35" fmla="*/ 48639 w 2519464"/>
              <a:gd name="connsiteY35" fmla="*/ 291830 h 787941"/>
              <a:gd name="connsiteX36" fmla="*/ 19456 w 2519464"/>
              <a:gd name="connsiteY36" fmla="*/ 301558 h 787941"/>
              <a:gd name="connsiteX37" fmla="*/ 0 w 2519464"/>
              <a:gd name="connsiteY37" fmla="*/ 321013 h 7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9464" h="787941">
                <a:moveTo>
                  <a:pt x="2519464" y="787941"/>
                </a:moveTo>
                <a:cubicBezTo>
                  <a:pt x="2464341" y="784698"/>
                  <a:pt x="2409064" y="783448"/>
                  <a:pt x="2354094" y="778213"/>
                </a:cubicBezTo>
                <a:cubicBezTo>
                  <a:pt x="2336988" y="776584"/>
                  <a:pt x="2303513" y="764596"/>
                  <a:pt x="2286000" y="758758"/>
                </a:cubicBezTo>
                <a:cubicBezTo>
                  <a:pt x="2216670" y="689428"/>
                  <a:pt x="2295356" y="764299"/>
                  <a:pt x="2227634" y="710120"/>
                </a:cubicBezTo>
                <a:cubicBezTo>
                  <a:pt x="2220472" y="704391"/>
                  <a:pt x="2215225" y="696535"/>
                  <a:pt x="2208179" y="690664"/>
                </a:cubicBezTo>
                <a:cubicBezTo>
                  <a:pt x="2195724" y="680285"/>
                  <a:pt x="2180223" y="673432"/>
                  <a:pt x="2169268" y="661481"/>
                </a:cubicBezTo>
                <a:cubicBezTo>
                  <a:pt x="2144286" y="634228"/>
                  <a:pt x="2124843" y="602334"/>
                  <a:pt x="2101175" y="573932"/>
                </a:cubicBezTo>
                <a:cubicBezTo>
                  <a:pt x="2084962" y="554477"/>
                  <a:pt x="2066584" y="536638"/>
                  <a:pt x="2052536" y="515566"/>
                </a:cubicBezTo>
                <a:cubicBezTo>
                  <a:pt x="2027548" y="478085"/>
                  <a:pt x="2007283" y="437662"/>
                  <a:pt x="1984443" y="398834"/>
                </a:cubicBezTo>
                <a:cubicBezTo>
                  <a:pt x="1974857" y="382537"/>
                  <a:pt x="1968630" y="363565"/>
                  <a:pt x="1955260" y="350196"/>
                </a:cubicBezTo>
                <a:cubicBezTo>
                  <a:pt x="1942290" y="337226"/>
                  <a:pt x="1928535" y="324995"/>
                  <a:pt x="1916349" y="311286"/>
                </a:cubicBezTo>
                <a:cubicBezTo>
                  <a:pt x="1902555" y="295768"/>
                  <a:pt x="1892120" y="277328"/>
                  <a:pt x="1877439" y="262647"/>
                </a:cubicBezTo>
                <a:cubicBezTo>
                  <a:pt x="1818611" y="203818"/>
                  <a:pt x="1879089" y="297271"/>
                  <a:pt x="1809345" y="204281"/>
                </a:cubicBezTo>
                <a:cubicBezTo>
                  <a:pt x="1799617" y="191311"/>
                  <a:pt x="1792617" y="175750"/>
                  <a:pt x="1780162" y="165371"/>
                </a:cubicBezTo>
                <a:cubicBezTo>
                  <a:pt x="1772285" y="158807"/>
                  <a:pt x="1760404" y="159682"/>
                  <a:pt x="1750979" y="155643"/>
                </a:cubicBezTo>
                <a:cubicBezTo>
                  <a:pt x="1631579" y="104472"/>
                  <a:pt x="1780596" y="165587"/>
                  <a:pt x="1682885" y="116732"/>
                </a:cubicBezTo>
                <a:cubicBezTo>
                  <a:pt x="1656168" y="103373"/>
                  <a:pt x="1623080" y="103680"/>
                  <a:pt x="1595336" y="97277"/>
                </a:cubicBezTo>
                <a:cubicBezTo>
                  <a:pt x="1411105" y="54762"/>
                  <a:pt x="1662437" y="104325"/>
                  <a:pt x="1439694" y="48639"/>
                </a:cubicBezTo>
                <a:cubicBezTo>
                  <a:pt x="1400783" y="38911"/>
                  <a:pt x="1362291" y="27322"/>
                  <a:pt x="1322962" y="19456"/>
                </a:cubicBezTo>
                <a:cubicBezTo>
                  <a:pt x="1254983" y="5860"/>
                  <a:pt x="1290633" y="12446"/>
                  <a:pt x="1215958" y="0"/>
                </a:cubicBezTo>
                <a:cubicBezTo>
                  <a:pt x="1154179" y="3252"/>
                  <a:pt x="1019930" y="6732"/>
                  <a:pt x="943583" y="19456"/>
                </a:cubicBezTo>
                <a:cubicBezTo>
                  <a:pt x="933469" y="21142"/>
                  <a:pt x="924410" y="26959"/>
                  <a:pt x="914400" y="29183"/>
                </a:cubicBezTo>
                <a:cubicBezTo>
                  <a:pt x="796520" y="55378"/>
                  <a:pt x="915593" y="19058"/>
                  <a:pt x="797668" y="58366"/>
                </a:cubicBezTo>
                <a:lnTo>
                  <a:pt x="768485" y="68094"/>
                </a:lnTo>
                <a:cubicBezTo>
                  <a:pt x="758757" y="71337"/>
                  <a:pt x="749453" y="76372"/>
                  <a:pt x="739302" y="77822"/>
                </a:cubicBezTo>
                <a:cubicBezTo>
                  <a:pt x="716604" y="81064"/>
                  <a:pt x="693825" y="83780"/>
                  <a:pt x="671209" y="87549"/>
                </a:cubicBezTo>
                <a:cubicBezTo>
                  <a:pt x="654900" y="90267"/>
                  <a:pt x="638902" y="94698"/>
                  <a:pt x="622571" y="97277"/>
                </a:cubicBezTo>
                <a:cubicBezTo>
                  <a:pt x="577275" y="104429"/>
                  <a:pt x="530871" y="105610"/>
                  <a:pt x="486383" y="116732"/>
                </a:cubicBezTo>
                <a:cubicBezTo>
                  <a:pt x="473413" y="119975"/>
                  <a:pt x="460660" y="124262"/>
                  <a:pt x="447473" y="126460"/>
                </a:cubicBezTo>
                <a:cubicBezTo>
                  <a:pt x="310828" y="149235"/>
                  <a:pt x="418311" y="124024"/>
                  <a:pt x="330741" y="145915"/>
                </a:cubicBezTo>
                <a:cubicBezTo>
                  <a:pt x="321013" y="152400"/>
                  <a:pt x="312242" y="160623"/>
                  <a:pt x="301558" y="165371"/>
                </a:cubicBezTo>
                <a:cubicBezTo>
                  <a:pt x="282818" y="173700"/>
                  <a:pt x="243192" y="184826"/>
                  <a:pt x="243192" y="184826"/>
                </a:cubicBezTo>
                <a:cubicBezTo>
                  <a:pt x="203549" y="224467"/>
                  <a:pt x="247644" y="184475"/>
                  <a:pt x="184826" y="223737"/>
                </a:cubicBezTo>
                <a:cubicBezTo>
                  <a:pt x="171078" y="232330"/>
                  <a:pt x="159992" y="244876"/>
                  <a:pt x="145915" y="252920"/>
                </a:cubicBezTo>
                <a:cubicBezTo>
                  <a:pt x="135065" y="259120"/>
                  <a:pt x="86240" y="270270"/>
                  <a:pt x="77822" y="272375"/>
                </a:cubicBezTo>
                <a:cubicBezTo>
                  <a:pt x="68094" y="278860"/>
                  <a:pt x="59096" y="286602"/>
                  <a:pt x="48639" y="291830"/>
                </a:cubicBezTo>
                <a:cubicBezTo>
                  <a:pt x="39468" y="296416"/>
                  <a:pt x="28249" y="296282"/>
                  <a:pt x="19456" y="301558"/>
                </a:cubicBezTo>
                <a:cubicBezTo>
                  <a:pt x="11592" y="306277"/>
                  <a:pt x="0" y="321013"/>
                  <a:pt x="0" y="321013"/>
                </a:cubicBezTo>
              </a:path>
            </a:pathLst>
          </a:custGeom>
          <a:noFill/>
          <a:ln w="41275">
            <a:solidFill>
              <a:schemeClr val="accent2">
                <a:lumMod val="75000"/>
                <a:alpha val="72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4682" y="149407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AVL path lengths 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82882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Here is a 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complete binary tree</a:t>
            </a:r>
            <a:endParaRPr lang="en-US" sz="2800" b="1" dirty="0">
              <a:solidFill>
                <a:srgbClr val="002060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9682" y="57912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Paths root to leaf differ by at most 1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12" y="1409171"/>
            <a:ext cx="6494095" cy="3924829"/>
          </a:xfrm>
        </p:spPr>
      </p:pic>
    </p:spTree>
    <p:extLst>
      <p:ext uri="{BB962C8B-B14F-4D97-AF65-F5344CB8AC3E}">
        <p14:creationId xmlns:p14="http://schemas.microsoft.com/office/powerpoint/2010/main" val="19924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143000"/>
            <a:ext cx="6829425" cy="44347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AVL Tree path lengths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9775" y="1244021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AVL balance does NOT create complete binary trees</a:t>
            </a:r>
            <a:endParaRPr lang="en-US" sz="2400" b="1" dirty="0">
              <a:solidFill>
                <a:srgbClr val="002060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5738108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Check out the path lengths root to leaf… do any differ by more than 1?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8975" y="320040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2060"/>
                </a:solidFill>
                <a:latin typeface="Segoe Print" panose="02000600000000000000" pitchFamily="2" charset="0"/>
              </a:rPr>
              <a:t>Here is a valid AVL tree</a:t>
            </a:r>
            <a:endParaRPr lang="en-US" sz="2400" b="1" dirty="0">
              <a:solidFill>
                <a:srgbClr val="00206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AVL Tree visualization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AVL Tree Operations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6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81200"/>
            <a:ext cx="8229600" cy="4114799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Signature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n</a:t>
            </a:r>
            <a:r>
              <a:rPr lang="en-US" sz="1800" dirty="0" smtClean="0">
                <a:latin typeface="Courier New" panose="02070309020205020404" pitchFamily="49" charset="0"/>
              </a:rPr>
              <a:t>ew:                 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BST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nsert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BST x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BST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remove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BST x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BST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findMin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BST        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sz="18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findMax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BST        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sz="18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contains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BST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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 </a:t>
            </a:r>
            <a:r>
              <a:rPr lang="en-US" sz="12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</a:t>
            </a:r>
            <a:r>
              <a:rPr lang="en-US" sz="1200" i="1" dirty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     BST x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BST     </a:t>
            </a:r>
            <a:r>
              <a:rPr lang="en-US" sz="12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(return a cell)</a:t>
            </a:r>
            <a:r>
              <a:rPr lang="en-US" sz="12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v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al:      BST         </a:t>
            </a:r>
            <a:r>
              <a:rPr lang="en-US" sz="1800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2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(get root value)</a:t>
            </a:r>
            <a:endParaRPr lang="en-US" sz="12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size</a:t>
            </a:r>
            <a:r>
              <a:rPr 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BST         </a:t>
            </a:r>
            <a:r>
              <a:rPr lang="en-US" sz="1800" dirty="0">
                <a:latin typeface="Courier New" panose="02070309020205020404" pitchFamily="49" charset="0"/>
                <a:sym typeface="Wingdings" panose="05000000000000000000" pitchFamily="2" charset="2"/>
              </a:rPr>
              <a:t>Nat   </a:t>
            </a:r>
            <a:r>
              <a:rPr lang="en-US" sz="18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2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sz="1200" i="1" dirty="0">
                <a:solidFill>
                  <a:srgbClr val="C00000"/>
                </a:solidFill>
                <a:sym typeface="Wingdings" panose="05000000000000000000" pitchFamily="2" charset="2"/>
              </a:rPr>
              <a:t>natural number</a:t>
            </a:r>
            <a:r>
              <a:rPr lang="en-US" sz="12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sz="1200" i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BST        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oolean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ADT: AVL Tree AVLT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2954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F0"/>
                </a:solidFill>
              </a:rPr>
              <a:t>AVLT is a BST… with…</a:t>
            </a:r>
            <a:endParaRPr lang="en-US" sz="2800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3280" y="2202838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C00000"/>
                </a:solidFill>
              </a:rPr>
              <a:t>Diff is here… balance happens on insert and remove as needed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95906" y="2908789"/>
            <a:ext cx="1431985" cy="194691"/>
          </a:xfrm>
          <a:custGeom>
            <a:avLst/>
            <a:gdLst>
              <a:gd name="connsiteX0" fmla="*/ 1431985 w 1431985"/>
              <a:gd name="connsiteY0" fmla="*/ 120770 h 194691"/>
              <a:gd name="connsiteX1" fmla="*/ 1268083 w 1431985"/>
              <a:gd name="connsiteY1" fmla="*/ 94891 h 194691"/>
              <a:gd name="connsiteX2" fmla="*/ 1224951 w 1431985"/>
              <a:gd name="connsiteY2" fmla="*/ 86264 h 194691"/>
              <a:gd name="connsiteX3" fmla="*/ 1199072 w 1431985"/>
              <a:gd name="connsiteY3" fmla="*/ 77638 h 194691"/>
              <a:gd name="connsiteX4" fmla="*/ 1138687 w 1431985"/>
              <a:gd name="connsiteY4" fmla="*/ 69012 h 194691"/>
              <a:gd name="connsiteX5" fmla="*/ 1061049 w 1431985"/>
              <a:gd name="connsiteY5" fmla="*/ 43132 h 194691"/>
              <a:gd name="connsiteX6" fmla="*/ 1000664 w 1431985"/>
              <a:gd name="connsiteY6" fmla="*/ 25879 h 194691"/>
              <a:gd name="connsiteX7" fmla="*/ 974785 w 1431985"/>
              <a:gd name="connsiteY7" fmla="*/ 17253 h 194691"/>
              <a:gd name="connsiteX8" fmla="*/ 836762 w 1431985"/>
              <a:gd name="connsiteY8" fmla="*/ 0 h 194691"/>
              <a:gd name="connsiteX9" fmla="*/ 715992 w 1431985"/>
              <a:gd name="connsiteY9" fmla="*/ 8627 h 194691"/>
              <a:gd name="connsiteX10" fmla="*/ 681487 w 1431985"/>
              <a:gd name="connsiteY10" fmla="*/ 17253 h 194691"/>
              <a:gd name="connsiteX11" fmla="*/ 603849 w 1431985"/>
              <a:gd name="connsiteY11" fmla="*/ 43132 h 194691"/>
              <a:gd name="connsiteX12" fmla="*/ 577970 w 1431985"/>
              <a:gd name="connsiteY12" fmla="*/ 51759 h 194691"/>
              <a:gd name="connsiteX13" fmla="*/ 517585 w 1431985"/>
              <a:gd name="connsiteY13" fmla="*/ 60385 h 194691"/>
              <a:gd name="connsiteX14" fmla="*/ 483079 w 1431985"/>
              <a:gd name="connsiteY14" fmla="*/ 69012 h 194691"/>
              <a:gd name="connsiteX15" fmla="*/ 422694 w 1431985"/>
              <a:gd name="connsiteY15" fmla="*/ 77638 h 194691"/>
              <a:gd name="connsiteX16" fmla="*/ 370936 w 1431985"/>
              <a:gd name="connsiteY16" fmla="*/ 94891 h 194691"/>
              <a:gd name="connsiteX17" fmla="*/ 319177 w 1431985"/>
              <a:gd name="connsiteY17" fmla="*/ 129396 h 194691"/>
              <a:gd name="connsiteX18" fmla="*/ 293298 w 1431985"/>
              <a:gd name="connsiteY18" fmla="*/ 138023 h 194691"/>
              <a:gd name="connsiteX19" fmla="*/ 241540 w 1431985"/>
              <a:gd name="connsiteY19" fmla="*/ 163902 h 194691"/>
              <a:gd name="connsiteX20" fmla="*/ 0 w 1431985"/>
              <a:gd name="connsiteY20" fmla="*/ 181155 h 19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31985" h="194691">
                <a:moveTo>
                  <a:pt x="1431985" y="120770"/>
                </a:moveTo>
                <a:lnTo>
                  <a:pt x="1268083" y="94891"/>
                </a:lnTo>
                <a:cubicBezTo>
                  <a:pt x="1253620" y="92481"/>
                  <a:pt x="1239175" y="89820"/>
                  <a:pt x="1224951" y="86264"/>
                </a:cubicBezTo>
                <a:cubicBezTo>
                  <a:pt x="1216130" y="84059"/>
                  <a:pt x="1207988" y="79421"/>
                  <a:pt x="1199072" y="77638"/>
                </a:cubicBezTo>
                <a:cubicBezTo>
                  <a:pt x="1179134" y="73651"/>
                  <a:pt x="1158692" y="72649"/>
                  <a:pt x="1138687" y="69012"/>
                </a:cubicBezTo>
                <a:cubicBezTo>
                  <a:pt x="1101277" y="62210"/>
                  <a:pt x="1099361" y="57499"/>
                  <a:pt x="1061049" y="43132"/>
                </a:cubicBezTo>
                <a:cubicBezTo>
                  <a:pt x="1027966" y="30726"/>
                  <a:pt x="1038720" y="36752"/>
                  <a:pt x="1000664" y="25879"/>
                </a:cubicBezTo>
                <a:cubicBezTo>
                  <a:pt x="991921" y="23381"/>
                  <a:pt x="983661" y="19225"/>
                  <a:pt x="974785" y="17253"/>
                </a:cubicBezTo>
                <a:cubicBezTo>
                  <a:pt x="931009" y="7525"/>
                  <a:pt x="880146" y="4339"/>
                  <a:pt x="836762" y="0"/>
                </a:cubicBezTo>
                <a:cubicBezTo>
                  <a:pt x="796505" y="2876"/>
                  <a:pt x="756104" y="4170"/>
                  <a:pt x="715992" y="8627"/>
                </a:cubicBezTo>
                <a:cubicBezTo>
                  <a:pt x="704209" y="9936"/>
                  <a:pt x="692843" y="13846"/>
                  <a:pt x="681487" y="17253"/>
                </a:cubicBezTo>
                <a:cubicBezTo>
                  <a:pt x="655358" y="25092"/>
                  <a:pt x="629728" y="34505"/>
                  <a:pt x="603849" y="43132"/>
                </a:cubicBezTo>
                <a:cubicBezTo>
                  <a:pt x="595223" y="46008"/>
                  <a:pt x="586972" y="50473"/>
                  <a:pt x="577970" y="51759"/>
                </a:cubicBezTo>
                <a:cubicBezTo>
                  <a:pt x="557842" y="54634"/>
                  <a:pt x="537590" y="56748"/>
                  <a:pt x="517585" y="60385"/>
                </a:cubicBezTo>
                <a:cubicBezTo>
                  <a:pt x="505920" y="62506"/>
                  <a:pt x="494744" y="66891"/>
                  <a:pt x="483079" y="69012"/>
                </a:cubicBezTo>
                <a:cubicBezTo>
                  <a:pt x="463074" y="72649"/>
                  <a:pt x="442822" y="74763"/>
                  <a:pt x="422694" y="77638"/>
                </a:cubicBezTo>
                <a:cubicBezTo>
                  <a:pt x="405441" y="83389"/>
                  <a:pt x="386068" y="84803"/>
                  <a:pt x="370936" y="94891"/>
                </a:cubicBezTo>
                <a:cubicBezTo>
                  <a:pt x="353683" y="106393"/>
                  <a:pt x="338848" y="122838"/>
                  <a:pt x="319177" y="129396"/>
                </a:cubicBezTo>
                <a:cubicBezTo>
                  <a:pt x="310551" y="132272"/>
                  <a:pt x="301431" y="133956"/>
                  <a:pt x="293298" y="138023"/>
                </a:cubicBezTo>
                <a:cubicBezTo>
                  <a:pt x="226416" y="171465"/>
                  <a:pt x="306581" y="142223"/>
                  <a:pt x="241540" y="163902"/>
                </a:cubicBezTo>
                <a:cubicBezTo>
                  <a:pt x="155846" y="221030"/>
                  <a:pt x="226028" y="181155"/>
                  <a:pt x="0" y="181155"/>
                </a:cubicBezTo>
              </a:path>
            </a:pathLst>
          </a:custGeom>
          <a:noFill/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595906" y="3226973"/>
            <a:ext cx="1682885" cy="340468"/>
          </a:xfrm>
          <a:custGeom>
            <a:avLst/>
            <a:gdLst>
              <a:gd name="connsiteX0" fmla="*/ 1682885 w 1682885"/>
              <a:gd name="connsiteY0" fmla="*/ 0 h 340468"/>
              <a:gd name="connsiteX1" fmla="*/ 1293779 w 1682885"/>
              <a:gd name="connsiteY1" fmla="*/ 243191 h 340468"/>
              <a:gd name="connsiteX2" fmla="*/ 1245141 w 1682885"/>
              <a:gd name="connsiteY2" fmla="*/ 272374 h 340468"/>
              <a:gd name="connsiteX3" fmla="*/ 1215958 w 1682885"/>
              <a:gd name="connsiteY3" fmla="*/ 291830 h 340468"/>
              <a:gd name="connsiteX4" fmla="*/ 1157592 w 1682885"/>
              <a:gd name="connsiteY4" fmla="*/ 311285 h 340468"/>
              <a:gd name="connsiteX5" fmla="*/ 1089498 w 1682885"/>
              <a:gd name="connsiteY5" fmla="*/ 330740 h 340468"/>
              <a:gd name="connsiteX6" fmla="*/ 1011677 w 1682885"/>
              <a:gd name="connsiteY6" fmla="*/ 340468 h 340468"/>
              <a:gd name="connsiteX7" fmla="*/ 710119 w 1682885"/>
              <a:gd name="connsiteY7" fmla="*/ 321013 h 340468"/>
              <a:gd name="connsiteX8" fmla="*/ 632298 w 1682885"/>
              <a:gd name="connsiteY8" fmla="*/ 301557 h 340468"/>
              <a:gd name="connsiteX9" fmla="*/ 593388 w 1682885"/>
              <a:gd name="connsiteY9" fmla="*/ 282102 h 340468"/>
              <a:gd name="connsiteX10" fmla="*/ 535022 w 1682885"/>
              <a:gd name="connsiteY10" fmla="*/ 262647 h 340468"/>
              <a:gd name="connsiteX11" fmla="*/ 515566 w 1682885"/>
              <a:gd name="connsiteY11" fmla="*/ 243191 h 340468"/>
              <a:gd name="connsiteX12" fmla="*/ 457200 w 1682885"/>
              <a:gd name="connsiteY12" fmla="*/ 223736 h 340468"/>
              <a:gd name="connsiteX13" fmla="*/ 437745 w 1682885"/>
              <a:gd name="connsiteY13" fmla="*/ 194553 h 340468"/>
              <a:gd name="connsiteX14" fmla="*/ 340468 w 1682885"/>
              <a:gd name="connsiteY14" fmla="*/ 165370 h 340468"/>
              <a:gd name="connsiteX15" fmla="*/ 311285 w 1682885"/>
              <a:gd name="connsiteY15" fmla="*/ 145915 h 340468"/>
              <a:gd name="connsiteX16" fmla="*/ 204281 w 1682885"/>
              <a:gd name="connsiteY16" fmla="*/ 116732 h 340468"/>
              <a:gd name="connsiteX17" fmla="*/ 0 w 1682885"/>
              <a:gd name="connsiteY17" fmla="*/ 107004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2885" h="340468">
                <a:moveTo>
                  <a:pt x="1682885" y="0"/>
                </a:moveTo>
                <a:lnTo>
                  <a:pt x="1293779" y="243191"/>
                </a:lnTo>
                <a:cubicBezTo>
                  <a:pt x="1236258" y="280169"/>
                  <a:pt x="1317477" y="248264"/>
                  <a:pt x="1245141" y="272374"/>
                </a:cubicBezTo>
                <a:cubicBezTo>
                  <a:pt x="1235413" y="278859"/>
                  <a:pt x="1226642" y="287082"/>
                  <a:pt x="1215958" y="291830"/>
                </a:cubicBezTo>
                <a:cubicBezTo>
                  <a:pt x="1197218" y="300159"/>
                  <a:pt x="1177047" y="304800"/>
                  <a:pt x="1157592" y="311285"/>
                </a:cubicBezTo>
                <a:cubicBezTo>
                  <a:pt x="1134455" y="318997"/>
                  <a:pt x="1113936" y="326667"/>
                  <a:pt x="1089498" y="330740"/>
                </a:cubicBezTo>
                <a:cubicBezTo>
                  <a:pt x="1063711" y="335038"/>
                  <a:pt x="1037617" y="337225"/>
                  <a:pt x="1011677" y="340468"/>
                </a:cubicBezTo>
                <a:cubicBezTo>
                  <a:pt x="911158" y="333983"/>
                  <a:pt x="808891" y="340768"/>
                  <a:pt x="710119" y="321013"/>
                </a:cubicBezTo>
                <a:cubicBezTo>
                  <a:pt x="681569" y="315303"/>
                  <a:pt x="658472" y="312775"/>
                  <a:pt x="632298" y="301557"/>
                </a:cubicBezTo>
                <a:cubicBezTo>
                  <a:pt x="618970" y="295845"/>
                  <a:pt x="606852" y="287487"/>
                  <a:pt x="593388" y="282102"/>
                </a:cubicBezTo>
                <a:cubicBezTo>
                  <a:pt x="574347" y="274486"/>
                  <a:pt x="535022" y="262647"/>
                  <a:pt x="535022" y="262647"/>
                </a:cubicBezTo>
                <a:cubicBezTo>
                  <a:pt x="528537" y="256162"/>
                  <a:pt x="523769" y="247293"/>
                  <a:pt x="515566" y="243191"/>
                </a:cubicBezTo>
                <a:cubicBezTo>
                  <a:pt x="497223" y="234020"/>
                  <a:pt x="457200" y="223736"/>
                  <a:pt x="457200" y="223736"/>
                </a:cubicBezTo>
                <a:cubicBezTo>
                  <a:pt x="450715" y="214008"/>
                  <a:pt x="447659" y="200749"/>
                  <a:pt x="437745" y="194553"/>
                </a:cubicBezTo>
                <a:cubicBezTo>
                  <a:pt x="421958" y="184686"/>
                  <a:pt x="363247" y="171065"/>
                  <a:pt x="340468" y="165370"/>
                </a:cubicBezTo>
                <a:cubicBezTo>
                  <a:pt x="330740" y="158885"/>
                  <a:pt x="321968" y="150663"/>
                  <a:pt x="311285" y="145915"/>
                </a:cubicBezTo>
                <a:cubicBezTo>
                  <a:pt x="283894" y="133741"/>
                  <a:pt x="235410" y="120394"/>
                  <a:pt x="204281" y="116732"/>
                </a:cubicBezTo>
                <a:cubicBezTo>
                  <a:pt x="100991" y="104580"/>
                  <a:pt x="94812" y="107004"/>
                  <a:pt x="0" y="107004"/>
                </a:cubicBezTo>
              </a:path>
            </a:pathLst>
          </a:custGeom>
          <a:noFill/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Linked:</a:t>
            </a:r>
            <a:r>
              <a:rPr lang="en-US" dirty="0" smtClean="0"/>
              <a:t> Time complexity of operations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  worst: O(log 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n)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  worst: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 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O(log n) 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findMin  worst: O(log 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worst: O(log 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 worst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 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O(log n)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worst: O(log 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n)  </a:t>
            </a:r>
            <a:endParaRPr lang="en-US" sz="18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   O(1)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  O(1)   </a:t>
            </a:r>
            <a:r>
              <a:rPr 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(keep counter)</a:t>
            </a:r>
          </a:p>
          <a:p>
            <a:pPr marL="393192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O(1)   </a:t>
            </a:r>
            <a:r>
              <a:rPr 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 access)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AVLT Implementation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42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BST gets more linear as it is used (deletes) and if the build has a poor element sequence (partially sorted)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BST ops are only efficient ( O(</a:t>
            </a:r>
            <a:r>
              <a:rPr lang="en-US" dirty="0"/>
              <a:t> </a:t>
            </a:r>
            <a:r>
              <a:rPr lang="en-US" dirty="0" smtClean="0"/>
              <a:t>log N) ) if the tree is close to minimal height ( log N where N is #nodes 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AVL tree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(Adelson-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Velskii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and Landis)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BST with a balance condition that maintains low height, bushy structure as we add and delete nodes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AVL: BST with Balance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56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L</a:t>
            </a:r>
            <a:r>
              <a:rPr lang="en-US" sz="3200" b="1" dirty="0" smtClean="0">
                <a:solidFill>
                  <a:srgbClr val="C00000"/>
                </a:solidFill>
              </a:rPr>
              <a:t>inked structure</a:t>
            </a:r>
          </a:p>
          <a:p>
            <a:pPr marL="109728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String value; 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RC;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LCht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RCht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+mn-lt"/>
                <a:ea typeface="SimSun-ExtB" panose="02010609060101010101" pitchFamily="49" charset="-122"/>
                <a:cs typeface="Verdana" panose="020B0604030504040204" pitchFamily="34" charset="0"/>
              </a:rPr>
              <a:t>AVLT Implementation</a:t>
            </a:r>
            <a:endParaRPr lang="en-US" sz="3600" dirty="0">
              <a:solidFill>
                <a:srgbClr val="0070C0"/>
              </a:solidFill>
              <a:effectLst/>
              <a:latin typeface="+mn-lt"/>
              <a:ea typeface="SimSun-ExtB" panose="02010609060101010101" pitchFamily="49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END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ds\Desktop\Dropbox\comp410\F2015\left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41344" cy="36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 (Left) single rotation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5572638"/>
            <a:ext cx="6259286" cy="584775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</a:rPr>
              <a:t>R single rotation is symmetric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RR single rotation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pds\Desktop\Dropbox\comp410\F2015\right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13328" y="5714999"/>
            <a:ext cx="5625872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C00000"/>
                </a:solidFill>
              </a:rPr>
              <a:t>LL single is symmetric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553200" y="1905000"/>
            <a:ext cx="2438400" cy="2514600"/>
          </a:xfrm>
          <a:prstGeom prst="triangle">
            <a:avLst>
              <a:gd name="adj" fmla="val 47484"/>
            </a:avLst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1981200" y="2895600"/>
            <a:ext cx="2743200" cy="2514600"/>
          </a:xfrm>
          <a:prstGeom prst="triangle">
            <a:avLst>
              <a:gd name="adj" fmla="val 47484"/>
            </a:avLst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RL double rotation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 descr="C:\Users\pds\Desktop\Dropbox\comp410\F2015\right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9" y="1426029"/>
            <a:ext cx="805021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1800" y="5715000"/>
            <a:ext cx="5625872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C00000"/>
                </a:solidFill>
              </a:rPr>
              <a:t>LR double is symmetric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0" y="1143000"/>
            <a:ext cx="5103581" cy="3383675"/>
            <a:chOff x="425489" y="2089934"/>
            <a:chExt cx="5103581" cy="3383675"/>
          </a:xfrm>
        </p:grpSpPr>
        <p:cxnSp>
          <p:nvCxnSpPr>
            <p:cNvPr id="188" name="Straight Connector 187"/>
            <p:cNvCxnSpPr/>
            <p:nvPr/>
          </p:nvCxnSpPr>
          <p:spPr>
            <a:xfrm flipH="1">
              <a:off x="3952026" y="5013095"/>
              <a:ext cx="339422" cy="46051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47006" y="3842087"/>
              <a:ext cx="960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epsilon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1363235" y="3382241"/>
              <a:ext cx="290118" cy="4242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16682" y="4141540"/>
              <a:ext cx="412388" cy="516723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905551" y="3849252"/>
              <a:ext cx="690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delta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2145956" y="2421237"/>
              <a:ext cx="942736" cy="49324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57525" y="3370984"/>
              <a:ext cx="357781" cy="48404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3373713" y="2428488"/>
              <a:ext cx="942736" cy="54496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498255" y="4124248"/>
              <a:ext cx="377423" cy="56264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40289" y="3291210"/>
              <a:ext cx="436731" cy="51533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346904" y="2973456"/>
              <a:ext cx="9252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gamma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30020" y="4199170"/>
              <a:ext cx="290118" cy="4242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12324" y="4215985"/>
              <a:ext cx="271656" cy="4242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5489" y="4666074"/>
              <a:ext cx="83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alpha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18902" y="4658263"/>
              <a:ext cx="83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35100" y="2089934"/>
              <a:ext cx="7922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kappa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440938" y="2063994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ambda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29200" y="2838760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upsilon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11787" y="374828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zeta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99635" y="3739963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sigma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59519" y="4528671"/>
            <a:ext cx="100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omicron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0" y="1143000"/>
            <a:ext cx="5103581" cy="2914694"/>
            <a:chOff x="425489" y="2089934"/>
            <a:chExt cx="5103581" cy="2914694"/>
          </a:xfrm>
        </p:grpSpPr>
        <p:sp>
          <p:nvSpPr>
            <p:cNvPr id="70" name="TextBox 69"/>
            <p:cNvSpPr txBox="1"/>
            <p:nvPr/>
          </p:nvSpPr>
          <p:spPr>
            <a:xfrm>
              <a:off x="1947006" y="3842087"/>
              <a:ext cx="960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epsilon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1363235" y="3382241"/>
              <a:ext cx="290118" cy="4242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16682" y="4141540"/>
              <a:ext cx="412388" cy="516723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905551" y="3849252"/>
              <a:ext cx="690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delta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2145956" y="2421237"/>
              <a:ext cx="942736" cy="49324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57525" y="3370984"/>
              <a:ext cx="357781" cy="48404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3373713" y="2428488"/>
              <a:ext cx="942736" cy="54496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498255" y="4124248"/>
              <a:ext cx="377423" cy="56264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40289" y="3291210"/>
              <a:ext cx="436731" cy="51533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346904" y="2973456"/>
              <a:ext cx="9252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gamma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30020" y="4199170"/>
              <a:ext cx="290118" cy="424299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5489" y="4666074"/>
              <a:ext cx="83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alpha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35100" y="2089934"/>
              <a:ext cx="7922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kappa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440938" y="2063994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ambda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29200" y="2838760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upsilon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11787" y="374828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zeta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99635" y="3739963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sigma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378650" y="1143001"/>
            <a:ext cx="8231949" cy="4664886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</a:t>
            </a: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+mn-lt"/>
                <a:ea typeface="Verdana" pitchFamily="34" charset="0"/>
                <a:cs typeface="Verdana" pitchFamily="34" charset="0"/>
              </a:rPr>
              <a:t>Example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10158" y="2512944"/>
            <a:ext cx="534045" cy="38753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52025" y="2012960"/>
            <a:ext cx="67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398162" y="3214233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15447" y="3798159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7699" y="2949193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8510" y="2969235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00842" y="2537298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14800" y="3824770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436268" y="3418938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62196" y="3764447"/>
            <a:ext cx="58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752409" y="3341566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8867" y="3838415"/>
            <a:ext cx="57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2003" y="3756293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6522" y="2905025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33791" y="3358743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0540" y="3314667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8441" y="2121798"/>
            <a:ext cx="75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4858" y="2918315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40566" y="3816432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" y="3764447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43374" y="3780694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24964" y="2509822"/>
            <a:ext cx="436821" cy="45913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92560" y="3296183"/>
            <a:ext cx="301630" cy="46011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7400" y="2474625"/>
            <a:ext cx="534045" cy="38753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3379980"/>
            <a:ext cx="307951" cy="41817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56421" y="3366690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15167" y="914400"/>
            <a:ext cx="1887789" cy="1015663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( 25 )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( 9 )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( 31 )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21758" y="4419600"/>
            <a:ext cx="58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41554" y="5105400"/>
            <a:ext cx="58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700996" y="4118751"/>
            <a:ext cx="292533" cy="3723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260558" y="4783863"/>
            <a:ext cx="292533" cy="3723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2314" y="4508365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576047" y="4140360"/>
            <a:ext cx="292533" cy="3723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137272" y="1431421"/>
            <a:ext cx="561861" cy="419413"/>
          </a:xfrm>
          <a:custGeom>
            <a:avLst/>
            <a:gdLst>
              <a:gd name="connsiteX0" fmla="*/ 0 w 561861"/>
              <a:gd name="connsiteY0" fmla="*/ 419413 h 419413"/>
              <a:gd name="connsiteX1" fmla="*/ 22034 w 561861"/>
              <a:gd name="connsiteY1" fmla="*/ 298227 h 419413"/>
              <a:gd name="connsiteX2" fmla="*/ 44068 w 561861"/>
              <a:gd name="connsiteY2" fmla="*/ 232126 h 419413"/>
              <a:gd name="connsiteX3" fmla="*/ 99152 w 561861"/>
              <a:gd name="connsiteY3" fmla="*/ 166025 h 419413"/>
              <a:gd name="connsiteX4" fmla="*/ 176270 w 561861"/>
              <a:gd name="connsiteY4" fmla="*/ 66873 h 419413"/>
              <a:gd name="connsiteX5" fmla="*/ 242371 w 561861"/>
              <a:gd name="connsiteY5" fmla="*/ 44839 h 419413"/>
              <a:gd name="connsiteX6" fmla="*/ 275422 w 561861"/>
              <a:gd name="connsiteY6" fmla="*/ 33822 h 419413"/>
              <a:gd name="connsiteX7" fmla="*/ 319489 w 561861"/>
              <a:gd name="connsiteY7" fmla="*/ 22806 h 419413"/>
              <a:gd name="connsiteX8" fmla="*/ 352540 w 561861"/>
              <a:gd name="connsiteY8" fmla="*/ 11789 h 419413"/>
              <a:gd name="connsiteX9" fmla="*/ 462709 w 561861"/>
              <a:gd name="connsiteY9" fmla="*/ 772 h 419413"/>
              <a:gd name="connsiteX10" fmla="*/ 561861 w 561861"/>
              <a:gd name="connsiteY10" fmla="*/ 772 h 4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61" h="419413">
                <a:moveTo>
                  <a:pt x="0" y="419413"/>
                </a:moveTo>
                <a:cubicBezTo>
                  <a:pt x="3599" y="397820"/>
                  <a:pt x="15435" y="322422"/>
                  <a:pt x="22034" y="298227"/>
                </a:cubicBezTo>
                <a:cubicBezTo>
                  <a:pt x="28145" y="275820"/>
                  <a:pt x="31185" y="251451"/>
                  <a:pt x="44068" y="232126"/>
                </a:cubicBezTo>
                <a:cubicBezTo>
                  <a:pt x="74743" y="186111"/>
                  <a:pt x="56738" y="208437"/>
                  <a:pt x="99152" y="166025"/>
                </a:cubicBezTo>
                <a:cubicBezTo>
                  <a:pt x="113099" y="124184"/>
                  <a:pt x="120535" y="85451"/>
                  <a:pt x="176270" y="66873"/>
                </a:cubicBezTo>
                <a:lnTo>
                  <a:pt x="242371" y="44839"/>
                </a:lnTo>
                <a:cubicBezTo>
                  <a:pt x="253388" y="41167"/>
                  <a:pt x="264156" y="36638"/>
                  <a:pt x="275422" y="33822"/>
                </a:cubicBezTo>
                <a:cubicBezTo>
                  <a:pt x="290111" y="30150"/>
                  <a:pt x="304931" y="26965"/>
                  <a:pt x="319489" y="22806"/>
                </a:cubicBezTo>
                <a:cubicBezTo>
                  <a:pt x="330655" y="19616"/>
                  <a:pt x="341062" y="13555"/>
                  <a:pt x="352540" y="11789"/>
                </a:cubicBezTo>
                <a:cubicBezTo>
                  <a:pt x="389017" y="6177"/>
                  <a:pt x="425854" y="2712"/>
                  <a:pt x="462709" y="772"/>
                </a:cubicBezTo>
                <a:cubicBezTo>
                  <a:pt x="495714" y="-965"/>
                  <a:pt x="528810" y="772"/>
                  <a:pt x="561861" y="772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24540" y="1320740"/>
            <a:ext cx="859315" cy="475009"/>
          </a:xfrm>
          <a:custGeom>
            <a:avLst/>
            <a:gdLst>
              <a:gd name="connsiteX0" fmla="*/ 0 w 859315"/>
              <a:gd name="connsiteY0" fmla="*/ 56368 h 475009"/>
              <a:gd name="connsiteX1" fmla="*/ 55084 w 859315"/>
              <a:gd name="connsiteY1" fmla="*/ 45352 h 475009"/>
              <a:gd name="connsiteX2" fmla="*/ 187287 w 859315"/>
              <a:gd name="connsiteY2" fmla="*/ 23318 h 475009"/>
              <a:gd name="connsiteX3" fmla="*/ 517793 w 859315"/>
              <a:gd name="connsiteY3" fmla="*/ 23318 h 475009"/>
              <a:gd name="connsiteX4" fmla="*/ 627961 w 859315"/>
              <a:gd name="connsiteY4" fmla="*/ 56368 h 475009"/>
              <a:gd name="connsiteX5" fmla="*/ 661012 w 859315"/>
              <a:gd name="connsiteY5" fmla="*/ 67385 h 475009"/>
              <a:gd name="connsiteX6" fmla="*/ 716096 w 859315"/>
              <a:gd name="connsiteY6" fmla="*/ 144503 h 475009"/>
              <a:gd name="connsiteX7" fmla="*/ 793214 w 859315"/>
              <a:gd name="connsiteY7" fmla="*/ 243655 h 475009"/>
              <a:gd name="connsiteX8" fmla="*/ 815248 w 859315"/>
              <a:gd name="connsiteY8" fmla="*/ 309756 h 475009"/>
              <a:gd name="connsiteX9" fmla="*/ 859315 w 859315"/>
              <a:gd name="connsiteY9" fmla="*/ 375858 h 475009"/>
              <a:gd name="connsiteX10" fmla="*/ 859315 w 859315"/>
              <a:gd name="connsiteY10" fmla="*/ 475009 h 4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315" h="475009">
                <a:moveTo>
                  <a:pt x="0" y="56368"/>
                </a:moveTo>
                <a:cubicBezTo>
                  <a:pt x="18361" y="52696"/>
                  <a:pt x="36644" y="48606"/>
                  <a:pt x="55084" y="45352"/>
                </a:cubicBezTo>
                <a:lnTo>
                  <a:pt x="187287" y="23318"/>
                </a:lnTo>
                <a:cubicBezTo>
                  <a:pt x="311967" y="-18243"/>
                  <a:pt x="230079" y="4756"/>
                  <a:pt x="517793" y="23318"/>
                </a:cubicBezTo>
                <a:cubicBezTo>
                  <a:pt x="538436" y="24650"/>
                  <a:pt x="617990" y="53044"/>
                  <a:pt x="627961" y="56368"/>
                </a:cubicBezTo>
                <a:lnTo>
                  <a:pt x="661012" y="67385"/>
                </a:lnTo>
                <a:cubicBezTo>
                  <a:pt x="732648" y="174840"/>
                  <a:pt x="620441" y="7852"/>
                  <a:pt x="716096" y="144503"/>
                </a:cubicBezTo>
                <a:cubicBezTo>
                  <a:pt x="777590" y="232353"/>
                  <a:pt x="736271" y="186712"/>
                  <a:pt x="793214" y="243655"/>
                </a:cubicBezTo>
                <a:cubicBezTo>
                  <a:pt x="800559" y="265689"/>
                  <a:pt x="802365" y="290431"/>
                  <a:pt x="815248" y="309756"/>
                </a:cubicBezTo>
                <a:cubicBezTo>
                  <a:pt x="829937" y="331790"/>
                  <a:pt x="859315" y="349377"/>
                  <a:pt x="859315" y="375858"/>
                </a:cubicBezTo>
                <a:lnTo>
                  <a:pt x="859315" y="475009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49" grpId="0"/>
      <p:bldP spid="59" grpId="0"/>
      <p:bldP spid="61" grpId="0"/>
      <p:bldP spid="20" grpId="0"/>
      <p:bldP spid="21" grpId="0"/>
      <p:bldP spid="39" grpId="0" animBg="1"/>
      <p:bldP spid="40" grpId="0"/>
      <p:bldP spid="41" grpId="0"/>
      <p:bldP spid="44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378650" y="1143001"/>
            <a:ext cx="8231949" cy="4664886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</a:t>
            </a: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+mn-lt"/>
                <a:ea typeface="Verdana" pitchFamily="34" charset="0"/>
                <a:cs typeface="Verdana" pitchFamily="34" charset="0"/>
              </a:rPr>
              <a:t>Example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1123" y="1098370"/>
            <a:ext cx="1585249" cy="40011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delete( 5 )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4857" y="1996838"/>
            <a:ext cx="4320959" cy="3630476"/>
            <a:chOff x="4114800" y="2048157"/>
            <a:chExt cx="4684614" cy="350781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210158" y="2512944"/>
              <a:ext cx="534045" cy="38753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21478" y="2048157"/>
              <a:ext cx="67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398162" y="3214233"/>
              <a:ext cx="284150" cy="44793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215447" y="3798159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58510" y="2969235"/>
              <a:ext cx="523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5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100842" y="2537298"/>
              <a:ext cx="497886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114800" y="3824770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4436268" y="3418938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62195" y="3764447"/>
              <a:ext cx="731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2003" y="3756293"/>
              <a:ext cx="706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06522" y="2905025"/>
              <a:ext cx="65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033791" y="3358743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080540" y="3314667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21757" y="4419600"/>
              <a:ext cx="629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25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76544" y="5094303"/>
              <a:ext cx="722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00996" y="4118751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60558" y="4783863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722314" y="4508365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576047" y="4140360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2137272" y="1431421"/>
            <a:ext cx="561861" cy="419413"/>
          </a:xfrm>
          <a:custGeom>
            <a:avLst/>
            <a:gdLst>
              <a:gd name="connsiteX0" fmla="*/ 0 w 561861"/>
              <a:gd name="connsiteY0" fmla="*/ 419413 h 419413"/>
              <a:gd name="connsiteX1" fmla="*/ 22034 w 561861"/>
              <a:gd name="connsiteY1" fmla="*/ 298227 h 419413"/>
              <a:gd name="connsiteX2" fmla="*/ 44068 w 561861"/>
              <a:gd name="connsiteY2" fmla="*/ 232126 h 419413"/>
              <a:gd name="connsiteX3" fmla="*/ 99152 w 561861"/>
              <a:gd name="connsiteY3" fmla="*/ 166025 h 419413"/>
              <a:gd name="connsiteX4" fmla="*/ 176270 w 561861"/>
              <a:gd name="connsiteY4" fmla="*/ 66873 h 419413"/>
              <a:gd name="connsiteX5" fmla="*/ 242371 w 561861"/>
              <a:gd name="connsiteY5" fmla="*/ 44839 h 419413"/>
              <a:gd name="connsiteX6" fmla="*/ 275422 w 561861"/>
              <a:gd name="connsiteY6" fmla="*/ 33822 h 419413"/>
              <a:gd name="connsiteX7" fmla="*/ 319489 w 561861"/>
              <a:gd name="connsiteY7" fmla="*/ 22806 h 419413"/>
              <a:gd name="connsiteX8" fmla="*/ 352540 w 561861"/>
              <a:gd name="connsiteY8" fmla="*/ 11789 h 419413"/>
              <a:gd name="connsiteX9" fmla="*/ 462709 w 561861"/>
              <a:gd name="connsiteY9" fmla="*/ 772 h 419413"/>
              <a:gd name="connsiteX10" fmla="*/ 561861 w 561861"/>
              <a:gd name="connsiteY10" fmla="*/ 772 h 4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61" h="419413">
                <a:moveTo>
                  <a:pt x="0" y="419413"/>
                </a:moveTo>
                <a:cubicBezTo>
                  <a:pt x="3599" y="397820"/>
                  <a:pt x="15435" y="322422"/>
                  <a:pt x="22034" y="298227"/>
                </a:cubicBezTo>
                <a:cubicBezTo>
                  <a:pt x="28145" y="275820"/>
                  <a:pt x="31185" y="251451"/>
                  <a:pt x="44068" y="232126"/>
                </a:cubicBezTo>
                <a:cubicBezTo>
                  <a:pt x="74743" y="186111"/>
                  <a:pt x="56738" y="208437"/>
                  <a:pt x="99152" y="166025"/>
                </a:cubicBezTo>
                <a:cubicBezTo>
                  <a:pt x="113099" y="124184"/>
                  <a:pt x="120535" y="85451"/>
                  <a:pt x="176270" y="66873"/>
                </a:cubicBezTo>
                <a:lnTo>
                  <a:pt x="242371" y="44839"/>
                </a:lnTo>
                <a:cubicBezTo>
                  <a:pt x="253388" y="41167"/>
                  <a:pt x="264156" y="36638"/>
                  <a:pt x="275422" y="33822"/>
                </a:cubicBezTo>
                <a:cubicBezTo>
                  <a:pt x="290111" y="30150"/>
                  <a:pt x="304931" y="26965"/>
                  <a:pt x="319489" y="22806"/>
                </a:cubicBezTo>
                <a:cubicBezTo>
                  <a:pt x="330655" y="19616"/>
                  <a:pt x="341062" y="13555"/>
                  <a:pt x="352540" y="11789"/>
                </a:cubicBezTo>
                <a:cubicBezTo>
                  <a:pt x="389017" y="6177"/>
                  <a:pt x="425854" y="2712"/>
                  <a:pt x="462709" y="772"/>
                </a:cubicBezTo>
                <a:cubicBezTo>
                  <a:pt x="495714" y="-965"/>
                  <a:pt x="528810" y="772"/>
                  <a:pt x="561861" y="772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24540" y="1320740"/>
            <a:ext cx="859315" cy="475009"/>
          </a:xfrm>
          <a:custGeom>
            <a:avLst/>
            <a:gdLst>
              <a:gd name="connsiteX0" fmla="*/ 0 w 859315"/>
              <a:gd name="connsiteY0" fmla="*/ 56368 h 475009"/>
              <a:gd name="connsiteX1" fmla="*/ 55084 w 859315"/>
              <a:gd name="connsiteY1" fmla="*/ 45352 h 475009"/>
              <a:gd name="connsiteX2" fmla="*/ 187287 w 859315"/>
              <a:gd name="connsiteY2" fmla="*/ 23318 h 475009"/>
              <a:gd name="connsiteX3" fmla="*/ 517793 w 859315"/>
              <a:gd name="connsiteY3" fmla="*/ 23318 h 475009"/>
              <a:gd name="connsiteX4" fmla="*/ 627961 w 859315"/>
              <a:gd name="connsiteY4" fmla="*/ 56368 h 475009"/>
              <a:gd name="connsiteX5" fmla="*/ 661012 w 859315"/>
              <a:gd name="connsiteY5" fmla="*/ 67385 h 475009"/>
              <a:gd name="connsiteX6" fmla="*/ 716096 w 859315"/>
              <a:gd name="connsiteY6" fmla="*/ 144503 h 475009"/>
              <a:gd name="connsiteX7" fmla="*/ 793214 w 859315"/>
              <a:gd name="connsiteY7" fmla="*/ 243655 h 475009"/>
              <a:gd name="connsiteX8" fmla="*/ 815248 w 859315"/>
              <a:gd name="connsiteY8" fmla="*/ 309756 h 475009"/>
              <a:gd name="connsiteX9" fmla="*/ 859315 w 859315"/>
              <a:gd name="connsiteY9" fmla="*/ 375858 h 475009"/>
              <a:gd name="connsiteX10" fmla="*/ 859315 w 859315"/>
              <a:gd name="connsiteY10" fmla="*/ 475009 h 4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315" h="475009">
                <a:moveTo>
                  <a:pt x="0" y="56368"/>
                </a:moveTo>
                <a:cubicBezTo>
                  <a:pt x="18361" y="52696"/>
                  <a:pt x="36644" y="48606"/>
                  <a:pt x="55084" y="45352"/>
                </a:cubicBezTo>
                <a:lnTo>
                  <a:pt x="187287" y="23318"/>
                </a:lnTo>
                <a:cubicBezTo>
                  <a:pt x="311967" y="-18243"/>
                  <a:pt x="230079" y="4756"/>
                  <a:pt x="517793" y="23318"/>
                </a:cubicBezTo>
                <a:cubicBezTo>
                  <a:pt x="538436" y="24650"/>
                  <a:pt x="617990" y="53044"/>
                  <a:pt x="627961" y="56368"/>
                </a:cubicBezTo>
                <a:lnTo>
                  <a:pt x="661012" y="67385"/>
                </a:lnTo>
                <a:cubicBezTo>
                  <a:pt x="732648" y="174840"/>
                  <a:pt x="620441" y="7852"/>
                  <a:pt x="716096" y="144503"/>
                </a:cubicBezTo>
                <a:cubicBezTo>
                  <a:pt x="777590" y="232353"/>
                  <a:pt x="736271" y="186712"/>
                  <a:pt x="793214" y="243655"/>
                </a:cubicBezTo>
                <a:cubicBezTo>
                  <a:pt x="800559" y="265689"/>
                  <a:pt x="802365" y="290431"/>
                  <a:pt x="815248" y="309756"/>
                </a:cubicBezTo>
                <a:cubicBezTo>
                  <a:pt x="829937" y="331790"/>
                  <a:pt x="859315" y="349377"/>
                  <a:pt x="859315" y="375858"/>
                </a:cubicBezTo>
                <a:lnTo>
                  <a:pt x="859315" y="475009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298614" y="1869502"/>
            <a:ext cx="4717555" cy="3518908"/>
            <a:chOff x="4114800" y="2048157"/>
            <a:chExt cx="4811821" cy="3518908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210158" y="2512944"/>
              <a:ext cx="534045" cy="38753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721478" y="2048157"/>
              <a:ext cx="67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6398162" y="3214233"/>
              <a:ext cx="284150" cy="44793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15447" y="3798159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58510" y="2969235"/>
              <a:ext cx="523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5100842" y="2537298"/>
              <a:ext cx="497886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114800" y="3824770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4436268" y="3418938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62196" y="3764447"/>
              <a:ext cx="585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2002" y="3756293"/>
              <a:ext cx="63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06522" y="2905025"/>
              <a:ext cx="655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033791" y="3358743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7080540" y="3314667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821758" y="4419600"/>
              <a:ext cx="585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25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1554" y="5105400"/>
              <a:ext cx="585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700996" y="4118751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8260558" y="4783863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29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378650" y="1143001"/>
            <a:ext cx="8231949" cy="4664886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</a:t>
            </a: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+mn-lt"/>
                <a:ea typeface="Verdana" pitchFamily="34" charset="0"/>
                <a:cs typeface="Verdana" pitchFamily="34" charset="0"/>
              </a:rPr>
              <a:t>Example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9947" y="769701"/>
            <a:ext cx="1733277" cy="1323439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( 22 )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( 1 )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( 45 )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( 27 )</a:t>
            </a:r>
          </a:p>
        </p:txBody>
      </p:sp>
      <p:sp>
        <p:nvSpPr>
          <p:cNvPr id="6" name="Freeform 5"/>
          <p:cNvSpPr/>
          <p:nvPr/>
        </p:nvSpPr>
        <p:spPr>
          <a:xfrm>
            <a:off x="2137272" y="1431421"/>
            <a:ext cx="561861" cy="419413"/>
          </a:xfrm>
          <a:custGeom>
            <a:avLst/>
            <a:gdLst>
              <a:gd name="connsiteX0" fmla="*/ 0 w 561861"/>
              <a:gd name="connsiteY0" fmla="*/ 419413 h 419413"/>
              <a:gd name="connsiteX1" fmla="*/ 22034 w 561861"/>
              <a:gd name="connsiteY1" fmla="*/ 298227 h 419413"/>
              <a:gd name="connsiteX2" fmla="*/ 44068 w 561861"/>
              <a:gd name="connsiteY2" fmla="*/ 232126 h 419413"/>
              <a:gd name="connsiteX3" fmla="*/ 99152 w 561861"/>
              <a:gd name="connsiteY3" fmla="*/ 166025 h 419413"/>
              <a:gd name="connsiteX4" fmla="*/ 176270 w 561861"/>
              <a:gd name="connsiteY4" fmla="*/ 66873 h 419413"/>
              <a:gd name="connsiteX5" fmla="*/ 242371 w 561861"/>
              <a:gd name="connsiteY5" fmla="*/ 44839 h 419413"/>
              <a:gd name="connsiteX6" fmla="*/ 275422 w 561861"/>
              <a:gd name="connsiteY6" fmla="*/ 33822 h 419413"/>
              <a:gd name="connsiteX7" fmla="*/ 319489 w 561861"/>
              <a:gd name="connsiteY7" fmla="*/ 22806 h 419413"/>
              <a:gd name="connsiteX8" fmla="*/ 352540 w 561861"/>
              <a:gd name="connsiteY8" fmla="*/ 11789 h 419413"/>
              <a:gd name="connsiteX9" fmla="*/ 462709 w 561861"/>
              <a:gd name="connsiteY9" fmla="*/ 772 h 419413"/>
              <a:gd name="connsiteX10" fmla="*/ 561861 w 561861"/>
              <a:gd name="connsiteY10" fmla="*/ 772 h 4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61" h="419413">
                <a:moveTo>
                  <a:pt x="0" y="419413"/>
                </a:moveTo>
                <a:cubicBezTo>
                  <a:pt x="3599" y="397820"/>
                  <a:pt x="15435" y="322422"/>
                  <a:pt x="22034" y="298227"/>
                </a:cubicBezTo>
                <a:cubicBezTo>
                  <a:pt x="28145" y="275820"/>
                  <a:pt x="31185" y="251451"/>
                  <a:pt x="44068" y="232126"/>
                </a:cubicBezTo>
                <a:cubicBezTo>
                  <a:pt x="74743" y="186111"/>
                  <a:pt x="56738" y="208437"/>
                  <a:pt x="99152" y="166025"/>
                </a:cubicBezTo>
                <a:cubicBezTo>
                  <a:pt x="113099" y="124184"/>
                  <a:pt x="120535" y="85451"/>
                  <a:pt x="176270" y="66873"/>
                </a:cubicBezTo>
                <a:lnTo>
                  <a:pt x="242371" y="44839"/>
                </a:lnTo>
                <a:cubicBezTo>
                  <a:pt x="253388" y="41167"/>
                  <a:pt x="264156" y="36638"/>
                  <a:pt x="275422" y="33822"/>
                </a:cubicBezTo>
                <a:cubicBezTo>
                  <a:pt x="290111" y="30150"/>
                  <a:pt x="304931" y="26965"/>
                  <a:pt x="319489" y="22806"/>
                </a:cubicBezTo>
                <a:cubicBezTo>
                  <a:pt x="330655" y="19616"/>
                  <a:pt x="341062" y="13555"/>
                  <a:pt x="352540" y="11789"/>
                </a:cubicBezTo>
                <a:cubicBezTo>
                  <a:pt x="389017" y="6177"/>
                  <a:pt x="425854" y="2712"/>
                  <a:pt x="462709" y="772"/>
                </a:cubicBezTo>
                <a:cubicBezTo>
                  <a:pt x="495714" y="-965"/>
                  <a:pt x="528810" y="772"/>
                  <a:pt x="561861" y="772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24540" y="1320740"/>
            <a:ext cx="859315" cy="475009"/>
          </a:xfrm>
          <a:custGeom>
            <a:avLst/>
            <a:gdLst>
              <a:gd name="connsiteX0" fmla="*/ 0 w 859315"/>
              <a:gd name="connsiteY0" fmla="*/ 56368 h 475009"/>
              <a:gd name="connsiteX1" fmla="*/ 55084 w 859315"/>
              <a:gd name="connsiteY1" fmla="*/ 45352 h 475009"/>
              <a:gd name="connsiteX2" fmla="*/ 187287 w 859315"/>
              <a:gd name="connsiteY2" fmla="*/ 23318 h 475009"/>
              <a:gd name="connsiteX3" fmla="*/ 517793 w 859315"/>
              <a:gd name="connsiteY3" fmla="*/ 23318 h 475009"/>
              <a:gd name="connsiteX4" fmla="*/ 627961 w 859315"/>
              <a:gd name="connsiteY4" fmla="*/ 56368 h 475009"/>
              <a:gd name="connsiteX5" fmla="*/ 661012 w 859315"/>
              <a:gd name="connsiteY5" fmla="*/ 67385 h 475009"/>
              <a:gd name="connsiteX6" fmla="*/ 716096 w 859315"/>
              <a:gd name="connsiteY6" fmla="*/ 144503 h 475009"/>
              <a:gd name="connsiteX7" fmla="*/ 793214 w 859315"/>
              <a:gd name="connsiteY7" fmla="*/ 243655 h 475009"/>
              <a:gd name="connsiteX8" fmla="*/ 815248 w 859315"/>
              <a:gd name="connsiteY8" fmla="*/ 309756 h 475009"/>
              <a:gd name="connsiteX9" fmla="*/ 859315 w 859315"/>
              <a:gd name="connsiteY9" fmla="*/ 375858 h 475009"/>
              <a:gd name="connsiteX10" fmla="*/ 859315 w 859315"/>
              <a:gd name="connsiteY10" fmla="*/ 475009 h 4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315" h="475009">
                <a:moveTo>
                  <a:pt x="0" y="56368"/>
                </a:moveTo>
                <a:cubicBezTo>
                  <a:pt x="18361" y="52696"/>
                  <a:pt x="36644" y="48606"/>
                  <a:pt x="55084" y="45352"/>
                </a:cubicBezTo>
                <a:lnTo>
                  <a:pt x="187287" y="23318"/>
                </a:lnTo>
                <a:cubicBezTo>
                  <a:pt x="311967" y="-18243"/>
                  <a:pt x="230079" y="4756"/>
                  <a:pt x="517793" y="23318"/>
                </a:cubicBezTo>
                <a:cubicBezTo>
                  <a:pt x="538436" y="24650"/>
                  <a:pt x="617990" y="53044"/>
                  <a:pt x="627961" y="56368"/>
                </a:cubicBezTo>
                <a:lnTo>
                  <a:pt x="661012" y="67385"/>
                </a:lnTo>
                <a:cubicBezTo>
                  <a:pt x="732648" y="174840"/>
                  <a:pt x="620441" y="7852"/>
                  <a:pt x="716096" y="144503"/>
                </a:cubicBezTo>
                <a:cubicBezTo>
                  <a:pt x="777590" y="232353"/>
                  <a:pt x="736271" y="186712"/>
                  <a:pt x="793214" y="243655"/>
                </a:cubicBezTo>
                <a:cubicBezTo>
                  <a:pt x="800559" y="265689"/>
                  <a:pt x="802365" y="290431"/>
                  <a:pt x="815248" y="309756"/>
                </a:cubicBezTo>
                <a:cubicBezTo>
                  <a:pt x="829937" y="331790"/>
                  <a:pt x="859315" y="349377"/>
                  <a:pt x="859315" y="375858"/>
                </a:cubicBezTo>
                <a:lnTo>
                  <a:pt x="859315" y="475009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3748" y="2057170"/>
            <a:ext cx="4502624" cy="3657830"/>
            <a:chOff x="4114800" y="2048157"/>
            <a:chExt cx="4979111" cy="3518908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210158" y="2512944"/>
              <a:ext cx="534045" cy="38753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721478" y="2048157"/>
              <a:ext cx="67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6398162" y="3214233"/>
              <a:ext cx="284150" cy="44793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15447" y="3798159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58510" y="2969235"/>
              <a:ext cx="523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5100842" y="2537298"/>
              <a:ext cx="497886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114800" y="3824770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4436268" y="3418938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62196" y="3764447"/>
              <a:ext cx="731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2002" y="3756293"/>
              <a:ext cx="63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06522" y="2905025"/>
              <a:ext cx="655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033791" y="3358743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7080540" y="3314667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821757" y="4419600"/>
              <a:ext cx="7313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25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1553" y="5105400"/>
              <a:ext cx="75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700996" y="4118751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8260558" y="4783863"/>
              <a:ext cx="292533" cy="3723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>
            <a:off x="6480870" y="2308709"/>
            <a:ext cx="482938" cy="4028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38955" y="1825573"/>
            <a:ext cx="61089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650883" y="3037684"/>
            <a:ext cx="256958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81350" y="3644663"/>
            <a:ext cx="483766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68141" y="2783014"/>
            <a:ext cx="473845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477713" y="2334025"/>
            <a:ext cx="450240" cy="45936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86032" y="3672324"/>
            <a:ext cx="454443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876736" y="3250471"/>
            <a:ext cx="327477" cy="43603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32231" y="3609620"/>
            <a:ext cx="661346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92107" y="3601144"/>
            <a:ext cx="57170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39303" y="2716269"/>
            <a:ext cx="592929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417078" y="3187899"/>
            <a:ext cx="328545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267959" y="3142083"/>
            <a:ext cx="328545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938244" y="4290638"/>
            <a:ext cx="661347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08297" y="5003512"/>
            <a:ext cx="680359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829039" y="3977911"/>
            <a:ext cx="26453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35053" y="4669281"/>
            <a:ext cx="26453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11621" y="4339576"/>
            <a:ext cx="454443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91" name="Straight Arrow Connector 90"/>
          <p:cNvCxnSpPr>
            <a:endCxn id="90" idx="0"/>
          </p:cNvCxnSpPr>
          <p:nvPr/>
        </p:nvCxnSpPr>
        <p:spPr>
          <a:xfrm flipH="1">
            <a:off x="4638843" y="4035740"/>
            <a:ext cx="126003" cy="30383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58052" y="4854449"/>
            <a:ext cx="5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22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8273869" y="5303661"/>
            <a:ext cx="188420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677882" y="5449654"/>
            <a:ext cx="132269" cy="4685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434663" y="5943312"/>
            <a:ext cx="680359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02169" y="5705349"/>
            <a:ext cx="5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27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7797067" y="4605676"/>
            <a:ext cx="188420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7" grpId="0" animBg="1"/>
      <p:bldP spid="74" grpId="0"/>
      <p:bldP spid="76" grpId="0"/>
      <p:bldP spid="77" grpId="0"/>
      <p:bldP spid="79" grpId="0"/>
      <p:bldP spid="81" grpId="0"/>
      <p:bldP spid="82" grpId="0"/>
      <p:bldP spid="83" grpId="0"/>
      <p:bldP spid="86" grpId="0"/>
      <p:bldP spid="87" grpId="0"/>
      <p:bldP spid="90" grpId="0"/>
      <p:bldP spid="92" grpId="0"/>
      <p:bldP spid="96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378650" y="1143001"/>
            <a:ext cx="8231949" cy="4664886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</a:t>
            </a: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+mn-lt"/>
                <a:ea typeface="Verdana" pitchFamily="34" charset="0"/>
                <a:cs typeface="Verdana" pitchFamily="34" charset="0"/>
              </a:rPr>
              <a:t>Example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9947" y="769701"/>
            <a:ext cx="1733277" cy="1323439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</a:t>
            </a:r>
            <a:r>
              <a:rPr lang="en-US" sz="2000" b="1" i="1" dirty="0" smtClean="0">
                <a:solidFill>
                  <a:srgbClr val="0070C0"/>
                </a:solidFill>
              </a:rPr>
              <a:t>elete ( 7 )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insert ( 4 )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( 8 )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</a:rPr>
              <a:t>nsert ( 5 )</a:t>
            </a:r>
          </a:p>
        </p:txBody>
      </p:sp>
      <p:sp>
        <p:nvSpPr>
          <p:cNvPr id="6" name="Freeform 5"/>
          <p:cNvSpPr/>
          <p:nvPr/>
        </p:nvSpPr>
        <p:spPr>
          <a:xfrm>
            <a:off x="2042700" y="1111033"/>
            <a:ext cx="561861" cy="419413"/>
          </a:xfrm>
          <a:custGeom>
            <a:avLst/>
            <a:gdLst>
              <a:gd name="connsiteX0" fmla="*/ 0 w 561861"/>
              <a:gd name="connsiteY0" fmla="*/ 419413 h 419413"/>
              <a:gd name="connsiteX1" fmla="*/ 22034 w 561861"/>
              <a:gd name="connsiteY1" fmla="*/ 298227 h 419413"/>
              <a:gd name="connsiteX2" fmla="*/ 44068 w 561861"/>
              <a:gd name="connsiteY2" fmla="*/ 232126 h 419413"/>
              <a:gd name="connsiteX3" fmla="*/ 99152 w 561861"/>
              <a:gd name="connsiteY3" fmla="*/ 166025 h 419413"/>
              <a:gd name="connsiteX4" fmla="*/ 176270 w 561861"/>
              <a:gd name="connsiteY4" fmla="*/ 66873 h 419413"/>
              <a:gd name="connsiteX5" fmla="*/ 242371 w 561861"/>
              <a:gd name="connsiteY5" fmla="*/ 44839 h 419413"/>
              <a:gd name="connsiteX6" fmla="*/ 275422 w 561861"/>
              <a:gd name="connsiteY6" fmla="*/ 33822 h 419413"/>
              <a:gd name="connsiteX7" fmla="*/ 319489 w 561861"/>
              <a:gd name="connsiteY7" fmla="*/ 22806 h 419413"/>
              <a:gd name="connsiteX8" fmla="*/ 352540 w 561861"/>
              <a:gd name="connsiteY8" fmla="*/ 11789 h 419413"/>
              <a:gd name="connsiteX9" fmla="*/ 462709 w 561861"/>
              <a:gd name="connsiteY9" fmla="*/ 772 h 419413"/>
              <a:gd name="connsiteX10" fmla="*/ 561861 w 561861"/>
              <a:gd name="connsiteY10" fmla="*/ 772 h 4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61" h="419413">
                <a:moveTo>
                  <a:pt x="0" y="419413"/>
                </a:moveTo>
                <a:cubicBezTo>
                  <a:pt x="3599" y="397820"/>
                  <a:pt x="15435" y="322422"/>
                  <a:pt x="22034" y="298227"/>
                </a:cubicBezTo>
                <a:cubicBezTo>
                  <a:pt x="28145" y="275820"/>
                  <a:pt x="31185" y="251451"/>
                  <a:pt x="44068" y="232126"/>
                </a:cubicBezTo>
                <a:cubicBezTo>
                  <a:pt x="74743" y="186111"/>
                  <a:pt x="56738" y="208437"/>
                  <a:pt x="99152" y="166025"/>
                </a:cubicBezTo>
                <a:cubicBezTo>
                  <a:pt x="113099" y="124184"/>
                  <a:pt x="120535" y="85451"/>
                  <a:pt x="176270" y="66873"/>
                </a:cubicBezTo>
                <a:lnTo>
                  <a:pt x="242371" y="44839"/>
                </a:lnTo>
                <a:cubicBezTo>
                  <a:pt x="253388" y="41167"/>
                  <a:pt x="264156" y="36638"/>
                  <a:pt x="275422" y="33822"/>
                </a:cubicBezTo>
                <a:cubicBezTo>
                  <a:pt x="290111" y="30150"/>
                  <a:pt x="304931" y="26965"/>
                  <a:pt x="319489" y="22806"/>
                </a:cubicBezTo>
                <a:cubicBezTo>
                  <a:pt x="330655" y="19616"/>
                  <a:pt x="341062" y="13555"/>
                  <a:pt x="352540" y="11789"/>
                </a:cubicBezTo>
                <a:cubicBezTo>
                  <a:pt x="389017" y="6177"/>
                  <a:pt x="425854" y="2712"/>
                  <a:pt x="462709" y="772"/>
                </a:cubicBezTo>
                <a:cubicBezTo>
                  <a:pt x="495714" y="-965"/>
                  <a:pt x="528810" y="772"/>
                  <a:pt x="561861" y="772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863277" y="982395"/>
            <a:ext cx="859315" cy="475009"/>
          </a:xfrm>
          <a:custGeom>
            <a:avLst/>
            <a:gdLst>
              <a:gd name="connsiteX0" fmla="*/ 0 w 859315"/>
              <a:gd name="connsiteY0" fmla="*/ 56368 h 475009"/>
              <a:gd name="connsiteX1" fmla="*/ 55084 w 859315"/>
              <a:gd name="connsiteY1" fmla="*/ 45352 h 475009"/>
              <a:gd name="connsiteX2" fmla="*/ 187287 w 859315"/>
              <a:gd name="connsiteY2" fmla="*/ 23318 h 475009"/>
              <a:gd name="connsiteX3" fmla="*/ 517793 w 859315"/>
              <a:gd name="connsiteY3" fmla="*/ 23318 h 475009"/>
              <a:gd name="connsiteX4" fmla="*/ 627961 w 859315"/>
              <a:gd name="connsiteY4" fmla="*/ 56368 h 475009"/>
              <a:gd name="connsiteX5" fmla="*/ 661012 w 859315"/>
              <a:gd name="connsiteY5" fmla="*/ 67385 h 475009"/>
              <a:gd name="connsiteX6" fmla="*/ 716096 w 859315"/>
              <a:gd name="connsiteY6" fmla="*/ 144503 h 475009"/>
              <a:gd name="connsiteX7" fmla="*/ 793214 w 859315"/>
              <a:gd name="connsiteY7" fmla="*/ 243655 h 475009"/>
              <a:gd name="connsiteX8" fmla="*/ 815248 w 859315"/>
              <a:gd name="connsiteY8" fmla="*/ 309756 h 475009"/>
              <a:gd name="connsiteX9" fmla="*/ 859315 w 859315"/>
              <a:gd name="connsiteY9" fmla="*/ 375858 h 475009"/>
              <a:gd name="connsiteX10" fmla="*/ 859315 w 859315"/>
              <a:gd name="connsiteY10" fmla="*/ 475009 h 4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315" h="475009">
                <a:moveTo>
                  <a:pt x="0" y="56368"/>
                </a:moveTo>
                <a:cubicBezTo>
                  <a:pt x="18361" y="52696"/>
                  <a:pt x="36644" y="48606"/>
                  <a:pt x="55084" y="45352"/>
                </a:cubicBezTo>
                <a:lnTo>
                  <a:pt x="187287" y="23318"/>
                </a:lnTo>
                <a:cubicBezTo>
                  <a:pt x="311967" y="-18243"/>
                  <a:pt x="230079" y="4756"/>
                  <a:pt x="517793" y="23318"/>
                </a:cubicBezTo>
                <a:cubicBezTo>
                  <a:pt x="538436" y="24650"/>
                  <a:pt x="617990" y="53044"/>
                  <a:pt x="627961" y="56368"/>
                </a:cubicBezTo>
                <a:lnTo>
                  <a:pt x="661012" y="67385"/>
                </a:lnTo>
                <a:cubicBezTo>
                  <a:pt x="732648" y="174840"/>
                  <a:pt x="620441" y="7852"/>
                  <a:pt x="716096" y="144503"/>
                </a:cubicBezTo>
                <a:cubicBezTo>
                  <a:pt x="777590" y="232353"/>
                  <a:pt x="736271" y="186712"/>
                  <a:pt x="793214" y="243655"/>
                </a:cubicBezTo>
                <a:cubicBezTo>
                  <a:pt x="800559" y="265689"/>
                  <a:pt x="802365" y="290431"/>
                  <a:pt x="815248" y="309756"/>
                </a:cubicBezTo>
                <a:cubicBezTo>
                  <a:pt x="829937" y="331790"/>
                  <a:pt x="859315" y="349377"/>
                  <a:pt x="859315" y="375858"/>
                </a:cubicBezTo>
                <a:lnTo>
                  <a:pt x="859315" y="475009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9830" y="1736925"/>
            <a:ext cx="4149076" cy="4597630"/>
            <a:chOff x="4411621" y="1825573"/>
            <a:chExt cx="4703401" cy="4597630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6480870" y="2308709"/>
              <a:ext cx="482938" cy="40283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038955" y="1825573"/>
              <a:ext cx="683383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6650883" y="3037684"/>
              <a:ext cx="256958" cy="46561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581350" y="3644663"/>
              <a:ext cx="483766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68141" y="2783014"/>
              <a:ext cx="473845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5477713" y="2334025"/>
              <a:ext cx="450240" cy="45936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586032" y="3672324"/>
              <a:ext cx="454443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4876736" y="3250471"/>
              <a:ext cx="327477" cy="43603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432231" y="3609620"/>
              <a:ext cx="661346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20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92107" y="3601144"/>
              <a:ext cx="743661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9303" y="2716269"/>
              <a:ext cx="723864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15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5417078" y="3187899"/>
              <a:ext cx="328545" cy="43984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7267959" y="3142083"/>
              <a:ext cx="328545" cy="43984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938244" y="4290638"/>
              <a:ext cx="661347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25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08297" y="5003512"/>
              <a:ext cx="680359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7829039" y="3977911"/>
              <a:ext cx="264538" cy="38703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8335053" y="4669281"/>
              <a:ext cx="264538" cy="38703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411621" y="4339576"/>
              <a:ext cx="454443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cxnSp>
          <p:nvCxnSpPr>
            <p:cNvPr id="91" name="Straight Arrow Connector 90"/>
            <p:cNvCxnSpPr>
              <a:endCxn id="90" idx="0"/>
            </p:cNvCxnSpPr>
            <p:nvPr/>
          </p:nvCxnSpPr>
          <p:spPr>
            <a:xfrm flipH="1">
              <a:off x="4638843" y="4035740"/>
              <a:ext cx="126003" cy="30383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05645" y="4854449"/>
              <a:ext cx="724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22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8273869" y="5303661"/>
              <a:ext cx="188420" cy="32970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8677882" y="5449654"/>
              <a:ext cx="132269" cy="468546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434663" y="5943312"/>
              <a:ext cx="680359" cy="47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45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25685" y="5649128"/>
              <a:ext cx="84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27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7797067" y="4605676"/>
              <a:ext cx="188420" cy="32970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6455834" y="2104140"/>
            <a:ext cx="465030" cy="40283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30306" y="1621004"/>
            <a:ext cx="588237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619543" y="2833115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91784" y="2578445"/>
            <a:ext cx="456274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489876" y="2129456"/>
            <a:ext cx="433544" cy="45936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31260" y="3467755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4911184" y="3045902"/>
            <a:ext cx="315334" cy="43603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371917" y="3405051"/>
            <a:ext cx="63682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70362" y="3396575"/>
            <a:ext cx="71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00976" y="2511700"/>
            <a:ext cx="570942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213736" y="2937514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859166" y="4086069"/>
            <a:ext cx="636823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311789" y="4798943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754011" y="3773342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241261" y="4464712"/>
            <a:ext cx="254728" cy="3870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65853" y="4135007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0" name="Straight Arrow Connector 109"/>
          <p:cNvCxnSpPr>
            <a:endCxn id="109" idx="0"/>
          </p:cNvCxnSpPr>
          <p:nvPr/>
        </p:nvCxnSpPr>
        <p:spPr>
          <a:xfrm flipH="1">
            <a:off x="4584649" y="3858240"/>
            <a:ext cx="218795" cy="2767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213736" y="4649880"/>
            <a:ext cx="6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22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8182345" y="5099092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571377" y="5245085"/>
            <a:ext cx="127364" cy="4685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337177" y="5738743"/>
            <a:ext cx="655130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31844" y="5500780"/>
            <a:ext cx="64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27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7723224" y="4401107"/>
            <a:ext cx="181433" cy="32970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69326" y="4135006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976572" y="3802695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04623" y="4803740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489875" y="4489272"/>
            <a:ext cx="316362" cy="439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98946" y="5519482"/>
            <a:ext cx="437591" cy="47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5524343" y="5079103"/>
            <a:ext cx="247430" cy="46561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7" grpId="0" animBg="1"/>
      <p:bldP spid="58" grpId="0"/>
      <p:bldP spid="61" grpId="0"/>
      <p:bldP spid="94" grpId="0"/>
      <p:bldP spid="100" grpId="0"/>
      <p:bldP spid="101" grpId="0"/>
      <p:bldP spid="102" grpId="0"/>
      <p:bldP spid="105" grpId="0"/>
      <p:bldP spid="106" grpId="0"/>
      <p:bldP spid="109" grpId="0"/>
      <p:bldP spid="111" grpId="0"/>
      <p:bldP spid="114" grpId="0"/>
      <p:bldP spid="115" grpId="0"/>
      <p:bldP spid="117" grpId="0"/>
      <p:bldP spid="119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4409005" y="4972050"/>
            <a:ext cx="620421" cy="10287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6679" y="2133600"/>
            <a:ext cx="4940300" cy="420608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Look at root… how about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require each subtree to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have same or near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same height?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weak… you can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     still get bad cases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        like this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4604916" y="536033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4" idx="0"/>
          </p:cNvCxnSpPr>
          <p:nvPr/>
        </p:nvCxnSpPr>
        <p:spPr>
          <a:xfrm>
            <a:off x="2641600" y="2977623"/>
            <a:ext cx="333958" cy="56544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30216" y="3584301"/>
            <a:ext cx="342900" cy="4367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6432" y="2275902"/>
            <a:ext cx="1991568" cy="25743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1740" y="2263202"/>
            <a:ext cx="1938478" cy="256019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Balance Rule?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942132" y="482196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384300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937916" y="34487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89200" y="2743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0480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517900" y="2743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076679" y="3429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686300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067300" y="480665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2861258" y="354306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715916" y="3962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2316" y="4419600"/>
            <a:ext cx="906884" cy="1600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2413000" y="6019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135932" y="5486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801974" y="492095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376316" y="4413442"/>
            <a:ext cx="342900" cy="4367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4262016" y="480665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901157" y="592040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196829" y="1256557"/>
            <a:ext cx="7988300" cy="6768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200"/>
              </a:spcBef>
              <a:buFont typeface="Wingdings 3"/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What conditions can we use to give balance?</a:t>
            </a:r>
          </a:p>
        </p:txBody>
      </p:sp>
    </p:spTree>
    <p:extLst>
      <p:ext uri="{BB962C8B-B14F-4D97-AF65-F5344CB8AC3E}">
        <p14:creationId xmlns:p14="http://schemas.microsoft.com/office/powerpoint/2010/main" val="6709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>
            <a:endCxn id="44" idx="0"/>
          </p:cNvCxnSpPr>
          <p:nvPr/>
        </p:nvCxnSpPr>
        <p:spPr>
          <a:xfrm flipH="1">
            <a:off x="2828039" y="4358556"/>
            <a:ext cx="33047" cy="119942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0463" y="3618209"/>
            <a:ext cx="164801" cy="190541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5986" y="3751413"/>
            <a:ext cx="162506" cy="18746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14440" y="2899056"/>
            <a:ext cx="655799" cy="8037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191042" y="3657600"/>
            <a:ext cx="32060" cy="198494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4791918" y="4372256"/>
            <a:ext cx="520054" cy="12575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7"/>
          </p:cNvCxnSpPr>
          <p:nvPr/>
        </p:nvCxnSpPr>
        <p:spPr>
          <a:xfrm flipH="1">
            <a:off x="652322" y="2286000"/>
            <a:ext cx="2445312" cy="315767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1"/>
          </p:cNvCxnSpPr>
          <p:nvPr/>
        </p:nvCxnSpPr>
        <p:spPr>
          <a:xfrm>
            <a:off x="3221740" y="2263202"/>
            <a:ext cx="1489356" cy="196127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</a:rPr>
              <a:t>Balance Rule?</a:t>
            </a:r>
            <a:endParaRPr lang="en-US" sz="40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942132" y="482196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384300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937916" y="34487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89200" y="2743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0480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517900" y="2743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076679" y="3429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37645" y="48867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97672" y="562984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57200" y="5410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677618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105451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105451" y="489670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108802" y="564254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3282939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200400" y="35884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3314700" y="489395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3403600" y="564254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958694" y="42037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1874978" y="482196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806163" y="552362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717800" y="4191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701039" y="482196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2713739" y="555797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908558" y="3788076"/>
            <a:ext cx="313441" cy="4600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3966418" y="1488431"/>
            <a:ext cx="4940300" cy="45259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/>
              <a:t>H</a:t>
            </a:r>
            <a:r>
              <a:rPr lang="en-US" dirty="0" smtClean="0"/>
              <a:t>ow about add bushy-ness…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require each </a:t>
            </a:r>
            <a:r>
              <a:rPr lang="en-US" i="1" dirty="0" smtClean="0"/>
              <a:t>path</a:t>
            </a:r>
            <a:r>
              <a:rPr lang="en-US" dirty="0" smtClean="0"/>
              <a:t>  from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root to have same or near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same length?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    </a:t>
            </a:r>
            <a:r>
              <a:rPr lang="en-US" i="1" dirty="0" smtClean="0">
                <a:solidFill>
                  <a:srgbClr val="C00000"/>
                </a:solidFill>
              </a:rPr>
              <a:t>better, still weak…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   still get cases like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     this that will tend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      away from O(log N) </a:t>
            </a:r>
          </a:p>
          <a:p>
            <a:pPr marL="109728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             ops, toward O(N)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7167</TotalTime>
  <Words>1430</Words>
  <Application>Microsoft Office PowerPoint</Application>
  <PresentationFormat>On-screen Show (4:3)</PresentationFormat>
  <Paragraphs>627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SimSun-ExtB</vt:lpstr>
      <vt:lpstr>Arial</vt:lpstr>
      <vt:lpstr>Arial Narrow</vt:lpstr>
      <vt:lpstr>Calibri</vt:lpstr>
      <vt:lpstr>Cambria Math</vt:lpstr>
      <vt:lpstr>Courier New</vt:lpstr>
      <vt:lpstr>Franklin Gothic Demi</vt:lpstr>
      <vt:lpstr>Lucida Sans Unicode</vt:lpstr>
      <vt:lpstr>Segoe Print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AVL: BST with Balance</vt:lpstr>
      <vt:lpstr>Example </vt:lpstr>
      <vt:lpstr>Example </vt:lpstr>
      <vt:lpstr>Example </vt:lpstr>
      <vt:lpstr>Example </vt:lpstr>
      <vt:lpstr>Balance Rule?</vt:lpstr>
      <vt:lpstr>Balance Rule?</vt:lpstr>
      <vt:lpstr>Balance Condition</vt:lpstr>
      <vt:lpstr>Balance Condition</vt:lpstr>
      <vt:lpstr>Imbalance</vt:lpstr>
      <vt:lpstr>Basic Single Rotation</vt:lpstr>
      <vt:lpstr>LL Single  ( fig. 4.31)</vt:lpstr>
      <vt:lpstr>LL Single Example</vt:lpstr>
      <vt:lpstr>RR Single Example</vt:lpstr>
      <vt:lpstr>RR Example</vt:lpstr>
      <vt:lpstr>RR Example</vt:lpstr>
      <vt:lpstr>RL Double  ( fig. 4.36)</vt:lpstr>
      <vt:lpstr>RL Double  ( fig. 4.36)</vt:lpstr>
      <vt:lpstr>RL Double Example</vt:lpstr>
      <vt:lpstr>RL Double Example</vt:lpstr>
      <vt:lpstr>RL Double Example</vt:lpstr>
      <vt:lpstr>RL Double Example</vt:lpstr>
      <vt:lpstr>AVL path lengths </vt:lpstr>
      <vt:lpstr>AVL Tree path lengths</vt:lpstr>
      <vt:lpstr>AVL Tree Operations</vt:lpstr>
      <vt:lpstr>ADT: AVL Tree AVLT</vt:lpstr>
      <vt:lpstr>AVLT Implementation</vt:lpstr>
      <vt:lpstr>AVLT Implementation</vt:lpstr>
      <vt:lpstr>END</vt:lpstr>
      <vt:lpstr>L (Left) single rotation</vt:lpstr>
      <vt:lpstr>RR single rotation</vt:lpstr>
      <vt:lpstr>RL double rotation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888</cp:revision>
  <cp:lastPrinted>2017-10-11T16:56:27Z</cp:lastPrinted>
  <dcterms:created xsi:type="dcterms:W3CDTF">2013-02-22T17:09:52Z</dcterms:created>
  <dcterms:modified xsi:type="dcterms:W3CDTF">2017-10-11T18:26:03Z</dcterms:modified>
</cp:coreProperties>
</file>