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493" r:id="rId3"/>
    <p:sldId id="509" r:id="rId4"/>
    <p:sldId id="510" r:id="rId5"/>
    <p:sldId id="511" r:id="rId6"/>
    <p:sldId id="512" r:id="rId7"/>
    <p:sldId id="513" r:id="rId8"/>
    <p:sldId id="514" r:id="rId9"/>
    <p:sldId id="517" r:id="rId10"/>
    <p:sldId id="515" r:id="rId11"/>
    <p:sldId id="527" r:id="rId12"/>
    <p:sldId id="526" r:id="rId13"/>
    <p:sldId id="528" r:id="rId14"/>
    <p:sldId id="518" r:id="rId15"/>
    <p:sldId id="519" r:id="rId16"/>
    <p:sldId id="521" r:id="rId17"/>
    <p:sldId id="520" r:id="rId18"/>
    <p:sldId id="522" r:id="rId19"/>
    <p:sldId id="523" r:id="rId20"/>
    <p:sldId id="524" r:id="rId21"/>
    <p:sldId id="525" r:id="rId22"/>
    <p:sldId id="4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C3"/>
    <a:srgbClr val="E45740"/>
    <a:srgbClr val="C6341C"/>
    <a:srgbClr val="F4FB9F"/>
    <a:srgbClr val="3366FF"/>
    <a:srgbClr val="585C2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94" autoAdjust="0"/>
    <p:restoredTop sz="94633" autoAdjust="0"/>
  </p:normalViewPr>
  <p:slideViewPr>
    <p:cSldViewPr>
      <p:cViewPr>
        <p:scale>
          <a:sx n="58" d="100"/>
          <a:sy n="58" d="100"/>
        </p:scale>
        <p:origin x="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b-bell.net/2009/06/a-beginners-guide-to-big-o-notation/" TargetMode="External"/><Relationship Id="rId2" Type="http://schemas.openxmlformats.org/officeDocument/2006/relationships/hyperlink" Target="http://science.slc.edu/~jmarshall/courses/2002/spring/cs50/BigO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http://science.slc.edu</a:t>
            </a:r>
            <a:r>
              <a:rPr lang="en-US" sz="2800">
                <a:hlinkClick r:id="rId2"/>
              </a:rPr>
              <a:t>/~</a:t>
            </a:r>
            <a:r>
              <a:rPr lang="en-US" sz="2800" smtClean="0">
                <a:hlinkClick r:id="rId2"/>
              </a:rPr>
              <a:t>jmarshall/courses/2002/spring/cs50/BigO/index.html</a:t>
            </a:r>
            <a:endParaRPr lang="en-US" sz="2800" smtClean="0"/>
          </a:p>
          <a:p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Beginners Guide to Big-Oh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Complexity Curve Comparison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895600"/>
            <a:ext cx="4572000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95672"/>
              </a:xfrm>
            </p:spPr>
            <p:txBody>
              <a:bodyPr>
                <a:normAutofit/>
              </a:bodyPr>
              <a:lstStyle/>
              <a:p>
                <a:pPr marL="109728" indent="0">
                  <a:spcAft>
                    <a:spcPts val="600"/>
                  </a:spcAft>
                  <a:buNone/>
                </a:pPr>
                <a:r>
                  <a:rPr lang="en-US" sz="2800" b="1" dirty="0" smtClean="0"/>
                  <a:t>Remember the defining formula</a:t>
                </a:r>
                <a:endParaRPr lang="en-US" sz="2800" b="1" dirty="0" smtClean="0"/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if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there are positive constants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and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09728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     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such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that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𝒄𝒇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200" b="1" i="1" dirty="0" smtClean="0">
                    <a:solidFill>
                      <a:srgbClr val="0070C0"/>
                    </a:solidFill>
                  </a:rPr>
                  <a:t>(once we are far enough out the X axis</a:t>
                </a:r>
                <a:r>
                  <a:rPr lang="en-US" sz="1200" b="1" i="1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When we say something like “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this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alg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is O(N^2)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“ we are saying that the </a:t>
                </a:r>
                <a:r>
                  <a:rPr lang="en-US" sz="2000" dirty="0" err="1" smtClean="0"/>
                  <a:t>alg</a:t>
                </a:r>
                <a:r>
                  <a:rPr lang="en-US" sz="2000" dirty="0" smtClean="0"/>
                  <a:t> run time is always under (or on) the N^2 curve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If this is true, what other curves is the </a:t>
                </a:r>
                <a:r>
                  <a:rPr lang="en-US" sz="2000" dirty="0" err="1" smtClean="0"/>
                  <a:t>alg</a:t>
                </a:r>
                <a:r>
                  <a:rPr lang="en-US" sz="2000" dirty="0" smtClean="0"/>
                  <a:t> run-time also under?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95672"/>
              </a:xfrm>
              <a:blipFill>
                <a:blip r:embed="rId2"/>
                <a:stretch>
                  <a:fillRect l="-148" t="-1220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Big O is an Upper Bound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5517653"/>
            <a:ext cx="6096000" cy="1015663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endParaRPr lang="en-US" dirty="0" smtClean="0"/>
          </a:p>
          <a:p>
            <a:pPr marL="109728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sz="2400" b="1" dirty="0" smtClean="0">
                <a:solidFill>
                  <a:srgbClr val="C00000"/>
                </a:solidFill>
              </a:rPr>
              <a:t>5N^2</a:t>
            </a:r>
            <a:r>
              <a:rPr lang="en-US" sz="2400" b="1" dirty="0">
                <a:solidFill>
                  <a:srgbClr val="C00000"/>
                </a:solidFill>
              </a:rPr>
              <a:t>,  N^3, N^5, 15*(2^N), N!, </a:t>
            </a:r>
            <a:r>
              <a:rPr lang="en-US" sz="2400" b="1" dirty="0" smtClean="0">
                <a:solidFill>
                  <a:srgbClr val="C00000"/>
                </a:solidFill>
              </a:rPr>
              <a:t>etc.</a:t>
            </a:r>
          </a:p>
          <a:p>
            <a:pPr marL="109728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i="1" dirty="0" smtClean="0">
                <a:solidFill>
                  <a:srgbClr val="C00000"/>
                </a:solidFill>
              </a:rPr>
              <a:t>So… if an algorithm is O(N^2)</a:t>
            </a:r>
          </a:p>
          <a:p>
            <a:pPr marL="109728" indent="0">
              <a:buNone/>
            </a:pPr>
            <a:r>
              <a:rPr lang="en-US" sz="2400" b="1" i="1" dirty="0" smtClean="0"/>
              <a:t>(like, say, bubble sort)</a:t>
            </a:r>
            <a:endParaRPr lang="en-US" sz="2400" b="1" i="1" dirty="0" smtClean="0"/>
          </a:p>
          <a:p>
            <a:pPr marL="109728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365760" lvl="1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It is also O(N^3)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It is also O(2^N)</a:t>
            </a:r>
          </a:p>
          <a:p>
            <a:pPr marL="365760" lvl="1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2800" b="1" dirty="0" smtClean="0"/>
              <a:t>But, O(N^3) and O(2^N) and others are 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NOT GOOD </a:t>
            </a:r>
            <a:r>
              <a:rPr lang="en-US" sz="2800" b="1" dirty="0" smtClean="0"/>
              <a:t>tight upper bounds… they are not as good an estimate as we can do</a:t>
            </a:r>
          </a:p>
          <a:p>
            <a:pPr marL="109728" indent="0">
              <a:buNone/>
            </a:pP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Big O is an Upper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ound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33600" y="1554908"/>
            <a:ext cx="6553200" cy="2286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 We </a:t>
            </a:r>
            <a:r>
              <a:rPr lang="en-US" sz="2800" b="1" dirty="0">
                <a:solidFill>
                  <a:schemeClr val="tx1"/>
                </a:solidFill>
              </a:rPr>
              <a:t>generally mean “</a:t>
            </a:r>
            <a:r>
              <a:rPr lang="en-US" sz="2800" b="1" dirty="0">
                <a:solidFill>
                  <a:srgbClr val="C00000"/>
                </a:solidFill>
              </a:rPr>
              <a:t>best</a:t>
            </a:r>
            <a:r>
              <a:rPr lang="en-US" sz="2800" b="1" dirty="0">
                <a:solidFill>
                  <a:schemeClr val="tx1"/>
                </a:solidFill>
              </a:rPr>
              <a:t>” or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closest </a:t>
            </a:r>
            <a:r>
              <a:rPr lang="en-US" sz="2800" b="1" dirty="0">
                <a:solidFill>
                  <a:srgbClr val="C00000"/>
                </a:solidFill>
              </a:rPr>
              <a:t>fit </a:t>
            </a:r>
            <a:r>
              <a:rPr lang="en-US" sz="2800" b="1" dirty="0">
                <a:solidFill>
                  <a:schemeClr val="tx1"/>
                </a:solidFill>
              </a:rPr>
              <a:t>when we ask what is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 the </a:t>
            </a:r>
            <a:r>
              <a:rPr lang="en-US" sz="2800" b="1" dirty="0">
                <a:solidFill>
                  <a:schemeClr val="tx1"/>
                </a:solidFill>
              </a:rPr>
              <a:t>O( ) worst case </a:t>
            </a:r>
            <a:r>
              <a:rPr lang="en-US" sz="2800" b="1" dirty="0" smtClean="0">
                <a:solidFill>
                  <a:schemeClr val="tx1"/>
                </a:solidFill>
              </a:rPr>
              <a:t>complexity 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Which Upper Bound is Best?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1432327"/>
            <a:ext cx="7514897" cy="4917508"/>
            <a:chOff x="4493752" y="2450909"/>
            <a:chExt cx="4191000" cy="368319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493752" y="6096000"/>
              <a:ext cx="4191000" cy="0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495800" y="2450909"/>
              <a:ext cx="0" cy="3645091"/>
            </a:xfrm>
            <a:prstGeom prst="straightConnector1">
              <a:avLst/>
            </a:prstGeom>
            <a:ln w="508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4523773" y="2514600"/>
              <a:ext cx="1343627" cy="3581435"/>
            </a:xfrm>
            <a:custGeom>
              <a:avLst/>
              <a:gdLst>
                <a:gd name="connsiteX0" fmla="*/ 0 w 2675928"/>
                <a:gd name="connsiteY0" fmla="*/ 3752812 h 3752812"/>
                <a:gd name="connsiteX1" fmla="*/ 416688 w 2675928"/>
                <a:gd name="connsiteY1" fmla="*/ 3567617 h 3752812"/>
                <a:gd name="connsiteX2" fmla="*/ 891250 w 2675928"/>
                <a:gd name="connsiteY2" fmla="*/ 3220376 h 3752812"/>
                <a:gd name="connsiteX3" fmla="*/ 1689904 w 2675928"/>
                <a:gd name="connsiteY3" fmla="*/ 2479597 h 3752812"/>
                <a:gd name="connsiteX4" fmla="*/ 2430683 w 2675928"/>
                <a:gd name="connsiteY4" fmla="*/ 824417 h 3752812"/>
                <a:gd name="connsiteX5" fmla="*/ 2650602 w 2675928"/>
                <a:gd name="connsiteY5" fmla="*/ 83637 h 3752812"/>
                <a:gd name="connsiteX6" fmla="*/ 2662177 w 2675928"/>
                <a:gd name="connsiteY6" fmla="*/ 48913 h 375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5928" h="3752812">
                  <a:moveTo>
                    <a:pt x="0" y="3752812"/>
                  </a:moveTo>
                  <a:cubicBezTo>
                    <a:pt x="134073" y="3704584"/>
                    <a:pt x="268146" y="3656356"/>
                    <a:pt x="416688" y="3567617"/>
                  </a:cubicBezTo>
                  <a:cubicBezTo>
                    <a:pt x="565230" y="3478878"/>
                    <a:pt x="679047" y="3401713"/>
                    <a:pt x="891250" y="3220376"/>
                  </a:cubicBezTo>
                  <a:cubicBezTo>
                    <a:pt x="1103453" y="3039039"/>
                    <a:pt x="1433332" y="2878923"/>
                    <a:pt x="1689904" y="2479597"/>
                  </a:cubicBezTo>
                  <a:cubicBezTo>
                    <a:pt x="1946476" y="2080270"/>
                    <a:pt x="2270567" y="1223744"/>
                    <a:pt x="2430683" y="824417"/>
                  </a:cubicBezTo>
                  <a:cubicBezTo>
                    <a:pt x="2590799" y="425090"/>
                    <a:pt x="2612020" y="212888"/>
                    <a:pt x="2650602" y="83637"/>
                  </a:cubicBezTo>
                  <a:cubicBezTo>
                    <a:pt x="2689184" y="-45614"/>
                    <a:pt x="2675680" y="1649"/>
                    <a:pt x="2662177" y="48913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572000" y="2690655"/>
              <a:ext cx="3023971" cy="3443446"/>
            </a:xfrm>
            <a:prstGeom prst="straightConnector1">
              <a:avLst/>
            </a:prstGeom>
            <a:ln w="539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920292" y="132205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N^2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4271" y="1609699"/>
            <a:ext cx="129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My </a:t>
            </a:r>
            <a:r>
              <a:rPr lang="en-US" sz="2400" b="1" dirty="0" err="1" smtClean="0">
                <a:solidFill>
                  <a:srgbClr val="C00000"/>
                </a:solidFill>
              </a:rPr>
              <a:t>Alg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1795" y="1474821"/>
            <a:ext cx="1546370" cy="4781650"/>
          </a:xfrm>
          <a:custGeom>
            <a:avLst/>
            <a:gdLst>
              <a:gd name="connsiteX0" fmla="*/ 0 w 2675928"/>
              <a:gd name="connsiteY0" fmla="*/ 3752812 h 3752812"/>
              <a:gd name="connsiteX1" fmla="*/ 416688 w 2675928"/>
              <a:gd name="connsiteY1" fmla="*/ 3567617 h 3752812"/>
              <a:gd name="connsiteX2" fmla="*/ 891250 w 2675928"/>
              <a:gd name="connsiteY2" fmla="*/ 3220376 h 3752812"/>
              <a:gd name="connsiteX3" fmla="*/ 1689904 w 2675928"/>
              <a:gd name="connsiteY3" fmla="*/ 2479597 h 3752812"/>
              <a:gd name="connsiteX4" fmla="*/ 2430683 w 2675928"/>
              <a:gd name="connsiteY4" fmla="*/ 824417 h 3752812"/>
              <a:gd name="connsiteX5" fmla="*/ 2650602 w 2675928"/>
              <a:gd name="connsiteY5" fmla="*/ 83637 h 3752812"/>
              <a:gd name="connsiteX6" fmla="*/ 2662177 w 2675928"/>
              <a:gd name="connsiteY6" fmla="*/ 48913 h 37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928" h="3752812">
                <a:moveTo>
                  <a:pt x="0" y="3752812"/>
                </a:moveTo>
                <a:cubicBezTo>
                  <a:pt x="134073" y="3704584"/>
                  <a:pt x="268146" y="3656356"/>
                  <a:pt x="416688" y="3567617"/>
                </a:cubicBezTo>
                <a:cubicBezTo>
                  <a:pt x="565230" y="3478878"/>
                  <a:pt x="679047" y="3401713"/>
                  <a:pt x="891250" y="3220376"/>
                </a:cubicBezTo>
                <a:cubicBezTo>
                  <a:pt x="1103453" y="3039039"/>
                  <a:pt x="1433332" y="2878923"/>
                  <a:pt x="1689904" y="2479597"/>
                </a:cubicBezTo>
                <a:cubicBezTo>
                  <a:pt x="1946476" y="2080270"/>
                  <a:pt x="2270567" y="1223744"/>
                  <a:pt x="2430683" y="824417"/>
                </a:cubicBezTo>
                <a:cubicBezTo>
                  <a:pt x="2590799" y="425090"/>
                  <a:pt x="2612020" y="212888"/>
                  <a:pt x="2650602" y="83637"/>
                </a:cubicBezTo>
                <a:cubicBezTo>
                  <a:pt x="2689184" y="-45614"/>
                  <a:pt x="2675680" y="1649"/>
                  <a:pt x="2662177" y="48913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524" y="163840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N^3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97506" y="2037334"/>
            <a:ext cx="6305813" cy="4211770"/>
          </a:xfrm>
          <a:prstGeom prst="straightConnector1">
            <a:avLst/>
          </a:prstGeom>
          <a:ln w="539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8194" y="1652177"/>
            <a:ext cx="58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N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5646764" flipH="1">
            <a:off x="2775588" y="2168719"/>
            <a:ext cx="2078948" cy="6583576"/>
          </a:xfrm>
          <a:custGeom>
            <a:avLst/>
            <a:gdLst>
              <a:gd name="connsiteX0" fmla="*/ 0 w 2675928"/>
              <a:gd name="connsiteY0" fmla="*/ 3752812 h 3752812"/>
              <a:gd name="connsiteX1" fmla="*/ 416688 w 2675928"/>
              <a:gd name="connsiteY1" fmla="*/ 3567617 h 3752812"/>
              <a:gd name="connsiteX2" fmla="*/ 891250 w 2675928"/>
              <a:gd name="connsiteY2" fmla="*/ 3220376 h 3752812"/>
              <a:gd name="connsiteX3" fmla="*/ 1689904 w 2675928"/>
              <a:gd name="connsiteY3" fmla="*/ 2479597 h 3752812"/>
              <a:gd name="connsiteX4" fmla="*/ 2430683 w 2675928"/>
              <a:gd name="connsiteY4" fmla="*/ 824417 h 3752812"/>
              <a:gd name="connsiteX5" fmla="*/ 2650602 w 2675928"/>
              <a:gd name="connsiteY5" fmla="*/ 83637 h 3752812"/>
              <a:gd name="connsiteX6" fmla="*/ 2662177 w 2675928"/>
              <a:gd name="connsiteY6" fmla="*/ 48913 h 37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928" h="3752812">
                <a:moveTo>
                  <a:pt x="0" y="3752812"/>
                </a:moveTo>
                <a:cubicBezTo>
                  <a:pt x="134073" y="3704584"/>
                  <a:pt x="268146" y="3656356"/>
                  <a:pt x="416688" y="3567617"/>
                </a:cubicBezTo>
                <a:cubicBezTo>
                  <a:pt x="565230" y="3478878"/>
                  <a:pt x="679047" y="3401713"/>
                  <a:pt x="891250" y="3220376"/>
                </a:cubicBezTo>
                <a:cubicBezTo>
                  <a:pt x="1103453" y="3039039"/>
                  <a:pt x="1433332" y="2878923"/>
                  <a:pt x="1689904" y="2479597"/>
                </a:cubicBezTo>
                <a:cubicBezTo>
                  <a:pt x="1946476" y="2080270"/>
                  <a:pt x="2270567" y="1223744"/>
                  <a:pt x="2430683" y="824417"/>
                </a:cubicBezTo>
                <a:cubicBezTo>
                  <a:pt x="2590799" y="425090"/>
                  <a:pt x="2612020" y="212888"/>
                  <a:pt x="2650602" y="83637"/>
                </a:cubicBezTo>
                <a:cubicBezTo>
                  <a:pt x="2689184" y="-45614"/>
                  <a:pt x="2675680" y="1649"/>
                  <a:pt x="2662177" y="4891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68781" y="4899591"/>
            <a:ext cx="142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lo</a:t>
            </a:r>
            <a:r>
              <a:rPr lang="en-US" sz="2800" b="1" dirty="0" smtClean="0">
                <a:solidFill>
                  <a:srgbClr val="C00000"/>
                </a:solidFill>
              </a:rPr>
              <a:t>g N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8653" y="5890579"/>
            <a:ext cx="217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/>
              <a:t>Problem size</a:t>
            </a:r>
            <a:endParaRPr lang="en-US" sz="20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-304800" y="1007286"/>
            <a:ext cx="109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/>
              <a:t>time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853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For loop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If loop body is O(1) and loop goes (worst case) N times the </a:t>
                </a:r>
                <a:r>
                  <a:rPr lang="en-US" sz="2400" dirty="0" err="1" smtClean="0"/>
                  <a:t>the</a:t>
                </a:r>
                <a:r>
                  <a:rPr lang="en-US" sz="2400" dirty="0" smtClean="0"/>
                  <a:t> loop is O(N)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If loop body takes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 and loop goes N times then loop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 which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pPr marL="109728" indent="0" algn="ctr">
                  <a:spcBef>
                    <a:spcPts val="2400"/>
                  </a:spcBef>
                  <a:buNone/>
                </a:pPr>
                <a:r>
                  <a:rPr lang="en-US" sz="2400" i="1" dirty="0" smtClean="0">
                    <a:solidFill>
                      <a:srgbClr val="C00000"/>
                    </a:solidFill>
                  </a:rPr>
                  <a:t>Overall loop is O(body) * #iterations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Code Analysis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Nested loops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Inner loop is body of outer so get O(</a:t>
                </a:r>
                <a:r>
                  <a:rPr lang="en-US" sz="2400" dirty="0" err="1" smtClean="0"/>
                  <a:t>innerbody</a:t>
                </a:r>
                <a:r>
                  <a:rPr lang="en-US" sz="2400" dirty="0" smtClean="0"/>
                  <a:t>) then multiply by #iterations for outer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Outer loop is M iterations (not a </a:t>
                </a:r>
                <a:r>
                  <a:rPr lang="en-US" sz="2400" dirty="0" err="1" smtClean="0"/>
                  <a:t>const</a:t>
                </a:r>
                <a:r>
                  <a:rPr lang="en-US" sz="2400" dirty="0" smtClean="0"/>
                  <a:t>), inner loop is O(N) then nest is O(N*M) and would say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If outer loop is constant like 5, then we have 5 * O(N) and this is just O(N)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Code Analysis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Consecutive Statements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Add O(each statement), so growth rate is dominated by worst case of the individual statements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       for (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=1to N ) {  a[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] = 0 }          </a:t>
                </a:r>
                <a:r>
                  <a:rPr lang="en-US" sz="2000" b="1" i="1" dirty="0" smtClean="0">
                    <a:solidFill>
                      <a:srgbClr val="C00000"/>
                    </a:solidFill>
                  </a:rPr>
                  <a:t>O(N)</a:t>
                </a:r>
                <a:endParaRPr lang="en-US" sz="2000" i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       for (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=1 to N ) {                              ---+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for ( j=1 to N ) { a[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] = a[j] + 2 }         |-- </a:t>
                </a:r>
                <a:r>
                  <a:rPr lang="en-US" sz="2000" b="1" i="1" dirty="0" smtClean="0">
                    <a:solidFill>
                      <a:srgbClr val="C0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       }                                                     ---+</a:t>
                </a:r>
              </a:p>
              <a:p>
                <a:pPr marL="109728" indent="0">
                  <a:spcBef>
                    <a:spcPts val="1800"/>
                  </a:spcBef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so the sequence of two loops is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+ N)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       is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endParaRPr lang="en-US" sz="2400" b="1" i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" t="-1348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Code Analysis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If/Then/Else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Find </a:t>
            </a:r>
            <a:r>
              <a:rPr lang="en-US" sz="2400" b="1" i="1" dirty="0" smtClean="0">
                <a:solidFill>
                  <a:srgbClr val="C00000"/>
                </a:solidFill>
              </a:rPr>
              <a:t>O(then block) </a:t>
            </a:r>
            <a:r>
              <a:rPr lang="en-US" sz="2400" dirty="0" smtClean="0"/>
              <a:t>and </a:t>
            </a:r>
            <a:r>
              <a:rPr lang="en-US" sz="2400" b="1" i="1" dirty="0" smtClean="0">
                <a:solidFill>
                  <a:srgbClr val="C00000"/>
                </a:solidFill>
              </a:rPr>
              <a:t>O(else block)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400" dirty="0" smtClean="0"/>
              <a:t>   take the worst case as </a:t>
            </a:r>
            <a:r>
              <a:rPr lang="en-US" sz="2400" b="1" i="1" dirty="0" smtClean="0">
                <a:solidFill>
                  <a:srgbClr val="C00000"/>
                </a:solidFill>
              </a:rPr>
              <a:t>O(entire if)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Code Analysis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3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Recursion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Very powerful for programming many data structure operations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Data structures are often recursively defined, so recursive coding can often more directly and succinctly express an algorithm to manipulate such a structure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Often can write code to directly reflect a mathematical formula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Code Analysis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5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Recursion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Can get very inefficient implementations if used haphazardly 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Consider Fibonacci sequence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</a:rPr>
              <a:t>          F(n) = F(n-1) + F(n-2)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</a:rPr>
              <a:t>          F(0) = 1, F(1) = 1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Short and sweet to code this directly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     public long fib ( long n ) {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         if (n==0) return 1;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         if (n==1) return 1;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         return fib(n-1) + fib(n-2);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   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Code Analysis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Algorithm </a:t>
            </a: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8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(Big-Oh)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Code Analysis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9306" y="1946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ib(5)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2430" y="26959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fib(4)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26980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fib(3)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34902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fib(3)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7608" y="42044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fib(2)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8" y="50036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0816" y="50036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fib(0)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7476" y="42044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4891" y="34380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fib(2)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5401" y="42266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6184" y="42282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fib(0)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35234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fib(2)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35269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1932" y="42266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0949" y="42397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fib(0)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431876" y="2295700"/>
            <a:ext cx="703053" cy="40024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320508" y="3117651"/>
            <a:ext cx="514708" cy="377065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50725" y="3128962"/>
            <a:ext cx="638350" cy="33655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3993" y="2282375"/>
            <a:ext cx="1697962" cy="537025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71354" y="3054672"/>
            <a:ext cx="424846" cy="435546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399370" y="3063469"/>
            <a:ext cx="514708" cy="377065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082341" y="3852004"/>
            <a:ext cx="283954" cy="35244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15741" y="3873987"/>
            <a:ext cx="271014" cy="330457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23221" y="3836610"/>
            <a:ext cx="283954" cy="35244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11975" y="3871041"/>
            <a:ext cx="271014" cy="330457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48746" y="3867842"/>
            <a:ext cx="271014" cy="330457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819276" y="3852004"/>
            <a:ext cx="283954" cy="35244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375010" y="4601391"/>
            <a:ext cx="283954" cy="35244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56130" y="4612382"/>
            <a:ext cx="271014" cy="330457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609600" y="1600200"/>
            <a:ext cx="457200" cy="3962400"/>
          </a:xfrm>
          <a:prstGeom prst="leftBrac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27182" y="1438701"/>
            <a:ext cx="1833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Problem size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N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Tree height </a:t>
            </a:r>
            <a:endParaRPr lang="en-US" b="1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81225" y="4830462"/>
                <a:ext cx="5957976" cy="1487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chemeClr val="tx1"/>
                    </a:solidFill>
                  </a:rPr>
                  <a:t>To compute fib of N we induce </a:t>
                </a:r>
                <a:r>
                  <a:rPr lang="en-US" b="1" i="1" dirty="0" smtClean="0"/>
                  <a:t>a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Binary tree of height N-1</a:t>
                </a:r>
              </a:p>
              <a:p>
                <a:pPr algn="r"/>
                <a:r>
                  <a:rPr lang="en-US" b="1" i="1" dirty="0" smtClean="0"/>
                  <a:t>Which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i="1" dirty="0" smtClean="0">
                    <a:solidFill>
                      <a:schemeClr val="tx1"/>
                    </a:solidFill>
                  </a:rPr>
                  <a:t> nodes </a:t>
                </a:r>
                <a:r>
                  <a:rPr lang="en-US" b="1" i="1" smtClean="0">
                    <a:solidFill>
                      <a:srgbClr val="0070C0"/>
                    </a:solidFill>
                  </a:rPr>
                  <a:t>(full complete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, worst case )</a:t>
                </a:r>
              </a:p>
              <a:p>
                <a:pPr algn="r"/>
                <a:r>
                  <a:rPr lang="en-US" b="1" i="1" dirty="0" smtClean="0"/>
                  <a:t>Each node is a function call</a:t>
                </a:r>
              </a:p>
              <a:p>
                <a:pPr algn="r"/>
                <a:r>
                  <a:rPr lang="en-US" b="1" i="1" dirty="0" smtClean="0">
                    <a:solidFill>
                      <a:srgbClr val="C00000"/>
                    </a:solidFill>
                  </a:rPr>
                  <a:t>   So recursive  fib(N)  is 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</a:rPr>
                  <a:t>)  function calls</a:t>
                </a:r>
                <a:endParaRPr lang="en-US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25" y="4830462"/>
                <a:ext cx="5957976" cy="1487202"/>
              </a:xfrm>
              <a:prstGeom prst="rect">
                <a:avLst/>
              </a:prstGeom>
              <a:blipFill rotWithShape="0">
                <a:blip r:embed="rId2"/>
                <a:stretch>
                  <a:fillRect t="-2049" r="-1842" b="-6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4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long fib(long n) 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long A[max];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A[0] = 1;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A[1] = 1;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(n==0) return 1;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(n==1) return 1;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A[i-2] 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A[n];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Another Fib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8915" y="1638776"/>
            <a:ext cx="3946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This code runs in O(n) time… </a:t>
            </a:r>
          </a:p>
          <a:p>
            <a:r>
              <a:rPr lang="en-US" sz="2000" b="1" i="1" dirty="0" smtClean="0">
                <a:solidFill>
                  <a:srgbClr val="C00000"/>
                </a:solidFill>
              </a:rPr>
              <a:t>linear, not exponential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2570675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How can it be so much better?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41910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1)  space–time tradeoff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4490" y="4995717"/>
            <a:ext cx="4172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2"/>
            </a:pPr>
            <a:r>
              <a:rPr lang="en-US" sz="2000" b="1" i="1" dirty="0" smtClean="0">
                <a:solidFill>
                  <a:srgbClr val="C00000"/>
                </a:solidFill>
              </a:rPr>
              <a:t>Exponential recursive 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</a:rPr>
              <a:t>    algorithm is just a bad idea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</a:rPr>
              <a:t>    for this problem</a:t>
            </a:r>
          </a:p>
        </p:txBody>
      </p:sp>
      <p:sp>
        <p:nvSpPr>
          <p:cNvPr id="8" name="Freeform 7"/>
          <p:cNvSpPr/>
          <p:nvPr/>
        </p:nvSpPr>
        <p:spPr>
          <a:xfrm>
            <a:off x="2976113" y="2052526"/>
            <a:ext cx="3019349" cy="2088153"/>
          </a:xfrm>
          <a:custGeom>
            <a:avLst/>
            <a:gdLst>
              <a:gd name="connsiteX0" fmla="*/ 2941608 w 3019349"/>
              <a:gd name="connsiteY0" fmla="*/ 2088153 h 2088153"/>
              <a:gd name="connsiteX1" fmla="*/ 2950234 w 3019349"/>
              <a:gd name="connsiteY1" fmla="*/ 1958757 h 2088153"/>
              <a:gd name="connsiteX2" fmla="*/ 2967487 w 3019349"/>
              <a:gd name="connsiteY2" fmla="*/ 1906999 h 2088153"/>
              <a:gd name="connsiteX3" fmla="*/ 2984740 w 3019349"/>
              <a:gd name="connsiteY3" fmla="*/ 1855240 h 2088153"/>
              <a:gd name="connsiteX4" fmla="*/ 3001993 w 3019349"/>
              <a:gd name="connsiteY4" fmla="*/ 1829361 h 2088153"/>
              <a:gd name="connsiteX5" fmla="*/ 3019245 w 3019349"/>
              <a:gd name="connsiteY5" fmla="*/ 1777602 h 2088153"/>
              <a:gd name="connsiteX6" fmla="*/ 2993366 w 3019349"/>
              <a:gd name="connsiteY6" fmla="*/ 1613700 h 2088153"/>
              <a:gd name="connsiteX7" fmla="*/ 2976113 w 3019349"/>
              <a:gd name="connsiteY7" fmla="*/ 1587821 h 2088153"/>
              <a:gd name="connsiteX8" fmla="*/ 2950234 w 3019349"/>
              <a:gd name="connsiteY8" fmla="*/ 1536063 h 2088153"/>
              <a:gd name="connsiteX9" fmla="*/ 2872596 w 3019349"/>
              <a:gd name="connsiteY9" fmla="*/ 1492931 h 2088153"/>
              <a:gd name="connsiteX10" fmla="*/ 2820838 w 3019349"/>
              <a:gd name="connsiteY10" fmla="*/ 1458425 h 2088153"/>
              <a:gd name="connsiteX11" fmla="*/ 2794959 w 3019349"/>
              <a:gd name="connsiteY11" fmla="*/ 1441172 h 2088153"/>
              <a:gd name="connsiteX12" fmla="*/ 2760453 w 3019349"/>
              <a:gd name="connsiteY12" fmla="*/ 1415293 h 2088153"/>
              <a:gd name="connsiteX13" fmla="*/ 2725947 w 3019349"/>
              <a:gd name="connsiteY13" fmla="*/ 1398040 h 2088153"/>
              <a:gd name="connsiteX14" fmla="*/ 2674189 w 3019349"/>
              <a:gd name="connsiteY14" fmla="*/ 1380787 h 2088153"/>
              <a:gd name="connsiteX15" fmla="*/ 2648310 w 3019349"/>
              <a:gd name="connsiteY15" fmla="*/ 1363534 h 2088153"/>
              <a:gd name="connsiteX16" fmla="*/ 2596551 w 3019349"/>
              <a:gd name="connsiteY16" fmla="*/ 1346282 h 2088153"/>
              <a:gd name="connsiteX17" fmla="*/ 2570672 w 3019349"/>
              <a:gd name="connsiteY17" fmla="*/ 1337655 h 2088153"/>
              <a:gd name="connsiteX18" fmla="*/ 2536166 w 3019349"/>
              <a:gd name="connsiteY18" fmla="*/ 1329029 h 2088153"/>
              <a:gd name="connsiteX19" fmla="*/ 2484408 w 3019349"/>
              <a:gd name="connsiteY19" fmla="*/ 1311776 h 2088153"/>
              <a:gd name="connsiteX20" fmla="*/ 2432649 w 3019349"/>
              <a:gd name="connsiteY20" fmla="*/ 1285897 h 2088153"/>
              <a:gd name="connsiteX21" fmla="*/ 2380891 w 3019349"/>
              <a:gd name="connsiteY21" fmla="*/ 1260017 h 2088153"/>
              <a:gd name="connsiteX22" fmla="*/ 2363638 w 3019349"/>
              <a:gd name="connsiteY22" fmla="*/ 1234138 h 2088153"/>
              <a:gd name="connsiteX23" fmla="*/ 2337759 w 3019349"/>
              <a:gd name="connsiteY23" fmla="*/ 1225512 h 2088153"/>
              <a:gd name="connsiteX24" fmla="*/ 2303253 w 3019349"/>
              <a:gd name="connsiteY24" fmla="*/ 1173753 h 2088153"/>
              <a:gd name="connsiteX25" fmla="*/ 2286000 w 3019349"/>
              <a:gd name="connsiteY25" fmla="*/ 1147874 h 2088153"/>
              <a:gd name="connsiteX26" fmla="*/ 2268747 w 3019349"/>
              <a:gd name="connsiteY26" fmla="*/ 1087489 h 2088153"/>
              <a:gd name="connsiteX27" fmla="*/ 2251495 w 3019349"/>
              <a:gd name="connsiteY27" fmla="*/ 1035731 h 2088153"/>
              <a:gd name="connsiteX28" fmla="*/ 2242868 w 3019349"/>
              <a:gd name="connsiteY28" fmla="*/ 1009851 h 2088153"/>
              <a:gd name="connsiteX29" fmla="*/ 2234242 w 3019349"/>
              <a:gd name="connsiteY29" fmla="*/ 983972 h 2088153"/>
              <a:gd name="connsiteX30" fmla="*/ 2182483 w 3019349"/>
              <a:gd name="connsiteY30" fmla="*/ 906334 h 2088153"/>
              <a:gd name="connsiteX31" fmla="*/ 2165230 w 3019349"/>
              <a:gd name="connsiteY31" fmla="*/ 880455 h 2088153"/>
              <a:gd name="connsiteX32" fmla="*/ 2122098 w 3019349"/>
              <a:gd name="connsiteY32" fmla="*/ 802817 h 2088153"/>
              <a:gd name="connsiteX33" fmla="*/ 2087593 w 3019349"/>
              <a:gd name="connsiteY33" fmla="*/ 725180 h 2088153"/>
              <a:gd name="connsiteX34" fmla="*/ 2078966 w 3019349"/>
              <a:gd name="connsiteY34" fmla="*/ 699300 h 2088153"/>
              <a:gd name="connsiteX35" fmla="*/ 2044461 w 3019349"/>
              <a:gd name="connsiteY35" fmla="*/ 647542 h 2088153"/>
              <a:gd name="connsiteX36" fmla="*/ 2027208 w 3019349"/>
              <a:gd name="connsiteY36" fmla="*/ 621663 h 2088153"/>
              <a:gd name="connsiteX37" fmla="*/ 1949570 w 3019349"/>
              <a:gd name="connsiteY37" fmla="*/ 561278 h 2088153"/>
              <a:gd name="connsiteX38" fmla="*/ 1923691 w 3019349"/>
              <a:gd name="connsiteY38" fmla="*/ 552651 h 2088153"/>
              <a:gd name="connsiteX39" fmla="*/ 1871932 w 3019349"/>
              <a:gd name="connsiteY39" fmla="*/ 518146 h 2088153"/>
              <a:gd name="connsiteX40" fmla="*/ 1802921 w 3019349"/>
              <a:gd name="connsiteY40" fmla="*/ 500893 h 2088153"/>
              <a:gd name="connsiteX41" fmla="*/ 1777042 w 3019349"/>
              <a:gd name="connsiteY41" fmla="*/ 492266 h 2088153"/>
              <a:gd name="connsiteX42" fmla="*/ 1699404 w 3019349"/>
              <a:gd name="connsiteY42" fmla="*/ 475014 h 2088153"/>
              <a:gd name="connsiteX43" fmla="*/ 1664898 w 3019349"/>
              <a:gd name="connsiteY43" fmla="*/ 466387 h 2088153"/>
              <a:gd name="connsiteX44" fmla="*/ 1621766 w 3019349"/>
              <a:gd name="connsiteY44" fmla="*/ 457761 h 2088153"/>
              <a:gd name="connsiteX45" fmla="*/ 1570008 w 3019349"/>
              <a:gd name="connsiteY45" fmla="*/ 449134 h 2088153"/>
              <a:gd name="connsiteX46" fmla="*/ 1544129 w 3019349"/>
              <a:gd name="connsiteY46" fmla="*/ 440508 h 2088153"/>
              <a:gd name="connsiteX47" fmla="*/ 1466491 w 3019349"/>
              <a:gd name="connsiteY47" fmla="*/ 388749 h 2088153"/>
              <a:gd name="connsiteX48" fmla="*/ 1440612 w 3019349"/>
              <a:gd name="connsiteY48" fmla="*/ 371497 h 2088153"/>
              <a:gd name="connsiteX49" fmla="*/ 1397479 w 3019349"/>
              <a:gd name="connsiteY49" fmla="*/ 336991 h 2088153"/>
              <a:gd name="connsiteX50" fmla="*/ 1380227 w 3019349"/>
              <a:gd name="connsiteY50" fmla="*/ 311112 h 2088153"/>
              <a:gd name="connsiteX51" fmla="*/ 983412 w 3019349"/>
              <a:gd name="connsiteY51" fmla="*/ 43693 h 2088153"/>
              <a:gd name="connsiteX52" fmla="*/ 957532 w 3019349"/>
              <a:gd name="connsiteY52" fmla="*/ 26440 h 2088153"/>
              <a:gd name="connsiteX53" fmla="*/ 862642 w 3019349"/>
              <a:gd name="connsiteY53" fmla="*/ 9187 h 2088153"/>
              <a:gd name="connsiteX54" fmla="*/ 819510 w 3019349"/>
              <a:gd name="connsiteY54" fmla="*/ 561 h 2088153"/>
              <a:gd name="connsiteX55" fmla="*/ 215661 w 3019349"/>
              <a:gd name="connsiteY55" fmla="*/ 9187 h 2088153"/>
              <a:gd name="connsiteX56" fmla="*/ 94891 w 3019349"/>
              <a:gd name="connsiteY56" fmla="*/ 561 h 2088153"/>
              <a:gd name="connsiteX57" fmla="*/ 0 w 3019349"/>
              <a:gd name="connsiteY57" fmla="*/ 561 h 208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019349" h="2088153">
                <a:moveTo>
                  <a:pt x="2941608" y="2088153"/>
                </a:moveTo>
                <a:cubicBezTo>
                  <a:pt x="2944483" y="2045021"/>
                  <a:pt x="2944121" y="2001550"/>
                  <a:pt x="2950234" y="1958757"/>
                </a:cubicBezTo>
                <a:cubicBezTo>
                  <a:pt x="2952806" y="1940754"/>
                  <a:pt x="2961736" y="1924252"/>
                  <a:pt x="2967487" y="1906999"/>
                </a:cubicBezTo>
                <a:cubicBezTo>
                  <a:pt x="2967489" y="1906994"/>
                  <a:pt x="2984736" y="1855245"/>
                  <a:pt x="2984740" y="1855240"/>
                </a:cubicBezTo>
                <a:lnTo>
                  <a:pt x="3001993" y="1829361"/>
                </a:lnTo>
                <a:cubicBezTo>
                  <a:pt x="3007744" y="1812108"/>
                  <a:pt x="3020640" y="1795735"/>
                  <a:pt x="3019245" y="1777602"/>
                </a:cubicBezTo>
                <a:cubicBezTo>
                  <a:pt x="3017051" y="1749081"/>
                  <a:pt x="3018678" y="1651667"/>
                  <a:pt x="2993366" y="1613700"/>
                </a:cubicBezTo>
                <a:lnTo>
                  <a:pt x="2976113" y="1587821"/>
                </a:lnTo>
                <a:cubicBezTo>
                  <a:pt x="2969960" y="1569360"/>
                  <a:pt x="2965974" y="1549835"/>
                  <a:pt x="2950234" y="1536063"/>
                </a:cubicBezTo>
                <a:cubicBezTo>
                  <a:pt x="2913725" y="1504117"/>
                  <a:pt x="2908142" y="1504779"/>
                  <a:pt x="2872596" y="1492931"/>
                </a:cubicBezTo>
                <a:lnTo>
                  <a:pt x="2820838" y="1458425"/>
                </a:lnTo>
                <a:cubicBezTo>
                  <a:pt x="2812212" y="1452674"/>
                  <a:pt x="2803253" y="1447392"/>
                  <a:pt x="2794959" y="1441172"/>
                </a:cubicBezTo>
                <a:cubicBezTo>
                  <a:pt x="2783457" y="1432546"/>
                  <a:pt x="2772645" y="1422913"/>
                  <a:pt x="2760453" y="1415293"/>
                </a:cubicBezTo>
                <a:cubicBezTo>
                  <a:pt x="2749548" y="1408477"/>
                  <a:pt x="2737887" y="1402816"/>
                  <a:pt x="2725947" y="1398040"/>
                </a:cubicBezTo>
                <a:cubicBezTo>
                  <a:pt x="2709062" y="1391286"/>
                  <a:pt x="2689321" y="1390875"/>
                  <a:pt x="2674189" y="1380787"/>
                </a:cubicBezTo>
                <a:cubicBezTo>
                  <a:pt x="2665563" y="1375036"/>
                  <a:pt x="2657784" y="1367745"/>
                  <a:pt x="2648310" y="1363534"/>
                </a:cubicBezTo>
                <a:cubicBezTo>
                  <a:pt x="2631691" y="1356148"/>
                  <a:pt x="2613804" y="1352033"/>
                  <a:pt x="2596551" y="1346282"/>
                </a:cubicBezTo>
                <a:cubicBezTo>
                  <a:pt x="2587925" y="1343407"/>
                  <a:pt x="2579494" y="1339860"/>
                  <a:pt x="2570672" y="1337655"/>
                </a:cubicBezTo>
                <a:cubicBezTo>
                  <a:pt x="2559170" y="1334780"/>
                  <a:pt x="2547522" y="1332436"/>
                  <a:pt x="2536166" y="1329029"/>
                </a:cubicBezTo>
                <a:cubicBezTo>
                  <a:pt x="2518747" y="1323803"/>
                  <a:pt x="2484408" y="1311776"/>
                  <a:pt x="2484408" y="1311776"/>
                </a:cubicBezTo>
                <a:cubicBezTo>
                  <a:pt x="2410243" y="1262332"/>
                  <a:pt x="2504079" y="1321611"/>
                  <a:pt x="2432649" y="1285897"/>
                </a:cubicBezTo>
                <a:cubicBezTo>
                  <a:pt x="2365748" y="1252447"/>
                  <a:pt x="2445949" y="1281705"/>
                  <a:pt x="2380891" y="1260017"/>
                </a:cubicBezTo>
                <a:cubicBezTo>
                  <a:pt x="2375140" y="1251391"/>
                  <a:pt x="2371734" y="1240615"/>
                  <a:pt x="2363638" y="1234138"/>
                </a:cubicBezTo>
                <a:cubicBezTo>
                  <a:pt x="2356538" y="1228458"/>
                  <a:pt x="2344189" y="1231942"/>
                  <a:pt x="2337759" y="1225512"/>
                </a:cubicBezTo>
                <a:cubicBezTo>
                  <a:pt x="2323097" y="1210850"/>
                  <a:pt x="2314755" y="1191006"/>
                  <a:pt x="2303253" y="1173753"/>
                </a:cubicBezTo>
                <a:lnTo>
                  <a:pt x="2286000" y="1147874"/>
                </a:lnTo>
                <a:cubicBezTo>
                  <a:pt x="2257011" y="1060904"/>
                  <a:pt x="2301242" y="1195806"/>
                  <a:pt x="2268747" y="1087489"/>
                </a:cubicBezTo>
                <a:cubicBezTo>
                  <a:pt x="2263521" y="1070070"/>
                  <a:pt x="2257246" y="1052984"/>
                  <a:pt x="2251495" y="1035731"/>
                </a:cubicBezTo>
                <a:lnTo>
                  <a:pt x="2242868" y="1009851"/>
                </a:lnTo>
                <a:cubicBezTo>
                  <a:pt x="2239993" y="1001225"/>
                  <a:pt x="2239286" y="991538"/>
                  <a:pt x="2234242" y="983972"/>
                </a:cubicBezTo>
                <a:lnTo>
                  <a:pt x="2182483" y="906334"/>
                </a:lnTo>
                <a:lnTo>
                  <a:pt x="2165230" y="880455"/>
                </a:lnTo>
                <a:cubicBezTo>
                  <a:pt x="2144120" y="817123"/>
                  <a:pt x="2160837" y="841556"/>
                  <a:pt x="2122098" y="802817"/>
                </a:cubicBezTo>
                <a:cubicBezTo>
                  <a:pt x="2077586" y="669285"/>
                  <a:pt x="2128603" y="807202"/>
                  <a:pt x="2087593" y="725180"/>
                </a:cubicBezTo>
                <a:cubicBezTo>
                  <a:pt x="2083526" y="717047"/>
                  <a:pt x="2083382" y="707249"/>
                  <a:pt x="2078966" y="699300"/>
                </a:cubicBezTo>
                <a:cubicBezTo>
                  <a:pt x="2068896" y="681174"/>
                  <a:pt x="2055963" y="664795"/>
                  <a:pt x="2044461" y="647542"/>
                </a:cubicBezTo>
                <a:cubicBezTo>
                  <a:pt x="2038710" y="638916"/>
                  <a:pt x="2034539" y="628994"/>
                  <a:pt x="2027208" y="621663"/>
                </a:cubicBezTo>
                <a:cubicBezTo>
                  <a:pt x="2004877" y="599331"/>
                  <a:pt x="1980530" y="571599"/>
                  <a:pt x="1949570" y="561278"/>
                </a:cubicBezTo>
                <a:cubicBezTo>
                  <a:pt x="1940944" y="558402"/>
                  <a:pt x="1931640" y="557067"/>
                  <a:pt x="1923691" y="552651"/>
                </a:cubicBezTo>
                <a:cubicBezTo>
                  <a:pt x="1905565" y="542581"/>
                  <a:pt x="1892048" y="523175"/>
                  <a:pt x="1871932" y="518146"/>
                </a:cubicBezTo>
                <a:cubicBezTo>
                  <a:pt x="1848928" y="512395"/>
                  <a:pt x="1825416" y="508392"/>
                  <a:pt x="1802921" y="500893"/>
                </a:cubicBezTo>
                <a:cubicBezTo>
                  <a:pt x="1794295" y="498017"/>
                  <a:pt x="1785785" y="494764"/>
                  <a:pt x="1777042" y="492266"/>
                </a:cubicBezTo>
                <a:cubicBezTo>
                  <a:pt x="1740230" y="481748"/>
                  <a:pt x="1739422" y="483907"/>
                  <a:pt x="1699404" y="475014"/>
                </a:cubicBezTo>
                <a:cubicBezTo>
                  <a:pt x="1687830" y="472442"/>
                  <a:pt x="1676472" y="468959"/>
                  <a:pt x="1664898" y="466387"/>
                </a:cubicBezTo>
                <a:cubicBezTo>
                  <a:pt x="1650585" y="463206"/>
                  <a:pt x="1636192" y="460384"/>
                  <a:pt x="1621766" y="457761"/>
                </a:cubicBezTo>
                <a:cubicBezTo>
                  <a:pt x="1604557" y="454632"/>
                  <a:pt x="1587082" y="452928"/>
                  <a:pt x="1570008" y="449134"/>
                </a:cubicBezTo>
                <a:cubicBezTo>
                  <a:pt x="1561132" y="447161"/>
                  <a:pt x="1552755" y="443383"/>
                  <a:pt x="1544129" y="440508"/>
                </a:cubicBezTo>
                <a:lnTo>
                  <a:pt x="1466491" y="388749"/>
                </a:lnTo>
                <a:lnTo>
                  <a:pt x="1440612" y="371497"/>
                </a:lnTo>
                <a:cubicBezTo>
                  <a:pt x="1391168" y="297329"/>
                  <a:pt x="1457005" y="384611"/>
                  <a:pt x="1397479" y="336991"/>
                </a:cubicBezTo>
                <a:cubicBezTo>
                  <a:pt x="1389383" y="330515"/>
                  <a:pt x="1388587" y="317243"/>
                  <a:pt x="1380227" y="311112"/>
                </a:cubicBezTo>
                <a:cubicBezTo>
                  <a:pt x="1035566" y="58360"/>
                  <a:pt x="1150284" y="99315"/>
                  <a:pt x="983412" y="43693"/>
                </a:cubicBezTo>
                <a:cubicBezTo>
                  <a:pt x="974785" y="37942"/>
                  <a:pt x="966805" y="31077"/>
                  <a:pt x="957532" y="26440"/>
                </a:cubicBezTo>
                <a:cubicBezTo>
                  <a:pt x="930161" y="12755"/>
                  <a:pt x="888408" y="13151"/>
                  <a:pt x="862642" y="9187"/>
                </a:cubicBezTo>
                <a:cubicBezTo>
                  <a:pt x="848150" y="6958"/>
                  <a:pt x="833887" y="3436"/>
                  <a:pt x="819510" y="561"/>
                </a:cubicBezTo>
                <a:lnTo>
                  <a:pt x="215661" y="9187"/>
                </a:lnTo>
                <a:cubicBezTo>
                  <a:pt x="175302" y="9187"/>
                  <a:pt x="135218" y="2174"/>
                  <a:pt x="94891" y="561"/>
                </a:cubicBezTo>
                <a:cubicBezTo>
                  <a:pt x="63286" y="-703"/>
                  <a:pt x="31630" y="561"/>
                  <a:pt x="0" y="561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Sometimes an algorithm will solve a problem but not be practical to use in real </a:t>
            </a:r>
            <a:r>
              <a:rPr lang="en-US" sz="2400" dirty="0" smtClean="0"/>
              <a:t>situations (</a:t>
            </a:r>
            <a:r>
              <a:rPr lang="en-US" sz="2400" i="1" dirty="0" err="1" smtClean="0"/>
              <a:t>BubbleSort</a:t>
            </a:r>
            <a:r>
              <a:rPr lang="en-US" sz="2400" i="1" dirty="0" smtClean="0"/>
              <a:t> anyone?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spcAft>
                <a:spcPts val="1800"/>
              </a:spcAft>
            </a:pPr>
            <a:r>
              <a:rPr lang="en-US" sz="2400" dirty="0" smtClean="0"/>
              <a:t>We need a way of comparing the efficiency or complexity of algorithms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We would like to have general categories that are similar in their ability to be applied to practical problems, 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y</a:t>
            </a:r>
            <a:r>
              <a:rPr lang="en-US" sz="2400" dirty="0" smtClean="0"/>
              <a:t>et allow “unimportant” differences between different algorithms </a:t>
            </a:r>
            <a:r>
              <a:rPr lang="en-US" dirty="0" smtClean="0"/>
              <a:t>in a category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Complexity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We do this with a notation usually referred to as “Big Oh” (or “Big O”)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We will use Big O to describe how fast the run-time grows as the size of a problem grows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Problem size is usually the amount of data that is to be processed… length of a list, for example, or number of items that need to be sorted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“Big Oh”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Consider an algorithm we have implemented, and we run it against lists of different sizes… get this data: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N (items)    Time (</a:t>
            </a:r>
            <a:r>
              <a:rPr lang="en-US" sz="2000" dirty="0" err="1" smtClean="0">
                <a:latin typeface="Lucida Console" panose="020B0609040504020204" pitchFamily="49" charset="0"/>
              </a:rPr>
              <a:t>msec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2                2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3                3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4                4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5                5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8                8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16               16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32               32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128              128</a:t>
            </a:r>
          </a:p>
          <a:p>
            <a:pPr marL="109728" indent="0">
              <a:spcAft>
                <a:spcPts val="1800"/>
              </a:spcAft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“Big Oh”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6007291"/>
            <a:ext cx="4191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95800" y="2362200"/>
            <a:ext cx="0" cy="36450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6172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2   4        8             16                   32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00622" y="2743216"/>
            <a:ext cx="3581400" cy="32640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60411" y="413770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solidFill>
                  <a:srgbClr val="C00000"/>
                </a:solidFill>
              </a:rPr>
              <a:t>Linear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4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Consider an algorithm we have implemented, and we run it against lists of different sizes… get this data: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N (items)    Time (</a:t>
            </a:r>
            <a:r>
              <a:rPr lang="en-US" sz="2000" dirty="0" err="1" smtClean="0">
                <a:latin typeface="Lucida Console" panose="020B0609040504020204" pitchFamily="49" charset="0"/>
              </a:rPr>
              <a:t>msec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2                4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3                9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4                16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5                25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8                64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16               256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32               1024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128              16384</a:t>
            </a:r>
          </a:p>
          <a:p>
            <a:pPr marL="109728" indent="0">
              <a:spcAft>
                <a:spcPts val="1800"/>
              </a:spcAft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“Big Oh”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95800" y="6096000"/>
            <a:ext cx="4191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6172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2  4     8           16                   32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23772" y="2450909"/>
            <a:ext cx="0" cy="36450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523773" y="2514600"/>
            <a:ext cx="1343627" cy="3581435"/>
          </a:xfrm>
          <a:custGeom>
            <a:avLst/>
            <a:gdLst>
              <a:gd name="connsiteX0" fmla="*/ 0 w 2675928"/>
              <a:gd name="connsiteY0" fmla="*/ 3752812 h 3752812"/>
              <a:gd name="connsiteX1" fmla="*/ 416688 w 2675928"/>
              <a:gd name="connsiteY1" fmla="*/ 3567617 h 3752812"/>
              <a:gd name="connsiteX2" fmla="*/ 891250 w 2675928"/>
              <a:gd name="connsiteY2" fmla="*/ 3220376 h 3752812"/>
              <a:gd name="connsiteX3" fmla="*/ 1689904 w 2675928"/>
              <a:gd name="connsiteY3" fmla="*/ 2479597 h 3752812"/>
              <a:gd name="connsiteX4" fmla="*/ 2430683 w 2675928"/>
              <a:gd name="connsiteY4" fmla="*/ 824417 h 3752812"/>
              <a:gd name="connsiteX5" fmla="*/ 2650602 w 2675928"/>
              <a:gd name="connsiteY5" fmla="*/ 83637 h 3752812"/>
              <a:gd name="connsiteX6" fmla="*/ 2662177 w 2675928"/>
              <a:gd name="connsiteY6" fmla="*/ 48913 h 37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928" h="3752812">
                <a:moveTo>
                  <a:pt x="0" y="3752812"/>
                </a:moveTo>
                <a:cubicBezTo>
                  <a:pt x="134073" y="3704584"/>
                  <a:pt x="268146" y="3656356"/>
                  <a:pt x="416688" y="3567617"/>
                </a:cubicBezTo>
                <a:cubicBezTo>
                  <a:pt x="565230" y="3478878"/>
                  <a:pt x="679047" y="3401713"/>
                  <a:pt x="891250" y="3220376"/>
                </a:cubicBezTo>
                <a:cubicBezTo>
                  <a:pt x="1103453" y="3039039"/>
                  <a:pt x="1433332" y="2878923"/>
                  <a:pt x="1689904" y="2479597"/>
                </a:cubicBezTo>
                <a:cubicBezTo>
                  <a:pt x="1946476" y="2080270"/>
                  <a:pt x="2270567" y="1223744"/>
                  <a:pt x="2430683" y="824417"/>
                </a:cubicBezTo>
                <a:cubicBezTo>
                  <a:pt x="2590799" y="425090"/>
                  <a:pt x="2612020" y="212888"/>
                  <a:pt x="2650602" y="83637"/>
                </a:cubicBezTo>
                <a:cubicBezTo>
                  <a:pt x="2689184" y="-45614"/>
                  <a:pt x="2675680" y="1649"/>
                  <a:pt x="2662177" y="48913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2870009"/>
            <a:ext cx="3581400" cy="326409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0411" y="4113644"/>
            <a:ext cx="187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>
                <a:solidFill>
                  <a:srgbClr val="C00000"/>
                </a:solidFill>
              </a:rPr>
              <a:t>S</a:t>
            </a:r>
            <a:r>
              <a:rPr lang="en-US" sz="2800" b="1" i="1" dirty="0" smtClean="0">
                <a:solidFill>
                  <a:srgbClr val="C00000"/>
                </a:solidFill>
              </a:rPr>
              <a:t>quared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8249" y="4958403"/>
            <a:ext cx="2666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0070C0"/>
                </a:solidFill>
              </a:rPr>
              <a:t>Grows faster than linear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Consider an algorithm we have implemented, and we run it against lists of different sizes… get this data: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N (items)    Time (</a:t>
            </a:r>
            <a:r>
              <a:rPr lang="en-US" sz="2000" dirty="0" err="1" smtClean="0">
                <a:latin typeface="Lucida Console" panose="020B0609040504020204" pitchFamily="49" charset="0"/>
              </a:rPr>
              <a:t>msec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2                4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3                6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4                8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5                10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8                16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16               32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32               64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128              256</a:t>
            </a:r>
          </a:p>
          <a:p>
            <a:pPr marL="109728" indent="0">
              <a:spcAft>
                <a:spcPts val="1800"/>
              </a:spcAft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“Big Oh”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95800" y="6096000"/>
            <a:ext cx="4191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6172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2  4     8           16                   32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23772" y="2450909"/>
            <a:ext cx="0" cy="36450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551745" y="2806890"/>
            <a:ext cx="3581400" cy="326409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</p:cNvCxnSpPr>
          <p:nvPr/>
        </p:nvCxnSpPr>
        <p:spPr>
          <a:xfrm flipV="1">
            <a:off x="4572000" y="2450909"/>
            <a:ext cx="1981200" cy="35563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0410" y="4113644"/>
            <a:ext cx="17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solidFill>
                  <a:srgbClr val="C00000"/>
                </a:solidFill>
              </a:rPr>
              <a:t>Linear??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8249" y="4958403"/>
            <a:ext cx="263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0070C0"/>
                </a:solidFill>
              </a:rPr>
              <a:t>Grows faster, but not like squared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spcAft>
                    <a:spcPts val="1800"/>
                  </a:spcAft>
                  <a:buNone/>
                </a:pPr>
                <a:r>
                  <a:rPr lang="en-US" sz="3200" b="1" dirty="0" smtClean="0">
                    <a:solidFill>
                      <a:srgbClr val="C00000"/>
                    </a:solidFill>
                  </a:rPr>
                  <a:t>Definition: </a:t>
                </a:r>
              </a:p>
              <a:p>
                <a:pPr marL="109728" indent="0">
                  <a:spcAft>
                    <a:spcPts val="1800"/>
                  </a:spcAft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Aft>
                    <a:spcPts val="1800"/>
                  </a:spcAft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if there are positive constants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and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09728" indent="0">
                  <a:spcAft>
                    <a:spcPts val="1800"/>
                  </a:spcAft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such that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   </a:t>
                </a:r>
              </a:p>
              <a:p>
                <a:pPr marL="109728" indent="0">
                  <a:spcAft>
                    <a:spcPts val="1800"/>
                  </a:spcAft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(once we are far enough out the X axis)</a:t>
                </a:r>
                <a:endParaRPr lang="en-US" sz="2400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“Big Oh”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7848600" cy="4495801"/>
              </a:xfrm>
            </p:spPr>
            <p:txBody>
              <a:bodyPr>
                <a:noAutofit/>
              </a:bodyPr>
              <a:lstStyle/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800" i="1" dirty="0" smtClean="0"/>
                  <a:t>c              </a:t>
                </a:r>
                <a:r>
                  <a:rPr lang="en-US" sz="2800" dirty="0"/>
                  <a:t>c</a:t>
                </a:r>
                <a:r>
                  <a:rPr lang="en-US" sz="2800" dirty="0" smtClean="0"/>
                  <a:t>onstant                 O(1)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800" i="1" dirty="0"/>
                  <a:t>l</a:t>
                </a:r>
                <a:r>
                  <a:rPr lang="en-US" sz="2800" i="1" dirty="0" smtClean="0"/>
                  <a:t>og N        </a:t>
                </a:r>
                <a:r>
                  <a:rPr lang="en-US" sz="2800" dirty="0" smtClean="0"/>
                  <a:t>logarithmic            O( </a:t>
                </a:r>
                <a:r>
                  <a:rPr lang="en-US" sz="2800" i="1" dirty="0" smtClean="0"/>
                  <a:t>log</a:t>
                </a:r>
                <a:r>
                  <a:rPr lang="en-US" sz="2800" dirty="0" smtClean="0"/>
                  <a:t> </a:t>
                </a:r>
                <a:r>
                  <a:rPr lang="en-US" sz="2800" i="1" dirty="0" smtClean="0"/>
                  <a:t>N </a:t>
                </a:r>
                <a:r>
                  <a:rPr lang="en-US" sz="2800" dirty="0" smtClean="0"/>
                  <a:t>)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i="1" dirty="0" smtClean="0"/>
                  <a:t>        </a:t>
                </a:r>
                <a:r>
                  <a:rPr lang="en-US" sz="2800" dirty="0"/>
                  <a:t>l</a:t>
                </a:r>
                <a:r>
                  <a:rPr lang="en-US" sz="2800" dirty="0" smtClean="0"/>
                  <a:t>og-squared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800" i="1" dirty="0" smtClean="0"/>
                  <a:t>N              </a:t>
                </a:r>
                <a:r>
                  <a:rPr lang="en-US" sz="2800" dirty="0" smtClean="0"/>
                  <a:t>linear                     O(</a:t>
                </a:r>
                <a:r>
                  <a:rPr lang="en-US" sz="2800" i="1" dirty="0" smtClean="0"/>
                  <a:t>N </a:t>
                </a:r>
                <a:r>
                  <a:rPr lang="en-US" sz="2800" dirty="0" smtClean="0"/>
                  <a:t>)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800" dirty="0" smtClean="0"/>
                  <a:t>N log N     log-linear              O( </a:t>
                </a:r>
                <a:r>
                  <a:rPr lang="en-US" sz="2800" i="1" dirty="0" smtClean="0"/>
                  <a:t>N log N </a:t>
                </a:r>
                <a:r>
                  <a:rPr lang="en-US" sz="2800" dirty="0" smtClean="0"/>
                  <a:t>)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            quadratic             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)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            cubic                    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)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 smtClean="0"/>
                  <a:t>              exponential         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7848600" cy="4495801"/>
              </a:xfrm>
              <a:blipFill rotWithShape="0">
                <a:blip r:embed="rId2"/>
                <a:stretch>
                  <a:fillRect l="-233" t="-1355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Big-Oh Categories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5206</TotalTime>
  <Words>972</Words>
  <Application>Microsoft Office PowerPoint</Application>
  <PresentationFormat>On-screen Show (4:3)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Lucida Console</vt:lpstr>
      <vt:lpstr>Lucida Sans Unicode</vt:lpstr>
      <vt:lpstr>Verdana</vt:lpstr>
      <vt:lpstr>Wingdings 2</vt:lpstr>
      <vt:lpstr>Wingdings 3</vt:lpstr>
      <vt:lpstr>Concourse</vt:lpstr>
      <vt:lpstr>Data Structures  and Analysis  (COMP 410)</vt:lpstr>
      <vt:lpstr>PowerPoint Presentation</vt:lpstr>
      <vt:lpstr>Complexity</vt:lpstr>
      <vt:lpstr>“Big Oh”</vt:lpstr>
      <vt:lpstr>“Big Oh”</vt:lpstr>
      <vt:lpstr>“Big Oh”</vt:lpstr>
      <vt:lpstr>“Big Oh”</vt:lpstr>
      <vt:lpstr>“Big Oh”</vt:lpstr>
      <vt:lpstr>Big-Oh Categories</vt:lpstr>
      <vt:lpstr>Complexity Curve Comparison</vt:lpstr>
      <vt:lpstr>Big O is an Upper Bound</vt:lpstr>
      <vt:lpstr>Big O is an Upper Bound</vt:lpstr>
      <vt:lpstr>Which Upper Bound is Best?</vt:lpstr>
      <vt:lpstr>Code Analysis</vt:lpstr>
      <vt:lpstr>Code Analysis</vt:lpstr>
      <vt:lpstr>Code Analysis</vt:lpstr>
      <vt:lpstr>Code Analysis</vt:lpstr>
      <vt:lpstr>Code Analysis</vt:lpstr>
      <vt:lpstr>Code Analysis</vt:lpstr>
      <vt:lpstr>Code Analysis</vt:lpstr>
      <vt:lpstr>Another Fib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Administrator</cp:lastModifiedBy>
  <cp:revision>623</cp:revision>
  <dcterms:created xsi:type="dcterms:W3CDTF">2013-02-22T17:09:52Z</dcterms:created>
  <dcterms:modified xsi:type="dcterms:W3CDTF">2019-01-28T17:15:24Z</dcterms:modified>
</cp:coreProperties>
</file>