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493" r:id="rId3"/>
    <p:sldId id="588" r:id="rId4"/>
    <p:sldId id="608" r:id="rId5"/>
    <p:sldId id="644" r:id="rId6"/>
    <p:sldId id="610" r:id="rId7"/>
    <p:sldId id="612" r:id="rId8"/>
    <p:sldId id="614" r:id="rId9"/>
    <p:sldId id="615" r:id="rId10"/>
    <p:sldId id="617" r:id="rId11"/>
    <p:sldId id="620" r:id="rId12"/>
    <p:sldId id="621" r:id="rId13"/>
    <p:sldId id="637" r:id="rId14"/>
    <p:sldId id="622" r:id="rId15"/>
    <p:sldId id="624" r:id="rId16"/>
    <p:sldId id="625" r:id="rId17"/>
    <p:sldId id="626" r:id="rId18"/>
    <p:sldId id="629" r:id="rId19"/>
    <p:sldId id="631" r:id="rId20"/>
    <p:sldId id="634" r:id="rId21"/>
    <p:sldId id="635" r:id="rId22"/>
    <p:sldId id="636" r:id="rId23"/>
    <p:sldId id="645" r:id="rId24"/>
    <p:sldId id="641" r:id="rId25"/>
    <p:sldId id="642" r:id="rId26"/>
    <p:sldId id="643" r:id="rId27"/>
    <p:sldId id="60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55D"/>
    <a:srgbClr val="E45740"/>
    <a:srgbClr val="36824A"/>
    <a:srgbClr val="A9543D"/>
    <a:srgbClr val="2F70B7"/>
    <a:srgbClr val="965926"/>
    <a:srgbClr val="BE442C"/>
    <a:srgbClr val="3B9F3D"/>
    <a:srgbClr val="CC0099"/>
    <a:srgbClr val="F5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4" autoAdjust="0"/>
    <p:restoredTop sz="94633" autoAdjust="0"/>
  </p:normalViewPr>
  <p:slideViewPr>
    <p:cSldViewPr>
      <p:cViewPr varScale="1">
        <p:scale>
          <a:sx n="98" d="100"/>
          <a:sy n="98" d="100"/>
        </p:scale>
        <p:origin x="64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7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4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731CC-7623-49A2-BDB8-9242858AF01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7FE0E-92D0-472F-9E15-224B450E1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3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7FE0E-92D0-472F-9E15-224B450E13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63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7FE0E-92D0-472F-9E15-224B450E13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8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DC30AAD-270B-45A5-9812-B3FF80DA1D5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96200" cy="2514600"/>
          </a:xfrm>
        </p:spPr>
        <p:txBody>
          <a:bodyPr>
            <a:normAutofit fontScale="40000" lnSpcReduction="20000"/>
          </a:bodyPr>
          <a:lstStyle/>
          <a:p>
            <a:pPr algn="r">
              <a:lnSpc>
                <a:spcPts val="100"/>
              </a:lnSpc>
              <a:spcBef>
                <a:spcPts val="0"/>
              </a:spcBef>
            </a:pP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rgbClr val="C00000"/>
              </a:solidFill>
            </a:endParaRPr>
          </a:p>
          <a:p>
            <a:r>
              <a:rPr lang="en-US" sz="51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David </a:t>
            </a:r>
            <a:r>
              <a:rPr lang="en-US" sz="5100" i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Stotts</a:t>
            </a:r>
            <a:endParaRPr lang="en-US" sz="51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 Science Department</a:t>
            </a: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UNC Chapel </a:t>
            </a:r>
            <a:r>
              <a:rPr lang="en-US" sz="51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Hill</a:t>
            </a:r>
            <a:endParaRPr lang="en-US" sz="28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609600"/>
            <a:ext cx="7620000" cy="2590800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Structures </a:t>
            </a:r>
            <a:b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 Analysis</a:t>
            </a:r>
            <a:b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400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i="1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(COMP 410)</a:t>
            </a:r>
            <a:endParaRPr lang="en-US" sz="2400" i="1" dirty="0">
              <a:solidFill>
                <a:srgbClr val="F9FDC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2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4906" y="1417638"/>
            <a:ext cx="8229600" cy="4784724"/>
          </a:xfrm>
        </p:spPr>
        <p:txBody>
          <a:bodyPr>
            <a:normAutofit/>
          </a:bodyPr>
          <a:lstStyle/>
          <a:p>
            <a:pPr marL="109728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We require the </a:t>
            </a:r>
            <a:r>
              <a:rPr lang="en-US" sz="2400" b="1" i="1" dirty="0" smtClean="0"/>
              <a:t>edges</a:t>
            </a:r>
            <a:r>
              <a:rPr lang="en-US" sz="2400" b="1" dirty="0" smtClean="0">
                <a:solidFill>
                  <a:srgbClr val="C00000"/>
                </a:solidFill>
              </a:rPr>
              <a:t>  to be distinct</a:t>
            </a:r>
          </a:p>
          <a:p>
            <a:pPr marL="109728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400" b="1" dirty="0" smtClean="0"/>
              <a:t>If (</a:t>
            </a:r>
            <a:r>
              <a:rPr lang="en-US" sz="2400" b="1" dirty="0" err="1" smtClean="0"/>
              <a:t>a,b</a:t>
            </a:r>
            <a:r>
              <a:rPr lang="en-US" sz="2400" b="1" dirty="0" smtClean="0"/>
              <a:t>) ∈ E there is no cycle between a and b </a:t>
            </a:r>
            <a:r>
              <a:rPr lang="en-US" sz="2400" b="1" i="1" dirty="0" smtClean="0">
                <a:solidFill>
                  <a:srgbClr val="0070C0"/>
                </a:solidFill>
              </a:rPr>
              <a:t>per se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70C0"/>
                </a:solidFill>
              </a:rPr>
              <a:t>a</a:t>
            </a:r>
            <a:r>
              <a:rPr lang="en-US" sz="2000" b="1" i="1" dirty="0" smtClean="0">
                <a:solidFill>
                  <a:srgbClr val="0070C0"/>
                </a:solidFill>
              </a:rPr>
              <a:t>, b, a  is not a cycle, that would imply an edge (</a:t>
            </a:r>
            <a:r>
              <a:rPr lang="en-US" sz="2000" b="1" i="1" dirty="0" err="1" smtClean="0">
                <a:solidFill>
                  <a:srgbClr val="0070C0"/>
                </a:solidFill>
              </a:rPr>
              <a:t>a,b</a:t>
            </a:r>
            <a:r>
              <a:rPr lang="en-US" sz="2000" b="1" i="1" dirty="0" smtClean="0">
                <a:solidFill>
                  <a:srgbClr val="0070C0"/>
                </a:solidFill>
              </a:rPr>
              <a:t>) 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and another edge (</a:t>
            </a:r>
            <a:r>
              <a:rPr lang="en-US" sz="2000" b="1" i="1" dirty="0" err="1" smtClean="0">
                <a:solidFill>
                  <a:srgbClr val="0070C0"/>
                </a:solidFill>
              </a:rPr>
              <a:t>b,a</a:t>
            </a:r>
            <a:r>
              <a:rPr lang="en-US" sz="2000" b="1" i="1" dirty="0" smtClean="0">
                <a:solidFill>
                  <a:srgbClr val="0070C0"/>
                </a:solidFill>
              </a:rPr>
              <a:t>)… (path length 2)</a:t>
            </a:r>
          </a:p>
          <a:p>
            <a:pPr marL="365760" lvl="1" indent="0">
              <a:spcBef>
                <a:spcPts val="600"/>
              </a:spcBef>
              <a:buNone/>
            </a:pPr>
            <a:r>
              <a:rPr lang="en-US" sz="2000" b="1" i="1" dirty="0">
                <a:solidFill>
                  <a:srgbClr val="0070C0"/>
                </a:solidFill>
              </a:rPr>
              <a:t>b</a:t>
            </a:r>
            <a:r>
              <a:rPr lang="en-US" sz="2000" b="1" i="1" dirty="0" smtClean="0">
                <a:solidFill>
                  <a:srgbClr val="0070C0"/>
                </a:solidFill>
              </a:rPr>
              <a:t>ut these are </a:t>
            </a:r>
            <a:r>
              <a:rPr lang="en-US" sz="2000" b="1" i="1" dirty="0" smtClean="0">
                <a:solidFill>
                  <a:srgbClr val="C00000"/>
                </a:solidFill>
              </a:rPr>
              <a:t>one</a:t>
            </a:r>
            <a:r>
              <a:rPr lang="en-US" sz="2000" b="1" i="1" dirty="0" smtClean="0">
                <a:solidFill>
                  <a:srgbClr val="0070C0"/>
                </a:solidFill>
              </a:rPr>
              <a:t> edge, the </a:t>
            </a:r>
            <a:r>
              <a:rPr lang="en-US" sz="2000" b="1" i="1" dirty="0" smtClean="0">
                <a:solidFill>
                  <a:srgbClr val="C00000"/>
                </a:solidFill>
              </a:rPr>
              <a:t>same edge</a:t>
            </a:r>
          </a:p>
          <a:p>
            <a:pPr marL="109728" indent="0">
              <a:spcBef>
                <a:spcPts val="600"/>
              </a:spcBef>
              <a:buNone/>
            </a:pPr>
            <a:endParaRPr lang="en-US" sz="2400" b="1" i="1" dirty="0" smtClean="0">
              <a:solidFill>
                <a:srgbClr val="C00000"/>
              </a:solidFill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 in Undirected Graph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14400" y="3987772"/>
            <a:ext cx="1764773" cy="457200"/>
            <a:chOff x="990600" y="4007730"/>
            <a:chExt cx="1764773" cy="457200"/>
          </a:xfrm>
        </p:grpSpPr>
        <p:sp>
          <p:nvSpPr>
            <p:cNvPr id="9" name="Oval 8"/>
            <p:cNvSpPr/>
            <p:nvPr/>
          </p:nvSpPr>
          <p:spPr>
            <a:xfrm>
              <a:off x="990600" y="4007730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6800" y="405166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298173" y="4007730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68253" y="405166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23" name="Straight Arrow Connector 22"/>
            <p:cNvCxnSpPr>
              <a:stCxn id="9" idx="6"/>
              <a:endCxn id="20" idx="2"/>
            </p:cNvCxnSpPr>
            <p:nvPr/>
          </p:nvCxnSpPr>
          <p:spPr>
            <a:xfrm>
              <a:off x="1447800" y="4236330"/>
              <a:ext cx="850373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791200" y="4007730"/>
            <a:ext cx="2287457" cy="791503"/>
            <a:chOff x="5338380" y="4073325"/>
            <a:chExt cx="2287457" cy="791503"/>
          </a:xfrm>
        </p:grpSpPr>
        <p:sp>
          <p:nvSpPr>
            <p:cNvPr id="10" name="Oval 9"/>
            <p:cNvSpPr/>
            <p:nvPr/>
          </p:nvSpPr>
          <p:spPr>
            <a:xfrm>
              <a:off x="5338380" y="4073325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168637" y="4073325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55823" y="416119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14580" y="4117259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5795580" y="4281967"/>
              <a:ext cx="1395030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 23"/>
            <p:cNvSpPr/>
            <p:nvPr/>
          </p:nvSpPr>
          <p:spPr>
            <a:xfrm>
              <a:off x="5677028" y="4504606"/>
              <a:ext cx="1610162" cy="360222"/>
            </a:xfrm>
            <a:custGeom>
              <a:avLst/>
              <a:gdLst>
                <a:gd name="connsiteX0" fmla="*/ 1780032 w 1780032"/>
                <a:gd name="connsiteY0" fmla="*/ 0 h 573068"/>
                <a:gd name="connsiteX1" fmla="*/ 926592 w 1780032"/>
                <a:gd name="connsiteY1" fmla="*/ 573024 h 573068"/>
                <a:gd name="connsiteX2" fmla="*/ 0 w 1780032"/>
                <a:gd name="connsiteY2" fmla="*/ 24384 h 57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0032" h="573068">
                  <a:moveTo>
                    <a:pt x="1780032" y="0"/>
                  </a:moveTo>
                  <a:cubicBezTo>
                    <a:pt x="1501648" y="284480"/>
                    <a:pt x="1223264" y="568960"/>
                    <a:pt x="926592" y="573024"/>
                  </a:cubicBezTo>
                  <a:cubicBezTo>
                    <a:pt x="629920" y="577088"/>
                    <a:pt x="314960" y="300736"/>
                    <a:pt x="0" y="24384"/>
                  </a:cubicBezTo>
                </a:path>
              </a:pathLst>
            </a:custGeom>
            <a:noFill/>
            <a:ln w="444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991586" y="3939373"/>
            <a:ext cx="2584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BE442C"/>
                </a:solidFill>
                <a:latin typeface="Segoe Print" panose="02000600000000000000" pitchFamily="2" charset="0"/>
              </a:rPr>
              <a:t>Another reason these are technically not the same</a:t>
            </a:r>
            <a:endParaRPr lang="en-US" b="1" dirty="0">
              <a:solidFill>
                <a:srgbClr val="BE442C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6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4906" y="1417638"/>
            <a:ext cx="8229600" cy="4784724"/>
          </a:xfrm>
        </p:spPr>
        <p:txBody>
          <a:bodyPr>
            <a:normAutofit/>
          </a:bodyPr>
          <a:lstStyle/>
          <a:p>
            <a:pPr marL="109728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We require the </a:t>
            </a:r>
            <a:r>
              <a:rPr lang="en-US" sz="2400" b="1" i="1" dirty="0" smtClean="0"/>
              <a:t>edges</a:t>
            </a:r>
            <a:r>
              <a:rPr lang="en-US" sz="2400" b="1" dirty="0" smtClean="0">
                <a:solidFill>
                  <a:srgbClr val="C00000"/>
                </a:solidFill>
              </a:rPr>
              <a:t>  to be distinct</a:t>
            </a:r>
          </a:p>
          <a:p>
            <a:pPr marL="109728" indent="0">
              <a:spcBef>
                <a:spcPts val="600"/>
              </a:spcBef>
              <a:buNone/>
            </a:pPr>
            <a:endParaRPr lang="en-US" sz="2400" b="1" i="1" dirty="0" smtClean="0">
              <a:solidFill>
                <a:srgbClr val="C00000"/>
              </a:solidFill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 in Undirected Graph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61986" y="2827742"/>
            <a:ext cx="2048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BE442C"/>
                </a:solidFill>
                <a:latin typeface="Segoe Print" panose="02000600000000000000" pitchFamily="2" charset="0"/>
              </a:rPr>
              <a:t>No cycles in this graph</a:t>
            </a:r>
            <a:endParaRPr lang="en-US" sz="2000" b="1" dirty="0">
              <a:solidFill>
                <a:srgbClr val="BE442C"/>
              </a:solidFill>
              <a:latin typeface="Segoe Print" panose="02000600000000000000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67752" y="2208898"/>
            <a:ext cx="1754057" cy="1459469"/>
            <a:chOff x="914400" y="2419906"/>
            <a:chExt cx="1754057" cy="1459469"/>
          </a:xfrm>
        </p:grpSpPr>
        <p:sp>
          <p:nvSpPr>
            <p:cNvPr id="9" name="Oval 8"/>
            <p:cNvSpPr/>
            <p:nvPr/>
          </p:nvSpPr>
          <p:spPr>
            <a:xfrm>
              <a:off x="914400" y="2419906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90600" y="246384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211257" y="2419906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92053" y="246384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23" name="Straight Arrow Connector 22"/>
            <p:cNvCxnSpPr>
              <a:stCxn id="9" idx="6"/>
              <a:endCxn id="20" idx="2"/>
            </p:cNvCxnSpPr>
            <p:nvPr/>
          </p:nvCxnSpPr>
          <p:spPr>
            <a:xfrm>
              <a:off x="1371600" y="2648506"/>
              <a:ext cx="839657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1562828" y="3422175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9" idx="5"/>
              <a:endCxn id="22" idx="1"/>
            </p:cNvCxnSpPr>
            <p:nvPr/>
          </p:nvCxnSpPr>
          <p:spPr>
            <a:xfrm>
              <a:off x="1304645" y="2810151"/>
              <a:ext cx="325138" cy="67897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639028" y="3466109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949964" y="2302730"/>
            <a:ext cx="2287457" cy="2015773"/>
            <a:chOff x="5298361" y="2399949"/>
            <a:chExt cx="2287457" cy="2015773"/>
          </a:xfrm>
        </p:grpSpPr>
        <p:sp>
          <p:nvSpPr>
            <p:cNvPr id="10" name="Oval 9"/>
            <p:cNvSpPr/>
            <p:nvPr/>
          </p:nvSpPr>
          <p:spPr>
            <a:xfrm>
              <a:off x="5298361" y="2560638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128618" y="2560638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15804" y="264850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74561" y="2604572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5755561" y="2769280"/>
              <a:ext cx="1395030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 23"/>
            <p:cNvSpPr/>
            <p:nvPr/>
          </p:nvSpPr>
          <p:spPr>
            <a:xfrm flipV="1">
              <a:off x="5620337" y="2399949"/>
              <a:ext cx="1610162" cy="215546"/>
            </a:xfrm>
            <a:custGeom>
              <a:avLst/>
              <a:gdLst>
                <a:gd name="connsiteX0" fmla="*/ 1780032 w 1780032"/>
                <a:gd name="connsiteY0" fmla="*/ 0 h 573068"/>
                <a:gd name="connsiteX1" fmla="*/ 926592 w 1780032"/>
                <a:gd name="connsiteY1" fmla="*/ 573024 h 573068"/>
                <a:gd name="connsiteX2" fmla="*/ 0 w 1780032"/>
                <a:gd name="connsiteY2" fmla="*/ 24384 h 57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0032" h="573068">
                  <a:moveTo>
                    <a:pt x="1780032" y="0"/>
                  </a:moveTo>
                  <a:cubicBezTo>
                    <a:pt x="1501648" y="284480"/>
                    <a:pt x="1223264" y="568960"/>
                    <a:pt x="926592" y="573024"/>
                  </a:cubicBezTo>
                  <a:cubicBezTo>
                    <a:pt x="629920" y="577088"/>
                    <a:pt x="314960" y="300736"/>
                    <a:pt x="0" y="24384"/>
                  </a:cubicBezTo>
                </a:path>
              </a:pathLst>
            </a:custGeom>
            <a:noFill/>
            <a:ln w="5080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052170" y="3958522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06475" y="4002952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31" name="Straight Arrow Connector 30"/>
            <p:cNvCxnSpPr>
              <a:stCxn id="28" idx="0"/>
              <a:endCxn id="10" idx="5"/>
            </p:cNvCxnSpPr>
            <p:nvPr/>
          </p:nvCxnSpPr>
          <p:spPr>
            <a:xfrm flipH="1" flipV="1">
              <a:off x="5688606" y="2950883"/>
              <a:ext cx="592164" cy="100763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31"/>
            <p:cNvSpPr/>
            <p:nvPr/>
          </p:nvSpPr>
          <p:spPr>
            <a:xfrm rot="14400000" flipV="1">
              <a:off x="4996451" y="3516311"/>
              <a:ext cx="1341579" cy="215616"/>
            </a:xfrm>
            <a:custGeom>
              <a:avLst/>
              <a:gdLst>
                <a:gd name="connsiteX0" fmla="*/ 1780032 w 1780032"/>
                <a:gd name="connsiteY0" fmla="*/ 0 h 573068"/>
                <a:gd name="connsiteX1" fmla="*/ 926592 w 1780032"/>
                <a:gd name="connsiteY1" fmla="*/ 573024 h 573068"/>
                <a:gd name="connsiteX2" fmla="*/ 0 w 1780032"/>
                <a:gd name="connsiteY2" fmla="*/ 24384 h 57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0032" h="573068">
                  <a:moveTo>
                    <a:pt x="1780032" y="0"/>
                  </a:moveTo>
                  <a:cubicBezTo>
                    <a:pt x="1501648" y="284480"/>
                    <a:pt x="1223264" y="568960"/>
                    <a:pt x="926592" y="573024"/>
                  </a:cubicBezTo>
                  <a:cubicBezTo>
                    <a:pt x="629920" y="577088"/>
                    <a:pt x="314960" y="300736"/>
                    <a:pt x="0" y="24384"/>
                  </a:cubicBezTo>
                </a:path>
              </a:pathLst>
            </a:custGeom>
            <a:noFill/>
            <a:ln w="5080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207474" y="3153721"/>
            <a:ext cx="25803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BE442C"/>
                </a:solidFill>
                <a:latin typeface="Segoe Print" panose="02000600000000000000" pitchFamily="2" charset="0"/>
              </a:rPr>
              <a:t>cycles in this one</a:t>
            </a:r>
          </a:p>
          <a:p>
            <a:r>
              <a:rPr lang="en-US" sz="2000" b="1" dirty="0" smtClean="0">
                <a:solidFill>
                  <a:srgbClr val="BE442C"/>
                </a:solidFill>
                <a:latin typeface="Segoe Print" panose="02000600000000000000" pitchFamily="2" charset="0"/>
              </a:rPr>
              <a:t>    </a:t>
            </a:r>
            <a:r>
              <a:rPr lang="en-US" sz="2000" b="1" dirty="0" err="1" smtClean="0">
                <a:solidFill>
                  <a:srgbClr val="0070C0"/>
                </a:solidFill>
                <a:latin typeface="Segoe Print" panose="02000600000000000000" pitchFamily="2" charset="0"/>
              </a:rPr>
              <a:t>a,b,a</a:t>
            </a:r>
            <a:endParaRPr lang="en-US" sz="2000" b="1" dirty="0" smtClean="0">
              <a:solidFill>
                <a:srgbClr val="0070C0"/>
              </a:solidFill>
              <a:latin typeface="Segoe Print" panose="02000600000000000000" pitchFamily="2" charset="0"/>
            </a:endParaRPr>
          </a:p>
          <a:p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    </a:t>
            </a:r>
            <a:r>
              <a:rPr lang="en-US" sz="2000" b="1" dirty="0" err="1" smtClean="0">
                <a:solidFill>
                  <a:srgbClr val="0070C0"/>
                </a:solidFill>
                <a:latin typeface="Segoe Print" panose="02000600000000000000" pitchFamily="2" charset="0"/>
              </a:rPr>
              <a:t>a,b,a,c,a</a:t>
            </a:r>
            <a:endParaRPr lang="en-US" sz="2000" b="1" dirty="0" smtClean="0">
              <a:solidFill>
                <a:srgbClr val="0070C0"/>
              </a:solidFill>
              <a:latin typeface="Segoe Print" panose="02000600000000000000" pitchFamily="2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   </a:t>
            </a:r>
            <a:r>
              <a:rPr lang="en-US" sz="2000" b="1" dirty="0" err="1" smtClean="0">
                <a:solidFill>
                  <a:srgbClr val="0070C0"/>
                </a:solidFill>
                <a:latin typeface="Segoe Print" panose="02000600000000000000" pitchFamily="2" charset="0"/>
              </a:rPr>
              <a:t>b,a,c,a,b</a:t>
            </a:r>
            <a:endParaRPr lang="en-US" sz="2000" b="1" dirty="0" smtClean="0">
              <a:solidFill>
                <a:srgbClr val="0070C0"/>
              </a:solidFill>
              <a:latin typeface="Segoe Print" panose="02000600000000000000" pitchFamily="2" charset="0"/>
            </a:endParaRPr>
          </a:p>
          <a:p>
            <a:r>
              <a:rPr lang="en-US" sz="2000" b="1" dirty="0" smtClean="0">
                <a:solidFill>
                  <a:srgbClr val="BE442C"/>
                </a:solidFill>
                <a:latin typeface="Segoe Print" panose="02000600000000000000" pitchFamily="2" charset="0"/>
              </a:rPr>
              <a:t>  etc.  </a:t>
            </a:r>
            <a:endParaRPr lang="en-US" sz="2000" b="1" dirty="0">
              <a:solidFill>
                <a:srgbClr val="BE442C"/>
              </a:solidFill>
              <a:latin typeface="Segoe Print" panose="02000600000000000000" pitchFamily="2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796853" y="4399553"/>
            <a:ext cx="1754057" cy="1459469"/>
            <a:chOff x="1415024" y="4537574"/>
            <a:chExt cx="1754057" cy="1459469"/>
          </a:xfrm>
        </p:grpSpPr>
        <p:sp>
          <p:nvSpPr>
            <p:cNvPr id="39" name="Oval 38"/>
            <p:cNvSpPr/>
            <p:nvPr/>
          </p:nvSpPr>
          <p:spPr>
            <a:xfrm>
              <a:off x="1415024" y="4537574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91224" y="458150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2711881" y="4537574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92677" y="458150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43" name="Straight Arrow Connector 42"/>
            <p:cNvCxnSpPr>
              <a:stCxn id="39" idx="6"/>
              <a:endCxn id="41" idx="2"/>
            </p:cNvCxnSpPr>
            <p:nvPr/>
          </p:nvCxnSpPr>
          <p:spPr>
            <a:xfrm>
              <a:off x="1872224" y="4766174"/>
              <a:ext cx="839657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2063452" y="5539843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39" idx="5"/>
              <a:endCxn id="44" idx="1"/>
            </p:cNvCxnSpPr>
            <p:nvPr/>
          </p:nvCxnSpPr>
          <p:spPr>
            <a:xfrm>
              <a:off x="1805269" y="4927819"/>
              <a:ext cx="325138" cy="67897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139652" y="5583777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47" name="Straight Arrow Connector 46"/>
            <p:cNvCxnSpPr>
              <a:endCxn id="44" idx="7"/>
            </p:cNvCxnSpPr>
            <p:nvPr/>
          </p:nvCxnSpPr>
          <p:spPr>
            <a:xfrm flipH="1">
              <a:off x="2453697" y="4999916"/>
              <a:ext cx="433752" cy="606882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3174506" y="5112664"/>
            <a:ext cx="24642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BE442C"/>
                </a:solidFill>
                <a:latin typeface="Segoe Print" panose="02000600000000000000" pitchFamily="2" charset="0"/>
              </a:rPr>
              <a:t>cycles now…</a:t>
            </a:r>
          </a:p>
          <a:p>
            <a:r>
              <a:rPr lang="en-US" sz="2000" b="1" dirty="0">
                <a:solidFill>
                  <a:srgbClr val="BE442C"/>
                </a:solidFill>
                <a:latin typeface="Segoe Print" panose="02000600000000000000" pitchFamily="2" charset="0"/>
              </a:rPr>
              <a:t> </a:t>
            </a:r>
            <a:r>
              <a:rPr lang="en-US" sz="2000" b="1" dirty="0" smtClean="0">
                <a:solidFill>
                  <a:srgbClr val="BE442C"/>
                </a:solidFill>
                <a:latin typeface="Segoe Print" panose="02000600000000000000" pitchFamily="2" charset="0"/>
              </a:rPr>
              <a:t>  </a:t>
            </a:r>
            <a:r>
              <a:rPr lang="en-US" sz="2000" b="1" dirty="0" err="1" smtClean="0">
                <a:solidFill>
                  <a:srgbClr val="0070C0"/>
                </a:solidFill>
                <a:latin typeface="Segoe Print" panose="02000600000000000000" pitchFamily="2" charset="0"/>
              </a:rPr>
              <a:t>a,b,c,a</a:t>
            </a:r>
            <a:endParaRPr lang="en-US" sz="2000" b="1" dirty="0" smtClean="0">
              <a:solidFill>
                <a:srgbClr val="0070C0"/>
              </a:solidFill>
              <a:latin typeface="Segoe Print" panose="02000600000000000000" pitchFamily="2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  </a:t>
            </a:r>
            <a:r>
              <a:rPr lang="en-US" sz="2000" b="1" dirty="0" err="1" smtClean="0">
                <a:solidFill>
                  <a:srgbClr val="0070C0"/>
                </a:solidFill>
                <a:latin typeface="Segoe Print" panose="02000600000000000000" pitchFamily="2" charset="0"/>
              </a:rPr>
              <a:t>b,c,a,b</a:t>
            </a:r>
            <a:r>
              <a:rPr lang="en-US" sz="2000" b="1" dirty="0" smtClean="0">
                <a:solidFill>
                  <a:srgbClr val="BE442C"/>
                </a:solidFill>
                <a:latin typeface="Segoe Print" panose="02000600000000000000" pitchFamily="2" charset="0"/>
              </a:rPr>
              <a:t>    </a:t>
            </a:r>
          </a:p>
          <a:p>
            <a:r>
              <a:rPr lang="en-US" sz="2000" b="1" dirty="0">
                <a:solidFill>
                  <a:srgbClr val="BE442C"/>
                </a:solidFill>
                <a:latin typeface="Segoe Print" panose="02000600000000000000" pitchFamily="2" charset="0"/>
              </a:rPr>
              <a:t> </a:t>
            </a:r>
            <a:r>
              <a:rPr lang="en-US" sz="2000" b="1" dirty="0" smtClean="0">
                <a:solidFill>
                  <a:srgbClr val="BE442C"/>
                </a:solidFill>
                <a:latin typeface="Segoe Print" panose="02000600000000000000" pitchFamily="2" charset="0"/>
              </a:rPr>
              <a:t>      etc.</a:t>
            </a:r>
            <a:endParaRPr lang="en-US" sz="2000" b="1" dirty="0">
              <a:solidFill>
                <a:srgbClr val="BE442C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61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5" grpId="0"/>
      <p:bldP spid="36" grpId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58370"/>
            <a:ext cx="8229600" cy="4784724"/>
          </a:xfrm>
        </p:spPr>
        <p:txBody>
          <a:bodyPr>
            <a:normAutofit/>
          </a:bodyPr>
          <a:lstStyle/>
          <a:p>
            <a:pPr marL="10972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DAG:</a:t>
            </a:r>
            <a:r>
              <a:rPr lang="en-US" sz="2400" b="1" dirty="0" smtClean="0">
                <a:solidFill>
                  <a:srgbClr val="C00000"/>
                </a:solidFill>
              </a:rPr>
              <a:t> Directed Acyclic Graph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400" b="1" i="1" dirty="0" smtClean="0"/>
              <a:t>Special form used in many problems</a:t>
            </a:r>
          </a:p>
          <a:p>
            <a:pPr marL="109728" indent="0">
              <a:spcBef>
                <a:spcPts val="600"/>
              </a:spcBef>
              <a:buNone/>
            </a:pPr>
            <a:endParaRPr lang="en-US" sz="2400" b="1" i="1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DAG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561891" y="3485198"/>
            <a:ext cx="2883082" cy="2397559"/>
            <a:chOff x="1124592" y="2769109"/>
            <a:chExt cx="3229284" cy="2854843"/>
          </a:xfrm>
        </p:grpSpPr>
        <p:sp>
          <p:nvSpPr>
            <p:cNvPr id="10" name="Oval 9"/>
            <p:cNvSpPr/>
            <p:nvPr/>
          </p:nvSpPr>
          <p:spPr>
            <a:xfrm>
              <a:off x="1124592" y="2769109"/>
              <a:ext cx="457200" cy="45720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515654" y="2769631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04886" y="2859732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78621" y="2789415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19" name="Straight Arrow Connector 18"/>
            <p:cNvCxnSpPr>
              <a:endCxn id="11" idx="2"/>
            </p:cNvCxnSpPr>
            <p:nvPr/>
          </p:nvCxnSpPr>
          <p:spPr>
            <a:xfrm>
              <a:off x="1607800" y="2998231"/>
              <a:ext cx="907854" cy="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1331021" y="4358173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07221" y="441149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31" name="Straight Arrow Connector 30"/>
            <p:cNvCxnSpPr>
              <a:stCxn id="28" idx="0"/>
              <a:endCxn id="10" idx="4"/>
            </p:cNvCxnSpPr>
            <p:nvPr/>
          </p:nvCxnSpPr>
          <p:spPr>
            <a:xfrm flipH="1" flipV="1">
              <a:off x="1353192" y="3226310"/>
              <a:ext cx="206430" cy="113186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31"/>
            <p:cNvSpPr/>
            <p:nvPr/>
          </p:nvSpPr>
          <p:spPr>
            <a:xfrm rot="14400000" flipV="1">
              <a:off x="2227217" y="4061360"/>
              <a:ext cx="2215106" cy="241458"/>
            </a:xfrm>
            <a:custGeom>
              <a:avLst/>
              <a:gdLst>
                <a:gd name="connsiteX0" fmla="*/ 1780032 w 1780032"/>
                <a:gd name="connsiteY0" fmla="*/ 0 h 573068"/>
                <a:gd name="connsiteX1" fmla="*/ 926592 w 1780032"/>
                <a:gd name="connsiteY1" fmla="*/ 573024 h 573068"/>
                <a:gd name="connsiteX2" fmla="*/ 0 w 1780032"/>
                <a:gd name="connsiteY2" fmla="*/ 24384 h 57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0032" h="573068">
                  <a:moveTo>
                    <a:pt x="1780032" y="0"/>
                  </a:moveTo>
                  <a:cubicBezTo>
                    <a:pt x="1501648" y="284480"/>
                    <a:pt x="1223264" y="568960"/>
                    <a:pt x="926592" y="573024"/>
                  </a:cubicBezTo>
                  <a:cubicBezTo>
                    <a:pt x="629920" y="577088"/>
                    <a:pt x="314960" y="300736"/>
                    <a:pt x="0" y="24384"/>
                  </a:cubicBezTo>
                </a:path>
              </a:pathLst>
            </a:custGeom>
            <a:noFill/>
            <a:ln w="5080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450144" y="5166752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896676" y="5040868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615645" y="3872022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020970" y="513035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89097" y="391595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5654" y="5191027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cxnSp>
          <p:nvCxnSpPr>
            <p:cNvPr id="55" name="Straight Arrow Connector 54"/>
            <p:cNvCxnSpPr>
              <a:endCxn id="51" idx="2"/>
            </p:cNvCxnSpPr>
            <p:nvPr/>
          </p:nvCxnSpPr>
          <p:spPr>
            <a:xfrm flipV="1">
              <a:off x="1772391" y="4100622"/>
              <a:ext cx="1843254" cy="44840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1" idx="4"/>
              <a:endCxn id="38" idx="0"/>
            </p:cNvCxnSpPr>
            <p:nvPr/>
          </p:nvCxnSpPr>
          <p:spPr>
            <a:xfrm flipH="1">
              <a:off x="2678744" y="3226831"/>
              <a:ext cx="65510" cy="193992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48" idx="0"/>
            </p:cNvCxnSpPr>
            <p:nvPr/>
          </p:nvCxnSpPr>
          <p:spPr>
            <a:xfrm>
              <a:off x="3885615" y="4333029"/>
              <a:ext cx="239661" cy="70783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38" idx="7"/>
            </p:cNvCxnSpPr>
            <p:nvPr/>
          </p:nvCxnSpPr>
          <p:spPr>
            <a:xfrm flipH="1">
              <a:off x="2840389" y="4278078"/>
              <a:ext cx="835626" cy="95562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603749" y="2633257"/>
            <a:ext cx="2808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BE442C"/>
                </a:solidFill>
                <a:latin typeface="Segoe Print" panose="02000600000000000000" pitchFamily="2" charset="0"/>
              </a:rPr>
              <a:t>Directed edges</a:t>
            </a:r>
          </a:p>
          <a:p>
            <a:pPr>
              <a:spcAft>
                <a:spcPts val="600"/>
              </a:spcAft>
            </a:pPr>
            <a:r>
              <a:rPr lang="en-US" sz="2000" b="1" dirty="0" smtClean="0">
                <a:solidFill>
                  <a:srgbClr val="BE442C"/>
                </a:solidFill>
                <a:latin typeface="Segoe Print" panose="02000600000000000000" pitchFamily="2" charset="0"/>
              </a:rPr>
              <a:t>No cycles ...    </a:t>
            </a:r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DAG </a:t>
            </a:r>
            <a:endParaRPr lang="en-US" sz="2000" b="1" dirty="0">
              <a:solidFill>
                <a:srgbClr val="0070C0"/>
              </a:solidFill>
              <a:latin typeface="Segoe Print" panose="02000600000000000000" pitchFamily="2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834825" y="5260679"/>
            <a:ext cx="2111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BE442C"/>
                </a:solidFill>
                <a:latin typeface="Segoe Print" panose="02000600000000000000" pitchFamily="2" charset="0"/>
              </a:rPr>
              <a:t>Directed edges</a:t>
            </a:r>
          </a:p>
          <a:p>
            <a:pPr>
              <a:spcAft>
                <a:spcPts val="600"/>
              </a:spcAft>
            </a:pPr>
            <a:r>
              <a:rPr lang="en-US" sz="2000" b="1" dirty="0" smtClean="0">
                <a:solidFill>
                  <a:srgbClr val="BE442C"/>
                </a:solidFill>
                <a:latin typeface="Segoe Print" panose="02000600000000000000" pitchFamily="2" charset="0"/>
              </a:rPr>
              <a:t>But </a:t>
            </a:r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cycles ?   </a:t>
            </a:r>
          </a:p>
        </p:txBody>
      </p:sp>
      <p:grpSp>
        <p:nvGrpSpPr>
          <p:cNvPr id="131" name="Group 130"/>
          <p:cNvGrpSpPr/>
          <p:nvPr/>
        </p:nvGrpSpPr>
        <p:grpSpPr>
          <a:xfrm>
            <a:off x="5126947" y="2698282"/>
            <a:ext cx="2883082" cy="2397559"/>
            <a:chOff x="4800600" y="2828531"/>
            <a:chExt cx="2883082" cy="2397559"/>
          </a:xfrm>
        </p:grpSpPr>
        <p:sp>
          <p:nvSpPr>
            <p:cNvPr id="65" name="Oval 64"/>
            <p:cNvSpPr/>
            <p:nvPr/>
          </p:nvSpPr>
          <p:spPr>
            <a:xfrm>
              <a:off x="4800600" y="2828531"/>
              <a:ext cx="408185" cy="38396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042530" y="2828969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122196" y="2904638"/>
              <a:ext cx="272123" cy="310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48837" y="2845584"/>
              <a:ext cx="272123" cy="310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69" name="Straight Arrow Connector 68"/>
            <p:cNvCxnSpPr>
              <a:stCxn id="65" idx="6"/>
              <a:endCxn id="66" idx="2"/>
            </p:cNvCxnSpPr>
            <p:nvPr/>
          </p:nvCxnSpPr>
          <p:spPr>
            <a:xfrm>
              <a:off x="5208785" y="3020515"/>
              <a:ext cx="833745" cy="437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984898" y="4163061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052929" y="4207838"/>
              <a:ext cx="272123" cy="310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72" name="Straight Arrow Connector 71"/>
            <p:cNvCxnSpPr>
              <a:endCxn id="70" idx="7"/>
            </p:cNvCxnSpPr>
            <p:nvPr/>
          </p:nvCxnSpPr>
          <p:spPr>
            <a:xfrm flipH="1">
              <a:off x="5333306" y="3206089"/>
              <a:ext cx="788890" cy="101320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5984043" y="4842124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7275497" y="4736403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7024595" y="3754781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386466" y="4811557"/>
              <a:ext cx="272123" cy="310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090172" y="3791678"/>
              <a:ext cx="272123" cy="310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042530" y="4862510"/>
              <a:ext cx="272123" cy="310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cxnSp>
          <p:nvCxnSpPr>
            <p:cNvPr id="80" name="Straight Arrow Connector 79"/>
            <p:cNvCxnSpPr>
              <a:endCxn id="76" idx="2"/>
            </p:cNvCxnSpPr>
            <p:nvPr/>
          </p:nvCxnSpPr>
          <p:spPr>
            <a:xfrm flipV="1">
              <a:off x="5378950" y="3946764"/>
              <a:ext cx="1645644" cy="37657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4" idx="7"/>
              <a:endCxn id="76" idx="3"/>
            </p:cNvCxnSpPr>
            <p:nvPr/>
          </p:nvCxnSpPr>
          <p:spPr>
            <a:xfrm flipV="1">
              <a:off x="6332451" y="4082516"/>
              <a:ext cx="751921" cy="81583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endCxn id="75" idx="0"/>
            </p:cNvCxnSpPr>
            <p:nvPr/>
          </p:nvCxnSpPr>
          <p:spPr>
            <a:xfrm>
              <a:off x="7265622" y="4141945"/>
              <a:ext cx="213968" cy="59445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6" idx="1"/>
              <a:endCxn id="66" idx="5"/>
            </p:cNvCxnSpPr>
            <p:nvPr/>
          </p:nvCxnSpPr>
          <p:spPr>
            <a:xfrm flipH="1" flipV="1">
              <a:off x="6390938" y="3156704"/>
              <a:ext cx="693434" cy="654308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70" idx="0"/>
              <a:endCxn id="65" idx="4"/>
            </p:cNvCxnSpPr>
            <p:nvPr/>
          </p:nvCxnSpPr>
          <p:spPr>
            <a:xfrm flipH="1" flipV="1">
              <a:off x="5004693" y="3212498"/>
              <a:ext cx="184298" cy="95056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/>
          <p:cNvSpPr txBox="1"/>
          <p:nvPr/>
        </p:nvSpPr>
        <p:spPr>
          <a:xfrm>
            <a:off x="6637215" y="5650056"/>
            <a:ext cx="1723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Yes, so </a:t>
            </a:r>
          </a:p>
          <a:p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not a DAG </a:t>
            </a:r>
          </a:p>
        </p:txBody>
      </p:sp>
    </p:spTree>
    <p:extLst>
      <p:ext uri="{BB962C8B-B14F-4D97-AF65-F5344CB8AC3E}">
        <p14:creationId xmlns:p14="http://schemas.microsoft.com/office/powerpoint/2010/main" val="92832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1" grpId="0"/>
      <p:bldP spid="85" grpId="0"/>
      <p:bldP spid="1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58370"/>
            <a:ext cx="8229600" cy="4784724"/>
          </a:xfrm>
        </p:spPr>
        <p:txBody>
          <a:bodyPr>
            <a:normAutofit/>
          </a:bodyPr>
          <a:lstStyle/>
          <a:p>
            <a:pPr marL="109728" indent="0">
              <a:spcBef>
                <a:spcPts val="600"/>
              </a:spcBef>
              <a:buNone/>
            </a:pPr>
            <a:r>
              <a:rPr lang="en-US" sz="2400" b="1" i="1" dirty="0" smtClean="0"/>
              <a:t>We have been using DAG’s already…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400" b="1" i="1" dirty="0" smtClean="0"/>
              <a:t>Anyone?</a:t>
            </a:r>
          </a:p>
          <a:p>
            <a:pPr marL="109728" indent="0">
              <a:spcBef>
                <a:spcPts val="600"/>
              </a:spcBef>
              <a:buNone/>
            </a:pPr>
            <a:endParaRPr lang="en-US" sz="2400" b="1" i="1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DAG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395755" y="2342011"/>
            <a:ext cx="35095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Trees 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rgbClr val="BE442C"/>
                </a:solidFill>
                <a:latin typeface="Segoe Print" panose="02000600000000000000" pitchFamily="2" charset="0"/>
              </a:rPr>
              <a:t> </a:t>
            </a:r>
            <a:r>
              <a:rPr lang="en-US" sz="2000" b="1" dirty="0" smtClean="0">
                <a:solidFill>
                  <a:srgbClr val="BE442C"/>
                </a:solidFill>
                <a:latin typeface="Segoe Print" panose="02000600000000000000" pitchFamily="2" charset="0"/>
              </a:rPr>
              <a:t> Directed edges</a:t>
            </a:r>
          </a:p>
          <a:p>
            <a:pPr>
              <a:spcAft>
                <a:spcPts val="600"/>
              </a:spcAft>
            </a:pPr>
            <a:r>
              <a:rPr lang="en-US" sz="2000" b="1" dirty="0" smtClean="0">
                <a:solidFill>
                  <a:srgbClr val="BE442C"/>
                </a:solidFill>
                <a:latin typeface="Segoe Print" panose="02000600000000000000" pitchFamily="2" charset="0"/>
              </a:rPr>
              <a:t>  No cycles ...    </a:t>
            </a:r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DAG </a:t>
            </a:r>
            <a:endParaRPr lang="en-US" sz="2000" b="1" dirty="0">
              <a:solidFill>
                <a:srgbClr val="0070C0"/>
              </a:solidFill>
              <a:latin typeface="Segoe Print" panose="02000600000000000000" pitchFamily="2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85800" y="2514600"/>
            <a:ext cx="4241549" cy="3381214"/>
            <a:chOff x="1066800" y="2286000"/>
            <a:chExt cx="4241549" cy="3381214"/>
          </a:xfrm>
        </p:grpSpPr>
        <p:sp>
          <p:nvSpPr>
            <p:cNvPr id="73" name="Oval 72"/>
            <p:cNvSpPr/>
            <p:nvPr/>
          </p:nvSpPr>
          <p:spPr>
            <a:xfrm>
              <a:off x="3087605" y="4398310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1614782" y="3083266"/>
              <a:ext cx="408185" cy="38396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2757273" y="2286000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21315" y="2327080"/>
              <a:ext cx="272123" cy="310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676479" y="3100829"/>
              <a:ext cx="272123" cy="310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69" name="Straight Arrow Connector 68"/>
            <p:cNvCxnSpPr>
              <a:stCxn id="66" idx="3"/>
              <a:endCxn id="65" idx="7"/>
            </p:cNvCxnSpPr>
            <p:nvPr/>
          </p:nvCxnSpPr>
          <p:spPr>
            <a:xfrm flipH="1">
              <a:off x="1963190" y="2613735"/>
              <a:ext cx="853860" cy="525762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1066800" y="4343477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138959" y="4359423"/>
              <a:ext cx="272123" cy="310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72" name="Straight Arrow Connector 71"/>
            <p:cNvCxnSpPr>
              <a:stCxn id="65" idx="5"/>
              <a:endCxn id="74" idx="0"/>
            </p:cNvCxnSpPr>
            <p:nvPr/>
          </p:nvCxnSpPr>
          <p:spPr>
            <a:xfrm>
              <a:off x="1963190" y="3411002"/>
              <a:ext cx="230428" cy="932475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1989525" y="4343477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393138" y="4368570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3804915" y="3126449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61168" y="4405466"/>
              <a:ext cx="272123" cy="310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023208" y="4368570"/>
              <a:ext cx="272123" cy="310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cxnSp>
          <p:nvCxnSpPr>
            <p:cNvPr id="80" name="Straight Arrow Connector 79"/>
            <p:cNvCxnSpPr>
              <a:stCxn id="76" idx="3"/>
              <a:endCxn id="73" idx="7"/>
            </p:cNvCxnSpPr>
            <p:nvPr/>
          </p:nvCxnSpPr>
          <p:spPr>
            <a:xfrm flipH="1">
              <a:off x="3282470" y="3454184"/>
              <a:ext cx="582222" cy="946767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6" idx="4"/>
              <a:endCxn id="84" idx="0"/>
            </p:cNvCxnSpPr>
            <p:nvPr/>
          </p:nvCxnSpPr>
          <p:spPr>
            <a:xfrm flipH="1">
              <a:off x="3961008" y="3510415"/>
              <a:ext cx="48000" cy="84742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6" idx="5"/>
            </p:cNvCxnSpPr>
            <p:nvPr/>
          </p:nvCxnSpPr>
          <p:spPr>
            <a:xfrm>
              <a:off x="4153323" y="3454184"/>
              <a:ext cx="435441" cy="936995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66" idx="5"/>
              <a:endCxn id="76" idx="1"/>
            </p:cNvCxnSpPr>
            <p:nvPr/>
          </p:nvCxnSpPr>
          <p:spPr>
            <a:xfrm>
              <a:off x="3105681" y="2613735"/>
              <a:ext cx="759011" cy="568945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65" idx="3"/>
              <a:endCxn id="70" idx="0"/>
            </p:cNvCxnSpPr>
            <p:nvPr/>
          </p:nvCxnSpPr>
          <p:spPr>
            <a:xfrm flipH="1">
              <a:off x="1270893" y="3411002"/>
              <a:ext cx="403666" cy="932475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>
              <a:off x="3756915" y="4357835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47026" y="4407523"/>
              <a:ext cx="272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  <p:cxnSp>
          <p:nvCxnSpPr>
            <p:cNvPr id="89" name="Straight Arrow Connector 88"/>
            <p:cNvCxnSpPr>
              <a:endCxn id="90" idx="0"/>
            </p:cNvCxnSpPr>
            <p:nvPr/>
          </p:nvCxnSpPr>
          <p:spPr>
            <a:xfrm>
              <a:off x="4733291" y="4706184"/>
              <a:ext cx="370966" cy="575645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4900164" y="5281829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146975" y="4407523"/>
              <a:ext cx="272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53842" y="3144011"/>
              <a:ext cx="272123" cy="310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968194" y="5297882"/>
              <a:ext cx="272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188650" y="4022277"/>
            <a:ext cx="3348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We often use directed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edges because the parent-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child relation is one-way, 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not symmetric</a:t>
            </a:r>
          </a:p>
        </p:txBody>
      </p:sp>
    </p:spTree>
    <p:extLst>
      <p:ext uri="{BB962C8B-B14F-4D97-AF65-F5344CB8AC3E}">
        <p14:creationId xmlns:p14="http://schemas.microsoft.com/office/powerpoint/2010/main" val="387048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1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4724"/>
          </a:xfrm>
        </p:spPr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2400" b="1" i="1" dirty="0" smtClean="0"/>
              <a:t>Lets go back to the previous DAG example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400" b="1" i="1" dirty="0" smtClean="0"/>
              <a:t>How can we answer the question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i="1" dirty="0" smtClean="0">
                <a:solidFill>
                  <a:srgbClr val="C00000"/>
                </a:solidFill>
              </a:rPr>
              <a:t>“ Is there a cycle? ” </a:t>
            </a:r>
            <a:endParaRPr lang="en-US" sz="2400" b="1" i="1" dirty="0">
              <a:solidFill>
                <a:srgbClr val="C00000"/>
              </a:solidFill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9277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Algorithms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297853" y="2965777"/>
            <a:ext cx="3429000" cy="2919646"/>
            <a:chOff x="1124592" y="2769109"/>
            <a:chExt cx="3229284" cy="2854843"/>
          </a:xfrm>
        </p:grpSpPr>
        <p:sp>
          <p:nvSpPr>
            <p:cNvPr id="65" name="Oval 64"/>
            <p:cNvSpPr/>
            <p:nvPr/>
          </p:nvSpPr>
          <p:spPr>
            <a:xfrm>
              <a:off x="1124592" y="2769109"/>
              <a:ext cx="457200" cy="45720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2515654" y="2769631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04886" y="2859732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218293" y="2819732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69" name="Straight Arrow Connector 68"/>
            <p:cNvCxnSpPr>
              <a:endCxn id="66" idx="2"/>
            </p:cNvCxnSpPr>
            <p:nvPr/>
          </p:nvCxnSpPr>
          <p:spPr>
            <a:xfrm>
              <a:off x="1607800" y="2998231"/>
              <a:ext cx="907854" cy="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1331021" y="4358173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407221" y="441149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72" name="Straight Arrow Connector 71"/>
            <p:cNvCxnSpPr>
              <a:stCxn id="70" idx="0"/>
              <a:endCxn id="65" idx="4"/>
            </p:cNvCxnSpPr>
            <p:nvPr/>
          </p:nvCxnSpPr>
          <p:spPr>
            <a:xfrm flipH="1" flipV="1">
              <a:off x="1353192" y="3226310"/>
              <a:ext cx="206430" cy="113186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 72"/>
            <p:cNvSpPr/>
            <p:nvPr/>
          </p:nvSpPr>
          <p:spPr>
            <a:xfrm rot="14400000" flipV="1">
              <a:off x="2235748" y="4048164"/>
              <a:ext cx="2214014" cy="259308"/>
            </a:xfrm>
            <a:custGeom>
              <a:avLst/>
              <a:gdLst>
                <a:gd name="connsiteX0" fmla="*/ 1780032 w 1780032"/>
                <a:gd name="connsiteY0" fmla="*/ 0 h 573068"/>
                <a:gd name="connsiteX1" fmla="*/ 926592 w 1780032"/>
                <a:gd name="connsiteY1" fmla="*/ 573024 h 573068"/>
                <a:gd name="connsiteX2" fmla="*/ 0 w 1780032"/>
                <a:gd name="connsiteY2" fmla="*/ 24384 h 57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0032" h="573068">
                  <a:moveTo>
                    <a:pt x="1780032" y="0"/>
                  </a:moveTo>
                  <a:cubicBezTo>
                    <a:pt x="1501648" y="284480"/>
                    <a:pt x="1223264" y="568960"/>
                    <a:pt x="926592" y="573024"/>
                  </a:cubicBezTo>
                  <a:cubicBezTo>
                    <a:pt x="629920" y="577088"/>
                    <a:pt x="314960" y="300736"/>
                    <a:pt x="0" y="24384"/>
                  </a:cubicBezTo>
                </a:path>
              </a:pathLst>
            </a:custGeom>
            <a:noFill/>
            <a:ln w="5080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50144" y="5166752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896676" y="5040868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615645" y="3872022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988138" y="5119862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15805" y="3927875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526344" y="524177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cxnSp>
          <p:nvCxnSpPr>
            <p:cNvPr id="80" name="Straight Arrow Connector 79"/>
            <p:cNvCxnSpPr>
              <a:endCxn id="76" idx="2"/>
            </p:cNvCxnSpPr>
            <p:nvPr/>
          </p:nvCxnSpPr>
          <p:spPr>
            <a:xfrm flipV="1">
              <a:off x="1772391" y="4100622"/>
              <a:ext cx="1843254" cy="44840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6" idx="4"/>
              <a:endCxn id="74" idx="0"/>
            </p:cNvCxnSpPr>
            <p:nvPr/>
          </p:nvCxnSpPr>
          <p:spPr>
            <a:xfrm flipH="1">
              <a:off x="2678744" y="3226831"/>
              <a:ext cx="65510" cy="193992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endCxn id="75" idx="0"/>
            </p:cNvCxnSpPr>
            <p:nvPr/>
          </p:nvCxnSpPr>
          <p:spPr>
            <a:xfrm>
              <a:off x="3885615" y="4333029"/>
              <a:ext cx="239661" cy="70783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74" idx="7"/>
            </p:cNvCxnSpPr>
            <p:nvPr/>
          </p:nvCxnSpPr>
          <p:spPr>
            <a:xfrm flipH="1">
              <a:off x="2840389" y="4278078"/>
              <a:ext cx="835626" cy="95562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Freeform 83"/>
          <p:cNvSpPr/>
          <p:nvPr/>
        </p:nvSpPr>
        <p:spPr>
          <a:xfrm rot="13315538" flipH="1">
            <a:off x="2261439" y="3292639"/>
            <a:ext cx="1231917" cy="426466"/>
          </a:xfrm>
          <a:custGeom>
            <a:avLst/>
            <a:gdLst>
              <a:gd name="connsiteX0" fmla="*/ 1780032 w 1780032"/>
              <a:gd name="connsiteY0" fmla="*/ 0 h 573068"/>
              <a:gd name="connsiteX1" fmla="*/ 926592 w 1780032"/>
              <a:gd name="connsiteY1" fmla="*/ 573024 h 573068"/>
              <a:gd name="connsiteX2" fmla="*/ 0 w 1780032"/>
              <a:gd name="connsiteY2" fmla="*/ 24384 h 573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0032" h="573068">
                <a:moveTo>
                  <a:pt x="1780032" y="0"/>
                </a:moveTo>
                <a:cubicBezTo>
                  <a:pt x="1501648" y="284480"/>
                  <a:pt x="1223264" y="568960"/>
                  <a:pt x="926592" y="573024"/>
                </a:cubicBezTo>
                <a:cubicBezTo>
                  <a:pt x="629920" y="577088"/>
                  <a:pt x="314960" y="300736"/>
                  <a:pt x="0" y="24384"/>
                </a:cubicBezTo>
              </a:path>
            </a:pathLst>
          </a:custGeom>
          <a:solidFill>
            <a:schemeClr val="bg1"/>
          </a:solidFill>
          <a:ln w="50800" cmpd="sng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3754442" y="2147356"/>
            <a:ext cx="2128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Directed edges</a:t>
            </a:r>
          </a:p>
          <a:p>
            <a:pPr>
              <a:spcAft>
                <a:spcPts val="600"/>
              </a:spcAft>
            </a:pPr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But cycles ?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529854" y="3611562"/>
            <a:ext cx="2709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Cycles… not a DAG</a:t>
            </a:r>
            <a:endParaRPr lang="en-US" sz="2000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65513" y="2457677"/>
            <a:ext cx="1719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No… a DAG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310223" y="3233301"/>
            <a:ext cx="10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Now?</a:t>
            </a:r>
            <a:endParaRPr lang="en-US" sz="2000" b="1" dirty="0">
              <a:solidFill>
                <a:srgbClr val="0070C0"/>
              </a:solidFill>
              <a:latin typeface="Segoe Print" panose="02000600000000000000" pitchFamily="2" charset="0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2190860" y="5565096"/>
            <a:ext cx="1038771" cy="14429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63831" y="2868006"/>
            <a:ext cx="10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Now?</a:t>
            </a:r>
            <a:endParaRPr lang="en-US" sz="2000" b="1" dirty="0">
              <a:solidFill>
                <a:srgbClr val="0070C0"/>
              </a:solidFill>
              <a:latin typeface="Segoe Print" panose="02000600000000000000" pitchFamily="2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69034" y="2844217"/>
            <a:ext cx="1719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No… a DAG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524632" y="3604956"/>
            <a:ext cx="10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Now?</a:t>
            </a:r>
            <a:endParaRPr lang="en-US" sz="2000" b="1" dirty="0">
              <a:solidFill>
                <a:srgbClr val="0070C0"/>
              </a:solidFill>
              <a:latin typeface="Segoe Print" panose="02000600000000000000" pitchFamily="2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548271" y="3249159"/>
            <a:ext cx="1719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No… a DAG</a:t>
            </a:r>
          </a:p>
        </p:txBody>
      </p:sp>
      <p:cxnSp>
        <p:nvCxnSpPr>
          <p:cNvPr id="92" name="Straight Arrow Connector 91"/>
          <p:cNvCxnSpPr>
            <a:stCxn id="66" idx="3"/>
            <a:endCxn id="70" idx="7"/>
          </p:cNvCxnSpPr>
          <p:nvPr/>
        </p:nvCxnSpPr>
        <p:spPr>
          <a:xfrm flipH="1">
            <a:off x="931429" y="3365414"/>
            <a:ext cx="914613" cy="129397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38446" y="4215728"/>
            <a:ext cx="4725913" cy="2308324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  Graph Algorithm: 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 For each vertex</a:t>
            </a:r>
            <a:r>
              <a:rPr lang="en-US" sz="2400" b="1" dirty="0" smtClean="0">
                <a:latin typeface="Arial Narrow" panose="020B0606020202030204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v</a:t>
            </a:r>
            <a:r>
              <a:rPr lang="en-US" sz="2400" b="1" dirty="0" smtClean="0">
                <a:latin typeface="Arial Narrow" panose="020B0606020202030204" pitchFamily="34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{</a:t>
            </a:r>
          </a:p>
          <a:p>
            <a:r>
              <a:rPr lang="en-US" sz="2400" i="1" dirty="0">
                <a:latin typeface="Arial Narrow" panose="020B0606020202030204" pitchFamily="34" charset="0"/>
              </a:rPr>
              <a:t> </a:t>
            </a:r>
            <a:r>
              <a:rPr lang="en-US" sz="2400" i="1" dirty="0" smtClean="0">
                <a:latin typeface="Arial Narrow" panose="020B0606020202030204" pitchFamily="34" charset="0"/>
              </a:rPr>
              <a:t>    trace paths from </a:t>
            </a:r>
            <a:r>
              <a:rPr lang="en-US" sz="2400" i="1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v</a:t>
            </a:r>
          </a:p>
          <a:p>
            <a:r>
              <a:rPr lang="en-US" sz="2400" i="1" dirty="0">
                <a:latin typeface="Arial Narrow" panose="020B0606020202030204" pitchFamily="34" charset="0"/>
              </a:rPr>
              <a:t> </a:t>
            </a:r>
            <a:r>
              <a:rPr lang="en-US" sz="2400" i="1" dirty="0" smtClean="0">
                <a:latin typeface="Arial Narrow" panose="020B0606020202030204" pitchFamily="34" charset="0"/>
              </a:rPr>
              <a:t>    see if you revisit a node on the path</a:t>
            </a:r>
          </a:p>
          <a:p>
            <a:r>
              <a:rPr lang="en-US" sz="2400" i="1" dirty="0">
                <a:latin typeface="Arial Narrow" panose="020B0606020202030204" pitchFamily="34" charset="0"/>
              </a:rPr>
              <a:t> </a:t>
            </a:r>
            <a:r>
              <a:rPr lang="en-US" sz="2400" i="1" dirty="0" smtClean="0">
                <a:latin typeface="Arial Narrow" panose="020B0606020202030204" pitchFamily="34" charset="0"/>
              </a:rPr>
              <a:t>    each path must end or revisit (why?) 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 }</a:t>
            </a:r>
            <a:endParaRPr lang="en-US" sz="500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8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7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7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7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1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1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1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2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3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4" grpId="0" animBg="1"/>
      <p:bldP spid="85" grpId="0"/>
      <p:bldP spid="86" grpId="0"/>
      <p:bldP spid="87" grpId="0"/>
      <p:bldP spid="88" grpId="0"/>
      <p:bldP spid="59" grpId="0"/>
      <p:bldP spid="62" grpId="0"/>
      <p:bldP spid="90" grpId="0"/>
      <p:bldP spid="91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25456"/>
          </a:xfrm>
        </p:spPr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Undirected Graph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 smtClean="0"/>
              <a:t>Has a path from every vertex to every other vertex</a:t>
            </a:r>
            <a:endParaRPr lang="en-US" sz="2400" b="1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Connected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612852" y="2692354"/>
            <a:ext cx="2883082" cy="2397559"/>
            <a:chOff x="1124592" y="2769109"/>
            <a:chExt cx="3229284" cy="2854843"/>
          </a:xfrm>
        </p:grpSpPr>
        <p:sp>
          <p:nvSpPr>
            <p:cNvPr id="10" name="Oval 9"/>
            <p:cNvSpPr/>
            <p:nvPr/>
          </p:nvSpPr>
          <p:spPr>
            <a:xfrm>
              <a:off x="1124592" y="2769109"/>
              <a:ext cx="457200" cy="45720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515654" y="2769631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04886" y="2859732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78621" y="2789415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19" name="Straight Arrow Connector 18"/>
            <p:cNvCxnSpPr>
              <a:endCxn id="11" idx="2"/>
            </p:cNvCxnSpPr>
            <p:nvPr/>
          </p:nvCxnSpPr>
          <p:spPr>
            <a:xfrm>
              <a:off x="1607800" y="2998231"/>
              <a:ext cx="907854" cy="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1331021" y="4358173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07221" y="441149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31" name="Straight Arrow Connector 30"/>
            <p:cNvCxnSpPr>
              <a:stCxn id="28" idx="0"/>
              <a:endCxn id="10" idx="4"/>
            </p:cNvCxnSpPr>
            <p:nvPr/>
          </p:nvCxnSpPr>
          <p:spPr>
            <a:xfrm flipH="1" flipV="1">
              <a:off x="1353192" y="3226310"/>
              <a:ext cx="206430" cy="113186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2450144" y="5166752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896676" y="5040868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615645" y="3872022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020970" y="513035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89097" y="391595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5654" y="5191027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cxnSp>
          <p:nvCxnSpPr>
            <p:cNvPr id="55" name="Straight Arrow Connector 54"/>
            <p:cNvCxnSpPr>
              <a:endCxn id="51" idx="2"/>
            </p:cNvCxnSpPr>
            <p:nvPr/>
          </p:nvCxnSpPr>
          <p:spPr>
            <a:xfrm flipV="1">
              <a:off x="1772391" y="4100622"/>
              <a:ext cx="1843254" cy="44840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1" idx="4"/>
              <a:endCxn id="38" idx="0"/>
            </p:cNvCxnSpPr>
            <p:nvPr/>
          </p:nvCxnSpPr>
          <p:spPr>
            <a:xfrm flipH="1">
              <a:off x="2678744" y="3226831"/>
              <a:ext cx="65510" cy="193992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48" idx="0"/>
            </p:cNvCxnSpPr>
            <p:nvPr/>
          </p:nvCxnSpPr>
          <p:spPr>
            <a:xfrm>
              <a:off x="3885615" y="4333029"/>
              <a:ext cx="239661" cy="70783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28" idx="7"/>
            </p:cNvCxnSpPr>
            <p:nvPr/>
          </p:nvCxnSpPr>
          <p:spPr>
            <a:xfrm flipH="1">
              <a:off x="1721266" y="3199398"/>
              <a:ext cx="891606" cy="122573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1847487" y="5526154"/>
            <a:ext cx="1838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BE442C"/>
                </a:solidFill>
                <a:latin typeface="Segoe Print" panose="02000600000000000000" pitchFamily="2" charset="0"/>
              </a:rPr>
              <a:t>connected</a:t>
            </a:r>
            <a:endParaRPr lang="en-US" sz="2000" b="1" dirty="0">
              <a:solidFill>
                <a:srgbClr val="0070C0"/>
              </a:solidFill>
              <a:latin typeface="Segoe Print" panose="02000600000000000000" pitchFamily="2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60829" y="5582016"/>
            <a:ext cx="2111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BE442C"/>
                </a:solidFill>
                <a:latin typeface="Segoe Print" panose="02000600000000000000" pitchFamily="2" charset="0"/>
              </a:rPr>
              <a:t>Not connected</a:t>
            </a:r>
            <a:endParaRPr lang="en-US" sz="2000" b="1" dirty="0" smtClean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029200" y="2717372"/>
            <a:ext cx="2883082" cy="2397559"/>
            <a:chOff x="1124592" y="2769109"/>
            <a:chExt cx="3229284" cy="2854843"/>
          </a:xfrm>
        </p:grpSpPr>
        <p:sp>
          <p:nvSpPr>
            <p:cNvPr id="50" name="Oval 49"/>
            <p:cNvSpPr/>
            <p:nvPr/>
          </p:nvSpPr>
          <p:spPr>
            <a:xfrm>
              <a:off x="1124592" y="2769109"/>
              <a:ext cx="457200" cy="45720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515654" y="2769631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604886" y="2859732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178621" y="2789415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64" name="Straight Arrow Connector 63"/>
            <p:cNvCxnSpPr>
              <a:endCxn id="59" idx="2"/>
            </p:cNvCxnSpPr>
            <p:nvPr/>
          </p:nvCxnSpPr>
          <p:spPr>
            <a:xfrm>
              <a:off x="1607800" y="2998231"/>
              <a:ext cx="907854" cy="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1331021" y="4358173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407221" y="441149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86" name="Straight Arrow Connector 85"/>
            <p:cNvCxnSpPr>
              <a:stCxn id="73" idx="0"/>
              <a:endCxn id="50" idx="4"/>
            </p:cNvCxnSpPr>
            <p:nvPr/>
          </p:nvCxnSpPr>
          <p:spPr>
            <a:xfrm flipH="1" flipV="1">
              <a:off x="1353192" y="3226310"/>
              <a:ext cx="206430" cy="113186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2450144" y="5166752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896676" y="5040868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615645" y="3872022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020970" y="513035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689097" y="391595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515654" y="5191027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cxnSp>
          <p:nvCxnSpPr>
            <p:cNvPr id="94" name="Straight Arrow Connector 93"/>
            <p:cNvCxnSpPr>
              <a:stCxn id="59" idx="4"/>
              <a:endCxn id="87" idx="0"/>
            </p:cNvCxnSpPr>
            <p:nvPr/>
          </p:nvCxnSpPr>
          <p:spPr>
            <a:xfrm flipH="1">
              <a:off x="2678744" y="3226831"/>
              <a:ext cx="65510" cy="193992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endCxn id="88" idx="0"/>
            </p:cNvCxnSpPr>
            <p:nvPr/>
          </p:nvCxnSpPr>
          <p:spPr>
            <a:xfrm>
              <a:off x="3885615" y="4333029"/>
              <a:ext cx="239661" cy="70783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endCxn id="73" idx="7"/>
            </p:cNvCxnSpPr>
            <p:nvPr/>
          </p:nvCxnSpPr>
          <p:spPr>
            <a:xfrm flipH="1">
              <a:off x="1721266" y="3199398"/>
              <a:ext cx="891606" cy="122573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703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1" grpId="0"/>
      <p:bldP spid="8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25456"/>
          </a:xfrm>
        </p:spPr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Directed Graph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Strongly Connected: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  </a:t>
            </a:r>
            <a:r>
              <a:rPr lang="en-US" sz="2400" b="1" i="1" dirty="0" smtClean="0"/>
              <a:t>Has a path from every vertex to every other vertex</a:t>
            </a:r>
            <a:endParaRPr lang="en-US" sz="2400" b="1" i="1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Connected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440638" y="2987851"/>
            <a:ext cx="1867219" cy="2058499"/>
            <a:chOff x="1124592" y="2769109"/>
            <a:chExt cx="2091436" cy="2451114"/>
          </a:xfrm>
        </p:grpSpPr>
        <p:sp>
          <p:nvSpPr>
            <p:cNvPr id="10" name="Oval 9"/>
            <p:cNvSpPr/>
            <p:nvPr/>
          </p:nvSpPr>
          <p:spPr>
            <a:xfrm>
              <a:off x="1124592" y="2769109"/>
              <a:ext cx="457200" cy="45720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744271" y="2769977"/>
              <a:ext cx="457200" cy="45720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01616" y="2791719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78621" y="2789415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19" name="Straight Arrow Connector 18"/>
            <p:cNvCxnSpPr>
              <a:stCxn id="10" idx="6"/>
              <a:endCxn id="11" idx="2"/>
            </p:cNvCxnSpPr>
            <p:nvPr/>
          </p:nvCxnSpPr>
          <p:spPr>
            <a:xfrm>
              <a:off x="1581792" y="2997710"/>
              <a:ext cx="1162479" cy="868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1143447" y="4728248"/>
              <a:ext cx="457200" cy="45720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04506" y="4751786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31" name="Straight Arrow Connector 30"/>
            <p:cNvCxnSpPr>
              <a:stCxn id="10" idx="4"/>
              <a:endCxn id="28" idx="0"/>
            </p:cNvCxnSpPr>
            <p:nvPr/>
          </p:nvCxnSpPr>
          <p:spPr>
            <a:xfrm>
              <a:off x="1353193" y="3226310"/>
              <a:ext cx="18855" cy="150193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2758828" y="4748554"/>
              <a:ext cx="457200" cy="457199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25648" y="4780449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55" name="Straight Arrow Connector 54"/>
            <p:cNvCxnSpPr>
              <a:stCxn id="11" idx="4"/>
              <a:endCxn id="38" idx="0"/>
            </p:cNvCxnSpPr>
            <p:nvPr/>
          </p:nvCxnSpPr>
          <p:spPr>
            <a:xfrm>
              <a:off x="2972872" y="3227178"/>
              <a:ext cx="14557" cy="1521376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8" idx="1"/>
              <a:endCxn id="10" idx="5"/>
            </p:cNvCxnSpPr>
            <p:nvPr/>
          </p:nvCxnSpPr>
          <p:spPr>
            <a:xfrm flipH="1" flipV="1">
              <a:off x="1514837" y="3159354"/>
              <a:ext cx="1310946" cy="1656156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8" idx="6"/>
              <a:endCxn id="38" idx="2"/>
            </p:cNvCxnSpPr>
            <p:nvPr/>
          </p:nvCxnSpPr>
          <p:spPr>
            <a:xfrm>
              <a:off x="1600648" y="4956849"/>
              <a:ext cx="1158180" cy="20304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1026641" y="5408799"/>
            <a:ext cx="2712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BE442C"/>
                </a:solidFill>
                <a:latin typeface="Segoe Print" panose="02000600000000000000" pitchFamily="2" charset="0"/>
              </a:rPr>
              <a:t>Strongly connected</a:t>
            </a:r>
            <a:endParaRPr lang="en-US" sz="2000" b="1" dirty="0">
              <a:solidFill>
                <a:srgbClr val="0070C0"/>
              </a:solidFill>
              <a:latin typeface="Segoe Print" panose="02000600000000000000" pitchFamily="2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800600" y="5445495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BE442C"/>
                </a:solidFill>
                <a:latin typeface="Segoe Print" panose="02000600000000000000" pitchFamily="2" charset="0"/>
              </a:rPr>
              <a:t>Not strongly connected</a:t>
            </a:r>
            <a:endParaRPr lang="en-US" sz="2000" b="1" dirty="0" smtClean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410200" y="2963965"/>
            <a:ext cx="1867219" cy="2058499"/>
            <a:chOff x="1124592" y="2769109"/>
            <a:chExt cx="2091436" cy="2451114"/>
          </a:xfrm>
        </p:grpSpPr>
        <p:sp>
          <p:nvSpPr>
            <p:cNvPr id="77" name="Oval 76"/>
            <p:cNvSpPr/>
            <p:nvPr/>
          </p:nvSpPr>
          <p:spPr>
            <a:xfrm>
              <a:off x="1124592" y="2769109"/>
              <a:ext cx="457200" cy="45720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2744271" y="2789309"/>
              <a:ext cx="457200" cy="45720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771860" y="2814076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178621" y="2789415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1143447" y="4728248"/>
              <a:ext cx="457200" cy="45720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204506" y="4751786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93" name="Straight Arrow Connector 92"/>
            <p:cNvCxnSpPr>
              <a:stCxn id="77" idx="4"/>
              <a:endCxn id="82" idx="0"/>
            </p:cNvCxnSpPr>
            <p:nvPr/>
          </p:nvCxnSpPr>
          <p:spPr>
            <a:xfrm>
              <a:off x="1353193" y="3226310"/>
              <a:ext cx="18855" cy="150193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2758828" y="4748554"/>
              <a:ext cx="457200" cy="457199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825648" y="4780449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99" name="Straight Arrow Connector 98"/>
            <p:cNvCxnSpPr>
              <a:stCxn id="78" idx="4"/>
              <a:endCxn id="97" idx="0"/>
            </p:cNvCxnSpPr>
            <p:nvPr/>
          </p:nvCxnSpPr>
          <p:spPr>
            <a:xfrm>
              <a:off x="2972872" y="3246509"/>
              <a:ext cx="14557" cy="1502045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7" idx="1"/>
              <a:endCxn id="77" idx="5"/>
            </p:cNvCxnSpPr>
            <p:nvPr/>
          </p:nvCxnSpPr>
          <p:spPr>
            <a:xfrm flipH="1" flipV="1">
              <a:off x="1514837" y="3159354"/>
              <a:ext cx="1310946" cy="1656156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82" idx="6"/>
              <a:endCxn id="97" idx="2"/>
            </p:cNvCxnSpPr>
            <p:nvPr/>
          </p:nvCxnSpPr>
          <p:spPr>
            <a:xfrm>
              <a:off x="1600648" y="4956849"/>
              <a:ext cx="1158180" cy="20304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015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8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8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1" grpId="0"/>
      <p:bldP spid="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66332"/>
            <a:ext cx="8229600" cy="4625456"/>
          </a:xfrm>
        </p:spPr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Directed Graph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Weakly Connected: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i="1" dirty="0" smtClean="0"/>
              <a:t>     underlying </a:t>
            </a:r>
            <a:r>
              <a:rPr lang="en-US" sz="2400" b="1" i="1" dirty="0"/>
              <a:t>undirected </a:t>
            </a:r>
            <a:r>
              <a:rPr lang="en-US" sz="2400" b="1" i="1" dirty="0" smtClean="0"/>
              <a:t>graph is connected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Connected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6708" y="5248310"/>
            <a:ext cx="3333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Not strongly connected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869605" y="2987413"/>
            <a:ext cx="1867219" cy="2058499"/>
            <a:chOff x="1124592" y="2769109"/>
            <a:chExt cx="2091436" cy="2451114"/>
          </a:xfrm>
        </p:grpSpPr>
        <p:sp>
          <p:nvSpPr>
            <p:cNvPr id="77" name="Oval 76"/>
            <p:cNvSpPr/>
            <p:nvPr/>
          </p:nvSpPr>
          <p:spPr>
            <a:xfrm>
              <a:off x="1124592" y="2769109"/>
              <a:ext cx="457200" cy="45720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2744271" y="2789309"/>
              <a:ext cx="457200" cy="45720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771860" y="2814076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178621" y="2789415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1143447" y="4728248"/>
              <a:ext cx="457200" cy="45720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204506" y="4751786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93" name="Straight Arrow Connector 92"/>
            <p:cNvCxnSpPr>
              <a:stCxn id="77" idx="4"/>
              <a:endCxn id="82" idx="0"/>
            </p:cNvCxnSpPr>
            <p:nvPr/>
          </p:nvCxnSpPr>
          <p:spPr>
            <a:xfrm>
              <a:off x="1353193" y="3226310"/>
              <a:ext cx="18855" cy="150193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2758828" y="4748554"/>
              <a:ext cx="457200" cy="457199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825648" y="4780449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99" name="Straight Arrow Connector 98"/>
            <p:cNvCxnSpPr>
              <a:stCxn id="78" idx="4"/>
              <a:endCxn id="97" idx="0"/>
            </p:cNvCxnSpPr>
            <p:nvPr/>
          </p:nvCxnSpPr>
          <p:spPr>
            <a:xfrm>
              <a:off x="2972872" y="3246509"/>
              <a:ext cx="14557" cy="1502045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7" idx="1"/>
              <a:endCxn id="77" idx="5"/>
            </p:cNvCxnSpPr>
            <p:nvPr/>
          </p:nvCxnSpPr>
          <p:spPr>
            <a:xfrm flipH="1" flipV="1">
              <a:off x="1514837" y="3159354"/>
              <a:ext cx="1310946" cy="1656156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82" idx="6"/>
              <a:endCxn id="97" idx="2"/>
            </p:cNvCxnSpPr>
            <p:nvPr/>
          </p:nvCxnSpPr>
          <p:spPr>
            <a:xfrm>
              <a:off x="1600648" y="4956849"/>
              <a:ext cx="1158180" cy="20304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799093" y="3007430"/>
            <a:ext cx="1867219" cy="2058499"/>
            <a:chOff x="1124592" y="2769109"/>
            <a:chExt cx="2091436" cy="2451114"/>
          </a:xfrm>
        </p:grpSpPr>
        <p:sp>
          <p:nvSpPr>
            <p:cNvPr id="34" name="Oval 33"/>
            <p:cNvSpPr/>
            <p:nvPr/>
          </p:nvSpPr>
          <p:spPr>
            <a:xfrm>
              <a:off x="1124592" y="2769109"/>
              <a:ext cx="457200" cy="45720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744271" y="2789309"/>
              <a:ext cx="457200" cy="45720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71860" y="2814076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78621" y="2789415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1143447" y="4728248"/>
              <a:ext cx="457200" cy="45720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04506" y="4751786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41" name="Straight Arrow Connector 40"/>
            <p:cNvCxnSpPr>
              <a:stCxn id="34" idx="4"/>
              <a:endCxn id="39" idx="0"/>
            </p:cNvCxnSpPr>
            <p:nvPr/>
          </p:nvCxnSpPr>
          <p:spPr>
            <a:xfrm>
              <a:off x="1353193" y="3226310"/>
              <a:ext cx="18855" cy="150193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2758828" y="4748554"/>
              <a:ext cx="457200" cy="457199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25648" y="4780449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44" name="Straight Arrow Connector 43"/>
            <p:cNvCxnSpPr>
              <a:stCxn id="35" idx="4"/>
              <a:endCxn id="42" idx="0"/>
            </p:cNvCxnSpPr>
            <p:nvPr/>
          </p:nvCxnSpPr>
          <p:spPr>
            <a:xfrm>
              <a:off x="2972872" y="3246509"/>
              <a:ext cx="14557" cy="1502045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42" idx="1"/>
              <a:endCxn id="34" idx="5"/>
            </p:cNvCxnSpPr>
            <p:nvPr/>
          </p:nvCxnSpPr>
          <p:spPr>
            <a:xfrm flipH="1" flipV="1">
              <a:off x="1514837" y="3159354"/>
              <a:ext cx="1310946" cy="1656156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9" idx="6"/>
              <a:endCxn id="42" idx="2"/>
            </p:cNvCxnSpPr>
            <p:nvPr/>
          </p:nvCxnSpPr>
          <p:spPr>
            <a:xfrm>
              <a:off x="1600648" y="4956849"/>
              <a:ext cx="1158180" cy="20304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ight Arrow 2"/>
          <p:cNvSpPr/>
          <p:nvPr/>
        </p:nvSpPr>
        <p:spPr>
          <a:xfrm>
            <a:off x="3725864" y="3324763"/>
            <a:ext cx="1199352" cy="418867"/>
          </a:xfrm>
          <a:prstGeom prst="rightArrow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  <a:ln w="22225" cmpd="sng">
            <a:solidFill>
              <a:schemeClr val="accent2">
                <a:lumMod val="75000"/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633247" y="3853292"/>
            <a:ext cx="1511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965926"/>
                </a:solidFill>
                <a:latin typeface="Segoe Print" panose="02000600000000000000" pitchFamily="2" charset="0"/>
              </a:rPr>
              <a:t>Underlying undirected graph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638800" y="5298042"/>
            <a:ext cx="240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</a:rPr>
              <a:t>t</a:t>
            </a:r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his is connected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90531" y="5661247"/>
            <a:ext cx="3400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This is weakly connected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644949" y="5708731"/>
            <a:ext cx="949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</a:rPr>
              <a:t>s</a:t>
            </a:r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o …</a:t>
            </a:r>
          </a:p>
        </p:txBody>
      </p:sp>
    </p:spTree>
    <p:extLst>
      <p:ext uri="{BB962C8B-B14F-4D97-AF65-F5344CB8AC3E}">
        <p14:creationId xmlns:p14="http://schemas.microsoft.com/office/powerpoint/2010/main" val="359996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8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8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3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9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8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8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8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5" grpId="0"/>
      <p:bldP spid="3" grpId="0" animBg="1"/>
      <p:bldP spid="47" grpId="0"/>
      <p:bldP spid="48" grpId="0"/>
      <p:bldP spid="49" grpId="0"/>
      <p:bldP spid="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Examples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833542" y="1685824"/>
            <a:ext cx="1222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  <a:latin typeface="Segoe Print" panose="02000600000000000000" pitchFamily="2" charset="0"/>
              </a:rPr>
              <a:t>s.c.</a:t>
            </a:r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  </a:t>
            </a:r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no</a:t>
            </a:r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 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4771807" y="1567250"/>
            <a:ext cx="2802252" cy="2697620"/>
            <a:chOff x="1310114" y="2930146"/>
            <a:chExt cx="1816424" cy="1850303"/>
          </a:xfrm>
        </p:grpSpPr>
        <p:sp>
          <p:nvSpPr>
            <p:cNvPr id="77" name="Oval 76"/>
            <p:cNvSpPr/>
            <p:nvPr/>
          </p:nvSpPr>
          <p:spPr>
            <a:xfrm>
              <a:off x="1951137" y="2930146"/>
              <a:ext cx="457200" cy="45720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086521" y="3032749"/>
              <a:ext cx="280724" cy="312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1310114" y="4308670"/>
              <a:ext cx="457200" cy="45720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439260" y="4398224"/>
              <a:ext cx="296907" cy="312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H="1">
              <a:off x="1553289" y="3335317"/>
              <a:ext cx="479378" cy="98827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2669338" y="4323250"/>
              <a:ext cx="457200" cy="457199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796554" y="4416882"/>
              <a:ext cx="261365" cy="312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100" name="Straight Arrow Connector 99"/>
            <p:cNvCxnSpPr>
              <a:stCxn id="77" idx="5"/>
              <a:endCxn id="97" idx="0"/>
            </p:cNvCxnSpPr>
            <p:nvPr/>
          </p:nvCxnSpPr>
          <p:spPr>
            <a:xfrm>
              <a:off x="2341383" y="3320391"/>
              <a:ext cx="556556" cy="100285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1754340" y="4632206"/>
              <a:ext cx="955495" cy="4574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909252" y="989667"/>
            <a:ext cx="2126087" cy="2096750"/>
            <a:chOff x="1324899" y="2930146"/>
            <a:chExt cx="1801639" cy="1910499"/>
          </a:xfrm>
        </p:grpSpPr>
        <p:sp>
          <p:nvSpPr>
            <p:cNvPr id="54" name="Oval 53"/>
            <p:cNvSpPr/>
            <p:nvPr/>
          </p:nvSpPr>
          <p:spPr>
            <a:xfrm>
              <a:off x="1951137" y="2930146"/>
              <a:ext cx="457200" cy="45720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57601" y="3013171"/>
              <a:ext cx="307995" cy="336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1324899" y="4323249"/>
              <a:ext cx="457200" cy="45720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17915" y="4400871"/>
              <a:ext cx="304800" cy="43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58" name="Straight Arrow Connector 57"/>
            <p:cNvCxnSpPr>
              <a:stCxn id="54" idx="3"/>
              <a:endCxn id="56" idx="0"/>
            </p:cNvCxnSpPr>
            <p:nvPr/>
          </p:nvCxnSpPr>
          <p:spPr>
            <a:xfrm flipH="1">
              <a:off x="1553500" y="3320391"/>
              <a:ext cx="464593" cy="1002858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2669338" y="4323250"/>
              <a:ext cx="457200" cy="457199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70029" y="4392005"/>
              <a:ext cx="266593" cy="336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61" name="Straight Arrow Connector 60"/>
            <p:cNvCxnSpPr>
              <a:endCxn id="54" idx="5"/>
            </p:cNvCxnSpPr>
            <p:nvPr/>
          </p:nvCxnSpPr>
          <p:spPr>
            <a:xfrm flipH="1" flipV="1">
              <a:off x="2341383" y="3320391"/>
              <a:ext cx="546944" cy="98543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6" idx="6"/>
              <a:endCxn id="59" idx="2"/>
            </p:cNvCxnSpPr>
            <p:nvPr/>
          </p:nvCxnSpPr>
          <p:spPr>
            <a:xfrm>
              <a:off x="1782099" y="4551849"/>
              <a:ext cx="887239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2618899" y="1213701"/>
            <a:ext cx="1222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  <a:latin typeface="Segoe Print" panose="02000600000000000000" pitchFamily="2" charset="0"/>
              </a:rPr>
              <a:t>s.c.</a:t>
            </a:r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Segoe Print" panose="02000600000000000000" pitchFamily="2" charset="0"/>
              </a:rPr>
              <a:t>y</a:t>
            </a:r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es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838200" y="3873892"/>
            <a:ext cx="2992917" cy="2164220"/>
            <a:chOff x="1201222" y="4342166"/>
            <a:chExt cx="2653620" cy="1770911"/>
          </a:xfrm>
        </p:grpSpPr>
        <p:sp>
          <p:nvSpPr>
            <p:cNvPr id="89" name="Oval 88"/>
            <p:cNvSpPr/>
            <p:nvPr/>
          </p:nvSpPr>
          <p:spPr>
            <a:xfrm>
              <a:off x="2072618" y="4342166"/>
              <a:ext cx="408185" cy="38396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46051" y="4356801"/>
              <a:ext cx="317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91" name="Oval 90"/>
            <p:cNvSpPr/>
            <p:nvPr/>
          </p:nvSpPr>
          <p:spPr>
            <a:xfrm>
              <a:off x="1201222" y="5630388"/>
              <a:ext cx="408185" cy="38396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269252" y="5690494"/>
              <a:ext cx="272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94" name="Straight Arrow Connector 93"/>
            <p:cNvCxnSpPr>
              <a:stCxn id="89" idx="3"/>
              <a:endCxn id="91" idx="0"/>
            </p:cNvCxnSpPr>
            <p:nvPr/>
          </p:nvCxnSpPr>
          <p:spPr>
            <a:xfrm flipH="1">
              <a:off x="1405315" y="4669902"/>
              <a:ext cx="727080" cy="960486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/>
            <p:cNvSpPr/>
            <p:nvPr/>
          </p:nvSpPr>
          <p:spPr>
            <a:xfrm>
              <a:off x="3157899" y="5729111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214153" y="5742837"/>
              <a:ext cx="272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102" name="Straight Arrow Connector 101"/>
            <p:cNvCxnSpPr>
              <a:endCxn id="89" idx="5"/>
            </p:cNvCxnSpPr>
            <p:nvPr/>
          </p:nvCxnSpPr>
          <p:spPr>
            <a:xfrm flipH="1" flipV="1">
              <a:off x="2421025" y="4669902"/>
              <a:ext cx="869011" cy="1034205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endCxn id="95" idx="2"/>
            </p:cNvCxnSpPr>
            <p:nvPr/>
          </p:nvCxnSpPr>
          <p:spPr>
            <a:xfrm>
              <a:off x="1630043" y="5858888"/>
              <a:ext cx="1527856" cy="62206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>
            <a:xfrm>
              <a:off x="2134724" y="5212986"/>
              <a:ext cx="408185" cy="38396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3446657" y="4776668"/>
              <a:ext cx="408185" cy="38396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/>
            <p:cNvCxnSpPr>
              <a:stCxn id="104" idx="6"/>
              <a:endCxn id="105" idx="3"/>
            </p:cNvCxnSpPr>
            <p:nvPr/>
          </p:nvCxnSpPr>
          <p:spPr>
            <a:xfrm flipV="1">
              <a:off x="2542909" y="5104404"/>
              <a:ext cx="963525" cy="300566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2169046" y="5227622"/>
              <a:ext cx="317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492248" y="4776668"/>
              <a:ext cx="317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992463" y="4849916"/>
            <a:ext cx="1222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  <a:latin typeface="Segoe Print" panose="02000600000000000000" pitchFamily="2" charset="0"/>
              </a:rPr>
              <a:t>w.c.</a:t>
            </a:r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no</a:t>
            </a:r>
            <a:endParaRPr lang="en-US" sz="2000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235564" y="5328900"/>
            <a:ext cx="2345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F70B7"/>
                </a:solidFill>
                <a:latin typeface="Segoe Print" panose="02000600000000000000" pitchFamily="2" charset="0"/>
              </a:rPr>
              <a:t>w</a:t>
            </a:r>
            <a:r>
              <a:rPr lang="en-US" sz="2000" b="1" dirty="0" smtClean="0">
                <a:solidFill>
                  <a:srgbClr val="2F70B7"/>
                </a:solidFill>
                <a:latin typeface="Segoe Print" panose="02000600000000000000" pitchFamily="2" charset="0"/>
              </a:rPr>
              <a:t>e just say </a:t>
            </a:r>
          </a:p>
          <a:p>
            <a:r>
              <a:rPr lang="en-US" sz="2000" b="1" dirty="0" smtClean="0">
                <a:solidFill>
                  <a:srgbClr val="2F70B7"/>
                </a:solidFill>
                <a:latin typeface="Segoe Print" panose="02000600000000000000" pitchFamily="2" charset="0"/>
              </a:rPr>
              <a:t>not connected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62571" y="2192450"/>
            <a:ext cx="1222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  <a:latin typeface="Segoe Print" panose="02000600000000000000" pitchFamily="2" charset="0"/>
              </a:rPr>
              <a:t>w.c.</a:t>
            </a:r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yes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854123" y="1597368"/>
            <a:ext cx="13633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Segoe Print" panose="02000600000000000000" pitchFamily="2" charset="0"/>
              </a:rPr>
              <a:t>so also </a:t>
            </a:r>
          </a:p>
          <a:p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  </a:t>
            </a:r>
            <a:r>
              <a:rPr lang="en-US" sz="2000" b="1" dirty="0" err="1" smtClean="0">
                <a:solidFill>
                  <a:srgbClr val="0070C0"/>
                </a:solidFill>
                <a:latin typeface="Segoe Print" panose="02000600000000000000" pitchFamily="2" charset="0"/>
              </a:rPr>
              <a:t>w.c.</a:t>
            </a:r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yes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968050" y="5312004"/>
            <a:ext cx="1222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Segoe Print" panose="02000600000000000000" pitchFamily="2" charset="0"/>
              </a:rPr>
              <a:t>so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Segoe Print" panose="02000600000000000000" pitchFamily="2" charset="0"/>
              </a:rPr>
              <a:t>also </a:t>
            </a:r>
          </a:p>
          <a:p>
            <a:r>
              <a:rPr lang="en-US" sz="2000" b="1" dirty="0" err="1" smtClean="0">
                <a:solidFill>
                  <a:srgbClr val="0070C0"/>
                </a:solidFill>
                <a:latin typeface="Segoe Print" panose="02000600000000000000" pitchFamily="2" charset="0"/>
              </a:rPr>
              <a:t>s.c.</a:t>
            </a:r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  </a:t>
            </a:r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no</a:t>
            </a:r>
          </a:p>
        </p:txBody>
      </p:sp>
      <p:cxnSp>
        <p:nvCxnSpPr>
          <p:cNvPr id="125" name="Straight Arrow Connector 124"/>
          <p:cNvCxnSpPr/>
          <p:nvPr/>
        </p:nvCxnSpPr>
        <p:spPr>
          <a:xfrm flipH="1">
            <a:off x="5342706" y="2256116"/>
            <a:ext cx="676698" cy="1351734"/>
          </a:xfrm>
          <a:prstGeom prst="straightConnector1">
            <a:avLst/>
          </a:prstGeom>
          <a:ln w="508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6247031" y="2265413"/>
            <a:ext cx="813343" cy="1368863"/>
          </a:xfrm>
          <a:prstGeom prst="straightConnector1">
            <a:avLst/>
          </a:prstGeom>
          <a:ln w="508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 flipV="1">
            <a:off x="5494500" y="3819135"/>
            <a:ext cx="1356865" cy="7924"/>
          </a:xfrm>
          <a:prstGeom prst="straightConnector1">
            <a:avLst/>
          </a:prstGeom>
          <a:ln w="508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43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8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8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8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66" grpId="0"/>
      <p:bldP spid="118" grpId="0"/>
      <p:bldP spid="119" grpId="0"/>
      <p:bldP spid="120" grpId="0"/>
      <p:bldP spid="121" grpId="0"/>
      <p:bldP spid="1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03999" y="1348760"/>
                <a:ext cx="8229600" cy="4625456"/>
              </a:xfrm>
            </p:spPr>
            <p:txBody>
              <a:bodyPr>
                <a:normAutofit/>
              </a:bodyPr>
              <a:lstStyle/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2400" b="1" dirty="0" smtClean="0"/>
                  <a:t>An edge between any two distinct vertices</a:t>
                </a:r>
              </a:p>
              <a:p>
                <a:pPr marL="109728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4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 ∈ E 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for every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∈ V,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2400" b="1" i="1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sz="2000" b="1" i="1" dirty="0" smtClean="0">
                    <a:solidFill>
                      <a:srgbClr val="C00000"/>
                    </a:solidFill>
                  </a:rPr>
                  <a:t>(u</a:t>
                </a:r>
                <a:r>
                  <a:rPr lang="en-US" sz="1800" b="1" i="1" dirty="0" smtClean="0">
                    <a:solidFill>
                      <a:srgbClr val="C00000"/>
                    </a:solidFill>
                  </a:rPr>
                  <a:t>ndirected </a:t>
                </a:r>
                <a:r>
                  <a:rPr lang="en-US" sz="2000" b="1" i="1" dirty="0" smtClean="0">
                    <a:solidFill>
                      <a:srgbClr val="C00000"/>
                    </a:solidFill>
                  </a:rPr>
                  <a:t>graph)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999" y="1348760"/>
                <a:ext cx="8229600" cy="4625456"/>
              </a:xfrm>
              <a:blipFill rotWithShape="0">
                <a:blip r:embed="rId2"/>
                <a:stretch>
                  <a:fillRect t="-1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Graph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6372" y="4182649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</a:rPr>
              <a:t>K</a:t>
            </a:r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4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4654" y="2459825"/>
            <a:ext cx="1416395" cy="1532516"/>
            <a:chOff x="900768" y="2859771"/>
            <a:chExt cx="1416395" cy="1532516"/>
          </a:xfrm>
        </p:grpSpPr>
        <p:cxnSp>
          <p:nvCxnSpPr>
            <p:cNvPr id="101" name="Straight Arrow Connector 100"/>
            <p:cNvCxnSpPr>
              <a:stCxn id="82" idx="6"/>
              <a:endCxn id="97" idx="2"/>
            </p:cNvCxnSpPr>
            <p:nvPr/>
          </p:nvCxnSpPr>
          <p:spPr>
            <a:xfrm>
              <a:off x="1223169" y="4235739"/>
              <a:ext cx="784362" cy="12772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900768" y="2859771"/>
              <a:ext cx="309632" cy="28755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1997672" y="2872476"/>
              <a:ext cx="309632" cy="28755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3537" y="4091962"/>
              <a:ext cx="309632" cy="28755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>
              <a:stCxn id="77" idx="4"/>
              <a:endCxn id="82" idx="0"/>
            </p:cNvCxnSpPr>
            <p:nvPr/>
          </p:nvCxnSpPr>
          <p:spPr>
            <a:xfrm>
              <a:off x="1055585" y="3147325"/>
              <a:ext cx="12769" cy="944638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2007531" y="4104734"/>
              <a:ext cx="309632" cy="28755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/>
            <p:cNvCxnSpPr>
              <a:stCxn id="78" idx="4"/>
              <a:endCxn id="97" idx="0"/>
            </p:cNvCxnSpPr>
            <p:nvPr/>
          </p:nvCxnSpPr>
          <p:spPr>
            <a:xfrm>
              <a:off x="2152489" y="3160030"/>
              <a:ext cx="9859" cy="944704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7" idx="1"/>
              <a:endCxn id="77" idx="5"/>
            </p:cNvCxnSpPr>
            <p:nvPr/>
          </p:nvCxnSpPr>
          <p:spPr>
            <a:xfrm flipH="1" flipV="1">
              <a:off x="1165056" y="3105214"/>
              <a:ext cx="887819" cy="1041632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216786" y="3012179"/>
              <a:ext cx="784361" cy="1277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82" idx="7"/>
            </p:cNvCxnSpPr>
            <p:nvPr/>
          </p:nvCxnSpPr>
          <p:spPr>
            <a:xfrm flipH="1">
              <a:off x="1177824" y="3118659"/>
              <a:ext cx="865423" cy="1015414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2873710" y="2459825"/>
            <a:ext cx="2047387" cy="2014691"/>
            <a:chOff x="3032008" y="2622207"/>
            <a:chExt cx="2047387" cy="2014691"/>
          </a:xfrm>
        </p:grpSpPr>
        <p:cxnSp>
          <p:nvCxnSpPr>
            <p:cNvPr id="61" name="Straight Arrow Connector 60"/>
            <p:cNvCxnSpPr>
              <a:stCxn id="54" idx="0"/>
              <a:endCxn id="63" idx="2"/>
            </p:cNvCxnSpPr>
            <p:nvPr/>
          </p:nvCxnSpPr>
          <p:spPr>
            <a:xfrm flipV="1">
              <a:off x="3233157" y="2806621"/>
              <a:ext cx="605372" cy="423657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58" idx="3"/>
            </p:cNvCxnSpPr>
            <p:nvPr/>
          </p:nvCxnSpPr>
          <p:spPr>
            <a:xfrm>
              <a:off x="3657204" y="4566811"/>
              <a:ext cx="770191" cy="11955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3032008" y="3230278"/>
              <a:ext cx="402298" cy="368828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677097" y="3248376"/>
              <a:ext cx="402298" cy="368828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284331" y="4268070"/>
              <a:ext cx="402298" cy="368828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>
              <a:stCxn id="54" idx="4"/>
              <a:endCxn id="56" idx="1"/>
            </p:cNvCxnSpPr>
            <p:nvPr/>
          </p:nvCxnSpPr>
          <p:spPr>
            <a:xfrm>
              <a:off x="3233157" y="3599106"/>
              <a:ext cx="110089" cy="72297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368479" y="4263952"/>
              <a:ext cx="402298" cy="36882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>
              <a:stCxn id="55" idx="4"/>
              <a:endCxn id="58" idx="7"/>
            </p:cNvCxnSpPr>
            <p:nvPr/>
          </p:nvCxnSpPr>
          <p:spPr>
            <a:xfrm flipH="1">
              <a:off x="4711861" y="3617204"/>
              <a:ext cx="166384" cy="70076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8" idx="1"/>
              <a:endCxn id="54" idx="5"/>
            </p:cNvCxnSpPr>
            <p:nvPr/>
          </p:nvCxnSpPr>
          <p:spPr>
            <a:xfrm flipH="1" flipV="1">
              <a:off x="3375391" y="3545092"/>
              <a:ext cx="1052003" cy="77287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5" idx="3"/>
              <a:endCxn id="56" idx="7"/>
            </p:cNvCxnSpPr>
            <p:nvPr/>
          </p:nvCxnSpPr>
          <p:spPr>
            <a:xfrm flipH="1">
              <a:off x="3627714" y="3563190"/>
              <a:ext cx="1108298" cy="758894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3838529" y="2622207"/>
              <a:ext cx="402298" cy="368828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55" idx="2"/>
            </p:cNvCxnSpPr>
            <p:nvPr/>
          </p:nvCxnSpPr>
          <p:spPr>
            <a:xfrm flipH="1">
              <a:off x="3436144" y="3432791"/>
              <a:ext cx="1240953" cy="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3" idx="6"/>
              <a:endCxn id="55" idx="0"/>
            </p:cNvCxnSpPr>
            <p:nvPr/>
          </p:nvCxnSpPr>
          <p:spPr>
            <a:xfrm>
              <a:off x="4240827" y="2806621"/>
              <a:ext cx="637419" cy="441755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56" idx="0"/>
            </p:cNvCxnSpPr>
            <p:nvPr/>
          </p:nvCxnSpPr>
          <p:spPr>
            <a:xfrm flipH="1">
              <a:off x="3485480" y="2991293"/>
              <a:ext cx="495236" cy="1276777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58" idx="0"/>
            </p:cNvCxnSpPr>
            <p:nvPr/>
          </p:nvCxnSpPr>
          <p:spPr>
            <a:xfrm flipH="1" flipV="1">
              <a:off x="4124258" y="2970216"/>
              <a:ext cx="445370" cy="1293736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3217093" y="4645909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</a:rPr>
              <a:t>K</a:t>
            </a:r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5</a:t>
            </a:r>
          </a:p>
        </p:txBody>
      </p:sp>
      <p:grpSp>
        <p:nvGrpSpPr>
          <p:cNvPr id="206" name="Group 205"/>
          <p:cNvGrpSpPr/>
          <p:nvPr/>
        </p:nvGrpSpPr>
        <p:grpSpPr>
          <a:xfrm>
            <a:off x="5391089" y="2462564"/>
            <a:ext cx="2723488" cy="2502550"/>
            <a:chOff x="5263161" y="2748106"/>
            <a:chExt cx="2723488" cy="2502550"/>
          </a:xfrm>
        </p:grpSpPr>
        <p:cxnSp>
          <p:nvCxnSpPr>
            <p:cNvPr id="104" name="Straight Arrow Connector 103"/>
            <p:cNvCxnSpPr>
              <a:stCxn id="106" idx="0"/>
              <a:endCxn id="114" idx="3"/>
            </p:cNvCxnSpPr>
            <p:nvPr/>
          </p:nvCxnSpPr>
          <p:spPr>
            <a:xfrm flipV="1">
              <a:off x="5502472" y="3136358"/>
              <a:ext cx="353785" cy="586694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08" idx="5"/>
              <a:endCxn id="110" idx="3"/>
            </p:cNvCxnSpPr>
            <p:nvPr/>
          </p:nvCxnSpPr>
          <p:spPr>
            <a:xfrm>
              <a:off x="6194691" y="5185054"/>
              <a:ext cx="904807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5263161" y="3723052"/>
              <a:ext cx="478622" cy="44795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7508027" y="3723053"/>
              <a:ext cx="478622" cy="44795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786163" y="4802699"/>
              <a:ext cx="478622" cy="44795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Arrow Connector 108"/>
            <p:cNvCxnSpPr>
              <a:stCxn id="106" idx="4"/>
              <a:endCxn id="108" idx="1"/>
            </p:cNvCxnSpPr>
            <p:nvPr/>
          </p:nvCxnSpPr>
          <p:spPr>
            <a:xfrm>
              <a:off x="5502472" y="4171009"/>
              <a:ext cx="353785" cy="69729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>
              <a:off x="7029404" y="4802700"/>
              <a:ext cx="478622" cy="44795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Arrow Connector 110"/>
            <p:cNvCxnSpPr>
              <a:stCxn id="107" idx="4"/>
              <a:endCxn id="110" idx="7"/>
            </p:cNvCxnSpPr>
            <p:nvPr/>
          </p:nvCxnSpPr>
          <p:spPr>
            <a:xfrm flipH="1">
              <a:off x="7437934" y="4171010"/>
              <a:ext cx="309404" cy="69729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10" idx="2"/>
              <a:endCxn id="106" idx="5"/>
            </p:cNvCxnSpPr>
            <p:nvPr/>
          </p:nvCxnSpPr>
          <p:spPr>
            <a:xfrm flipH="1" flipV="1">
              <a:off x="5671690" y="4105406"/>
              <a:ext cx="1357714" cy="92127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7" idx="3"/>
              <a:endCxn id="108" idx="6"/>
            </p:cNvCxnSpPr>
            <p:nvPr/>
          </p:nvCxnSpPr>
          <p:spPr>
            <a:xfrm flipH="1">
              <a:off x="6264785" y="4105408"/>
              <a:ext cx="1313335" cy="92127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5786163" y="2754003"/>
              <a:ext cx="478622" cy="44795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Arrow Connector 114"/>
            <p:cNvCxnSpPr>
              <a:stCxn id="107" idx="2"/>
              <a:endCxn id="106" idx="6"/>
            </p:cNvCxnSpPr>
            <p:nvPr/>
          </p:nvCxnSpPr>
          <p:spPr>
            <a:xfrm flipH="1" flipV="1">
              <a:off x="5741783" y="3947031"/>
              <a:ext cx="1766244" cy="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4" idx="6"/>
              <a:endCxn id="107" idx="1"/>
            </p:cNvCxnSpPr>
            <p:nvPr/>
          </p:nvCxnSpPr>
          <p:spPr>
            <a:xfrm>
              <a:off x="6264785" y="2977981"/>
              <a:ext cx="1313335" cy="81067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4" idx="4"/>
              <a:endCxn id="108" idx="0"/>
            </p:cNvCxnSpPr>
            <p:nvPr/>
          </p:nvCxnSpPr>
          <p:spPr>
            <a:xfrm>
              <a:off x="6025474" y="3201960"/>
              <a:ext cx="0" cy="160073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0" idx="1"/>
              <a:endCxn id="114" idx="5"/>
            </p:cNvCxnSpPr>
            <p:nvPr/>
          </p:nvCxnSpPr>
          <p:spPr>
            <a:xfrm flipH="1" flipV="1">
              <a:off x="6194692" y="3136358"/>
              <a:ext cx="904805" cy="1731944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7030517" y="2748106"/>
              <a:ext cx="478622" cy="44795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Arrow Connector 139"/>
            <p:cNvCxnSpPr>
              <a:stCxn id="114" idx="7"/>
              <a:endCxn id="119" idx="1"/>
            </p:cNvCxnSpPr>
            <p:nvPr/>
          </p:nvCxnSpPr>
          <p:spPr>
            <a:xfrm flipV="1">
              <a:off x="6194692" y="2813708"/>
              <a:ext cx="905918" cy="5897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stCxn id="119" idx="2"/>
              <a:endCxn id="106" idx="7"/>
            </p:cNvCxnSpPr>
            <p:nvPr/>
          </p:nvCxnSpPr>
          <p:spPr>
            <a:xfrm flipH="1">
              <a:off x="5671690" y="2972085"/>
              <a:ext cx="1358827" cy="81656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19" idx="3"/>
              <a:endCxn id="108" idx="7"/>
            </p:cNvCxnSpPr>
            <p:nvPr/>
          </p:nvCxnSpPr>
          <p:spPr>
            <a:xfrm flipH="1">
              <a:off x="6194691" y="3130461"/>
              <a:ext cx="905919" cy="173784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endCxn id="107" idx="0"/>
            </p:cNvCxnSpPr>
            <p:nvPr/>
          </p:nvCxnSpPr>
          <p:spPr>
            <a:xfrm>
              <a:off x="7441429" y="3132865"/>
              <a:ext cx="305907" cy="590188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119" idx="4"/>
            </p:cNvCxnSpPr>
            <p:nvPr/>
          </p:nvCxnSpPr>
          <p:spPr>
            <a:xfrm>
              <a:off x="7269828" y="3196063"/>
              <a:ext cx="33663" cy="1618852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TextBox 204"/>
          <p:cNvSpPr txBox="1"/>
          <p:nvPr/>
        </p:nvSpPr>
        <p:spPr>
          <a:xfrm>
            <a:off x="6044274" y="517277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</a:rPr>
              <a:t>K</a:t>
            </a:r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2111050" y="5557560"/>
            <a:ext cx="3758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Print" panose="02000600000000000000" pitchFamily="2" charset="0"/>
              </a:rPr>
              <a:t>N nodes,   N(N-1)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Print" panose="02000600000000000000" pitchFamily="2" charset="0"/>
              </a:rPr>
              <a:t>             -------  edges</a:t>
            </a: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Print" panose="02000600000000000000" pitchFamily="2" charset="0"/>
              </a:rPr>
              <a:t>                2 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613368" y="5172770"/>
            <a:ext cx="1636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(6*5)/2 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= 15 edges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1146702" y="4199633"/>
            <a:ext cx="1491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(4*3)/2 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= 6 edges</a:t>
            </a:r>
          </a:p>
        </p:txBody>
      </p:sp>
      <p:grpSp>
        <p:nvGrpSpPr>
          <p:cNvPr id="210" name="Group 209"/>
          <p:cNvGrpSpPr/>
          <p:nvPr/>
        </p:nvGrpSpPr>
        <p:grpSpPr>
          <a:xfrm>
            <a:off x="457200" y="1279550"/>
            <a:ext cx="8229600" cy="4694666"/>
            <a:chOff x="1371600" y="1752600"/>
            <a:chExt cx="6477000" cy="3505200"/>
          </a:xfrm>
        </p:grpSpPr>
        <p:sp>
          <p:nvSpPr>
            <p:cNvPr id="211" name="Oval 210"/>
            <p:cNvSpPr/>
            <p:nvPr/>
          </p:nvSpPr>
          <p:spPr>
            <a:xfrm>
              <a:off x="1371600" y="1752600"/>
              <a:ext cx="6477000" cy="3505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0800" cmpd="sng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160349" y="3702228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  <a:latin typeface="Segoe Print" panose="02000600000000000000" pitchFamily="2" charset="0"/>
                </a:rPr>
                <a:t>K</a:t>
              </a:r>
              <a:r>
                <a:rPr lang="en-US" sz="2000" b="1" dirty="0">
                  <a:solidFill>
                    <a:srgbClr val="0070C0"/>
                  </a:solidFill>
                  <a:latin typeface="Segoe Print" panose="02000600000000000000" pitchFamily="2" charset="0"/>
                </a:rPr>
                <a:t>1</a:t>
              </a:r>
              <a:endPara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3757667" y="3702228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  <a:latin typeface="Segoe Print" panose="02000600000000000000" pitchFamily="2" charset="0"/>
                </a:rPr>
                <a:t>K</a:t>
              </a:r>
              <a:r>
                <a:rPr lang="en-US" sz="2000" b="1" dirty="0">
                  <a:solidFill>
                    <a:srgbClr val="0070C0"/>
                  </a:solidFill>
                  <a:latin typeface="Segoe Print" panose="02000600000000000000" pitchFamily="2" charset="0"/>
                </a:rPr>
                <a:t>2</a:t>
              </a:r>
              <a:endPara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endParaRPr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5109741" y="2578188"/>
              <a:ext cx="1792562" cy="1668884"/>
              <a:chOff x="5358472" y="2737831"/>
              <a:chExt cx="1792562" cy="1668884"/>
            </a:xfrm>
          </p:grpSpPr>
          <p:cxnSp>
            <p:nvCxnSpPr>
              <p:cNvPr id="221" name="Straight Arrow Connector 220"/>
              <p:cNvCxnSpPr>
                <a:stCxn id="222" idx="0"/>
                <a:endCxn id="225" idx="3"/>
              </p:cNvCxnSpPr>
              <p:nvPr/>
            </p:nvCxnSpPr>
            <p:spPr>
              <a:xfrm flipV="1">
                <a:off x="5597783" y="3120186"/>
                <a:ext cx="490949" cy="838572"/>
              </a:xfrm>
              <a:prstGeom prst="straightConnector1">
                <a:avLst/>
              </a:prstGeom>
              <a:ln w="50800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Oval 221"/>
              <p:cNvSpPr/>
              <p:nvPr/>
            </p:nvSpPr>
            <p:spPr>
              <a:xfrm>
                <a:off x="5358472" y="3958758"/>
                <a:ext cx="478622" cy="44795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/>
              <p:cNvSpPr/>
              <p:nvPr/>
            </p:nvSpPr>
            <p:spPr>
              <a:xfrm>
                <a:off x="6672412" y="3958758"/>
                <a:ext cx="478622" cy="44795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4" name="Straight Arrow Connector 223"/>
              <p:cNvCxnSpPr>
                <a:stCxn id="222" idx="6"/>
                <a:endCxn id="223" idx="2"/>
              </p:cNvCxnSpPr>
              <p:nvPr/>
            </p:nvCxnSpPr>
            <p:spPr>
              <a:xfrm>
                <a:off x="5837094" y="4182737"/>
                <a:ext cx="835318" cy="0"/>
              </a:xfrm>
              <a:prstGeom prst="straightConnector1">
                <a:avLst/>
              </a:prstGeom>
              <a:ln w="50800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Oval 224"/>
              <p:cNvSpPr/>
              <p:nvPr/>
            </p:nvSpPr>
            <p:spPr>
              <a:xfrm>
                <a:off x="6018639" y="2737831"/>
                <a:ext cx="478622" cy="44795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6" name="Straight Arrow Connector 225"/>
              <p:cNvCxnSpPr>
                <a:stCxn id="225" idx="5"/>
                <a:endCxn id="223" idx="0"/>
              </p:cNvCxnSpPr>
              <p:nvPr/>
            </p:nvCxnSpPr>
            <p:spPr>
              <a:xfrm>
                <a:off x="6427168" y="3120186"/>
                <a:ext cx="484555" cy="838572"/>
              </a:xfrm>
              <a:prstGeom prst="straightConnector1">
                <a:avLst/>
              </a:prstGeom>
              <a:ln w="50800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718637" y="4282947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  <a:latin typeface="Segoe Print" panose="02000600000000000000" pitchFamily="2" charset="0"/>
                </a:rPr>
                <a:t>K</a:t>
              </a:r>
              <a:r>
                <a:rPr lang="en-US" sz="2000" b="1" dirty="0">
                  <a:solidFill>
                    <a:srgbClr val="0070C0"/>
                  </a:solidFill>
                  <a:latin typeface="Segoe Print" panose="02000600000000000000" pitchFamily="2" charset="0"/>
                </a:rPr>
                <a:t>3</a:t>
              </a:r>
              <a:endPara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>
              <a:off x="2177657" y="3140867"/>
              <a:ext cx="478622" cy="44795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3247702" y="3140868"/>
              <a:ext cx="1576242" cy="447957"/>
              <a:chOff x="2329983" y="2752045"/>
              <a:chExt cx="1576242" cy="447957"/>
            </a:xfrm>
          </p:grpSpPr>
          <p:sp>
            <p:nvSpPr>
              <p:cNvPr id="218" name="Oval 217"/>
              <p:cNvSpPr/>
              <p:nvPr/>
            </p:nvSpPr>
            <p:spPr>
              <a:xfrm>
                <a:off x="2329983" y="2752045"/>
                <a:ext cx="478622" cy="44795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3427603" y="2752045"/>
                <a:ext cx="478622" cy="44795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Straight Arrow Connector 219"/>
              <p:cNvCxnSpPr>
                <a:stCxn id="218" idx="6"/>
              </p:cNvCxnSpPr>
              <p:nvPr/>
            </p:nvCxnSpPr>
            <p:spPr>
              <a:xfrm flipV="1">
                <a:off x="2808605" y="2976023"/>
                <a:ext cx="617885" cy="1"/>
              </a:xfrm>
              <a:prstGeom prst="straightConnector1">
                <a:avLst/>
              </a:prstGeom>
              <a:ln w="50800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0020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8" grpId="0"/>
      <p:bldP spid="102" grpId="0"/>
      <p:bldP spid="205" grpId="0"/>
      <p:bldP spid="207" grpId="0"/>
      <p:bldP spid="208" grpId="0"/>
      <p:bldP spid="20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30891"/>
          </a:xfrm>
        </p:spPr>
        <p:txBody>
          <a:bodyPr>
            <a:normAutofit/>
          </a:bodyPr>
          <a:lstStyle/>
          <a:p>
            <a:pPr marL="109728" indent="0" algn="ctr">
              <a:spcBef>
                <a:spcPts val="600"/>
              </a:spcBef>
              <a:spcAft>
                <a:spcPts val="600"/>
              </a:spcAft>
              <a:buNone/>
            </a:pPr>
            <a:endParaRPr lang="en-US" sz="36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4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Graph Theory </a:t>
            </a:r>
          </a:p>
          <a:p>
            <a:pPr marL="109728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4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(part 1)</a:t>
            </a:r>
          </a:p>
          <a:p>
            <a:pPr marL="109728" indent="0" algn="ctr">
              <a:spcAft>
                <a:spcPts val="1200"/>
              </a:spcAft>
              <a:buNone/>
            </a:pPr>
            <a:endParaRPr lang="en-US" sz="1600" i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9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3999" y="1348760"/>
            <a:ext cx="8229600" cy="4625456"/>
          </a:xfrm>
        </p:spPr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All edges can be drawn on a plane with none crossing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Planar Graph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691347" y="2331011"/>
            <a:ext cx="1386228" cy="1342480"/>
            <a:chOff x="5358472" y="2737831"/>
            <a:chExt cx="1792562" cy="1668884"/>
          </a:xfrm>
        </p:grpSpPr>
        <p:cxnSp>
          <p:nvCxnSpPr>
            <p:cNvPr id="122" name="Straight Arrow Connector 121"/>
            <p:cNvCxnSpPr>
              <a:stCxn id="123" idx="0"/>
              <a:endCxn id="126" idx="3"/>
            </p:cNvCxnSpPr>
            <p:nvPr/>
          </p:nvCxnSpPr>
          <p:spPr>
            <a:xfrm flipV="1">
              <a:off x="5597783" y="3120186"/>
              <a:ext cx="490949" cy="838572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5358472" y="3958758"/>
              <a:ext cx="478622" cy="44795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672412" y="3958758"/>
              <a:ext cx="478622" cy="44795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Arrow Connector 124"/>
            <p:cNvCxnSpPr>
              <a:stCxn id="123" idx="6"/>
              <a:endCxn id="124" idx="2"/>
            </p:cNvCxnSpPr>
            <p:nvPr/>
          </p:nvCxnSpPr>
          <p:spPr>
            <a:xfrm>
              <a:off x="5837094" y="4182737"/>
              <a:ext cx="835318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6018639" y="2737831"/>
              <a:ext cx="478622" cy="44795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/>
            <p:cNvCxnSpPr>
              <a:stCxn id="126" idx="5"/>
              <a:endCxn id="124" idx="0"/>
            </p:cNvCxnSpPr>
            <p:nvPr/>
          </p:nvCxnSpPr>
          <p:spPr>
            <a:xfrm>
              <a:off x="6427168" y="3120186"/>
              <a:ext cx="484555" cy="838572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Box 127"/>
          <p:cNvSpPr txBox="1"/>
          <p:nvPr/>
        </p:nvSpPr>
        <p:spPr>
          <a:xfrm>
            <a:off x="552833" y="3941781"/>
            <a:ext cx="641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K</a:t>
            </a:r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</a:rPr>
              <a:t>3</a:t>
            </a:r>
            <a:endParaRPr lang="en-US" sz="2000" b="1" dirty="0" smtClean="0">
              <a:solidFill>
                <a:srgbClr val="0070C0"/>
              </a:solidFill>
              <a:latin typeface="Segoe Print" panose="02000600000000000000" pitchFamily="2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108540" y="3941781"/>
            <a:ext cx="1371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Segoe Print" panose="02000600000000000000" pitchFamily="2" charset="0"/>
              </a:rPr>
              <a:t>i</a:t>
            </a:r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s planar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5371428" y="2282730"/>
            <a:ext cx="2883082" cy="2397559"/>
            <a:chOff x="4800600" y="2828531"/>
            <a:chExt cx="2883082" cy="2397559"/>
          </a:xfrm>
        </p:grpSpPr>
        <p:sp>
          <p:nvSpPr>
            <p:cNvPr id="131" name="Oval 130"/>
            <p:cNvSpPr/>
            <p:nvPr/>
          </p:nvSpPr>
          <p:spPr>
            <a:xfrm>
              <a:off x="4800600" y="2828531"/>
              <a:ext cx="408185" cy="38396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042530" y="2828969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Arrow Connector 134"/>
            <p:cNvCxnSpPr>
              <a:stCxn id="131" idx="6"/>
              <a:endCxn id="132" idx="2"/>
            </p:cNvCxnSpPr>
            <p:nvPr/>
          </p:nvCxnSpPr>
          <p:spPr>
            <a:xfrm>
              <a:off x="5208785" y="3020515"/>
              <a:ext cx="833745" cy="437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/>
            <p:cNvSpPr/>
            <p:nvPr/>
          </p:nvSpPr>
          <p:spPr>
            <a:xfrm>
              <a:off x="4984898" y="4163061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Arrow Connector 137"/>
            <p:cNvCxnSpPr>
              <a:endCxn id="136" idx="7"/>
            </p:cNvCxnSpPr>
            <p:nvPr/>
          </p:nvCxnSpPr>
          <p:spPr>
            <a:xfrm flipH="1">
              <a:off x="5333306" y="3206089"/>
              <a:ext cx="788890" cy="101320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5984043" y="4842124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7275497" y="4736403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7024595" y="3754781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Arrow Connector 145"/>
            <p:cNvCxnSpPr>
              <a:endCxn id="142" idx="2"/>
            </p:cNvCxnSpPr>
            <p:nvPr/>
          </p:nvCxnSpPr>
          <p:spPr>
            <a:xfrm flipV="1">
              <a:off x="5378950" y="3946764"/>
              <a:ext cx="1645644" cy="37657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39" idx="7"/>
              <a:endCxn id="142" idx="3"/>
            </p:cNvCxnSpPr>
            <p:nvPr/>
          </p:nvCxnSpPr>
          <p:spPr>
            <a:xfrm flipV="1">
              <a:off x="6332451" y="4082516"/>
              <a:ext cx="751921" cy="81583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endCxn id="141" idx="0"/>
            </p:cNvCxnSpPr>
            <p:nvPr/>
          </p:nvCxnSpPr>
          <p:spPr>
            <a:xfrm>
              <a:off x="7265622" y="4141945"/>
              <a:ext cx="213968" cy="59445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142" idx="1"/>
              <a:endCxn id="132" idx="5"/>
            </p:cNvCxnSpPr>
            <p:nvPr/>
          </p:nvCxnSpPr>
          <p:spPr>
            <a:xfrm flipH="1" flipV="1">
              <a:off x="6390938" y="3156704"/>
              <a:ext cx="693434" cy="654308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36" idx="0"/>
              <a:endCxn id="131" idx="4"/>
            </p:cNvCxnSpPr>
            <p:nvPr/>
          </p:nvCxnSpPr>
          <p:spPr>
            <a:xfrm flipH="1" flipV="1">
              <a:off x="5004693" y="3212498"/>
              <a:ext cx="184298" cy="95056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TextBox 150"/>
          <p:cNvSpPr txBox="1"/>
          <p:nvPr/>
        </p:nvSpPr>
        <p:spPr>
          <a:xfrm>
            <a:off x="3997056" y="2941923"/>
            <a:ext cx="1352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Segoe Print" panose="02000600000000000000" pitchFamily="2" charset="0"/>
              </a:rPr>
              <a:t>i</a:t>
            </a:r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s planar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3130324" y="4323381"/>
            <a:ext cx="1733463" cy="1881933"/>
            <a:chOff x="868023" y="2868401"/>
            <a:chExt cx="1449139" cy="1539695"/>
          </a:xfrm>
        </p:grpSpPr>
        <p:cxnSp>
          <p:nvCxnSpPr>
            <p:cNvPr id="153" name="Straight Arrow Connector 152"/>
            <p:cNvCxnSpPr>
              <a:stCxn id="156" idx="6"/>
              <a:endCxn id="158" idx="2"/>
            </p:cNvCxnSpPr>
            <p:nvPr/>
          </p:nvCxnSpPr>
          <p:spPr>
            <a:xfrm>
              <a:off x="1177655" y="4264319"/>
              <a:ext cx="826790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/>
            <p:nvPr/>
          </p:nvSpPr>
          <p:spPr>
            <a:xfrm>
              <a:off x="871109" y="2868401"/>
              <a:ext cx="309632" cy="28755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2007530" y="2868401"/>
              <a:ext cx="309632" cy="28755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868023" y="4120542"/>
              <a:ext cx="309632" cy="28755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7" name="Straight Arrow Connector 156"/>
            <p:cNvCxnSpPr>
              <a:stCxn id="154" idx="4"/>
              <a:endCxn id="156" idx="0"/>
            </p:cNvCxnSpPr>
            <p:nvPr/>
          </p:nvCxnSpPr>
          <p:spPr>
            <a:xfrm flipH="1">
              <a:off x="1022839" y="3155955"/>
              <a:ext cx="3086" cy="964588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/>
            <p:nvPr/>
          </p:nvSpPr>
          <p:spPr>
            <a:xfrm>
              <a:off x="2004445" y="4120542"/>
              <a:ext cx="309632" cy="28755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Straight Arrow Connector 158"/>
            <p:cNvCxnSpPr>
              <a:stCxn id="155" idx="4"/>
              <a:endCxn id="158" idx="0"/>
            </p:cNvCxnSpPr>
            <p:nvPr/>
          </p:nvCxnSpPr>
          <p:spPr>
            <a:xfrm flipH="1">
              <a:off x="2159261" y="3155955"/>
              <a:ext cx="3086" cy="964588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158" idx="1"/>
              <a:endCxn id="154" idx="5"/>
            </p:cNvCxnSpPr>
            <p:nvPr/>
          </p:nvCxnSpPr>
          <p:spPr>
            <a:xfrm flipH="1" flipV="1">
              <a:off x="1135396" y="3113843"/>
              <a:ext cx="914393" cy="104881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54" idx="6"/>
              <a:endCxn id="155" idx="2"/>
            </p:cNvCxnSpPr>
            <p:nvPr/>
          </p:nvCxnSpPr>
          <p:spPr>
            <a:xfrm>
              <a:off x="1180740" y="3012178"/>
              <a:ext cx="826790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155" idx="3"/>
              <a:endCxn id="156" idx="7"/>
            </p:cNvCxnSpPr>
            <p:nvPr/>
          </p:nvCxnSpPr>
          <p:spPr>
            <a:xfrm flipH="1">
              <a:off x="1132310" y="3113843"/>
              <a:ext cx="920564" cy="104881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TextBox 162"/>
          <p:cNvSpPr txBox="1"/>
          <p:nvPr/>
        </p:nvSpPr>
        <p:spPr>
          <a:xfrm>
            <a:off x="2762311" y="2491760"/>
            <a:ext cx="2622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This earlier graph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963409" y="5585419"/>
            <a:ext cx="163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K4 planar?</a:t>
            </a:r>
          </a:p>
        </p:txBody>
      </p:sp>
    </p:spTree>
    <p:extLst>
      <p:ext uri="{BB962C8B-B14F-4D97-AF65-F5344CB8AC3E}">
        <p14:creationId xmlns:p14="http://schemas.microsoft.com/office/powerpoint/2010/main" val="198530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28" grpId="0"/>
      <p:bldP spid="129" grpId="0"/>
      <p:bldP spid="151" grpId="0"/>
      <p:bldP spid="163" grpId="0"/>
      <p:bldP spid="1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3999" y="1348760"/>
            <a:ext cx="8229600" cy="4625456"/>
          </a:xfrm>
        </p:spPr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May be planar, but drawn poorly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Planar Graph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97835" y="422788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</a:rPr>
              <a:t>K</a:t>
            </a:r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4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13949" y="2269462"/>
            <a:ext cx="1733463" cy="1881933"/>
            <a:chOff x="868023" y="2868401"/>
            <a:chExt cx="1449139" cy="1539695"/>
          </a:xfrm>
        </p:grpSpPr>
        <p:cxnSp>
          <p:nvCxnSpPr>
            <p:cNvPr id="101" name="Straight Arrow Connector 100"/>
            <p:cNvCxnSpPr>
              <a:stCxn id="82" idx="6"/>
              <a:endCxn id="97" idx="2"/>
            </p:cNvCxnSpPr>
            <p:nvPr/>
          </p:nvCxnSpPr>
          <p:spPr>
            <a:xfrm>
              <a:off x="1177655" y="4264319"/>
              <a:ext cx="826790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871109" y="2868401"/>
              <a:ext cx="309632" cy="28755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2007530" y="2868401"/>
              <a:ext cx="309632" cy="28755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868023" y="4120542"/>
              <a:ext cx="309632" cy="28755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>
              <a:stCxn id="77" idx="4"/>
              <a:endCxn id="82" idx="0"/>
            </p:cNvCxnSpPr>
            <p:nvPr/>
          </p:nvCxnSpPr>
          <p:spPr>
            <a:xfrm flipH="1">
              <a:off x="1022839" y="3155955"/>
              <a:ext cx="3086" cy="964588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2004445" y="4120542"/>
              <a:ext cx="309632" cy="28755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/>
            <p:cNvCxnSpPr>
              <a:stCxn id="78" idx="4"/>
              <a:endCxn id="97" idx="0"/>
            </p:cNvCxnSpPr>
            <p:nvPr/>
          </p:nvCxnSpPr>
          <p:spPr>
            <a:xfrm flipH="1">
              <a:off x="2159261" y="3155955"/>
              <a:ext cx="3086" cy="964588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7" idx="1"/>
              <a:endCxn id="77" idx="5"/>
            </p:cNvCxnSpPr>
            <p:nvPr/>
          </p:nvCxnSpPr>
          <p:spPr>
            <a:xfrm flipH="1" flipV="1">
              <a:off x="1135396" y="3113843"/>
              <a:ext cx="914393" cy="104881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77" idx="6"/>
              <a:endCxn id="78" idx="2"/>
            </p:cNvCxnSpPr>
            <p:nvPr/>
          </p:nvCxnSpPr>
          <p:spPr>
            <a:xfrm>
              <a:off x="1180740" y="3012178"/>
              <a:ext cx="826790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78" idx="3"/>
              <a:endCxn id="82" idx="7"/>
            </p:cNvCxnSpPr>
            <p:nvPr/>
          </p:nvCxnSpPr>
          <p:spPr>
            <a:xfrm flipH="1">
              <a:off x="1132310" y="3113843"/>
              <a:ext cx="920564" cy="104881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6027733" y="5018982"/>
            <a:ext cx="2079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K4 </a:t>
            </a:r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is planar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42542" y="2107072"/>
            <a:ext cx="2652751" cy="2672469"/>
            <a:chOff x="5029200" y="2303660"/>
            <a:chExt cx="2652751" cy="2672469"/>
          </a:xfrm>
        </p:grpSpPr>
        <p:cxnSp>
          <p:nvCxnSpPr>
            <p:cNvPr id="42" name="Straight Arrow Connector 41"/>
            <p:cNvCxnSpPr>
              <a:stCxn id="45" idx="6"/>
              <a:endCxn id="47" idx="2"/>
            </p:cNvCxnSpPr>
            <p:nvPr/>
          </p:nvCxnSpPr>
          <p:spPr>
            <a:xfrm>
              <a:off x="5399582" y="4800394"/>
              <a:ext cx="989008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5032891" y="3094196"/>
              <a:ext cx="370382" cy="35147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392281" y="3094196"/>
              <a:ext cx="370382" cy="35147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029200" y="4624659"/>
              <a:ext cx="370382" cy="35147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stCxn id="43" idx="4"/>
              <a:endCxn id="45" idx="0"/>
            </p:cNvCxnSpPr>
            <p:nvPr/>
          </p:nvCxnSpPr>
          <p:spPr>
            <a:xfrm flipH="1">
              <a:off x="5214391" y="3445666"/>
              <a:ext cx="3691" cy="117899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6388590" y="4624659"/>
              <a:ext cx="370382" cy="351469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4" idx="4"/>
              <a:endCxn id="47" idx="0"/>
            </p:cNvCxnSpPr>
            <p:nvPr/>
          </p:nvCxnSpPr>
          <p:spPr>
            <a:xfrm flipH="1">
              <a:off x="6573782" y="3445666"/>
              <a:ext cx="3691" cy="117899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3" idx="6"/>
              <a:endCxn id="44" idx="2"/>
            </p:cNvCxnSpPr>
            <p:nvPr/>
          </p:nvCxnSpPr>
          <p:spPr>
            <a:xfrm>
              <a:off x="5403273" y="3269931"/>
              <a:ext cx="989008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44" idx="3"/>
              <a:endCxn id="45" idx="7"/>
            </p:cNvCxnSpPr>
            <p:nvPr/>
          </p:nvCxnSpPr>
          <p:spPr>
            <a:xfrm flipH="1">
              <a:off x="5345341" y="3394194"/>
              <a:ext cx="1101181" cy="1281937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 64"/>
            <p:cNvSpPr/>
            <p:nvPr/>
          </p:nvSpPr>
          <p:spPr>
            <a:xfrm rot="13825570">
              <a:off x="5672547" y="2440437"/>
              <a:ext cx="2146181" cy="1872627"/>
            </a:xfrm>
            <a:custGeom>
              <a:avLst/>
              <a:gdLst>
                <a:gd name="connsiteX0" fmla="*/ 1780032 w 1780032"/>
                <a:gd name="connsiteY0" fmla="*/ 0 h 573068"/>
                <a:gd name="connsiteX1" fmla="*/ 926592 w 1780032"/>
                <a:gd name="connsiteY1" fmla="*/ 573024 h 573068"/>
                <a:gd name="connsiteX2" fmla="*/ 0 w 1780032"/>
                <a:gd name="connsiteY2" fmla="*/ 24384 h 57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0032" h="573068">
                  <a:moveTo>
                    <a:pt x="1780032" y="0"/>
                  </a:moveTo>
                  <a:cubicBezTo>
                    <a:pt x="1501648" y="284480"/>
                    <a:pt x="1223264" y="568960"/>
                    <a:pt x="926592" y="573024"/>
                  </a:cubicBezTo>
                  <a:cubicBezTo>
                    <a:pt x="629920" y="577088"/>
                    <a:pt x="314960" y="300736"/>
                    <a:pt x="0" y="24384"/>
                  </a:cubicBezTo>
                </a:path>
              </a:pathLst>
            </a:custGeom>
            <a:noFill/>
            <a:ln w="50800" cmpd="sng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ight Arrow 3"/>
          <p:cNvSpPr/>
          <p:nvPr/>
        </p:nvSpPr>
        <p:spPr>
          <a:xfrm>
            <a:off x="3140652" y="3243260"/>
            <a:ext cx="1565480" cy="33903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849593" y="2132156"/>
            <a:ext cx="3444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Redraw one of the crossing edges, “rubber-band” it outside the others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3999" y="3648492"/>
            <a:ext cx="5890407" cy="2950194"/>
            <a:chOff x="689108" y="4980887"/>
            <a:chExt cx="4495697" cy="1617798"/>
          </a:xfrm>
        </p:grpSpPr>
        <p:sp>
          <p:nvSpPr>
            <p:cNvPr id="7" name="Rounded Rectangle 6"/>
            <p:cNvSpPr/>
            <p:nvPr/>
          </p:nvSpPr>
          <p:spPr>
            <a:xfrm>
              <a:off x="689108" y="4980887"/>
              <a:ext cx="4495697" cy="16177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6224" y="5122815"/>
              <a:ext cx="3973641" cy="658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Segoe Print" panose="02000600000000000000" pitchFamily="2" charset="0"/>
                </a:rPr>
                <a:t>So here’s another </a:t>
              </a:r>
            </a:p>
            <a:p>
              <a:r>
                <a:rPr lang="en-US" sz="2400" b="1" dirty="0" smtClean="0">
                  <a:latin typeface="Segoe Print" panose="02000600000000000000" pitchFamily="2" charset="0"/>
                </a:rPr>
                <a:t>graph algorithm… </a:t>
              </a:r>
            </a:p>
            <a:p>
              <a:r>
                <a:rPr lang="en-US" sz="2400" b="1" dirty="0" smtClean="0">
                  <a:latin typeface="Segoe Print" panose="02000600000000000000" pitchFamily="2" charset="0"/>
                </a:rPr>
                <a:t>given graph G, is it planar?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80188" y="5286268"/>
            <a:ext cx="46740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egoe Print" panose="02000600000000000000" pitchFamily="2" charset="0"/>
              </a:rPr>
              <a:t>Have to solve this by wandering around in data structures for V, E </a:t>
            </a:r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you don’t have a drawing</a:t>
            </a:r>
            <a:endParaRPr lang="en-US" sz="2000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524000" y="1208729"/>
            <a:ext cx="6670617" cy="2950194"/>
            <a:chOff x="689108" y="4980887"/>
            <a:chExt cx="4495697" cy="1617798"/>
          </a:xfrm>
        </p:grpSpPr>
        <p:sp>
          <p:nvSpPr>
            <p:cNvPr id="70" name="Rounded Rectangle 69"/>
            <p:cNvSpPr/>
            <p:nvPr/>
          </p:nvSpPr>
          <p:spPr>
            <a:xfrm>
              <a:off x="689108" y="4980887"/>
              <a:ext cx="4495697" cy="16177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50136" y="5284462"/>
              <a:ext cx="3973641" cy="455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Segoe Print" panose="02000600000000000000" pitchFamily="2" charset="0"/>
                </a:rPr>
                <a:t>Determining planarity is important in laying out VLSI circuits on boards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925394" y="2877390"/>
            <a:ext cx="5896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Segoe Print" panose="02000600000000000000" pitchFamily="2" charset="0"/>
              </a:rPr>
              <a:t>Metal “wires” cant cross</a:t>
            </a:r>
          </a:p>
        </p:txBody>
      </p:sp>
    </p:spTree>
    <p:extLst>
      <p:ext uri="{BB962C8B-B14F-4D97-AF65-F5344CB8AC3E}">
        <p14:creationId xmlns:p14="http://schemas.microsoft.com/office/powerpoint/2010/main" val="149570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3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8" grpId="0"/>
      <p:bldP spid="102" grpId="0"/>
      <p:bldP spid="4" grpId="0" animBg="1"/>
      <p:bldP spid="66" grpId="0"/>
      <p:bldP spid="68" grpId="0"/>
      <p:bldP spid="7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374" y="869229"/>
            <a:ext cx="8229600" cy="4625456"/>
          </a:xfrm>
        </p:spPr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about K5?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Planar Graph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723331" y="1571765"/>
            <a:ext cx="1942020" cy="2047508"/>
            <a:chOff x="3032008" y="2622207"/>
            <a:chExt cx="2047387" cy="2014691"/>
          </a:xfrm>
        </p:grpSpPr>
        <p:cxnSp>
          <p:nvCxnSpPr>
            <p:cNvPr id="61" name="Straight Arrow Connector 60"/>
            <p:cNvCxnSpPr>
              <a:stCxn id="54" idx="0"/>
              <a:endCxn id="63" idx="2"/>
            </p:cNvCxnSpPr>
            <p:nvPr/>
          </p:nvCxnSpPr>
          <p:spPr>
            <a:xfrm flipV="1">
              <a:off x="3233157" y="2806621"/>
              <a:ext cx="605372" cy="423657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58" idx="3"/>
            </p:cNvCxnSpPr>
            <p:nvPr/>
          </p:nvCxnSpPr>
          <p:spPr>
            <a:xfrm>
              <a:off x="3657204" y="4566811"/>
              <a:ext cx="770191" cy="11955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3032008" y="3230278"/>
              <a:ext cx="402298" cy="368828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677097" y="3248376"/>
              <a:ext cx="402298" cy="368828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284331" y="4268070"/>
              <a:ext cx="402298" cy="368828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>
              <a:stCxn id="54" idx="4"/>
              <a:endCxn id="56" idx="1"/>
            </p:cNvCxnSpPr>
            <p:nvPr/>
          </p:nvCxnSpPr>
          <p:spPr>
            <a:xfrm>
              <a:off x="3233157" y="3599106"/>
              <a:ext cx="110089" cy="72297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368479" y="4263952"/>
              <a:ext cx="402298" cy="36882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>
              <a:stCxn id="55" idx="4"/>
              <a:endCxn id="58" idx="7"/>
            </p:cNvCxnSpPr>
            <p:nvPr/>
          </p:nvCxnSpPr>
          <p:spPr>
            <a:xfrm flipH="1">
              <a:off x="4711861" y="3617204"/>
              <a:ext cx="166384" cy="70076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8" idx="1"/>
              <a:endCxn id="54" idx="5"/>
            </p:cNvCxnSpPr>
            <p:nvPr/>
          </p:nvCxnSpPr>
          <p:spPr>
            <a:xfrm flipH="1" flipV="1">
              <a:off x="3375391" y="3545092"/>
              <a:ext cx="1052003" cy="77287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5" idx="3"/>
              <a:endCxn id="56" idx="7"/>
            </p:cNvCxnSpPr>
            <p:nvPr/>
          </p:nvCxnSpPr>
          <p:spPr>
            <a:xfrm flipH="1">
              <a:off x="3627714" y="3563190"/>
              <a:ext cx="1108298" cy="758894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3838529" y="2622207"/>
              <a:ext cx="402298" cy="368828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55" idx="2"/>
            </p:cNvCxnSpPr>
            <p:nvPr/>
          </p:nvCxnSpPr>
          <p:spPr>
            <a:xfrm flipH="1">
              <a:off x="3436144" y="3432791"/>
              <a:ext cx="1240953" cy="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3" idx="6"/>
              <a:endCxn id="55" idx="0"/>
            </p:cNvCxnSpPr>
            <p:nvPr/>
          </p:nvCxnSpPr>
          <p:spPr>
            <a:xfrm>
              <a:off x="4240827" y="2806621"/>
              <a:ext cx="637419" cy="441755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56" idx="0"/>
            </p:cNvCxnSpPr>
            <p:nvPr/>
          </p:nvCxnSpPr>
          <p:spPr>
            <a:xfrm flipH="1">
              <a:off x="3485480" y="2991293"/>
              <a:ext cx="495236" cy="1276777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58" idx="0"/>
            </p:cNvCxnSpPr>
            <p:nvPr/>
          </p:nvCxnSpPr>
          <p:spPr>
            <a:xfrm flipH="1" flipV="1">
              <a:off x="4124258" y="2970216"/>
              <a:ext cx="445370" cy="129373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991426" y="4252955"/>
            <a:ext cx="1918976" cy="2032226"/>
            <a:chOff x="2991426" y="4252955"/>
            <a:chExt cx="1918976" cy="2032226"/>
          </a:xfrm>
        </p:grpSpPr>
        <p:cxnSp>
          <p:nvCxnSpPr>
            <p:cNvPr id="43" name="Straight Arrow Connector 42"/>
            <p:cNvCxnSpPr>
              <a:stCxn id="41" idx="1"/>
              <a:endCxn id="36" idx="5"/>
            </p:cNvCxnSpPr>
            <p:nvPr/>
          </p:nvCxnSpPr>
          <p:spPr>
            <a:xfrm flipH="1" flipV="1">
              <a:off x="3313272" y="5183873"/>
              <a:ext cx="986022" cy="77960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2991426" y="4866318"/>
              <a:ext cx="377066" cy="372038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6" idx="0"/>
              <a:endCxn id="45" idx="2"/>
            </p:cNvCxnSpPr>
            <p:nvPr/>
          </p:nvCxnSpPr>
          <p:spPr>
            <a:xfrm flipV="1">
              <a:off x="3179959" y="4438974"/>
              <a:ext cx="567403" cy="427345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41" idx="3"/>
            </p:cNvCxnSpPr>
            <p:nvPr/>
          </p:nvCxnSpPr>
          <p:spPr>
            <a:xfrm>
              <a:off x="3577410" y="6214484"/>
              <a:ext cx="721885" cy="1205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4533336" y="4884574"/>
              <a:ext cx="377066" cy="372038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227923" y="5913143"/>
              <a:ext cx="377066" cy="372038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>
              <a:stCxn id="36" idx="4"/>
              <a:endCxn id="39" idx="1"/>
            </p:cNvCxnSpPr>
            <p:nvPr/>
          </p:nvCxnSpPr>
          <p:spPr>
            <a:xfrm>
              <a:off x="3179959" y="5238357"/>
              <a:ext cx="103184" cy="72927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4244075" y="5908989"/>
              <a:ext cx="377066" cy="37203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37" idx="4"/>
              <a:endCxn id="41" idx="7"/>
            </p:cNvCxnSpPr>
            <p:nvPr/>
          </p:nvCxnSpPr>
          <p:spPr>
            <a:xfrm flipH="1">
              <a:off x="4565920" y="5256612"/>
              <a:ext cx="155949" cy="70686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3"/>
              <a:endCxn id="39" idx="7"/>
            </p:cNvCxnSpPr>
            <p:nvPr/>
          </p:nvCxnSpPr>
          <p:spPr>
            <a:xfrm flipH="1">
              <a:off x="3549769" y="5202127"/>
              <a:ext cx="1038786" cy="765499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3747363" y="4252955"/>
              <a:ext cx="377066" cy="372038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stCxn id="37" idx="2"/>
            </p:cNvCxnSpPr>
            <p:nvPr/>
          </p:nvCxnSpPr>
          <p:spPr>
            <a:xfrm flipH="1">
              <a:off x="3370215" y="5070594"/>
              <a:ext cx="1163122" cy="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6"/>
              <a:endCxn id="37" idx="0"/>
            </p:cNvCxnSpPr>
            <p:nvPr/>
          </p:nvCxnSpPr>
          <p:spPr>
            <a:xfrm>
              <a:off x="4124428" y="4438974"/>
              <a:ext cx="597440" cy="44559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reeform 7"/>
          <p:cNvSpPr/>
          <p:nvPr/>
        </p:nvSpPr>
        <p:spPr>
          <a:xfrm>
            <a:off x="2590800" y="4161019"/>
            <a:ext cx="1208257" cy="1907929"/>
          </a:xfrm>
          <a:custGeom>
            <a:avLst/>
            <a:gdLst>
              <a:gd name="connsiteX0" fmla="*/ 721650 w 1368195"/>
              <a:gd name="connsiteY0" fmla="*/ 2190670 h 2190670"/>
              <a:gd name="connsiteX1" fmla="*/ 176705 w 1368195"/>
              <a:gd name="connsiteY1" fmla="*/ 1728852 h 2190670"/>
              <a:gd name="connsiteX2" fmla="*/ 28923 w 1368195"/>
              <a:gd name="connsiteY2" fmla="*/ 823688 h 2190670"/>
              <a:gd name="connsiteX3" fmla="*/ 684705 w 1368195"/>
              <a:gd name="connsiteY3" fmla="*/ 47834 h 2190670"/>
              <a:gd name="connsiteX4" fmla="*/ 1368195 w 1368195"/>
              <a:gd name="connsiteY4" fmla="*/ 149434 h 219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95" h="2190670">
                <a:moveTo>
                  <a:pt x="721650" y="2190670"/>
                </a:moveTo>
                <a:cubicBezTo>
                  <a:pt x="506904" y="2073676"/>
                  <a:pt x="292159" y="1956682"/>
                  <a:pt x="176705" y="1728852"/>
                </a:cubicBezTo>
                <a:cubicBezTo>
                  <a:pt x="61250" y="1501022"/>
                  <a:pt x="-55744" y="1103858"/>
                  <a:pt x="28923" y="823688"/>
                </a:cubicBezTo>
                <a:cubicBezTo>
                  <a:pt x="113590" y="543518"/>
                  <a:pt x="461493" y="160210"/>
                  <a:pt x="684705" y="47834"/>
                </a:cubicBezTo>
                <a:cubicBezTo>
                  <a:pt x="907917" y="-64542"/>
                  <a:pt x="1138056" y="42446"/>
                  <a:pt x="1368195" y="149434"/>
                </a:cubicBezTo>
              </a:path>
            </a:pathLst>
          </a:custGeom>
          <a:noFill/>
          <a:ln w="508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 flipH="1">
            <a:off x="4069162" y="4177107"/>
            <a:ext cx="1188638" cy="1907929"/>
          </a:xfrm>
          <a:custGeom>
            <a:avLst/>
            <a:gdLst>
              <a:gd name="connsiteX0" fmla="*/ 721650 w 1368195"/>
              <a:gd name="connsiteY0" fmla="*/ 2190670 h 2190670"/>
              <a:gd name="connsiteX1" fmla="*/ 176705 w 1368195"/>
              <a:gd name="connsiteY1" fmla="*/ 1728852 h 2190670"/>
              <a:gd name="connsiteX2" fmla="*/ 28923 w 1368195"/>
              <a:gd name="connsiteY2" fmla="*/ 823688 h 2190670"/>
              <a:gd name="connsiteX3" fmla="*/ 684705 w 1368195"/>
              <a:gd name="connsiteY3" fmla="*/ 47834 h 2190670"/>
              <a:gd name="connsiteX4" fmla="*/ 1368195 w 1368195"/>
              <a:gd name="connsiteY4" fmla="*/ 149434 h 219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95" h="2190670">
                <a:moveTo>
                  <a:pt x="721650" y="2190670"/>
                </a:moveTo>
                <a:cubicBezTo>
                  <a:pt x="506904" y="2073676"/>
                  <a:pt x="292159" y="1956682"/>
                  <a:pt x="176705" y="1728852"/>
                </a:cubicBezTo>
                <a:cubicBezTo>
                  <a:pt x="61250" y="1501022"/>
                  <a:pt x="-55744" y="1103858"/>
                  <a:pt x="28923" y="823688"/>
                </a:cubicBezTo>
                <a:cubicBezTo>
                  <a:pt x="113590" y="543518"/>
                  <a:pt x="461493" y="160210"/>
                  <a:pt x="684705" y="47834"/>
                </a:cubicBezTo>
                <a:cubicBezTo>
                  <a:pt x="907917" y="-64542"/>
                  <a:pt x="1138056" y="42446"/>
                  <a:pt x="1368195" y="149434"/>
                </a:cubicBezTo>
              </a:path>
            </a:pathLst>
          </a:custGeom>
          <a:noFill/>
          <a:ln w="508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834154">
            <a:off x="2762037" y="3349166"/>
            <a:ext cx="804161" cy="27973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5000122" y="1759183"/>
            <a:ext cx="2667000" cy="2124162"/>
            <a:chOff x="3850350" y="1799439"/>
            <a:chExt cx="3020033" cy="2438947"/>
          </a:xfrm>
        </p:grpSpPr>
        <p:cxnSp>
          <p:nvCxnSpPr>
            <p:cNvPr id="87" name="Straight Arrow Connector 86"/>
            <p:cNvCxnSpPr>
              <a:stCxn id="89" idx="0"/>
              <a:endCxn id="106" idx="2"/>
            </p:cNvCxnSpPr>
            <p:nvPr/>
          </p:nvCxnSpPr>
          <p:spPr>
            <a:xfrm flipV="1">
              <a:off x="4517496" y="2118585"/>
              <a:ext cx="642511" cy="490674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endCxn id="98" idx="3"/>
            </p:cNvCxnSpPr>
            <p:nvPr/>
          </p:nvCxnSpPr>
          <p:spPr>
            <a:xfrm>
              <a:off x="4967558" y="4157212"/>
              <a:ext cx="817442" cy="13846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4304007" y="2609258"/>
              <a:ext cx="426979" cy="42717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6050021" y="2630219"/>
              <a:ext cx="426979" cy="42717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4571810" y="3811215"/>
              <a:ext cx="426979" cy="42717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>
              <a:stCxn id="89" idx="4"/>
              <a:endCxn id="94" idx="1"/>
            </p:cNvCxnSpPr>
            <p:nvPr/>
          </p:nvCxnSpPr>
          <p:spPr>
            <a:xfrm>
              <a:off x="4517496" y="3036430"/>
              <a:ext cx="116843" cy="837344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5722470" y="3806445"/>
              <a:ext cx="426979" cy="42717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Arrow Connector 102"/>
            <p:cNvCxnSpPr>
              <a:stCxn id="91" idx="4"/>
              <a:endCxn id="98" idx="7"/>
            </p:cNvCxnSpPr>
            <p:nvPr/>
          </p:nvCxnSpPr>
          <p:spPr>
            <a:xfrm flipH="1">
              <a:off x="6086918" y="3057391"/>
              <a:ext cx="176592" cy="811612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8" idx="1"/>
              <a:endCxn id="89" idx="5"/>
            </p:cNvCxnSpPr>
            <p:nvPr/>
          </p:nvCxnSpPr>
          <p:spPr>
            <a:xfrm flipH="1" flipV="1">
              <a:off x="4668456" y="2973872"/>
              <a:ext cx="1116543" cy="89513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5160008" y="1904999"/>
              <a:ext cx="426979" cy="42717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>
              <a:stCxn id="91" idx="2"/>
            </p:cNvCxnSpPr>
            <p:nvPr/>
          </p:nvCxnSpPr>
          <p:spPr>
            <a:xfrm flipH="1">
              <a:off x="4732937" y="2843806"/>
              <a:ext cx="1317085" cy="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106" idx="6"/>
              <a:endCxn id="91" idx="0"/>
            </p:cNvCxnSpPr>
            <p:nvPr/>
          </p:nvCxnSpPr>
          <p:spPr>
            <a:xfrm>
              <a:off x="5586986" y="2118585"/>
              <a:ext cx="676524" cy="511634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Freeform 108"/>
            <p:cNvSpPr/>
            <p:nvPr/>
          </p:nvSpPr>
          <p:spPr>
            <a:xfrm>
              <a:off x="3850350" y="1799439"/>
              <a:ext cx="1368195" cy="2190670"/>
            </a:xfrm>
            <a:custGeom>
              <a:avLst/>
              <a:gdLst>
                <a:gd name="connsiteX0" fmla="*/ 721650 w 1368195"/>
                <a:gd name="connsiteY0" fmla="*/ 2190670 h 2190670"/>
                <a:gd name="connsiteX1" fmla="*/ 176705 w 1368195"/>
                <a:gd name="connsiteY1" fmla="*/ 1728852 h 2190670"/>
                <a:gd name="connsiteX2" fmla="*/ 28923 w 1368195"/>
                <a:gd name="connsiteY2" fmla="*/ 823688 h 2190670"/>
                <a:gd name="connsiteX3" fmla="*/ 684705 w 1368195"/>
                <a:gd name="connsiteY3" fmla="*/ 47834 h 2190670"/>
                <a:gd name="connsiteX4" fmla="*/ 1368195 w 1368195"/>
                <a:gd name="connsiteY4" fmla="*/ 149434 h 2190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8195" h="2190670">
                  <a:moveTo>
                    <a:pt x="721650" y="2190670"/>
                  </a:moveTo>
                  <a:cubicBezTo>
                    <a:pt x="506904" y="2073676"/>
                    <a:pt x="292159" y="1956682"/>
                    <a:pt x="176705" y="1728852"/>
                  </a:cubicBezTo>
                  <a:cubicBezTo>
                    <a:pt x="61250" y="1501022"/>
                    <a:pt x="-55744" y="1103858"/>
                    <a:pt x="28923" y="823688"/>
                  </a:cubicBezTo>
                  <a:cubicBezTo>
                    <a:pt x="113590" y="543518"/>
                    <a:pt x="461493" y="160210"/>
                    <a:pt x="684705" y="47834"/>
                  </a:cubicBezTo>
                  <a:cubicBezTo>
                    <a:pt x="907917" y="-64542"/>
                    <a:pt x="1138056" y="42446"/>
                    <a:pt x="1368195" y="149434"/>
                  </a:cubicBezTo>
                </a:path>
              </a:pathLst>
            </a:custGeom>
            <a:noFill/>
            <a:ln w="508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 flipH="1">
              <a:off x="5524404" y="1817911"/>
              <a:ext cx="1345979" cy="2190670"/>
            </a:xfrm>
            <a:custGeom>
              <a:avLst/>
              <a:gdLst>
                <a:gd name="connsiteX0" fmla="*/ 721650 w 1368195"/>
                <a:gd name="connsiteY0" fmla="*/ 2190670 h 2190670"/>
                <a:gd name="connsiteX1" fmla="*/ 176705 w 1368195"/>
                <a:gd name="connsiteY1" fmla="*/ 1728852 h 2190670"/>
                <a:gd name="connsiteX2" fmla="*/ 28923 w 1368195"/>
                <a:gd name="connsiteY2" fmla="*/ 823688 h 2190670"/>
                <a:gd name="connsiteX3" fmla="*/ 684705 w 1368195"/>
                <a:gd name="connsiteY3" fmla="*/ 47834 h 2190670"/>
                <a:gd name="connsiteX4" fmla="*/ 1368195 w 1368195"/>
                <a:gd name="connsiteY4" fmla="*/ 149434 h 2190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8195" h="2190670">
                  <a:moveTo>
                    <a:pt x="721650" y="2190670"/>
                  </a:moveTo>
                  <a:cubicBezTo>
                    <a:pt x="506904" y="2073676"/>
                    <a:pt x="292159" y="1956682"/>
                    <a:pt x="176705" y="1728852"/>
                  </a:cubicBezTo>
                  <a:cubicBezTo>
                    <a:pt x="61250" y="1501022"/>
                    <a:pt x="-55744" y="1103858"/>
                    <a:pt x="28923" y="823688"/>
                  </a:cubicBezTo>
                  <a:cubicBezTo>
                    <a:pt x="113590" y="543518"/>
                    <a:pt x="461493" y="160210"/>
                    <a:pt x="684705" y="47834"/>
                  </a:cubicBezTo>
                  <a:cubicBezTo>
                    <a:pt x="907917" y="-64542"/>
                    <a:pt x="1138056" y="42446"/>
                    <a:pt x="1368195" y="149434"/>
                  </a:cubicBezTo>
                </a:path>
              </a:pathLst>
            </a:custGeom>
            <a:noFill/>
            <a:ln w="508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reeform 12"/>
          <p:cNvSpPr/>
          <p:nvPr/>
        </p:nvSpPr>
        <p:spPr>
          <a:xfrm>
            <a:off x="5892800" y="2789382"/>
            <a:ext cx="1895850" cy="1532622"/>
          </a:xfrm>
          <a:custGeom>
            <a:avLst/>
            <a:gdLst>
              <a:gd name="connsiteX0" fmla="*/ 0 w 1895850"/>
              <a:gd name="connsiteY0" fmla="*/ 1080654 h 1532622"/>
              <a:gd name="connsiteX1" fmla="*/ 600364 w 1895850"/>
              <a:gd name="connsiteY1" fmla="*/ 1524000 h 1532622"/>
              <a:gd name="connsiteX2" fmla="*/ 1708727 w 1895850"/>
              <a:gd name="connsiteY2" fmla="*/ 1320800 h 1532622"/>
              <a:gd name="connsiteX3" fmla="*/ 1865745 w 1895850"/>
              <a:gd name="connsiteY3" fmla="*/ 692727 h 1532622"/>
              <a:gd name="connsiteX4" fmla="*/ 1385455 w 1895850"/>
              <a:gd name="connsiteY4" fmla="*/ 0 h 153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850" h="1532622">
                <a:moveTo>
                  <a:pt x="0" y="1080654"/>
                </a:moveTo>
                <a:cubicBezTo>
                  <a:pt x="157788" y="1282315"/>
                  <a:pt x="315576" y="1483976"/>
                  <a:pt x="600364" y="1524000"/>
                </a:cubicBezTo>
                <a:cubicBezTo>
                  <a:pt x="885152" y="1564024"/>
                  <a:pt x="1497830" y="1459346"/>
                  <a:pt x="1708727" y="1320800"/>
                </a:cubicBezTo>
                <a:cubicBezTo>
                  <a:pt x="1919624" y="1182255"/>
                  <a:pt x="1919624" y="912860"/>
                  <a:pt x="1865745" y="692727"/>
                </a:cubicBezTo>
                <a:cubicBezTo>
                  <a:pt x="1811866" y="472594"/>
                  <a:pt x="1598660" y="236297"/>
                  <a:pt x="1385455" y="0"/>
                </a:cubicBezTo>
              </a:path>
            </a:pathLst>
          </a:custGeom>
          <a:noFill/>
          <a:ln w="50800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Arrow 110"/>
          <p:cNvSpPr/>
          <p:nvPr/>
        </p:nvSpPr>
        <p:spPr>
          <a:xfrm rot="18932294">
            <a:off x="4132093" y="3382183"/>
            <a:ext cx="804161" cy="27973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5563115" y="4701929"/>
            <a:ext cx="2877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No matter which inner edge you “stretch” you get a cross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612035" y="1529513"/>
            <a:ext cx="1875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K5  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  not planar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561341" y="4252955"/>
            <a:ext cx="5131124" cy="2239287"/>
            <a:chOff x="716551" y="4862980"/>
            <a:chExt cx="4495697" cy="1617798"/>
          </a:xfrm>
        </p:grpSpPr>
        <p:sp>
          <p:nvSpPr>
            <p:cNvPr id="115" name="Rounded Rectangle 114"/>
            <p:cNvSpPr/>
            <p:nvPr/>
          </p:nvSpPr>
          <p:spPr>
            <a:xfrm>
              <a:off x="716551" y="4862980"/>
              <a:ext cx="4495697" cy="16177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124306" y="5183278"/>
              <a:ext cx="3698155" cy="867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Segoe Print" panose="02000600000000000000" pitchFamily="2" charset="0"/>
                </a:rPr>
                <a:t>Turns out that K4 is the largest complete graph that is planar</a:t>
              </a:r>
              <a:endParaRPr lang="en-US" sz="2400" b="1" dirty="0">
                <a:latin typeface="Segoe Print" panose="02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51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1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1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 animBg="1"/>
      <p:bldP spid="64" grpId="0" animBg="1"/>
      <p:bldP spid="11" grpId="0" animBg="1"/>
      <p:bldP spid="13" grpId="0" animBg="1"/>
      <p:bldP spid="111" grpId="0" animBg="1"/>
      <p:bldP spid="112" grpId="0"/>
      <p:bldP spid="1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3999" y="1348760"/>
            <a:ext cx="8229600" cy="4625456"/>
          </a:xfrm>
        </p:spPr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 rule of thumb…</a:t>
            </a:r>
          </a:p>
          <a:p>
            <a:pPr marL="109728" indent="0">
              <a:spcBef>
                <a:spcPts val="0"/>
              </a:spcBef>
              <a:buNone/>
            </a:pP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Planar Graph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0" name="Group 129"/>
          <p:cNvGrpSpPr/>
          <p:nvPr/>
        </p:nvGrpSpPr>
        <p:grpSpPr>
          <a:xfrm rot="4195552">
            <a:off x="6022637" y="2250484"/>
            <a:ext cx="2883082" cy="2397559"/>
            <a:chOff x="4800600" y="2828531"/>
            <a:chExt cx="2883082" cy="2397559"/>
          </a:xfrm>
        </p:grpSpPr>
        <p:sp>
          <p:nvSpPr>
            <p:cNvPr id="131" name="Oval 130"/>
            <p:cNvSpPr/>
            <p:nvPr/>
          </p:nvSpPr>
          <p:spPr>
            <a:xfrm>
              <a:off x="4800600" y="2828531"/>
              <a:ext cx="408185" cy="38396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042530" y="2828969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Arrow Connector 134"/>
            <p:cNvCxnSpPr>
              <a:stCxn id="131" idx="6"/>
              <a:endCxn id="132" idx="2"/>
            </p:cNvCxnSpPr>
            <p:nvPr/>
          </p:nvCxnSpPr>
          <p:spPr>
            <a:xfrm>
              <a:off x="5208785" y="3020515"/>
              <a:ext cx="833745" cy="437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/>
            <p:cNvSpPr/>
            <p:nvPr/>
          </p:nvSpPr>
          <p:spPr>
            <a:xfrm>
              <a:off x="4984898" y="4163061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Arrow Connector 137"/>
            <p:cNvCxnSpPr>
              <a:endCxn id="136" idx="7"/>
            </p:cNvCxnSpPr>
            <p:nvPr/>
          </p:nvCxnSpPr>
          <p:spPr>
            <a:xfrm flipH="1">
              <a:off x="5333306" y="3206089"/>
              <a:ext cx="788890" cy="101320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5984043" y="4842124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7275497" y="4736403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7024595" y="3754781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Arrow Connector 145"/>
            <p:cNvCxnSpPr>
              <a:endCxn id="142" idx="2"/>
            </p:cNvCxnSpPr>
            <p:nvPr/>
          </p:nvCxnSpPr>
          <p:spPr>
            <a:xfrm flipV="1">
              <a:off x="5378950" y="3946764"/>
              <a:ext cx="1645644" cy="37657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39" idx="7"/>
              <a:endCxn id="142" idx="3"/>
            </p:cNvCxnSpPr>
            <p:nvPr/>
          </p:nvCxnSpPr>
          <p:spPr>
            <a:xfrm flipV="1">
              <a:off x="6332451" y="4082516"/>
              <a:ext cx="751921" cy="81583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endCxn id="141" idx="0"/>
            </p:cNvCxnSpPr>
            <p:nvPr/>
          </p:nvCxnSpPr>
          <p:spPr>
            <a:xfrm>
              <a:off x="7265622" y="4141945"/>
              <a:ext cx="213968" cy="59445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142" idx="1"/>
              <a:endCxn id="132" idx="5"/>
            </p:cNvCxnSpPr>
            <p:nvPr/>
          </p:nvCxnSpPr>
          <p:spPr>
            <a:xfrm flipH="1" flipV="1">
              <a:off x="6390938" y="3156704"/>
              <a:ext cx="693434" cy="654308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36" idx="0"/>
              <a:endCxn id="131" idx="4"/>
            </p:cNvCxnSpPr>
            <p:nvPr/>
          </p:nvCxnSpPr>
          <p:spPr>
            <a:xfrm flipH="1" flipV="1">
              <a:off x="5004693" y="3212498"/>
              <a:ext cx="184298" cy="95056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362798" y="2274344"/>
            <a:ext cx="1733463" cy="1881933"/>
            <a:chOff x="868023" y="2868401"/>
            <a:chExt cx="1449139" cy="1539695"/>
          </a:xfrm>
        </p:grpSpPr>
        <p:cxnSp>
          <p:nvCxnSpPr>
            <p:cNvPr id="153" name="Straight Arrow Connector 152"/>
            <p:cNvCxnSpPr>
              <a:stCxn id="156" idx="6"/>
              <a:endCxn id="158" idx="2"/>
            </p:cNvCxnSpPr>
            <p:nvPr/>
          </p:nvCxnSpPr>
          <p:spPr>
            <a:xfrm>
              <a:off x="1177655" y="4264319"/>
              <a:ext cx="826790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/>
            <p:nvPr/>
          </p:nvSpPr>
          <p:spPr>
            <a:xfrm>
              <a:off x="871109" y="2868401"/>
              <a:ext cx="309632" cy="28755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2007530" y="2868401"/>
              <a:ext cx="309632" cy="28755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868023" y="4120542"/>
              <a:ext cx="309632" cy="28755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7" name="Straight Arrow Connector 156"/>
            <p:cNvCxnSpPr>
              <a:stCxn id="154" idx="4"/>
              <a:endCxn id="156" idx="0"/>
            </p:cNvCxnSpPr>
            <p:nvPr/>
          </p:nvCxnSpPr>
          <p:spPr>
            <a:xfrm flipH="1">
              <a:off x="1022839" y="3155955"/>
              <a:ext cx="3086" cy="964588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/>
            <p:nvPr/>
          </p:nvSpPr>
          <p:spPr>
            <a:xfrm>
              <a:off x="2004445" y="4120542"/>
              <a:ext cx="309632" cy="28755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Straight Arrow Connector 158"/>
            <p:cNvCxnSpPr>
              <a:stCxn id="155" idx="4"/>
              <a:endCxn id="158" idx="0"/>
            </p:cNvCxnSpPr>
            <p:nvPr/>
          </p:nvCxnSpPr>
          <p:spPr>
            <a:xfrm flipH="1">
              <a:off x="2159261" y="3155955"/>
              <a:ext cx="3086" cy="964588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158" idx="1"/>
              <a:endCxn id="154" idx="5"/>
            </p:cNvCxnSpPr>
            <p:nvPr/>
          </p:nvCxnSpPr>
          <p:spPr>
            <a:xfrm flipH="1" flipV="1">
              <a:off x="1135396" y="3113843"/>
              <a:ext cx="914393" cy="104881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54" idx="6"/>
              <a:endCxn id="155" idx="2"/>
            </p:cNvCxnSpPr>
            <p:nvPr/>
          </p:nvCxnSpPr>
          <p:spPr>
            <a:xfrm>
              <a:off x="1180740" y="3012178"/>
              <a:ext cx="826790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155" idx="3"/>
              <a:endCxn id="156" idx="7"/>
            </p:cNvCxnSpPr>
            <p:nvPr/>
          </p:nvCxnSpPr>
          <p:spPr>
            <a:xfrm flipH="1">
              <a:off x="1132310" y="3113843"/>
              <a:ext cx="920564" cy="104881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TextBox 162"/>
          <p:cNvSpPr txBox="1"/>
          <p:nvPr/>
        </p:nvSpPr>
        <p:spPr>
          <a:xfrm>
            <a:off x="4066127" y="2235058"/>
            <a:ext cx="2341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This graph “drawing” looks planar… so the graph IS planar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2163436" y="2248935"/>
            <a:ext cx="163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This graph “drawing” looks not planar…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76483" y="4374848"/>
            <a:ext cx="2843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The graph might still be planar… it just might be drawn poorly to show that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646835" y="4549093"/>
            <a:ext cx="3910868" cy="1805578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436447" y="4935106"/>
            <a:ext cx="38933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A graph is not the drawing… a graph is the math object</a:t>
            </a:r>
          </a:p>
        </p:txBody>
      </p:sp>
    </p:spTree>
    <p:extLst>
      <p:ext uri="{BB962C8B-B14F-4D97-AF65-F5344CB8AC3E}">
        <p14:creationId xmlns:p14="http://schemas.microsoft.com/office/powerpoint/2010/main" val="144173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63" grpId="0"/>
      <p:bldP spid="164" grpId="0"/>
      <p:bldP spid="41" grpId="0"/>
      <p:bldP spid="3" grpId="0" animBg="1"/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3999" y="1295400"/>
            <a:ext cx="8229600" cy="4678816"/>
          </a:xfrm>
        </p:spPr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Nodes are in two disjoint sets (types), and every edge connects different type nodes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Bipartite Graph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573077" y="3702069"/>
            <a:ext cx="1386228" cy="1342480"/>
            <a:chOff x="5358472" y="2737831"/>
            <a:chExt cx="1792562" cy="1668884"/>
          </a:xfrm>
        </p:grpSpPr>
        <p:cxnSp>
          <p:nvCxnSpPr>
            <p:cNvPr id="122" name="Straight Arrow Connector 121"/>
            <p:cNvCxnSpPr>
              <a:stCxn id="123" idx="0"/>
              <a:endCxn id="126" idx="3"/>
            </p:cNvCxnSpPr>
            <p:nvPr/>
          </p:nvCxnSpPr>
          <p:spPr>
            <a:xfrm flipV="1">
              <a:off x="5597783" y="3120186"/>
              <a:ext cx="490949" cy="838572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5358472" y="3958758"/>
              <a:ext cx="478622" cy="447957"/>
            </a:xfrm>
            <a:prstGeom prst="ellipse">
              <a:avLst/>
            </a:prstGeom>
            <a:solidFill>
              <a:srgbClr val="00B050">
                <a:alpha val="45000"/>
              </a:srgb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672412" y="3958758"/>
              <a:ext cx="478622" cy="44795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Arrow Connector 124"/>
            <p:cNvCxnSpPr>
              <a:stCxn id="123" idx="6"/>
              <a:endCxn id="124" idx="2"/>
            </p:cNvCxnSpPr>
            <p:nvPr/>
          </p:nvCxnSpPr>
          <p:spPr>
            <a:xfrm>
              <a:off x="5837094" y="4182737"/>
              <a:ext cx="835318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6018639" y="2737831"/>
              <a:ext cx="478622" cy="44795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473533" y="5242868"/>
            <a:ext cx="1671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Segoe Print" panose="02000600000000000000" pitchFamily="2" charset="0"/>
              </a:rPr>
              <a:t>i</a:t>
            </a:r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s </a:t>
            </a:r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bipartite</a:t>
            </a:r>
          </a:p>
        </p:txBody>
      </p:sp>
      <p:cxnSp>
        <p:nvCxnSpPr>
          <p:cNvPr id="138" name="Straight Arrow Connector 137"/>
          <p:cNvCxnSpPr>
            <a:stCxn id="131" idx="6"/>
            <a:endCxn id="142" idx="1"/>
          </p:cNvCxnSpPr>
          <p:nvPr/>
        </p:nvCxnSpPr>
        <p:spPr>
          <a:xfrm>
            <a:off x="6846476" y="3898543"/>
            <a:ext cx="1277088" cy="44609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340948" y="3331049"/>
            <a:ext cx="2131024" cy="2243057"/>
            <a:chOff x="6278558" y="3438158"/>
            <a:chExt cx="2131024" cy="2243057"/>
          </a:xfrm>
        </p:grpSpPr>
        <p:sp>
          <p:nvSpPr>
            <p:cNvPr id="131" name="Oval 130"/>
            <p:cNvSpPr/>
            <p:nvPr/>
          </p:nvSpPr>
          <p:spPr>
            <a:xfrm>
              <a:off x="6375901" y="3813668"/>
              <a:ext cx="408185" cy="383967"/>
            </a:xfrm>
            <a:prstGeom prst="ellipse">
              <a:avLst/>
            </a:prstGeom>
            <a:solidFill>
              <a:srgbClr val="00B050">
                <a:alpha val="45000"/>
              </a:srgb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7561568" y="3438158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Arrow Connector 134"/>
            <p:cNvCxnSpPr>
              <a:stCxn id="131" idx="7"/>
              <a:endCxn id="132" idx="2"/>
            </p:cNvCxnSpPr>
            <p:nvPr/>
          </p:nvCxnSpPr>
          <p:spPr>
            <a:xfrm flipV="1">
              <a:off x="6724309" y="3630141"/>
              <a:ext cx="837259" cy="239758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/>
            <p:cNvSpPr/>
            <p:nvPr/>
          </p:nvSpPr>
          <p:spPr>
            <a:xfrm>
              <a:off x="6278558" y="4774623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7007032" y="5297249"/>
              <a:ext cx="408185" cy="383966"/>
            </a:xfrm>
            <a:prstGeom prst="ellipse">
              <a:avLst/>
            </a:prstGeom>
            <a:solidFill>
              <a:srgbClr val="00B050">
                <a:alpha val="45000"/>
              </a:srgb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7959801" y="5246141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8001397" y="4395513"/>
              <a:ext cx="408185" cy="383966"/>
            </a:xfrm>
            <a:prstGeom prst="ellipse">
              <a:avLst/>
            </a:prstGeom>
            <a:solidFill>
              <a:srgbClr val="00B050">
                <a:alpha val="45000"/>
              </a:srgb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Arrow Connector 145"/>
            <p:cNvCxnSpPr>
              <a:stCxn id="136" idx="5"/>
              <a:endCxn id="139" idx="1"/>
            </p:cNvCxnSpPr>
            <p:nvPr/>
          </p:nvCxnSpPr>
          <p:spPr>
            <a:xfrm>
              <a:off x="6626966" y="5102358"/>
              <a:ext cx="439843" cy="251122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39" idx="6"/>
              <a:endCxn id="141" idx="2"/>
            </p:cNvCxnSpPr>
            <p:nvPr/>
          </p:nvCxnSpPr>
          <p:spPr>
            <a:xfrm flipV="1">
              <a:off x="7415217" y="5438124"/>
              <a:ext cx="544584" cy="51108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42" idx="4"/>
              <a:endCxn id="141" idx="0"/>
            </p:cNvCxnSpPr>
            <p:nvPr/>
          </p:nvCxnSpPr>
          <p:spPr>
            <a:xfrm flipH="1">
              <a:off x="8163894" y="4779479"/>
              <a:ext cx="41596" cy="466662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142" idx="0"/>
              <a:endCxn id="132" idx="5"/>
            </p:cNvCxnSpPr>
            <p:nvPr/>
          </p:nvCxnSpPr>
          <p:spPr>
            <a:xfrm flipH="1" flipV="1">
              <a:off x="7909976" y="3765893"/>
              <a:ext cx="295514" cy="62962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36" idx="0"/>
              <a:endCxn id="131" idx="4"/>
            </p:cNvCxnSpPr>
            <p:nvPr/>
          </p:nvCxnSpPr>
          <p:spPr>
            <a:xfrm flipV="1">
              <a:off x="6482651" y="4197635"/>
              <a:ext cx="97343" cy="576988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29668" y="2102396"/>
                <a:ext cx="24891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i="1" dirty="0" smtClean="0">
                    <a:solidFill>
                      <a:srgbClr val="0070C0"/>
                    </a:solidFill>
                  </a:rPr>
                  <a:t>and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68" y="2102396"/>
                <a:ext cx="2489143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735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2827605" y="3681398"/>
            <a:ext cx="1386228" cy="1342480"/>
            <a:chOff x="5358472" y="2737831"/>
            <a:chExt cx="1792562" cy="1668884"/>
          </a:xfrm>
        </p:grpSpPr>
        <p:cxnSp>
          <p:nvCxnSpPr>
            <p:cNvPr id="43" name="Straight Arrow Connector 42"/>
            <p:cNvCxnSpPr>
              <a:stCxn id="44" idx="0"/>
              <a:endCxn id="47" idx="3"/>
            </p:cNvCxnSpPr>
            <p:nvPr/>
          </p:nvCxnSpPr>
          <p:spPr>
            <a:xfrm flipV="1">
              <a:off x="5597783" y="3120186"/>
              <a:ext cx="490949" cy="838572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358472" y="3958758"/>
              <a:ext cx="478622" cy="447957"/>
            </a:xfrm>
            <a:prstGeom prst="ellipse">
              <a:avLst/>
            </a:prstGeom>
            <a:solidFill>
              <a:srgbClr val="00B050">
                <a:alpha val="45000"/>
              </a:srgb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672412" y="3958758"/>
              <a:ext cx="478622" cy="44795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stCxn id="44" idx="6"/>
              <a:endCxn id="45" idx="2"/>
            </p:cNvCxnSpPr>
            <p:nvPr/>
          </p:nvCxnSpPr>
          <p:spPr>
            <a:xfrm>
              <a:off x="5837094" y="4182737"/>
              <a:ext cx="835318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6018639" y="2737831"/>
              <a:ext cx="478622" cy="447957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7" idx="5"/>
              <a:endCxn id="45" idx="0"/>
            </p:cNvCxnSpPr>
            <p:nvPr/>
          </p:nvCxnSpPr>
          <p:spPr>
            <a:xfrm>
              <a:off x="6427168" y="3120186"/>
              <a:ext cx="484555" cy="838572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2659265" y="5255885"/>
            <a:ext cx="2001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not </a:t>
            </a:r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bipartite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930863" y="5235152"/>
            <a:ext cx="1968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</a:rPr>
              <a:t>b</a:t>
            </a:r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ut now </a:t>
            </a:r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not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01398" y="4126197"/>
            <a:ext cx="1671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Segoe Print" panose="02000600000000000000" pitchFamily="2" charset="0"/>
              </a:rPr>
              <a:t>i</a:t>
            </a:r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s </a:t>
            </a:r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bipartite</a:t>
            </a:r>
          </a:p>
        </p:txBody>
      </p:sp>
      <p:cxnSp>
        <p:nvCxnSpPr>
          <p:cNvPr id="95" name="Straight Arrow Connector 94"/>
          <p:cNvCxnSpPr>
            <a:stCxn id="142" idx="2"/>
            <a:endCxn id="136" idx="6"/>
          </p:cNvCxnSpPr>
          <p:nvPr/>
        </p:nvCxnSpPr>
        <p:spPr>
          <a:xfrm flipH="1">
            <a:off x="6749133" y="4480387"/>
            <a:ext cx="1314654" cy="37911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914021" y="4604510"/>
            <a:ext cx="1262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</a:rPr>
              <a:t>s</a:t>
            </a:r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till </a:t>
            </a:r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is …</a:t>
            </a:r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507175" y="2463333"/>
                <a:ext cx="67663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 = {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|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∧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b="1" dirty="0" err="1" smtClean="0">
                    <a:solidFill>
                      <a:srgbClr val="0070C0"/>
                    </a:solidFill>
                  </a:rPr>
                  <a:t>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∨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∧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b="1" dirty="0" err="1">
                    <a:solidFill>
                      <a:srgbClr val="0070C0"/>
                    </a:solidFill>
                  </a:rPr>
                  <a:t>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}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75" y="2463333"/>
                <a:ext cx="6766339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80" t="-9211" r="-8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44674" y="2914188"/>
                <a:ext cx="62187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𝒐𝒓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= {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|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∧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000" b="1" dirty="0" err="1" smtClean="0">
                    <a:solidFill>
                      <a:srgbClr val="0070C0"/>
                    </a:solidFill>
                  </a:rPr>
                  <a:t>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∨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∧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000" b="1" dirty="0" err="1">
                    <a:solidFill>
                      <a:srgbClr val="0070C0"/>
                    </a:solidFill>
                  </a:rPr>
                  <a:t>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}</a:t>
                </a:r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74" y="2914188"/>
                <a:ext cx="6218754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6061" r="-294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49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6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8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29" grpId="0"/>
      <p:bldP spid="41" grpId="0"/>
      <p:bldP spid="49" grpId="0"/>
      <p:bldP spid="67" grpId="0"/>
      <p:bldP spid="70" grpId="0"/>
      <p:bldP spid="102" grpId="0"/>
      <p:bldP spid="104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99165"/>
            <a:ext cx="8229600" cy="4625456"/>
          </a:xfrm>
        </p:spPr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Can think of bipartite as colorable with 2 colors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Every edge goes between the 2 color collections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Bipartite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409094" y="5668215"/>
            <a:ext cx="1671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Segoe Print" panose="02000600000000000000" pitchFamily="2" charset="0"/>
              </a:rPr>
              <a:t>i</a:t>
            </a:r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s </a:t>
            </a:r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bipartite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607558" y="2744424"/>
            <a:ext cx="2876248" cy="3269925"/>
            <a:chOff x="558888" y="2542165"/>
            <a:chExt cx="2876248" cy="3269925"/>
          </a:xfrm>
        </p:grpSpPr>
        <p:cxnSp>
          <p:nvCxnSpPr>
            <p:cNvPr id="122" name="Straight Arrow Connector 121"/>
            <p:cNvCxnSpPr>
              <a:stCxn id="68" idx="7"/>
              <a:endCxn id="71" idx="4"/>
            </p:cNvCxnSpPr>
            <p:nvPr/>
          </p:nvCxnSpPr>
          <p:spPr>
            <a:xfrm flipV="1">
              <a:off x="1768372" y="3163066"/>
              <a:ext cx="717165" cy="2013486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61" idx="6"/>
              <a:endCxn id="71" idx="2"/>
            </p:cNvCxnSpPr>
            <p:nvPr/>
          </p:nvCxnSpPr>
          <p:spPr>
            <a:xfrm flipV="1">
              <a:off x="1380108" y="3039454"/>
              <a:ext cx="980353" cy="18565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1129956" y="3101492"/>
              <a:ext cx="250152" cy="2472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701589" y="3577716"/>
              <a:ext cx="250152" cy="2472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840309" y="3681107"/>
              <a:ext cx="250152" cy="2472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955211" y="4503362"/>
              <a:ext cx="250152" cy="24749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1554854" y="5140347"/>
              <a:ext cx="250152" cy="2472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359203" y="4801388"/>
              <a:ext cx="250152" cy="2472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360461" y="2915842"/>
              <a:ext cx="250152" cy="2472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53827" y="2665575"/>
              <a:ext cx="425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09934" y="3573752"/>
              <a:ext cx="425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571018" y="5442758"/>
              <a:ext cx="425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58888" y="3943084"/>
              <a:ext cx="425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359203" y="2542165"/>
              <a:ext cx="425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619343" y="5004888"/>
              <a:ext cx="425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23622" y="4801388"/>
              <a:ext cx="425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cxnSp>
          <p:nvCxnSpPr>
            <p:cNvPr id="79" name="Straight Arrow Connector 78"/>
            <p:cNvCxnSpPr>
              <a:stCxn id="65" idx="5"/>
              <a:endCxn id="69" idx="2"/>
            </p:cNvCxnSpPr>
            <p:nvPr/>
          </p:nvCxnSpPr>
          <p:spPr>
            <a:xfrm>
              <a:off x="1053827" y="3892126"/>
              <a:ext cx="1305376" cy="1032874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69" idx="1"/>
              <a:endCxn id="61" idx="5"/>
            </p:cNvCxnSpPr>
            <p:nvPr/>
          </p:nvCxnSpPr>
          <p:spPr>
            <a:xfrm flipH="1" flipV="1">
              <a:off x="1343474" y="3312511"/>
              <a:ext cx="1052363" cy="1525082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6" idx="5"/>
              <a:endCxn id="68" idx="1"/>
            </p:cNvCxnSpPr>
            <p:nvPr/>
          </p:nvCxnSpPr>
          <p:spPr>
            <a:xfrm>
              <a:off x="1168729" y="4714616"/>
              <a:ext cx="422759" cy="461936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69" idx="7"/>
              <a:endCxn id="64" idx="4"/>
            </p:cNvCxnSpPr>
            <p:nvPr/>
          </p:nvCxnSpPr>
          <p:spPr>
            <a:xfrm flipV="1">
              <a:off x="2572721" y="3824940"/>
              <a:ext cx="253944" cy="1012653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66" idx="7"/>
              <a:endCxn id="64" idx="2"/>
            </p:cNvCxnSpPr>
            <p:nvPr/>
          </p:nvCxnSpPr>
          <p:spPr>
            <a:xfrm flipV="1">
              <a:off x="1168729" y="3701328"/>
              <a:ext cx="1532860" cy="83827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4649578" y="2725951"/>
            <a:ext cx="3897455" cy="2976878"/>
            <a:chOff x="4780109" y="2794898"/>
            <a:chExt cx="3897455" cy="2976878"/>
          </a:xfrm>
        </p:grpSpPr>
        <p:grpSp>
          <p:nvGrpSpPr>
            <p:cNvPr id="7" name="Group 6"/>
            <p:cNvGrpSpPr/>
            <p:nvPr/>
          </p:nvGrpSpPr>
          <p:grpSpPr>
            <a:xfrm>
              <a:off x="4780109" y="2794898"/>
              <a:ext cx="1547510" cy="2976878"/>
              <a:chOff x="3004979" y="2668010"/>
              <a:chExt cx="1547510" cy="2976878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3004979" y="2668010"/>
                <a:ext cx="1547510" cy="2976878"/>
              </a:xfrm>
              <a:prstGeom prst="ellipse">
                <a:avLst/>
              </a:prstGeom>
              <a:solidFill>
                <a:schemeClr val="accent1">
                  <a:alpha val="39000"/>
                </a:schemeClr>
              </a:solidFill>
              <a:ln w="254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748925" y="2979297"/>
                <a:ext cx="250152" cy="247224"/>
              </a:xfrm>
              <a:prstGeom prst="ellipse">
                <a:avLst/>
              </a:prstGeom>
              <a:solidFill>
                <a:srgbClr val="00B050">
                  <a:alpha val="45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748925" y="4229481"/>
                <a:ext cx="250152" cy="247224"/>
              </a:xfrm>
              <a:prstGeom prst="ellipse">
                <a:avLst/>
              </a:prstGeom>
              <a:solidFill>
                <a:srgbClr val="00B050">
                  <a:alpha val="45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748925" y="4862914"/>
                <a:ext cx="250152" cy="247224"/>
              </a:xfrm>
              <a:prstGeom prst="ellipse">
                <a:avLst/>
              </a:prstGeom>
              <a:solidFill>
                <a:srgbClr val="00B050">
                  <a:alpha val="45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748925" y="3626460"/>
                <a:ext cx="250152" cy="247224"/>
              </a:xfrm>
              <a:prstGeom prst="ellipse">
                <a:avLst/>
              </a:prstGeom>
              <a:solidFill>
                <a:srgbClr val="00B050">
                  <a:alpha val="45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327186" y="2930359"/>
                <a:ext cx="425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310731" y="3582443"/>
                <a:ext cx="425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329495" y="4204592"/>
                <a:ext cx="425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323723" y="4841708"/>
                <a:ext cx="425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197653" y="2965924"/>
              <a:ext cx="1479911" cy="2731112"/>
              <a:chOff x="7157986" y="2790893"/>
              <a:chExt cx="1479911" cy="2731112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7157986" y="2790893"/>
                <a:ext cx="1479911" cy="2731112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  <a:alpha val="39000"/>
                </a:schemeClr>
              </a:solidFill>
              <a:ln w="25400" cmpd="sng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7543800" y="3346699"/>
                <a:ext cx="250152" cy="247224"/>
              </a:xfrm>
              <a:prstGeom prst="ellipse">
                <a:avLst/>
              </a:prstGeom>
              <a:solidFill>
                <a:schemeClr val="accent2"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7543800" y="4536044"/>
                <a:ext cx="250152" cy="247224"/>
              </a:xfrm>
              <a:prstGeom prst="ellipse">
                <a:avLst/>
              </a:prstGeom>
              <a:solidFill>
                <a:schemeClr val="accent2"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897941" y="3285645"/>
                <a:ext cx="425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897941" y="3914005"/>
                <a:ext cx="425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</a:t>
                </a:r>
                <a:endParaRPr 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897941" y="4485814"/>
                <a:ext cx="425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</a:t>
                </a:r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543800" y="3947303"/>
                <a:ext cx="250152" cy="247224"/>
              </a:xfrm>
              <a:prstGeom prst="ellipse">
                <a:avLst/>
              </a:prstGeom>
              <a:solidFill>
                <a:schemeClr val="accent2"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3" name="Straight Arrow Connector 112"/>
            <p:cNvCxnSpPr>
              <a:stCxn id="123" idx="6"/>
              <a:endCxn id="124" idx="2"/>
            </p:cNvCxnSpPr>
            <p:nvPr/>
          </p:nvCxnSpPr>
          <p:spPr>
            <a:xfrm>
              <a:off x="5774207" y="3229797"/>
              <a:ext cx="1809260" cy="415545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60" idx="1"/>
              <a:endCxn id="123" idx="5"/>
            </p:cNvCxnSpPr>
            <p:nvPr/>
          </p:nvCxnSpPr>
          <p:spPr>
            <a:xfrm flipH="1" flipV="1">
              <a:off x="5737573" y="3317204"/>
              <a:ext cx="1882528" cy="841335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53" idx="6"/>
              <a:endCxn id="60" idx="2"/>
            </p:cNvCxnSpPr>
            <p:nvPr/>
          </p:nvCxnSpPr>
          <p:spPr>
            <a:xfrm>
              <a:off x="5774207" y="3876960"/>
              <a:ext cx="1809260" cy="368986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53" idx="5"/>
              <a:endCxn id="126" idx="1"/>
            </p:cNvCxnSpPr>
            <p:nvPr/>
          </p:nvCxnSpPr>
          <p:spPr>
            <a:xfrm>
              <a:off x="5737573" y="3964367"/>
              <a:ext cx="1882528" cy="782913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52" idx="6"/>
              <a:endCxn id="60" idx="3"/>
            </p:cNvCxnSpPr>
            <p:nvPr/>
          </p:nvCxnSpPr>
          <p:spPr>
            <a:xfrm flipV="1">
              <a:off x="5774207" y="4333353"/>
              <a:ext cx="1845894" cy="780061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51" idx="6"/>
              <a:endCxn id="124" idx="3"/>
            </p:cNvCxnSpPr>
            <p:nvPr/>
          </p:nvCxnSpPr>
          <p:spPr>
            <a:xfrm flipV="1">
              <a:off x="5774207" y="3732749"/>
              <a:ext cx="1845894" cy="747232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51" idx="5"/>
              <a:endCxn id="126" idx="2"/>
            </p:cNvCxnSpPr>
            <p:nvPr/>
          </p:nvCxnSpPr>
          <p:spPr>
            <a:xfrm>
              <a:off x="5737573" y="4567388"/>
              <a:ext cx="1845894" cy="26729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325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1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58370"/>
            <a:ext cx="8229600" cy="4784724"/>
          </a:xfrm>
        </p:spPr>
        <p:txBody>
          <a:bodyPr>
            <a:normAutofit/>
          </a:bodyPr>
          <a:lstStyle/>
          <a:p>
            <a:pPr marL="109728" indent="0">
              <a:spcBef>
                <a:spcPts val="600"/>
              </a:spcBef>
              <a:buNone/>
            </a:pPr>
            <a:r>
              <a:rPr lang="en-US" sz="2400" b="1" i="1" dirty="0" smtClean="0"/>
              <a:t>Tree is an acyclic graph.  Prove it is </a:t>
            </a:r>
            <a:r>
              <a:rPr lang="en-US" sz="2400" b="1" i="1" dirty="0" smtClean="0">
                <a:solidFill>
                  <a:srgbClr val="0070C0"/>
                </a:solidFill>
              </a:rPr>
              <a:t>bipartite</a:t>
            </a:r>
          </a:p>
          <a:p>
            <a:pPr marL="109728" indent="0">
              <a:spcBef>
                <a:spcPts val="600"/>
              </a:spcBef>
              <a:buNone/>
            </a:pPr>
            <a:endParaRPr lang="en-US" sz="2400" b="1" i="1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Bipartite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54453" y="2162058"/>
            <a:ext cx="336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Base: </a:t>
            </a:r>
            <a:r>
              <a:rPr lang="en-US" b="1" dirty="0" smtClean="0">
                <a:latin typeface="Trebuchet MS" panose="020B0603020202020204" pitchFamily="34" charset="0"/>
              </a:rPr>
              <a:t>1 node, just color it </a:t>
            </a:r>
            <a:r>
              <a:rPr lang="en-US" b="1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B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09600" y="2128870"/>
            <a:ext cx="3310483" cy="3045957"/>
            <a:chOff x="609600" y="2039759"/>
            <a:chExt cx="4209493" cy="3540187"/>
          </a:xfrm>
        </p:grpSpPr>
        <p:sp>
          <p:nvSpPr>
            <p:cNvPr id="73" name="Oval 72"/>
            <p:cNvSpPr/>
            <p:nvPr/>
          </p:nvSpPr>
          <p:spPr>
            <a:xfrm>
              <a:off x="2630405" y="4152069"/>
              <a:ext cx="408185" cy="383966"/>
            </a:xfrm>
            <a:prstGeom prst="ellipse">
              <a:avLst/>
            </a:prstGeom>
            <a:solidFill>
              <a:schemeClr val="accent6"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1157582" y="2837025"/>
              <a:ext cx="408185" cy="383967"/>
            </a:xfrm>
            <a:prstGeom prst="ellipse">
              <a:avLst/>
            </a:prstGeom>
            <a:solidFill>
              <a:srgbClr val="FFC000">
                <a:alpha val="45000"/>
              </a:srgb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2300073" y="2039759"/>
              <a:ext cx="408185" cy="383966"/>
            </a:xfrm>
            <a:prstGeom prst="ellipse">
              <a:avLst/>
            </a:prstGeom>
            <a:solidFill>
              <a:schemeClr val="accent6"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364115" y="2080839"/>
              <a:ext cx="272123" cy="310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219279" y="2854588"/>
              <a:ext cx="272123" cy="310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69" name="Straight Arrow Connector 68"/>
            <p:cNvCxnSpPr>
              <a:stCxn id="66" idx="3"/>
              <a:endCxn id="65" idx="7"/>
            </p:cNvCxnSpPr>
            <p:nvPr/>
          </p:nvCxnSpPr>
          <p:spPr>
            <a:xfrm flipH="1">
              <a:off x="1505990" y="2367494"/>
              <a:ext cx="853860" cy="525762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609600" y="4097236"/>
              <a:ext cx="408185" cy="383966"/>
            </a:xfrm>
            <a:prstGeom prst="ellipse">
              <a:avLst/>
            </a:prstGeom>
            <a:solidFill>
              <a:schemeClr val="accent6"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1759" y="4113182"/>
              <a:ext cx="272123" cy="310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72" name="Straight Arrow Connector 71"/>
            <p:cNvCxnSpPr>
              <a:stCxn id="65" idx="5"/>
              <a:endCxn id="74" idx="0"/>
            </p:cNvCxnSpPr>
            <p:nvPr/>
          </p:nvCxnSpPr>
          <p:spPr>
            <a:xfrm>
              <a:off x="1505990" y="3164761"/>
              <a:ext cx="230428" cy="932475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1532325" y="4097236"/>
              <a:ext cx="408185" cy="383966"/>
            </a:xfrm>
            <a:prstGeom prst="ellipse">
              <a:avLst/>
            </a:prstGeom>
            <a:solidFill>
              <a:schemeClr val="accent6"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935938" y="4122329"/>
              <a:ext cx="408185" cy="383966"/>
            </a:xfrm>
            <a:prstGeom prst="ellipse">
              <a:avLst/>
            </a:prstGeom>
            <a:solidFill>
              <a:schemeClr val="accent6"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3347715" y="2880208"/>
              <a:ext cx="408185" cy="383966"/>
            </a:xfrm>
            <a:prstGeom prst="ellipse">
              <a:avLst/>
            </a:prstGeom>
            <a:solidFill>
              <a:srgbClr val="FFC000">
                <a:alpha val="45000"/>
              </a:srgb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03968" y="4159225"/>
              <a:ext cx="272123" cy="310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566008" y="4122329"/>
              <a:ext cx="272123" cy="310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cxnSp>
          <p:nvCxnSpPr>
            <p:cNvPr id="80" name="Straight Arrow Connector 79"/>
            <p:cNvCxnSpPr>
              <a:stCxn id="76" idx="3"/>
              <a:endCxn id="73" idx="7"/>
            </p:cNvCxnSpPr>
            <p:nvPr/>
          </p:nvCxnSpPr>
          <p:spPr>
            <a:xfrm flipH="1">
              <a:off x="2825270" y="3207943"/>
              <a:ext cx="582222" cy="946767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6" idx="4"/>
              <a:endCxn id="84" idx="0"/>
            </p:cNvCxnSpPr>
            <p:nvPr/>
          </p:nvCxnSpPr>
          <p:spPr>
            <a:xfrm flipH="1">
              <a:off x="3503808" y="3264174"/>
              <a:ext cx="48000" cy="84742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6" idx="5"/>
            </p:cNvCxnSpPr>
            <p:nvPr/>
          </p:nvCxnSpPr>
          <p:spPr>
            <a:xfrm>
              <a:off x="3696123" y="3207943"/>
              <a:ext cx="435441" cy="936995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66" idx="5"/>
              <a:endCxn id="76" idx="1"/>
            </p:cNvCxnSpPr>
            <p:nvPr/>
          </p:nvCxnSpPr>
          <p:spPr>
            <a:xfrm>
              <a:off x="2648481" y="2367494"/>
              <a:ext cx="759011" cy="568945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65" idx="3"/>
              <a:endCxn id="70" idx="0"/>
            </p:cNvCxnSpPr>
            <p:nvPr/>
          </p:nvCxnSpPr>
          <p:spPr>
            <a:xfrm flipH="1">
              <a:off x="813693" y="3164761"/>
              <a:ext cx="403666" cy="932475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>
              <a:off x="3299715" y="4111594"/>
              <a:ext cx="408185" cy="383966"/>
            </a:xfrm>
            <a:prstGeom prst="ellipse">
              <a:avLst/>
            </a:prstGeom>
            <a:solidFill>
              <a:schemeClr val="accent6"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389826" y="4161282"/>
              <a:ext cx="272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  <p:cxnSp>
          <p:nvCxnSpPr>
            <p:cNvPr id="89" name="Straight Arrow Connector 88"/>
            <p:cNvCxnSpPr>
              <a:stCxn id="75" idx="5"/>
              <a:endCxn id="87" idx="0"/>
            </p:cNvCxnSpPr>
            <p:nvPr/>
          </p:nvCxnSpPr>
          <p:spPr>
            <a:xfrm>
              <a:off x="4284346" y="4450064"/>
              <a:ext cx="324139" cy="735646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4410908" y="5185710"/>
              <a:ext cx="408185" cy="383966"/>
            </a:xfrm>
            <a:prstGeom prst="ellipse">
              <a:avLst/>
            </a:prstGeom>
            <a:solidFill>
              <a:srgbClr val="FFC000">
                <a:alpha val="45000"/>
              </a:srgb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689775" y="4161282"/>
              <a:ext cx="272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396642" y="2897770"/>
              <a:ext cx="272123" cy="310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472423" y="5185710"/>
              <a:ext cx="272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192679" y="5165463"/>
              <a:ext cx="408185" cy="383966"/>
            </a:xfrm>
            <a:prstGeom prst="ellipse">
              <a:avLst/>
            </a:prstGeom>
            <a:solidFill>
              <a:srgbClr val="FFC000">
                <a:alpha val="45000"/>
              </a:srgb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962588" y="5165463"/>
              <a:ext cx="408185" cy="383966"/>
            </a:xfrm>
            <a:prstGeom prst="ellipse">
              <a:avLst/>
            </a:prstGeom>
            <a:solidFill>
              <a:srgbClr val="FFC000">
                <a:alpha val="45000"/>
              </a:srgb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064220" y="5200344"/>
              <a:ext cx="272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24893" y="5210614"/>
              <a:ext cx="272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cxnSp>
          <p:nvCxnSpPr>
            <p:cNvPr id="40" name="Straight Arrow Connector 39"/>
            <p:cNvCxnSpPr>
              <a:stCxn id="74" idx="5"/>
              <a:endCxn id="37" idx="0"/>
            </p:cNvCxnSpPr>
            <p:nvPr/>
          </p:nvCxnSpPr>
          <p:spPr>
            <a:xfrm>
              <a:off x="1880733" y="4424971"/>
              <a:ext cx="285948" cy="740492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74" idx="4"/>
              <a:endCxn id="36" idx="0"/>
            </p:cNvCxnSpPr>
            <p:nvPr/>
          </p:nvCxnSpPr>
          <p:spPr>
            <a:xfrm flipH="1">
              <a:off x="1396772" y="4481202"/>
              <a:ext cx="339646" cy="68426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3445423" y="1794883"/>
            <a:ext cx="351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By induction on #nodes 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74467" y="2610683"/>
            <a:ext cx="46852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Inductive Hypothesis: </a:t>
            </a:r>
            <a:r>
              <a:rPr lang="en-US" b="1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Every tree T with N nodes is bipartite. </a:t>
            </a:r>
          </a:p>
          <a:p>
            <a:pPr algn="r"/>
            <a:r>
              <a:rPr lang="en-US" b="1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Inductive Step: </a:t>
            </a:r>
            <a:r>
              <a:rPr lang="en-US" b="1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Show that T’ with N+1 nodes is bipartite.</a:t>
            </a:r>
          </a:p>
          <a:p>
            <a:pPr algn="r"/>
            <a:r>
              <a:rPr lang="en-US" b="1" dirty="0" smtClean="0">
                <a:latin typeface="Trebuchet MS" panose="020B0603020202020204" pitchFamily="34" charset="0"/>
              </a:rPr>
              <a:t>Consider T = T’ less a leaf node v.  </a:t>
            </a:r>
            <a:r>
              <a:rPr lang="en-US" b="1" dirty="0" smtClean="0">
                <a:latin typeface="Trebuchet MS" panose="020B0603020202020204" pitchFamily="34" charset="0"/>
              </a:rPr>
              <a:t>T </a:t>
            </a:r>
            <a:r>
              <a:rPr lang="en-US" b="1" dirty="0" smtClean="0">
                <a:latin typeface="Trebuchet MS" panose="020B0603020202020204" pitchFamily="34" charset="0"/>
              </a:rPr>
              <a:t>is a tree, and </a:t>
            </a:r>
            <a:r>
              <a:rPr lang="en-US" b="1" dirty="0" smtClean="0">
                <a:latin typeface="Trebuchet MS" panose="020B0603020202020204" pitchFamily="34" charset="0"/>
              </a:rPr>
              <a:t>T </a:t>
            </a:r>
            <a:r>
              <a:rPr lang="en-US" b="1" dirty="0" smtClean="0">
                <a:latin typeface="Trebuchet MS" panose="020B0603020202020204" pitchFamily="34" charset="0"/>
              </a:rPr>
              <a:t>has N nodes, and so by IH is bipartite.  Node v in </a:t>
            </a:r>
            <a:r>
              <a:rPr lang="en-US" b="1" dirty="0" smtClean="0">
                <a:latin typeface="Trebuchet MS" panose="020B0603020202020204" pitchFamily="34" charset="0"/>
              </a:rPr>
              <a:t>T’ </a:t>
            </a:r>
            <a:r>
              <a:rPr lang="en-US" b="1" dirty="0" smtClean="0">
                <a:latin typeface="Trebuchet MS" panose="020B0603020202020204" pitchFamily="34" charset="0"/>
              </a:rPr>
              <a:t>has one neighbor (its parent); whatever the color of the parent is, assign v the other color.  Then the arc between p and v is an arc connecting different color nodes. Node v is not part of any other edge. </a:t>
            </a:r>
          </a:p>
          <a:p>
            <a:pPr algn="r"/>
            <a:r>
              <a:rPr lang="en-US" b="1" dirty="0" smtClean="0">
                <a:latin typeface="Trebuchet MS" panose="020B0603020202020204" pitchFamily="34" charset="0"/>
              </a:rPr>
              <a:t>Therefore, T’ </a:t>
            </a:r>
            <a:r>
              <a:rPr lang="en-US" b="1" dirty="0" smtClean="0">
                <a:latin typeface="Trebuchet MS" panose="020B0603020202020204" pitchFamily="34" charset="0"/>
              </a:rPr>
              <a:t>has N+1 nodes is also bipartite</a:t>
            </a:r>
            <a:r>
              <a:rPr lang="en-US" b="1" dirty="0" smtClean="0">
                <a:latin typeface="Trebuchet MS" panose="020B0603020202020204" pitchFamily="34" charset="0"/>
              </a:rPr>
              <a:t>.</a:t>
            </a:r>
          </a:p>
          <a:p>
            <a:pPr algn="r"/>
            <a:endParaRPr lang="en-US" b="1" dirty="0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73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4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6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3" grpId="0"/>
      <p:bldP spid="48" grpId="0"/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Graph is not a picture or a chart</a:t>
            </a:r>
          </a:p>
          <a:p>
            <a:pPr marL="109728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 smtClean="0"/>
              <a:t>Mathematical structure based in sets and relations/functions</a:t>
            </a: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G = ( V, E ) </a:t>
            </a:r>
            <a:r>
              <a:rPr lang="en-US" sz="2400" b="1" dirty="0" smtClean="0"/>
              <a:t>where  </a:t>
            </a:r>
            <a:r>
              <a:rPr lang="en-US" sz="2400" b="1" dirty="0" smtClean="0">
                <a:solidFill>
                  <a:srgbClr val="0070C0"/>
                </a:solidFill>
              </a:rPr>
              <a:t>V </a:t>
            </a:r>
            <a:r>
              <a:rPr lang="en-US" sz="2400" b="1" dirty="0" smtClean="0"/>
              <a:t> is a set of </a:t>
            </a:r>
            <a:r>
              <a:rPr lang="en-US" sz="2400" b="1" dirty="0" smtClean="0">
                <a:solidFill>
                  <a:srgbClr val="0070C0"/>
                </a:solidFill>
              </a:rPr>
              <a:t>vertices </a:t>
            </a:r>
            <a:r>
              <a:rPr lang="en-US" sz="2400" b="1" dirty="0" smtClean="0"/>
              <a:t>(nodes)</a:t>
            </a:r>
          </a:p>
          <a:p>
            <a:pPr marL="109728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                 </a:t>
            </a:r>
            <a:r>
              <a:rPr lang="en-US" sz="2400" b="1" dirty="0" smtClean="0">
                <a:solidFill>
                  <a:srgbClr val="0070C0"/>
                </a:solidFill>
              </a:rPr>
              <a:t>E  </a:t>
            </a:r>
            <a:r>
              <a:rPr lang="en-US" sz="2400" b="1" dirty="0" smtClean="0"/>
              <a:t>is a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/>
              <a:t>set of </a:t>
            </a:r>
            <a:r>
              <a:rPr lang="en-US" sz="2400" b="1" dirty="0" smtClean="0">
                <a:solidFill>
                  <a:srgbClr val="0070C0"/>
                </a:solidFill>
              </a:rPr>
              <a:t>edges </a:t>
            </a:r>
            <a:r>
              <a:rPr lang="en-US" sz="2400" b="1" dirty="0" smtClean="0"/>
              <a:t>(arcs)</a:t>
            </a: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0070C0"/>
                </a:solidFill>
              </a:rPr>
              <a:t>E</a:t>
            </a:r>
            <a:r>
              <a:rPr lang="en-US" sz="2400" b="1" dirty="0"/>
              <a:t> is a set of </a:t>
            </a:r>
            <a:r>
              <a:rPr lang="en-US" sz="2400" b="1" dirty="0" smtClean="0"/>
              <a:t>ordered pairs </a:t>
            </a:r>
            <a:r>
              <a:rPr lang="en-US" sz="2400" b="1" dirty="0">
                <a:solidFill>
                  <a:srgbClr val="0070C0"/>
                </a:solidFill>
              </a:rPr>
              <a:t>E = { (</a:t>
            </a:r>
            <a:r>
              <a:rPr lang="en-US" sz="2400" b="1" dirty="0" err="1">
                <a:solidFill>
                  <a:srgbClr val="0070C0"/>
                </a:solidFill>
              </a:rPr>
              <a:t>a,b</a:t>
            </a:r>
            <a:r>
              <a:rPr lang="en-US" sz="2400" b="1" dirty="0">
                <a:solidFill>
                  <a:srgbClr val="0070C0"/>
                </a:solidFill>
              </a:rPr>
              <a:t>) | a ∈ V ∧ b ∈ V </a:t>
            </a:r>
            <a:r>
              <a:rPr lang="en-US" sz="2400" b="1" dirty="0" smtClean="0">
                <a:solidFill>
                  <a:srgbClr val="0070C0"/>
                </a:solidFill>
              </a:rPr>
              <a:t>}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b="1" i="1" dirty="0">
                <a:solidFill>
                  <a:srgbClr val="C00000"/>
                </a:solidFill>
              </a:rPr>
              <a:t>d</a:t>
            </a:r>
            <a:r>
              <a:rPr lang="en-US" b="1" i="1" dirty="0" smtClean="0">
                <a:solidFill>
                  <a:srgbClr val="C00000"/>
                </a:solidFill>
              </a:rPr>
              <a:t>irected graph</a:t>
            </a: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0070C0"/>
                </a:solidFill>
              </a:rPr>
              <a:t>E</a:t>
            </a:r>
            <a:r>
              <a:rPr lang="en-US" sz="2400" b="1" dirty="0"/>
              <a:t> is a set of </a:t>
            </a:r>
            <a:r>
              <a:rPr lang="en-US" sz="2400" b="1" dirty="0" smtClean="0"/>
              <a:t>sets, </a:t>
            </a:r>
            <a:r>
              <a:rPr lang="en-US" sz="2400" b="1" dirty="0">
                <a:solidFill>
                  <a:srgbClr val="0070C0"/>
                </a:solidFill>
              </a:rPr>
              <a:t>E = { </a:t>
            </a:r>
            <a:r>
              <a:rPr lang="en-US" sz="2400" b="1" dirty="0" smtClean="0">
                <a:solidFill>
                  <a:srgbClr val="0070C0"/>
                </a:solidFill>
              </a:rPr>
              <a:t>{</a:t>
            </a:r>
            <a:r>
              <a:rPr lang="en-US" sz="2400" b="1" dirty="0" err="1" smtClean="0">
                <a:solidFill>
                  <a:srgbClr val="0070C0"/>
                </a:solidFill>
              </a:rPr>
              <a:t>a,b</a:t>
            </a:r>
            <a:r>
              <a:rPr lang="en-US" sz="2400" b="1" dirty="0" smtClean="0">
                <a:solidFill>
                  <a:srgbClr val="0070C0"/>
                </a:solidFill>
              </a:rPr>
              <a:t>} </a:t>
            </a:r>
            <a:r>
              <a:rPr lang="en-US" sz="2400" b="1" dirty="0">
                <a:solidFill>
                  <a:srgbClr val="0070C0"/>
                </a:solidFill>
              </a:rPr>
              <a:t>| a ∈ V ∧ b ∈ V </a:t>
            </a:r>
            <a:r>
              <a:rPr lang="en-US" sz="2400" b="1" dirty="0" smtClean="0">
                <a:solidFill>
                  <a:srgbClr val="0070C0"/>
                </a:solidFill>
              </a:rPr>
              <a:t>}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1900" b="1" i="1" dirty="0">
                <a:solidFill>
                  <a:srgbClr val="C00000"/>
                </a:solidFill>
              </a:rPr>
              <a:t>u</a:t>
            </a:r>
            <a:r>
              <a:rPr lang="en-US" sz="1900" b="1" i="1" dirty="0" smtClean="0">
                <a:solidFill>
                  <a:srgbClr val="C00000"/>
                </a:solidFill>
              </a:rPr>
              <a:t>ndirected graph</a:t>
            </a:r>
            <a:endParaRPr lang="en-US" sz="1900" b="1" i="1" dirty="0">
              <a:solidFill>
                <a:srgbClr val="C00000"/>
              </a:solidFill>
            </a:endParaRP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b="1" dirty="0" smtClean="0"/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 smtClean="0"/>
              <a:t>We let edges represent (model) different things…</a:t>
            </a:r>
          </a:p>
          <a:p>
            <a:pPr marL="651510" lvl="1" indent="-285750">
              <a:spcBef>
                <a:spcPts val="0"/>
              </a:spcBef>
            </a:pPr>
            <a:r>
              <a:rPr lang="en-US" sz="1800" b="1" i="1" dirty="0" smtClean="0">
                <a:solidFill>
                  <a:srgbClr val="C00000"/>
                </a:solidFill>
              </a:rPr>
              <a:t>road from a to b,    a is parent of b,     a employs b</a:t>
            </a:r>
          </a:p>
          <a:p>
            <a:pPr marL="651510" lvl="1" indent="-285750">
              <a:spcBef>
                <a:spcPts val="0"/>
              </a:spcBef>
              <a:spcAft>
                <a:spcPts val="1200"/>
              </a:spcAft>
            </a:pPr>
            <a:r>
              <a:rPr lang="en-US" sz="1800" b="1" i="1" dirty="0">
                <a:solidFill>
                  <a:srgbClr val="C00000"/>
                </a:solidFill>
              </a:rPr>
              <a:t>a</a:t>
            </a:r>
            <a:r>
              <a:rPr lang="en-US" sz="1800" b="1" i="1" dirty="0" smtClean="0">
                <a:solidFill>
                  <a:srgbClr val="C00000"/>
                </a:solidFill>
              </a:rPr>
              <a:t> must be taken before b,    a explains b,  …</a:t>
            </a:r>
            <a:endParaRPr lang="en-US" sz="2400" b="1" i="1" dirty="0">
              <a:solidFill>
                <a:srgbClr val="C00000"/>
              </a:solidFill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Definitions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67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adjacent   </a:t>
            </a:r>
          </a:p>
          <a:p>
            <a:pPr marL="109728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1" i="1" dirty="0" smtClean="0"/>
              <a:t>    we say  </a:t>
            </a:r>
            <a:r>
              <a:rPr lang="en-US" sz="2000" b="1" i="1" dirty="0" smtClean="0">
                <a:solidFill>
                  <a:srgbClr val="0070C0"/>
                </a:solidFill>
              </a:rPr>
              <a:t>b </a:t>
            </a:r>
            <a:r>
              <a:rPr lang="en-US" sz="2000" b="1" i="1" dirty="0" smtClean="0"/>
              <a:t>is adjacent to </a:t>
            </a:r>
            <a:r>
              <a:rPr lang="en-US" sz="2000" b="1" i="1" dirty="0" smtClean="0">
                <a:solidFill>
                  <a:srgbClr val="0070C0"/>
                </a:solidFill>
              </a:rPr>
              <a:t>a</a:t>
            </a:r>
            <a:r>
              <a:rPr lang="en-US" sz="2000" b="1" i="1" dirty="0" smtClean="0"/>
              <a:t>  </a:t>
            </a:r>
            <a:r>
              <a:rPr lang="en-US" sz="2000" b="1" i="1" dirty="0" err="1" smtClean="0"/>
              <a:t>iff</a:t>
            </a:r>
            <a:r>
              <a:rPr lang="en-US" sz="2000" b="1" i="1" dirty="0" smtClean="0"/>
              <a:t>  </a:t>
            </a:r>
            <a:r>
              <a:rPr lang="en-US" sz="2000" b="1" i="1" dirty="0" smtClean="0">
                <a:solidFill>
                  <a:srgbClr val="0070C0"/>
                </a:solidFill>
              </a:rPr>
              <a:t>(</a:t>
            </a:r>
            <a:r>
              <a:rPr lang="en-US" sz="2000" b="1" i="1" dirty="0" err="1" smtClean="0">
                <a:solidFill>
                  <a:srgbClr val="0070C0"/>
                </a:solidFill>
              </a:rPr>
              <a:t>a,b</a:t>
            </a:r>
            <a:r>
              <a:rPr lang="en-US" sz="2000" b="1" i="1" dirty="0" smtClean="0">
                <a:solidFill>
                  <a:srgbClr val="0070C0"/>
                </a:solidFill>
              </a:rPr>
              <a:t>) ∈ E 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C00000"/>
                </a:solidFill>
              </a:rPr>
              <a:t>d</a:t>
            </a:r>
            <a:r>
              <a:rPr lang="en-US" sz="2000" b="1" dirty="0" smtClean="0">
                <a:solidFill>
                  <a:srgbClr val="C00000"/>
                </a:solidFill>
              </a:rPr>
              <a:t>irected graph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i="1" dirty="0" smtClean="0"/>
              <a:t>    edges in E are directional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i="1" dirty="0" smtClean="0"/>
              <a:t>    pairs in E are ordered</a:t>
            </a: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i="1" dirty="0" smtClean="0"/>
              <a:t>    draw with arrows </a:t>
            </a:r>
          </a:p>
          <a:p>
            <a:pPr marL="109728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1" i="1" dirty="0" smtClean="0"/>
              <a:t>    we say “</a:t>
            </a:r>
            <a:r>
              <a:rPr lang="en-US" sz="2000" b="1" i="1" dirty="0" smtClean="0">
                <a:solidFill>
                  <a:srgbClr val="0070C0"/>
                </a:solidFill>
              </a:rPr>
              <a:t>digraph</a:t>
            </a:r>
            <a:r>
              <a:rPr lang="en-US" sz="2000" b="1" i="1" dirty="0" smtClean="0"/>
              <a:t>”    </a:t>
            </a:r>
          </a:p>
          <a:p>
            <a:pPr marL="109728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Directed Graph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840975" y="2426701"/>
            <a:ext cx="2819400" cy="1371600"/>
            <a:chOff x="5257800" y="2667000"/>
            <a:chExt cx="2819400" cy="1371600"/>
          </a:xfrm>
        </p:grpSpPr>
        <p:grpSp>
          <p:nvGrpSpPr>
            <p:cNvPr id="13" name="Group 12"/>
            <p:cNvGrpSpPr/>
            <p:nvPr/>
          </p:nvGrpSpPr>
          <p:grpSpPr>
            <a:xfrm>
              <a:off x="5257800" y="2667000"/>
              <a:ext cx="2819400" cy="1371600"/>
              <a:chOff x="5181600" y="2438400"/>
              <a:chExt cx="2819400" cy="13716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181600" y="2438400"/>
                <a:ext cx="2819400" cy="1371600"/>
                <a:chOff x="5181600" y="2438400"/>
                <a:chExt cx="2819400" cy="137160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5719363" y="3035643"/>
                  <a:ext cx="381000" cy="3810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  <a:alpha val="54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" name="Rectangle 2"/>
                <p:cNvSpPr/>
                <p:nvPr/>
              </p:nvSpPr>
              <p:spPr>
                <a:xfrm>
                  <a:off x="5181600" y="2438400"/>
                  <a:ext cx="2819400" cy="1371600"/>
                </a:xfrm>
                <a:prstGeom prst="rect">
                  <a:avLst/>
                </a:prstGeom>
                <a:noFill/>
                <a:ln w="317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5228426" y="2514600"/>
                  <a:ext cx="12121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 </a:t>
                  </a:r>
                  <a:r>
                    <a:rPr lang="en-US" b="1" dirty="0" smtClean="0">
                      <a:solidFill>
                        <a:srgbClr val="0070C0"/>
                      </a:solidFill>
                    </a:rPr>
                    <a:t>(</a:t>
                  </a:r>
                  <a:r>
                    <a:rPr lang="en-US" b="1" dirty="0" err="1" smtClean="0">
                      <a:solidFill>
                        <a:srgbClr val="0070C0"/>
                      </a:solidFill>
                    </a:rPr>
                    <a:t>a,b</a:t>
                  </a:r>
                  <a:r>
                    <a:rPr lang="en-US" b="1" dirty="0" smtClean="0">
                      <a:solidFill>
                        <a:srgbClr val="0070C0"/>
                      </a:solidFill>
                    </a:rPr>
                    <a:t>) ∈ E</a:t>
                  </a:r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6934200" y="3048000"/>
                  <a:ext cx="381000" cy="3810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  <a:alpha val="54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" name="Straight Arrow Connector 8"/>
                <p:cNvCxnSpPr>
                  <a:stCxn id="6" idx="6"/>
                </p:cNvCxnSpPr>
                <p:nvPr/>
              </p:nvCxnSpPr>
              <p:spPr>
                <a:xfrm>
                  <a:off x="6100363" y="3226143"/>
                  <a:ext cx="833837" cy="12357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/>
              <p:cNvSpPr txBox="1"/>
              <p:nvPr/>
            </p:nvSpPr>
            <p:spPr>
              <a:xfrm>
                <a:off x="7010400" y="3078089"/>
                <a:ext cx="228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b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867644" y="3285466"/>
              <a:ext cx="2368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endParaRPr lang="en-US" sz="16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588305" y="4333685"/>
            <a:ext cx="2971800" cy="1762678"/>
            <a:chOff x="5410200" y="4330166"/>
            <a:chExt cx="2971800" cy="1762678"/>
          </a:xfrm>
        </p:grpSpPr>
        <p:sp>
          <p:nvSpPr>
            <p:cNvPr id="8" name="Oval 7"/>
            <p:cNvSpPr/>
            <p:nvPr/>
          </p:nvSpPr>
          <p:spPr>
            <a:xfrm>
              <a:off x="5410200" y="4330166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048500" y="4330166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72570" y="5635644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924800" y="5635644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8" idx="6"/>
              <a:endCxn id="15" idx="2"/>
            </p:cNvCxnSpPr>
            <p:nvPr/>
          </p:nvCxnSpPr>
          <p:spPr>
            <a:xfrm>
              <a:off x="5867400" y="4558766"/>
              <a:ext cx="1181100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15" idx="5"/>
            </p:cNvCxnSpPr>
            <p:nvPr/>
          </p:nvCxnSpPr>
          <p:spPr>
            <a:xfrm flipH="1" flipV="1">
              <a:off x="7438745" y="4720411"/>
              <a:ext cx="642204" cy="95179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6" idx="7"/>
            </p:cNvCxnSpPr>
            <p:nvPr/>
          </p:nvCxnSpPr>
          <p:spPr>
            <a:xfrm flipH="1">
              <a:off x="6462815" y="4749628"/>
              <a:ext cx="689997" cy="95297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491579" y="43741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19521" y="441943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01000" y="5718125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53150" y="568853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31" name="Straight Arrow Connector 30"/>
            <p:cNvCxnSpPr>
              <a:endCxn id="17" idx="2"/>
            </p:cNvCxnSpPr>
            <p:nvPr/>
          </p:nvCxnSpPr>
          <p:spPr>
            <a:xfrm>
              <a:off x="6529770" y="5864244"/>
              <a:ext cx="1395030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8" idx="4"/>
            </p:cNvCxnSpPr>
            <p:nvPr/>
          </p:nvCxnSpPr>
          <p:spPr>
            <a:xfrm flipH="1" flipV="1">
              <a:off x="5638800" y="4787366"/>
              <a:ext cx="539910" cy="884835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609600" y="4249560"/>
            <a:ext cx="2131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 smtClean="0">
                <a:solidFill>
                  <a:srgbClr val="0070C0"/>
                </a:solidFill>
              </a:rPr>
              <a:t> V </a:t>
            </a:r>
            <a:r>
              <a:rPr lang="en-US" b="1" dirty="0">
                <a:solidFill>
                  <a:srgbClr val="0070C0"/>
                </a:solidFill>
              </a:rPr>
              <a:t>= { </a:t>
            </a:r>
            <a:r>
              <a:rPr lang="en-US" b="1" dirty="0" smtClean="0">
                <a:solidFill>
                  <a:srgbClr val="0070C0"/>
                </a:solidFill>
              </a:rPr>
              <a:t>a, b, c, d </a:t>
            </a:r>
            <a:r>
              <a:rPr lang="en-US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99164" y="4633233"/>
            <a:ext cx="4178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 smtClean="0">
                <a:solidFill>
                  <a:srgbClr val="0070C0"/>
                </a:solidFill>
              </a:rPr>
              <a:t> E = </a:t>
            </a:r>
            <a:r>
              <a:rPr lang="en-US" b="1" dirty="0">
                <a:solidFill>
                  <a:srgbClr val="0070C0"/>
                </a:solidFill>
              </a:rPr>
              <a:t>{ </a:t>
            </a:r>
            <a:r>
              <a:rPr lang="en-US" b="1" dirty="0" smtClean="0">
                <a:solidFill>
                  <a:srgbClr val="0070C0"/>
                </a:solidFill>
              </a:rPr>
              <a:t>(</a:t>
            </a:r>
            <a:r>
              <a:rPr lang="en-US" b="1" dirty="0" err="1" smtClean="0">
                <a:solidFill>
                  <a:srgbClr val="0070C0"/>
                </a:solidFill>
              </a:rPr>
              <a:t>a,b</a:t>
            </a:r>
            <a:r>
              <a:rPr lang="en-US" b="1" dirty="0" smtClean="0">
                <a:solidFill>
                  <a:srgbClr val="0070C0"/>
                </a:solidFill>
              </a:rPr>
              <a:t>), (</a:t>
            </a:r>
            <a:r>
              <a:rPr lang="en-US" b="1" dirty="0" err="1" smtClean="0">
                <a:solidFill>
                  <a:srgbClr val="0070C0"/>
                </a:solidFill>
              </a:rPr>
              <a:t>b,c</a:t>
            </a:r>
            <a:r>
              <a:rPr lang="en-US" b="1" dirty="0" smtClean="0">
                <a:solidFill>
                  <a:srgbClr val="0070C0"/>
                </a:solidFill>
              </a:rPr>
              <a:t>), (</a:t>
            </a:r>
            <a:r>
              <a:rPr lang="en-US" b="1" dirty="0" err="1" smtClean="0">
                <a:solidFill>
                  <a:srgbClr val="0070C0"/>
                </a:solidFill>
              </a:rPr>
              <a:t>c,a</a:t>
            </a:r>
            <a:r>
              <a:rPr lang="en-US" b="1" dirty="0" smtClean="0">
                <a:solidFill>
                  <a:srgbClr val="0070C0"/>
                </a:solidFill>
              </a:rPr>
              <a:t>), (</a:t>
            </a:r>
            <a:r>
              <a:rPr lang="en-US" b="1" dirty="0" err="1" smtClean="0">
                <a:solidFill>
                  <a:srgbClr val="0070C0"/>
                </a:solidFill>
              </a:rPr>
              <a:t>c,d</a:t>
            </a:r>
            <a:r>
              <a:rPr lang="en-US" b="1" dirty="0" smtClean="0">
                <a:solidFill>
                  <a:srgbClr val="0070C0"/>
                </a:solidFill>
              </a:rPr>
              <a:t>), (</a:t>
            </a:r>
            <a:r>
              <a:rPr lang="en-US" b="1" dirty="0" err="1" smtClean="0">
                <a:solidFill>
                  <a:srgbClr val="0070C0"/>
                </a:solidFill>
              </a:rPr>
              <a:t>d,b</a:t>
            </a:r>
            <a:r>
              <a:rPr lang="en-US" b="1" dirty="0" smtClean="0">
                <a:solidFill>
                  <a:srgbClr val="0070C0"/>
                </a:solidFill>
              </a:rPr>
              <a:t>) </a:t>
            </a:r>
            <a:r>
              <a:rPr lang="en-US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8353" y="5139026"/>
            <a:ext cx="4902624" cy="10002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b="1" i="1" dirty="0">
                <a:solidFill>
                  <a:srgbClr val="0070C0"/>
                </a:solidFill>
              </a:rPr>
              <a:t>s</a:t>
            </a:r>
            <a:r>
              <a:rPr lang="en-US" b="1" i="1" dirty="0" smtClean="0">
                <a:solidFill>
                  <a:srgbClr val="0070C0"/>
                </a:solidFill>
              </a:rPr>
              <a:t>o</a:t>
            </a: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G = ( { a, b, c, d }, </a:t>
            </a: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              { (</a:t>
            </a:r>
            <a:r>
              <a:rPr lang="en-US" b="1" dirty="0" err="1" smtClean="0">
                <a:solidFill>
                  <a:srgbClr val="0070C0"/>
                </a:solidFill>
              </a:rPr>
              <a:t>a,b</a:t>
            </a:r>
            <a:r>
              <a:rPr lang="en-US" b="1" dirty="0" smtClean="0">
                <a:solidFill>
                  <a:srgbClr val="0070C0"/>
                </a:solidFill>
              </a:rPr>
              <a:t>), (</a:t>
            </a:r>
            <a:r>
              <a:rPr lang="en-US" b="1" dirty="0" err="1" smtClean="0">
                <a:solidFill>
                  <a:srgbClr val="0070C0"/>
                </a:solidFill>
              </a:rPr>
              <a:t>b,c</a:t>
            </a:r>
            <a:r>
              <a:rPr lang="en-US" b="1" dirty="0" smtClean="0">
                <a:solidFill>
                  <a:srgbClr val="0070C0"/>
                </a:solidFill>
              </a:rPr>
              <a:t>), (</a:t>
            </a:r>
            <a:r>
              <a:rPr lang="en-US" b="1" dirty="0" err="1" smtClean="0">
                <a:solidFill>
                  <a:srgbClr val="0070C0"/>
                </a:solidFill>
              </a:rPr>
              <a:t>c,a</a:t>
            </a:r>
            <a:r>
              <a:rPr lang="en-US" b="1" dirty="0" smtClean="0">
                <a:solidFill>
                  <a:srgbClr val="0070C0"/>
                </a:solidFill>
              </a:rPr>
              <a:t>), (</a:t>
            </a:r>
            <a:r>
              <a:rPr lang="en-US" b="1" dirty="0" err="1" smtClean="0">
                <a:solidFill>
                  <a:srgbClr val="0070C0"/>
                </a:solidFill>
              </a:rPr>
              <a:t>c,d</a:t>
            </a:r>
            <a:r>
              <a:rPr lang="en-US" b="1" dirty="0" smtClean="0">
                <a:solidFill>
                  <a:srgbClr val="0070C0"/>
                </a:solidFill>
              </a:rPr>
              <a:t>), (</a:t>
            </a:r>
            <a:r>
              <a:rPr lang="en-US" b="1" dirty="0" err="1" smtClean="0">
                <a:solidFill>
                  <a:srgbClr val="0070C0"/>
                </a:solidFill>
              </a:rPr>
              <a:t>d,b</a:t>
            </a:r>
            <a:r>
              <a:rPr lang="en-US" b="1" dirty="0" smtClean="0">
                <a:solidFill>
                  <a:srgbClr val="0070C0"/>
                </a:solidFill>
              </a:rPr>
              <a:t>) } 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0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1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6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5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Edges have no direction  </a:t>
            </a:r>
          </a:p>
          <a:p>
            <a:pPr marL="10972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i="1" dirty="0" smtClean="0"/>
              <a:t>If b is adjacent to a, then a is also adjacent to b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b="1" i="1" dirty="0" smtClean="0"/>
              <a:t>Elements in E are sets, not ordered pairs</a:t>
            </a:r>
          </a:p>
          <a:p>
            <a:pPr marL="109728" indent="0">
              <a:spcBef>
                <a:spcPts val="2400"/>
              </a:spcBef>
              <a:spcAft>
                <a:spcPts val="1200"/>
              </a:spcAft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109728" indent="0">
              <a:spcBef>
                <a:spcPts val="2400"/>
              </a:spcBef>
              <a:spcAft>
                <a:spcPts val="1200"/>
              </a:spcAft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109728" indent="0">
              <a:spcBef>
                <a:spcPts val="2400"/>
              </a:spcBef>
              <a:spcAft>
                <a:spcPts val="1200"/>
              </a:spcAft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Undirected Graph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999975" y="2743050"/>
            <a:ext cx="2819400" cy="1371600"/>
            <a:chOff x="5257800" y="2667000"/>
            <a:chExt cx="2819400" cy="1371600"/>
          </a:xfrm>
        </p:grpSpPr>
        <p:grpSp>
          <p:nvGrpSpPr>
            <p:cNvPr id="13" name="Group 12"/>
            <p:cNvGrpSpPr/>
            <p:nvPr/>
          </p:nvGrpSpPr>
          <p:grpSpPr>
            <a:xfrm>
              <a:off x="5257800" y="2667000"/>
              <a:ext cx="2819400" cy="1371600"/>
              <a:chOff x="5181600" y="2438400"/>
              <a:chExt cx="2819400" cy="13716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181600" y="2438400"/>
                <a:ext cx="2819400" cy="1371600"/>
                <a:chOff x="5181600" y="2438400"/>
                <a:chExt cx="2819400" cy="137160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5719363" y="3035643"/>
                  <a:ext cx="381000" cy="3810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  <a:alpha val="54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" name="Rectangle 2"/>
                <p:cNvSpPr/>
                <p:nvPr/>
              </p:nvSpPr>
              <p:spPr>
                <a:xfrm>
                  <a:off x="5181600" y="2438400"/>
                  <a:ext cx="2819400" cy="1371600"/>
                </a:xfrm>
                <a:prstGeom prst="rect">
                  <a:avLst/>
                </a:prstGeom>
                <a:noFill/>
                <a:ln w="317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6934200" y="3048000"/>
                  <a:ext cx="381000" cy="3810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  <a:alpha val="54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" name="Straight Arrow Connector 8"/>
                <p:cNvCxnSpPr>
                  <a:stCxn id="6" idx="6"/>
                </p:cNvCxnSpPr>
                <p:nvPr/>
              </p:nvCxnSpPr>
              <p:spPr>
                <a:xfrm>
                  <a:off x="6100363" y="3226143"/>
                  <a:ext cx="833837" cy="12357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/>
              <p:cNvSpPr txBox="1"/>
              <p:nvPr/>
            </p:nvSpPr>
            <p:spPr>
              <a:xfrm>
                <a:off x="7010400" y="3078089"/>
                <a:ext cx="228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b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867644" y="3285466"/>
              <a:ext cx="2368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endParaRPr lang="en-US" sz="16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752675" y="4665192"/>
            <a:ext cx="2971800" cy="1762678"/>
            <a:chOff x="5410200" y="4330166"/>
            <a:chExt cx="2971800" cy="1762678"/>
          </a:xfrm>
        </p:grpSpPr>
        <p:sp>
          <p:nvSpPr>
            <p:cNvPr id="8" name="Oval 7"/>
            <p:cNvSpPr/>
            <p:nvPr/>
          </p:nvSpPr>
          <p:spPr>
            <a:xfrm>
              <a:off x="5410200" y="4330166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048500" y="4330166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72570" y="5635644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924800" y="5635644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8" idx="6"/>
              <a:endCxn id="15" idx="2"/>
            </p:cNvCxnSpPr>
            <p:nvPr/>
          </p:nvCxnSpPr>
          <p:spPr>
            <a:xfrm>
              <a:off x="5867400" y="4558766"/>
              <a:ext cx="1181100" cy="0"/>
            </a:xfrm>
            <a:prstGeom prst="straightConnector1">
              <a:avLst/>
            </a:prstGeom>
            <a:ln w="50800">
              <a:solidFill>
                <a:srgbClr val="E4574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15" idx="5"/>
            </p:cNvCxnSpPr>
            <p:nvPr/>
          </p:nvCxnSpPr>
          <p:spPr>
            <a:xfrm flipH="1" flipV="1">
              <a:off x="7438745" y="4720411"/>
              <a:ext cx="642204" cy="951790"/>
            </a:xfrm>
            <a:prstGeom prst="straightConnector1">
              <a:avLst/>
            </a:prstGeom>
            <a:ln w="50800">
              <a:solidFill>
                <a:srgbClr val="E4574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6" idx="7"/>
            </p:cNvCxnSpPr>
            <p:nvPr/>
          </p:nvCxnSpPr>
          <p:spPr>
            <a:xfrm flipH="1">
              <a:off x="6462815" y="4749628"/>
              <a:ext cx="689997" cy="952971"/>
            </a:xfrm>
            <a:prstGeom prst="straightConnector1">
              <a:avLst/>
            </a:prstGeom>
            <a:ln w="50800">
              <a:solidFill>
                <a:srgbClr val="E4574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491579" y="43741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19521" y="441943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01000" y="5718125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53150" y="568853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33" name="Straight Arrow Connector 32"/>
            <p:cNvCxnSpPr>
              <a:endCxn id="8" idx="4"/>
            </p:cNvCxnSpPr>
            <p:nvPr/>
          </p:nvCxnSpPr>
          <p:spPr>
            <a:xfrm flipH="1" flipV="1">
              <a:off x="5638800" y="4787366"/>
              <a:ext cx="539910" cy="884835"/>
            </a:xfrm>
            <a:prstGeom prst="straightConnector1">
              <a:avLst/>
            </a:prstGeom>
            <a:ln w="50800">
              <a:solidFill>
                <a:srgbClr val="E4574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587595" y="4709126"/>
            <a:ext cx="2131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 smtClean="0">
                <a:solidFill>
                  <a:srgbClr val="0070C0"/>
                </a:solidFill>
              </a:rPr>
              <a:t> V </a:t>
            </a:r>
            <a:r>
              <a:rPr lang="en-US" b="1" dirty="0">
                <a:solidFill>
                  <a:srgbClr val="0070C0"/>
                </a:solidFill>
              </a:rPr>
              <a:t>= { </a:t>
            </a:r>
            <a:r>
              <a:rPr lang="en-US" b="1" dirty="0" smtClean="0">
                <a:solidFill>
                  <a:srgbClr val="0070C0"/>
                </a:solidFill>
              </a:rPr>
              <a:t>a, b, c, d </a:t>
            </a:r>
            <a:r>
              <a:rPr lang="en-US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87595" y="5104081"/>
            <a:ext cx="4092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 smtClean="0">
                <a:solidFill>
                  <a:srgbClr val="0070C0"/>
                </a:solidFill>
              </a:rPr>
              <a:t> E = </a:t>
            </a:r>
            <a:r>
              <a:rPr lang="en-US" b="1" dirty="0">
                <a:solidFill>
                  <a:srgbClr val="0070C0"/>
                </a:solidFill>
              </a:rPr>
              <a:t>{ </a:t>
            </a:r>
            <a:r>
              <a:rPr lang="en-US" b="1" dirty="0" smtClean="0">
                <a:solidFill>
                  <a:srgbClr val="0070C0"/>
                </a:solidFill>
              </a:rPr>
              <a:t> {</a:t>
            </a:r>
            <a:r>
              <a:rPr lang="en-US" b="1" dirty="0" err="1" smtClean="0">
                <a:solidFill>
                  <a:srgbClr val="0070C0"/>
                </a:solidFill>
              </a:rPr>
              <a:t>a,b</a:t>
            </a:r>
            <a:r>
              <a:rPr lang="en-US" b="1" dirty="0" smtClean="0">
                <a:solidFill>
                  <a:srgbClr val="0070C0"/>
                </a:solidFill>
              </a:rPr>
              <a:t>}, {</a:t>
            </a:r>
            <a:r>
              <a:rPr lang="en-US" b="1" dirty="0" err="1" smtClean="0">
                <a:solidFill>
                  <a:srgbClr val="0070C0"/>
                </a:solidFill>
              </a:rPr>
              <a:t>a,c</a:t>
            </a:r>
            <a:r>
              <a:rPr lang="en-US" b="1" dirty="0" smtClean="0">
                <a:solidFill>
                  <a:srgbClr val="0070C0"/>
                </a:solidFill>
              </a:rPr>
              <a:t>},  {</a:t>
            </a:r>
            <a:r>
              <a:rPr lang="en-US" b="1" dirty="0" err="1" smtClean="0">
                <a:solidFill>
                  <a:srgbClr val="0070C0"/>
                </a:solidFill>
              </a:rPr>
              <a:t>b,c</a:t>
            </a:r>
            <a:r>
              <a:rPr lang="en-US" b="1" dirty="0" smtClean="0">
                <a:solidFill>
                  <a:srgbClr val="0070C0"/>
                </a:solidFill>
              </a:rPr>
              <a:t>}, {</a:t>
            </a:r>
            <a:r>
              <a:rPr lang="en-US" b="1" dirty="0" err="1" smtClean="0">
                <a:solidFill>
                  <a:srgbClr val="0070C0"/>
                </a:solidFill>
              </a:rPr>
              <a:t>b,d</a:t>
            </a:r>
            <a:r>
              <a:rPr lang="en-US" b="1" dirty="0" smtClean="0">
                <a:solidFill>
                  <a:srgbClr val="0070C0"/>
                </a:solidFill>
              </a:rPr>
              <a:t>} 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58210" y="285269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{</a:t>
            </a:r>
            <a:r>
              <a:rPr lang="en-US" b="1" dirty="0" err="1" smtClean="0">
                <a:solidFill>
                  <a:srgbClr val="0070C0"/>
                </a:solidFill>
              </a:rPr>
              <a:t>a,b</a:t>
            </a:r>
            <a:r>
              <a:rPr lang="en-US" b="1" dirty="0">
                <a:solidFill>
                  <a:srgbClr val="0070C0"/>
                </a:solidFill>
              </a:rPr>
              <a:t>}</a:t>
            </a:r>
            <a:r>
              <a:rPr lang="en-US" b="1" dirty="0" smtClean="0">
                <a:solidFill>
                  <a:srgbClr val="0070C0"/>
                </a:solidFill>
              </a:rPr>
              <a:t> ∈ 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64662" y="2728015"/>
            <a:ext cx="2839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70C0"/>
                </a:solidFill>
              </a:rPr>
              <a:t>We say </a:t>
            </a:r>
          </a:p>
          <a:p>
            <a:r>
              <a:rPr lang="en-US" b="1" i="1" dirty="0" smtClean="0">
                <a:solidFill>
                  <a:srgbClr val="0070C0"/>
                </a:solidFill>
              </a:rPr>
              <a:t>a is adjacent to b, AND </a:t>
            </a:r>
          </a:p>
          <a:p>
            <a:r>
              <a:rPr lang="en-US" b="1" i="1" dirty="0">
                <a:solidFill>
                  <a:srgbClr val="0070C0"/>
                </a:solidFill>
              </a:rPr>
              <a:t>b</a:t>
            </a:r>
            <a:r>
              <a:rPr lang="en-US" b="1" i="1" dirty="0" smtClean="0">
                <a:solidFill>
                  <a:srgbClr val="0070C0"/>
                </a:solidFill>
              </a:rPr>
              <a:t> is adjacent to a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6567" y="5531332"/>
            <a:ext cx="4092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 smtClean="0">
                <a:solidFill>
                  <a:srgbClr val="0070C0"/>
                </a:solidFill>
              </a:rPr>
              <a:t> G </a:t>
            </a:r>
            <a:r>
              <a:rPr lang="en-US" b="1" smtClean="0">
                <a:solidFill>
                  <a:srgbClr val="0070C0"/>
                </a:solidFill>
              </a:rPr>
              <a:t>= ( V, E 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55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1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5" grpId="0"/>
      <p:bldP spid="36" grpId="0"/>
      <p:bldP spid="30" grpId="0" uiExpand="1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3162"/>
          </a:xfrm>
        </p:spPr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         Symmetry: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Undirected Graph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7539" y="1394060"/>
            <a:ext cx="3265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(</a:t>
            </a:r>
            <a:r>
              <a:rPr lang="en-US" sz="2400" b="1" dirty="0" err="1" smtClean="0">
                <a:solidFill>
                  <a:srgbClr val="0070C0"/>
                </a:solidFill>
              </a:rPr>
              <a:t>a,b</a:t>
            </a:r>
            <a:r>
              <a:rPr lang="en-US" sz="2400" b="1" dirty="0" smtClean="0">
                <a:solidFill>
                  <a:srgbClr val="0070C0"/>
                </a:solidFill>
              </a:rPr>
              <a:t>) ∈ E  ∧ (</a:t>
            </a:r>
            <a:r>
              <a:rPr lang="en-US" sz="2400" b="1" dirty="0" err="1" smtClean="0">
                <a:solidFill>
                  <a:srgbClr val="0070C0"/>
                </a:solidFill>
              </a:rPr>
              <a:t>b,a</a:t>
            </a:r>
            <a:r>
              <a:rPr lang="en-US" sz="2400" b="1" dirty="0" smtClean="0">
                <a:solidFill>
                  <a:srgbClr val="0070C0"/>
                </a:solidFill>
              </a:rPr>
              <a:t>) ∈ E</a:t>
            </a:r>
            <a:endParaRPr lang="en-US" sz="2400" b="1" dirty="0">
              <a:solidFill>
                <a:srgbClr val="0070C0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838460" y="2674924"/>
            <a:ext cx="2757179" cy="802022"/>
            <a:chOff x="838460" y="2674924"/>
            <a:chExt cx="2757179" cy="802022"/>
          </a:xfrm>
        </p:grpSpPr>
        <p:sp>
          <p:nvSpPr>
            <p:cNvPr id="6" name="Oval 5"/>
            <p:cNvSpPr/>
            <p:nvPr/>
          </p:nvSpPr>
          <p:spPr>
            <a:xfrm>
              <a:off x="838460" y="2674925"/>
              <a:ext cx="761740" cy="80202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54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6"/>
              <a:endCxn id="34" idx="2"/>
            </p:cNvCxnSpPr>
            <p:nvPr/>
          </p:nvCxnSpPr>
          <p:spPr>
            <a:xfrm flipV="1">
              <a:off x="1600200" y="3075935"/>
              <a:ext cx="1233699" cy="1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056559" y="2885132"/>
              <a:ext cx="390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a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833899" y="2674924"/>
              <a:ext cx="761740" cy="80202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54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8356" y="2885131"/>
              <a:ext cx="377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b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58577" y="3539160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This …</a:t>
            </a:r>
            <a:endParaRPr lang="en-US" sz="2400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79691" y="3895282"/>
            <a:ext cx="380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not the same as this …</a:t>
            </a:r>
            <a:endParaRPr lang="en-US" sz="2400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5024557" y="2026410"/>
            <a:ext cx="2964291" cy="1750032"/>
            <a:chOff x="5036449" y="1810137"/>
            <a:chExt cx="2964291" cy="1750032"/>
          </a:xfrm>
        </p:grpSpPr>
        <p:sp>
          <p:nvSpPr>
            <p:cNvPr id="37" name="Oval 36"/>
            <p:cNvSpPr/>
            <p:nvPr/>
          </p:nvSpPr>
          <p:spPr>
            <a:xfrm>
              <a:off x="7239000" y="2249463"/>
              <a:ext cx="761740" cy="80202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54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5036449" y="2249464"/>
              <a:ext cx="761740" cy="80202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54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410581" y="2472010"/>
              <a:ext cx="390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b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5644896" y="1810137"/>
              <a:ext cx="1828800" cy="484916"/>
            </a:xfrm>
            <a:custGeom>
              <a:avLst/>
              <a:gdLst>
                <a:gd name="connsiteX0" fmla="*/ 0 w 1828800"/>
                <a:gd name="connsiteY0" fmla="*/ 484916 h 484916"/>
                <a:gd name="connsiteX1" fmla="*/ 853440 w 1828800"/>
                <a:gd name="connsiteY1" fmla="*/ 9428 h 484916"/>
                <a:gd name="connsiteX2" fmla="*/ 1414272 w 1828800"/>
                <a:gd name="connsiteY2" fmla="*/ 192308 h 484916"/>
                <a:gd name="connsiteX3" fmla="*/ 1828800 w 1828800"/>
                <a:gd name="connsiteY3" fmla="*/ 484916 h 484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484916">
                  <a:moveTo>
                    <a:pt x="0" y="484916"/>
                  </a:moveTo>
                  <a:cubicBezTo>
                    <a:pt x="308864" y="271556"/>
                    <a:pt x="617728" y="58196"/>
                    <a:pt x="853440" y="9428"/>
                  </a:cubicBezTo>
                  <a:cubicBezTo>
                    <a:pt x="1089152" y="-39340"/>
                    <a:pt x="1251712" y="113060"/>
                    <a:pt x="1414272" y="192308"/>
                  </a:cubicBezTo>
                  <a:cubicBezTo>
                    <a:pt x="1576832" y="271556"/>
                    <a:pt x="1702816" y="378236"/>
                    <a:pt x="1828800" y="484916"/>
                  </a:cubicBezTo>
                </a:path>
              </a:pathLst>
            </a:custGeom>
            <a:noFill/>
            <a:ln w="44450">
              <a:solidFill>
                <a:srgbClr val="00206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5628579" y="2987101"/>
              <a:ext cx="1780032" cy="573068"/>
            </a:xfrm>
            <a:custGeom>
              <a:avLst/>
              <a:gdLst>
                <a:gd name="connsiteX0" fmla="*/ 1780032 w 1780032"/>
                <a:gd name="connsiteY0" fmla="*/ 0 h 573068"/>
                <a:gd name="connsiteX1" fmla="*/ 926592 w 1780032"/>
                <a:gd name="connsiteY1" fmla="*/ 573024 h 573068"/>
                <a:gd name="connsiteX2" fmla="*/ 0 w 1780032"/>
                <a:gd name="connsiteY2" fmla="*/ 24384 h 57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0032" h="573068">
                  <a:moveTo>
                    <a:pt x="1780032" y="0"/>
                  </a:moveTo>
                  <a:cubicBezTo>
                    <a:pt x="1501648" y="284480"/>
                    <a:pt x="1223264" y="568960"/>
                    <a:pt x="926592" y="573024"/>
                  </a:cubicBezTo>
                  <a:cubicBezTo>
                    <a:pt x="629920" y="577088"/>
                    <a:pt x="314960" y="300736"/>
                    <a:pt x="0" y="24384"/>
                  </a:cubicBezTo>
                </a:path>
              </a:pathLst>
            </a:custGeom>
            <a:noFill/>
            <a:ln w="44450">
              <a:solidFill>
                <a:srgbClr val="00206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43561" y="2456719"/>
              <a:ext cx="390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a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93218" y="4126115"/>
            <a:ext cx="2507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This is </a:t>
            </a:r>
          </a:p>
          <a:p>
            <a:r>
              <a:rPr lang="en-US" sz="2400" b="1" dirty="0">
                <a:solidFill>
                  <a:srgbClr val="0070C0"/>
                </a:solidFill>
                <a:latin typeface="Segoe Print" panose="02000600000000000000" pitchFamily="2" charset="0"/>
              </a:rPr>
              <a:t>s</a:t>
            </a:r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haking hands</a:t>
            </a:r>
            <a:endParaRPr lang="en-US" sz="2400" b="1" dirty="0">
              <a:solidFill>
                <a:srgbClr val="0070C0"/>
              </a:solidFill>
              <a:latin typeface="Segoe Print" panose="02000600000000000000" pitchFamily="2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66055" y="4438118"/>
            <a:ext cx="2545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This is hand on</a:t>
            </a:r>
          </a:p>
          <a:p>
            <a:pPr algn="r"/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the shoulder</a:t>
            </a:r>
            <a:endParaRPr lang="en-US" sz="2400" b="1" dirty="0">
              <a:solidFill>
                <a:srgbClr val="0070C0"/>
              </a:solidFill>
              <a:latin typeface="Segoe Print" panose="02000600000000000000" pitchFamily="2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46809" y="5200471"/>
            <a:ext cx="60420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If a shakes b’s hand, </a:t>
            </a:r>
          </a:p>
          <a:p>
            <a:r>
              <a:rPr lang="en-US" sz="2400" b="1" dirty="0" smtClean="0">
                <a:solidFill>
                  <a:srgbClr val="36824A"/>
                </a:solidFill>
                <a:latin typeface="Segoe Print" panose="02000600000000000000" pitchFamily="2" charset="0"/>
              </a:rPr>
              <a:t>         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It is</a:t>
            </a:r>
            <a:r>
              <a:rPr lang="en-US" sz="2400" b="1" dirty="0" smtClean="0">
                <a:solidFill>
                  <a:srgbClr val="36824A"/>
                </a:solidFill>
                <a:latin typeface="Segoe Print" panose="02000600000000000000" pitchFamily="2" charset="0"/>
              </a:rPr>
              <a:t> </a:t>
            </a:r>
            <a:r>
              <a:rPr lang="en-US" sz="2400" b="1" dirty="0" smtClean="0">
                <a:solidFill>
                  <a:srgbClr val="BE442C"/>
                </a:solidFill>
                <a:latin typeface="Segoe Print" panose="02000600000000000000" pitchFamily="2" charset="0"/>
              </a:rPr>
              <a:t>impossible</a:t>
            </a:r>
            <a:r>
              <a:rPr lang="en-US" sz="2400" b="1" dirty="0" smtClean="0">
                <a:solidFill>
                  <a:srgbClr val="3B9F3D"/>
                </a:solidFill>
                <a:latin typeface="Segoe Print" panose="02000600000000000000" pitchFamily="2" charset="0"/>
              </a:rPr>
              <a:t>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for </a:t>
            </a:r>
          </a:p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                  b not to shake a’s hand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0376" y="2171711"/>
            <a:ext cx="3720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Not so here… only one edge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94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45" grpId="0"/>
      <p:bldP spid="46" grpId="0"/>
      <p:bldP spid="47" grpId="0"/>
      <p:bldP spid="48" grpId="0"/>
      <p:bldP spid="49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3162"/>
          </a:xfrm>
        </p:spPr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Some problems may need a “weight” associated with each edge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Weighted Edges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6554" y="4043624"/>
            <a:ext cx="4756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E  = { (</a:t>
            </a:r>
            <a:r>
              <a:rPr lang="en-US" sz="2400" b="1" dirty="0" err="1" smtClean="0">
                <a:solidFill>
                  <a:srgbClr val="0070C0"/>
                </a:solidFill>
              </a:rPr>
              <a:t>s,d,w</a:t>
            </a:r>
            <a:r>
              <a:rPr lang="en-US" sz="2400" b="1" dirty="0" smtClean="0">
                <a:solidFill>
                  <a:srgbClr val="0070C0"/>
                </a:solidFill>
              </a:rPr>
              <a:t>) |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            </a:t>
            </a:r>
            <a:r>
              <a:rPr lang="en-US" sz="2400" b="1" dirty="0" err="1" smtClean="0">
                <a:solidFill>
                  <a:srgbClr val="0070C0"/>
                </a:solidFill>
              </a:rPr>
              <a:t>s∈V</a:t>
            </a:r>
            <a:r>
              <a:rPr lang="en-US" sz="2400" b="1" dirty="0" smtClean="0">
                <a:solidFill>
                  <a:srgbClr val="0070C0"/>
                </a:solidFill>
              </a:rPr>
              <a:t> ∧ </a:t>
            </a:r>
            <a:r>
              <a:rPr lang="en-US" sz="2400" b="1" dirty="0" err="1" smtClean="0">
                <a:solidFill>
                  <a:srgbClr val="0070C0"/>
                </a:solidFill>
              </a:rPr>
              <a:t>d∈V</a:t>
            </a:r>
            <a:r>
              <a:rPr lang="en-US" sz="2400" b="1" dirty="0" smtClean="0">
                <a:solidFill>
                  <a:srgbClr val="0070C0"/>
                </a:solidFill>
              </a:rPr>
              <a:t> ∧ </a:t>
            </a:r>
            <a:r>
              <a:rPr lang="en-US" sz="2400" b="1" dirty="0" err="1" smtClean="0">
                <a:solidFill>
                  <a:srgbClr val="0070C0"/>
                </a:solidFill>
              </a:rPr>
              <a:t>w∈Int</a:t>
            </a:r>
            <a:r>
              <a:rPr lang="en-US" sz="2400" b="1" dirty="0" smtClean="0">
                <a:solidFill>
                  <a:srgbClr val="0070C0"/>
                </a:solidFill>
              </a:rPr>
              <a:t> }</a:t>
            </a:r>
            <a:endParaRPr lang="en-US" sz="2400" b="1" dirty="0">
              <a:solidFill>
                <a:srgbClr val="0070C0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838460" y="2674924"/>
            <a:ext cx="2757179" cy="802022"/>
            <a:chOff x="838460" y="2674924"/>
            <a:chExt cx="2757179" cy="802022"/>
          </a:xfrm>
        </p:grpSpPr>
        <p:sp>
          <p:nvSpPr>
            <p:cNvPr id="6" name="Oval 5"/>
            <p:cNvSpPr/>
            <p:nvPr/>
          </p:nvSpPr>
          <p:spPr>
            <a:xfrm>
              <a:off x="838460" y="2674925"/>
              <a:ext cx="761740" cy="80202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54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6"/>
              <a:endCxn id="34" idx="2"/>
            </p:cNvCxnSpPr>
            <p:nvPr/>
          </p:nvCxnSpPr>
          <p:spPr>
            <a:xfrm flipV="1">
              <a:off x="1600200" y="3075935"/>
              <a:ext cx="1233699" cy="1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056559" y="2885132"/>
              <a:ext cx="390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a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833899" y="2674924"/>
              <a:ext cx="761740" cy="80202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54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8356" y="2885131"/>
              <a:ext cx="377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b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36554" y="5022871"/>
            <a:ext cx="8135560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Segoe Print" panose="02000600000000000000" pitchFamily="2" charset="0"/>
              </a:rPr>
              <a:t>                            or </a:t>
            </a:r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weights might be real</a:t>
            </a:r>
          </a:p>
          <a:p>
            <a:pPr>
              <a:spcBef>
                <a:spcPts val="1800"/>
              </a:spcBef>
            </a:pPr>
            <a:r>
              <a:rPr lang="en-US" sz="24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     Unweighted graphs can be thought of 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                    as having weight of 1 on each edge</a:t>
            </a:r>
            <a:endParaRPr lang="en-US" sz="2400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5029200" y="2374737"/>
            <a:ext cx="2964291" cy="1750032"/>
            <a:chOff x="5036449" y="1810137"/>
            <a:chExt cx="2964291" cy="1750032"/>
          </a:xfrm>
        </p:grpSpPr>
        <p:sp>
          <p:nvSpPr>
            <p:cNvPr id="37" name="Oval 36"/>
            <p:cNvSpPr/>
            <p:nvPr/>
          </p:nvSpPr>
          <p:spPr>
            <a:xfrm>
              <a:off x="7239000" y="2249463"/>
              <a:ext cx="761740" cy="80202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54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5036449" y="2249464"/>
              <a:ext cx="761740" cy="80202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54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410581" y="2472010"/>
              <a:ext cx="390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b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5644896" y="1810137"/>
              <a:ext cx="1828800" cy="484916"/>
            </a:xfrm>
            <a:custGeom>
              <a:avLst/>
              <a:gdLst>
                <a:gd name="connsiteX0" fmla="*/ 0 w 1828800"/>
                <a:gd name="connsiteY0" fmla="*/ 484916 h 484916"/>
                <a:gd name="connsiteX1" fmla="*/ 853440 w 1828800"/>
                <a:gd name="connsiteY1" fmla="*/ 9428 h 484916"/>
                <a:gd name="connsiteX2" fmla="*/ 1414272 w 1828800"/>
                <a:gd name="connsiteY2" fmla="*/ 192308 h 484916"/>
                <a:gd name="connsiteX3" fmla="*/ 1828800 w 1828800"/>
                <a:gd name="connsiteY3" fmla="*/ 484916 h 484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484916">
                  <a:moveTo>
                    <a:pt x="0" y="484916"/>
                  </a:moveTo>
                  <a:cubicBezTo>
                    <a:pt x="308864" y="271556"/>
                    <a:pt x="617728" y="58196"/>
                    <a:pt x="853440" y="9428"/>
                  </a:cubicBezTo>
                  <a:cubicBezTo>
                    <a:pt x="1089152" y="-39340"/>
                    <a:pt x="1251712" y="113060"/>
                    <a:pt x="1414272" y="192308"/>
                  </a:cubicBezTo>
                  <a:cubicBezTo>
                    <a:pt x="1576832" y="271556"/>
                    <a:pt x="1702816" y="378236"/>
                    <a:pt x="1828800" y="484916"/>
                  </a:cubicBezTo>
                </a:path>
              </a:pathLst>
            </a:custGeom>
            <a:noFill/>
            <a:ln w="44450">
              <a:solidFill>
                <a:srgbClr val="00206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5628579" y="2987101"/>
              <a:ext cx="1780032" cy="573068"/>
            </a:xfrm>
            <a:custGeom>
              <a:avLst/>
              <a:gdLst>
                <a:gd name="connsiteX0" fmla="*/ 1780032 w 1780032"/>
                <a:gd name="connsiteY0" fmla="*/ 0 h 573068"/>
                <a:gd name="connsiteX1" fmla="*/ 926592 w 1780032"/>
                <a:gd name="connsiteY1" fmla="*/ 573024 h 573068"/>
                <a:gd name="connsiteX2" fmla="*/ 0 w 1780032"/>
                <a:gd name="connsiteY2" fmla="*/ 24384 h 57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0032" h="573068">
                  <a:moveTo>
                    <a:pt x="1780032" y="0"/>
                  </a:moveTo>
                  <a:cubicBezTo>
                    <a:pt x="1501648" y="284480"/>
                    <a:pt x="1223264" y="568960"/>
                    <a:pt x="926592" y="573024"/>
                  </a:cubicBezTo>
                  <a:cubicBezTo>
                    <a:pt x="629920" y="577088"/>
                    <a:pt x="314960" y="300736"/>
                    <a:pt x="0" y="24384"/>
                  </a:cubicBezTo>
                </a:path>
              </a:pathLst>
            </a:custGeom>
            <a:noFill/>
            <a:ln w="44450">
              <a:solidFill>
                <a:srgbClr val="00206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43561" y="2456719"/>
              <a:ext cx="390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a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015750" y="2624109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4</a:t>
            </a:r>
            <a:endParaRPr lang="en-US" sz="2400" b="1" dirty="0">
              <a:solidFill>
                <a:srgbClr val="0070C0"/>
              </a:solidFill>
              <a:latin typeface="Segoe Print" panose="020006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24573" y="3511394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5</a:t>
            </a:r>
            <a:endParaRPr lang="en-US" sz="2400" b="1" dirty="0">
              <a:solidFill>
                <a:srgbClr val="0070C0"/>
              </a:solidFill>
              <a:latin typeface="Segoe Print" panose="020006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69416" y="2155275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2</a:t>
            </a:r>
            <a:endParaRPr lang="en-US" sz="2400" b="1" dirty="0">
              <a:solidFill>
                <a:srgbClr val="0070C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77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45" grpId="0"/>
      <p:bldP spid="48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71193" y="1219200"/>
                <a:ext cx="8229600" cy="4983162"/>
              </a:xfrm>
            </p:spPr>
            <p:txBody>
              <a:bodyPr>
                <a:normAutofit/>
              </a:bodyPr>
              <a:lstStyle/>
              <a:p>
                <a:pPr marL="109728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Path</a:t>
                </a:r>
              </a:p>
              <a:p>
                <a:pPr marL="109728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109728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1600" b="1" dirty="0" smtClean="0">
                  <a:solidFill>
                    <a:srgbClr val="C00000"/>
                  </a:solidFill>
                </a:endParaRPr>
              </a:p>
              <a:p>
                <a:pPr marL="109728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Path Length</a:t>
                </a: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109728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, the number of edges in the path</a:t>
                </a:r>
              </a:p>
              <a:p>
                <a:pPr marL="109728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Every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vertex has a path of length 0 to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itself</a:t>
                </a:r>
              </a:p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This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is not the same as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(</a:t>
                </a:r>
                <a:r>
                  <a:rPr lang="en-US" sz="2000" b="1" i="1" dirty="0" err="1">
                    <a:solidFill>
                      <a:srgbClr val="0070C0"/>
                    </a:solidFill>
                  </a:rPr>
                  <a:t>b,b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) ∈ E</a:t>
                </a:r>
              </a:p>
              <a:p>
                <a:pPr marL="109728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193" y="1219200"/>
                <a:ext cx="8229600" cy="4983162"/>
              </a:xfrm>
              <a:blipFill rotWithShape="0">
                <a:blip r:embed="rId2"/>
                <a:stretch>
                  <a:fillRect t="-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9161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14584" y="1584044"/>
                <a:ext cx="4562531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70C0"/>
                    </a:solidFill>
                  </a:rPr>
                  <a:t>Sequence of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w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here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) ∈ E  for  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&lt;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1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84" y="1584044"/>
                <a:ext cx="4562531" cy="784830"/>
              </a:xfrm>
              <a:prstGeom prst="rect">
                <a:avLst/>
              </a:prstGeom>
              <a:blipFill rotWithShape="0">
                <a:blip r:embed="rId3"/>
                <a:stretch>
                  <a:fillRect l="-1471" t="-3876" b="-13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309876" y="4855279"/>
            <a:ext cx="33287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000" b="1" i="1" dirty="0"/>
              <a:t>Here </a:t>
            </a:r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 b, b ) </a:t>
            </a: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∈ </a:t>
            </a:r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n-US" sz="2000" b="1" i="1" dirty="0" smtClean="0"/>
          </a:p>
          <a:p>
            <a:pPr>
              <a:spcBef>
                <a:spcPts val="600"/>
              </a:spcBef>
            </a:pPr>
            <a:r>
              <a:rPr lang="en-US" sz="2000" b="1" i="1" dirty="0" smtClean="0"/>
              <a:t>So there is a path </a:t>
            </a:r>
            <a:r>
              <a:rPr lang="en-US" sz="2000" b="1" i="1" dirty="0" smtClean="0">
                <a:solidFill>
                  <a:srgbClr val="C00000"/>
                </a:solidFill>
              </a:rPr>
              <a:t>b to b </a:t>
            </a:r>
          </a:p>
          <a:p>
            <a:pPr>
              <a:spcBef>
                <a:spcPts val="600"/>
              </a:spcBef>
            </a:pPr>
            <a:r>
              <a:rPr lang="en-US" sz="2000" b="1" i="1" dirty="0"/>
              <a:t>t</a:t>
            </a:r>
            <a:r>
              <a:rPr lang="en-US" sz="2000" b="1" i="1" dirty="0" smtClean="0"/>
              <a:t>hat has </a:t>
            </a:r>
            <a:r>
              <a:rPr lang="en-US" sz="2000" b="1" i="1" dirty="0" smtClean="0">
                <a:solidFill>
                  <a:srgbClr val="C00000"/>
                </a:solidFill>
              </a:rPr>
              <a:t>length 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391363" y="4343400"/>
            <a:ext cx="2309430" cy="2138630"/>
            <a:chOff x="5615370" y="4123569"/>
            <a:chExt cx="2309430" cy="2138630"/>
          </a:xfrm>
        </p:grpSpPr>
        <p:sp>
          <p:nvSpPr>
            <p:cNvPr id="9" name="Oval 8"/>
            <p:cNvSpPr/>
            <p:nvPr/>
          </p:nvSpPr>
          <p:spPr>
            <a:xfrm>
              <a:off x="6591300" y="4499521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615370" y="5804999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467600" y="5804999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endCxn id="9" idx="5"/>
            </p:cNvCxnSpPr>
            <p:nvPr/>
          </p:nvCxnSpPr>
          <p:spPr>
            <a:xfrm flipH="1" flipV="1">
              <a:off x="6981545" y="4889766"/>
              <a:ext cx="642204" cy="95179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10" idx="7"/>
            </p:cNvCxnSpPr>
            <p:nvPr/>
          </p:nvCxnSpPr>
          <p:spPr>
            <a:xfrm flipH="1">
              <a:off x="6005615" y="4918983"/>
              <a:ext cx="689997" cy="95297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662321" y="4588785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43800" y="588748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95950" y="585788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19" name="Straight Arrow Connector 18"/>
            <p:cNvCxnSpPr>
              <a:endCxn id="11" idx="2"/>
            </p:cNvCxnSpPr>
            <p:nvPr/>
          </p:nvCxnSpPr>
          <p:spPr>
            <a:xfrm>
              <a:off x="6072570" y="6033599"/>
              <a:ext cx="1395030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Freeform 2"/>
            <p:cNvSpPr/>
            <p:nvPr/>
          </p:nvSpPr>
          <p:spPr>
            <a:xfrm flipH="1">
              <a:off x="5843970" y="4123569"/>
              <a:ext cx="906077" cy="630315"/>
            </a:xfrm>
            <a:custGeom>
              <a:avLst/>
              <a:gdLst>
                <a:gd name="connsiteX0" fmla="*/ 0 w 941033"/>
                <a:gd name="connsiteY0" fmla="*/ 381740 h 630315"/>
                <a:gd name="connsiteX1" fmla="*/ 26633 w 941033"/>
                <a:gd name="connsiteY1" fmla="*/ 284086 h 630315"/>
                <a:gd name="connsiteX2" fmla="*/ 44389 w 941033"/>
                <a:gd name="connsiteY2" fmla="*/ 257453 h 630315"/>
                <a:gd name="connsiteX3" fmla="*/ 62144 w 941033"/>
                <a:gd name="connsiteY3" fmla="*/ 204187 h 630315"/>
                <a:gd name="connsiteX4" fmla="*/ 79899 w 941033"/>
                <a:gd name="connsiteY4" fmla="*/ 177554 h 630315"/>
                <a:gd name="connsiteX5" fmla="*/ 124288 w 941033"/>
                <a:gd name="connsiteY5" fmla="*/ 106532 h 630315"/>
                <a:gd name="connsiteX6" fmla="*/ 133165 w 941033"/>
                <a:gd name="connsiteY6" fmla="*/ 79899 h 630315"/>
                <a:gd name="connsiteX7" fmla="*/ 159798 w 941033"/>
                <a:gd name="connsiteY7" fmla="*/ 62144 h 630315"/>
                <a:gd name="connsiteX8" fmla="*/ 204187 w 941033"/>
                <a:gd name="connsiteY8" fmla="*/ 35511 h 630315"/>
                <a:gd name="connsiteX9" fmla="*/ 230820 w 941033"/>
                <a:gd name="connsiteY9" fmla="*/ 17756 h 630315"/>
                <a:gd name="connsiteX10" fmla="*/ 319596 w 941033"/>
                <a:gd name="connsiteY10" fmla="*/ 0 h 630315"/>
                <a:gd name="connsiteX11" fmla="*/ 461639 w 941033"/>
                <a:gd name="connsiteY11" fmla="*/ 8878 h 630315"/>
                <a:gd name="connsiteX12" fmla="*/ 523783 w 941033"/>
                <a:gd name="connsiteY12" fmla="*/ 17756 h 630315"/>
                <a:gd name="connsiteX13" fmla="*/ 550416 w 941033"/>
                <a:gd name="connsiteY13" fmla="*/ 26633 h 630315"/>
                <a:gd name="connsiteX14" fmla="*/ 630315 w 941033"/>
                <a:gd name="connsiteY14" fmla="*/ 35511 h 630315"/>
                <a:gd name="connsiteX15" fmla="*/ 692458 w 941033"/>
                <a:gd name="connsiteY15" fmla="*/ 53266 h 630315"/>
                <a:gd name="connsiteX16" fmla="*/ 719091 w 941033"/>
                <a:gd name="connsiteY16" fmla="*/ 62144 h 630315"/>
                <a:gd name="connsiteX17" fmla="*/ 816746 w 941033"/>
                <a:gd name="connsiteY17" fmla="*/ 142043 h 630315"/>
                <a:gd name="connsiteX18" fmla="*/ 834501 w 941033"/>
                <a:gd name="connsiteY18" fmla="*/ 168676 h 630315"/>
                <a:gd name="connsiteX19" fmla="*/ 861134 w 941033"/>
                <a:gd name="connsiteY19" fmla="*/ 195309 h 630315"/>
                <a:gd name="connsiteX20" fmla="*/ 878890 w 941033"/>
                <a:gd name="connsiteY20" fmla="*/ 230820 h 630315"/>
                <a:gd name="connsiteX21" fmla="*/ 887767 w 941033"/>
                <a:gd name="connsiteY21" fmla="*/ 257453 h 630315"/>
                <a:gd name="connsiteX22" fmla="*/ 914400 w 941033"/>
                <a:gd name="connsiteY22" fmla="*/ 275208 h 630315"/>
                <a:gd name="connsiteX23" fmla="*/ 932156 w 941033"/>
                <a:gd name="connsiteY23" fmla="*/ 328474 h 630315"/>
                <a:gd name="connsiteX24" fmla="*/ 941033 w 941033"/>
                <a:gd name="connsiteY24" fmla="*/ 355107 h 630315"/>
                <a:gd name="connsiteX25" fmla="*/ 932156 w 941033"/>
                <a:gd name="connsiteY25" fmla="*/ 452761 h 630315"/>
                <a:gd name="connsiteX26" fmla="*/ 914400 w 941033"/>
                <a:gd name="connsiteY26" fmla="*/ 479394 h 630315"/>
                <a:gd name="connsiteX27" fmla="*/ 905523 w 941033"/>
                <a:gd name="connsiteY27" fmla="*/ 506027 h 630315"/>
                <a:gd name="connsiteX28" fmla="*/ 878890 w 941033"/>
                <a:gd name="connsiteY28" fmla="*/ 523783 h 630315"/>
                <a:gd name="connsiteX29" fmla="*/ 861134 w 941033"/>
                <a:gd name="connsiteY29" fmla="*/ 541538 h 630315"/>
                <a:gd name="connsiteX30" fmla="*/ 834501 w 941033"/>
                <a:gd name="connsiteY30" fmla="*/ 550416 h 630315"/>
                <a:gd name="connsiteX31" fmla="*/ 807868 w 941033"/>
                <a:gd name="connsiteY31" fmla="*/ 568171 h 630315"/>
                <a:gd name="connsiteX32" fmla="*/ 754602 w 941033"/>
                <a:gd name="connsiteY32" fmla="*/ 585926 h 630315"/>
                <a:gd name="connsiteX33" fmla="*/ 736847 w 941033"/>
                <a:gd name="connsiteY33" fmla="*/ 603682 h 630315"/>
                <a:gd name="connsiteX34" fmla="*/ 612559 w 941033"/>
                <a:gd name="connsiteY34" fmla="*/ 630315 h 630315"/>
                <a:gd name="connsiteX35" fmla="*/ 177554 w 941033"/>
                <a:gd name="connsiteY35" fmla="*/ 621437 h 630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41033" h="630315">
                  <a:moveTo>
                    <a:pt x="0" y="381740"/>
                  </a:moveTo>
                  <a:cubicBezTo>
                    <a:pt x="4764" y="357920"/>
                    <a:pt x="13762" y="303392"/>
                    <a:pt x="26633" y="284086"/>
                  </a:cubicBezTo>
                  <a:lnTo>
                    <a:pt x="44389" y="257453"/>
                  </a:lnTo>
                  <a:cubicBezTo>
                    <a:pt x="50307" y="239698"/>
                    <a:pt x="51763" y="219760"/>
                    <a:pt x="62144" y="204187"/>
                  </a:cubicBezTo>
                  <a:cubicBezTo>
                    <a:pt x="68062" y="195309"/>
                    <a:pt x="75566" y="187304"/>
                    <a:pt x="79899" y="177554"/>
                  </a:cubicBezTo>
                  <a:cubicBezTo>
                    <a:pt x="111037" y="107494"/>
                    <a:pt x="76377" y="138474"/>
                    <a:pt x="124288" y="106532"/>
                  </a:cubicBezTo>
                  <a:cubicBezTo>
                    <a:pt x="127247" y="97654"/>
                    <a:pt x="127319" y="87206"/>
                    <a:pt x="133165" y="79899"/>
                  </a:cubicBezTo>
                  <a:cubicBezTo>
                    <a:pt x="139830" y="71567"/>
                    <a:pt x="151466" y="68809"/>
                    <a:pt x="159798" y="62144"/>
                  </a:cubicBezTo>
                  <a:cubicBezTo>
                    <a:pt x="217599" y="15905"/>
                    <a:pt x="132240" y="71484"/>
                    <a:pt x="204187" y="35511"/>
                  </a:cubicBezTo>
                  <a:cubicBezTo>
                    <a:pt x="213730" y="30739"/>
                    <a:pt x="221277" y="22528"/>
                    <a:pt x="230820" y="17756"/>
                  </a:cubicBezTo>
                  <a:cubicBezTo>
                    <a:pt x="255613" y="5360"/>
                    <a:pt x="296692" y="3272"/>
                    <a:pt x="319596" y="0"/>
                  </a:cubicBezTo>
                  <a:cubicBezTo>
                    <a:pt x="366944" y="2959"/>
                    <a:pt x="414377" y="4768"/>
                    <a:pt x="461639" y="8878"/>
                  </a:cubicBezTo>
                  <a:cubicBezTo>
                    <a:pt x="482485" y="10691"/>
                    <a:pt x="503264" y="13652"/>
                    <a:pt x="523783" y="17756"/>
                  </a:cubicBezTo>
                  <a:cubicBezTo>
                    <a:pt x="532959" y="19591"/>
                    <a:pt x="541186" y="25095"/>
                    <a:pt x="550416" y="26633"/>
                  </a:cubicBezTo>
                  <a:cubicBezTo>
                    <a:pt x="576848" y="31038"/>
                    <a:pt x="603682" y="32552"/>
                    <a:pt x="630315" y="35511"/>
                  </a:cubicBezTo>
                  <a:cubicBezTo>
                    <a:pt x="694172" y="56798"/>
                    <a:pt x="614427" y="30972"/>
                    <a:pt x="692458" y="53266"/>
                  </a:cubicBezTo>
                  <a:cubicBezTo>
                    <a:pt x="701456" y="55837"/>
                    <a:pt x="710911" y="57599"/>
                    <a:pt x="719091" y="62144"/>
                  </a:cubicBezTo>
                  <a:cubicBezTo>
                    <a:pt x="749338" y="78948"/>
                    <a:pt x="796912" y="112291"/>
                    <a:pt x="816746" y="142043"/>
                  </a:cubicBezTo>
                  <a:cubicBezTo>
                    <a:pt x="822664" y="150921"/>
                    <a:pt x="827671" y="160479"/>
                    <a:pt x="834501" y="168676"/>
                  </a:cubicBezTo>
                  <a:cubicBezTo>
                    <a:pt x="842538" y="178321"/>
                    <a:pt x="853837" y="185093"/>
                    <a:pt x="861134" y="195309"/>
                  </a:cubicBezTo>
                  <a:cubicBezTo>
                    <a:pt x="868826" y="206078"/>
                    <a:pt x="873677" y="218656"/>
                    <a:pt x="878890" y="230820"/>
                  </a:cubicBezTo>
                  <a:cubicBezTo>
                    <a:pt x="882576" y="239421"/>
                    <a:pt x="881921" y="250146"/>
                    <a:pt x="887767" y="257453"/>
                  </a:cubicBezTo>
                  <a:cubicBezTo>
                    <a:pt x="894432" y="265785"/>
                    <a:pt x="905522" y="269290"/>
                    <a:pt x="914400" y="275208"/>
                  </a:cubicBezTo>
                  <a:lnTo>
                    <a:pt x="932156" y="328474"/>
                  </a:lnTo>
                  <a:lnTo>
                    <a:pt x="941033" y="355107"/>
                  </a:lnTo>
                  <a:cubicBezTo>
                    <a:pt x="938074" y="387658"/>
                    <a:pt x="939005" y="420801"/>
                    <a:pt x="932156" y="452761"/>
                  </a:cubicBezTo>
                  <a:cubicBezTo>
                    <a:pt x="929920" y="463194"/>
                    <a:pt x="919172" y="469851"/>
                    <a:pt x="914400" y="479394"/>
                  </a:cubicBezTo>
                  <a:cubicBezTo>
                    <a:pt x="910215" y="487764"/>
                    <a:pt x="911369" y="498720"/>
                    <a:pt x="905523" y="506027"/>
                  </a:cubicBezTo>
                  <a:cubicBezTo>
                    <a:pt x="898858" y="514359"/>
                    <a:pt x="887222" y="517118"/>
                    <a:pt x="878890" y="523783"/>
                  </a:cubicBezTo>
                  <a:cubicBezTo>
                    <a:pt x="872354" y="529012"/>
                    <a:pt x="868311" y="537232"/>
                    <a:pt x="861134" y="541538"/>
                  </a:cubicBezTo>
                  <a:cubicBezTo>
                    <a:pt x="853110" y="546353"/>
                    <a:pt x="842871" y="546231"/>
                    <a:pt x="834501" y="550416"/>
                  </a:cubicBezTo>
                  <a:cubicBezTo>
                    <a:pt x="824958" y="555188"/>
                    <a:pt x="817618" y="563838"/>
                    <a:pt x="807868" y="568171"/>
                  </a:cubicBezTo>
                  <a:cubicBezTo>
                    <a:pt x="790765" y="575772"/>
                    <a:pt x="754602" y="585926"/>
                    <a:pt x="754602" y="585926"/>
                  </a:cubicBezTo>
                  <a:cubicBezTo>
                    <a:pt x="748684" y="591845"/>
                    <a:pt x="744333" y="599939"/>
                    <a:pt x="736847" y="603682"/>
                  </a:cubicBezTo>
                  <a:cubicBezTo>
                    <a:pt x="694683" y="624764"/>
                    <a:pt x="659147" y="624491"/>
                    <a:pt x="612559" y="630315"/>
                  </a:cubicBezTo>
                  <a:cubicBezTo>
                    <a:pt x="224908" y="620860"/>
                    <a:pt x="369939" y="621437"/>
                    <a:pt x="177554" y="621437"/>
                  </a:cubicBezTo>
                </a:path>
              </a:pathLst>
            </a:custGeom>
            <a:noFill/>
            <a:ln w="50800" cmpd="sng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177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64906" y="1219200"/>
                <a:ext cx="8229600" cy="4983162"/>
              </a:xfrm>
            </p:spPr>
            <p:txBody>
              <a:bodyPr>
                <a:normAutofit/>
              </a:bodyPr>
              <a:lstStyle/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Simple Path</a:t>
                </a:r>
              </a:p>
              <a:p>
                <a:pPr marL="109728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Sequence of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for distinct </a:t>
                </a:r>
                <a:r>
                  <a:rPr lang="en-US" sz="2000" b="1" i="1" dirty="0" err="1">
                    <a:solidFill>
                      <a:srgbClr val="0070C0"/>
                    </a:solidFill>
                  </a:rPr>
                  <a:t>i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, j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(except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is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ok)</a:t>
                </a:r>
              </a:p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1800" b="1" dirty="0" smtClean="0">
                    <a:solidFill>
                      <a:srgbClr val="0070C0"/>
                    </a:solidFill>
                  </a:rPr>
                  <a:t>    </a:t>
                </a:r>
                <a:r>
                  <a:rPr lang="en-US" sz="1800" b="1" dirty="0" smtClean="0"/>
                  <a:t>a</a:t>
                </a:r>
                <a:r>
                  <a:rPr lang="en-US" sz="1800" b="1" dirty="0"/>
                  <a:t>, b, d        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is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simple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path</a:t>
                </a:r>
              </a:p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  </a:t>
                </a:r>
                <a:r>
                  <a:rPr lang="en-US" sz="1800" b="1" dirty="0" smtClean="0"/>
                  <a:t>a</a:t>
                </a:r>
                <a:r>
                  <a:rPr lang="en-US" sz="1800" b="1" dirty="0"/>
                  <a:t>, b, d, a    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is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simple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path</a:t>
                </a:r>
              </a:p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  </a:t>
                </a:r>
                <a:r>
                  <a:rPr lang="en-US" sz="1800" b="1" dirty="0" smtClean="0"/>
                  <a:t>a</a:t>
                </a:r>
                <a:r>
                  <a:rPr lang="en-US" sz="1800" b="1" dirty="0"/>
                  <a:t>, b, d, a, c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is </a:t>
                </a:r>
                <a:r>
                  <a:rPr lang="en-US" sz="1800" b="1" i="1" dirty="0">
                    <a:solidFill>
                      <a:srgbClr val="C00000"/>
                    </a:solidFill>
                  </a:rPr>
                  <a:t>not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simple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  </a:t>
                </a:r>
                <a:r>
                  <a:rPr lang="en-US" sz="1800" b="1" dirty="0" smtClean="0"/>
                  <a:t>a</a:t>
                </a:r>
                <a:r>
                  <a:rPr lang="en-US" sz="1800" b="1" dirty="0"/>
                  <a:t>, c            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is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simple</a:t>
                </a:r>
              </a:p>
              <a:p>
                <a:pPr marL="109728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Cycle 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( in digraph )</a:t>
                </a:r>
              </a:p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path of length ≥ 1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109728" indent="0">
                  <a:spcBef>
                    <a:spcPts val="0"/>
                  </a:spcBef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(starts and ends on same node)</a:t>
                </a:r>
              </a:p>
              <a:p>
                <a:pPr marL="109728" indent="0">
                  <a:spcBef>
                    <a:spcPts val="600"/>
                  </a:spcBef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     </a:t>
                </a:r>
                <a:r>
                  <a:rPr lang="en-US" sz="1800" b="1" dirty="0" smtClean="0"/>
                  <a:t>a, b, d, a       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is a cycle (</a:t>
                </a:r>
                <a:r>
                  <a:rPr lang="en-US" sz="1800" b="1" i="1" dirty="0" smtClean="0">
                    <a:solidFill>
                      <a:srgbClr val="0070C0"/>
                    </a:solidFill>
                  </a:rPr>
                  <a:t>simple cycle, length 3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)</a:t>
                </a:r>
              </a:p>
              <a:p>
                <a:pPr marL="109728" indent="0">
                  <a:spcBef>
                    <a:spcPts val="600"/>
                  </a:spcBef>
                  <a:buNone/>
                </a:pPr>
                <a:r>
                  <a:rPr lang="en-US" sz="1800" b="1" dirty="0" smtClean="0"/>
                  <a:t>       b, d, a           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is </a:t>
                </a:r>
                <a:r>
                  <a:rPr lang="en-US" sz="1800" b="1" i="1" dirty="0" smtClean="0">
                    <a:solidFill>
                      <a:srgbClr val="C00000"/>
                    </a:solidFill>
                  </a:rPr>
                  <a:t>not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a cycle</a:t>
                </a:r>
              </a:p>
              <a:p>
                <a:pPr marL="109728" indent="0">
                  <a:spcBef>
                    <a:spcPts val="600"/>
                  </a:spcBef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     </a:t>
                </a:r>
                <a:r>
                  <a:rPr lang="en-US" sz="1800" b="1" dirty="0" smtClean="0"/>
                  <a:t>b,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d</a:t>
                </a:r>
                <a:r>
                  <a:rPr lang="en-US" sz="1800" b="1" dirty="0" smtClean="0"/>
                  <a:t>, a, c,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d</a:t>
                </a:r>
                <a:r>
                  <a:rPr lang="en-US" sz="1800" b="1" dirty="0" smtClean="0"/>
                  <a:t>, b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is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cycle ( length 5, </a:t>
                </a:r>
                <a:r>
                  <a:rPr lang="en-US" sz="1800" b="1" i="1" dirty="0" smtClean="0">
                    <a:solidFill>
                      <a:srgbClr val="0070C0"/>
                    </a:solidFill>
                  </a:rPr>
                  <a:t>but </a:t>
                </a:r>
                <a:r>
                  <a:rPr lang="en-US" sz="1800" b="1" i="1" dirty="0" smtClean="0">
                    <a:solidFill>
                      <a:srgbClr val="C00000"/>
                    </a:solidFill>
                  </a:rPr>
                  <a:t>not simple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)</a:t>
                </a:r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109728" indent="0">
                  <a:spcBef>
                    <a:spcPts val="600"/>
                  </a:spcBef>
                  <a:buNone/>
                </a:pPr>
                <a:endParaRPr lang="en-US" sz="1800" b="1" dirty="0"/>
              </a:p>
              <a:p>
                <a:pPr marL="109728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2000" b="1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906" y="1219200"/>
                <a:ext cx="8229600" cy="4983162"/>
              </a:xfrm>
              <a:blipFill rotWithShape="0">
                <a:blip r:embed="rId2"/>
                <a:stretch>
                  <a:fillRect t="-979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Simple, Cycle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724400" y="2209800"/>
            <a:ext cx="2846894" cy="2057401"/>
            <a:chOff x="5486400" y="3124200"/>
            <a:chExt cx="2846894" cy="2057401"/>
          </a:xfrm>
        </p:grpSpPr>
        <p:sp>
          <p:nvSpPr>
            <p:cNvPr id="9" name="Oval 8"/>
            <p:cNvSpPr/>
            <p:nvPr/>
          </p:nvSpPr>
          <p:spPr>
            <a:xfrm>
              <a:off x="6462330" y="3124200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486400" y="4429678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338630" y="4429678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endCxn id="9" idx="5"/>
            </p:cNvCxnSpPr>
            <p:nvPr/>
          </p:nvCxnSpPr>
          <p:spPr>
            <a:xfrm flipH="1" flipV="1">
              <a:off x="6852575" y="3514445"/>
              <a:ext cx="642204" cy="95179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10" idx="7"/>
            </p:cNvCxnSpPr>
            <p:nvPr/>
          </p:nvCxnSpPr>
          <p:spPr>
            <a:xfrm flipH="1">
              <a:off x="5876645" y="3543662"/>
              <a:ext cx="689997" cy="95297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533351" y="321346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14830" y="4512159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66980" y="4482567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5959262" y="4619946"/>
              <a:ext cx="1395030" cy="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7876094" y="3436073"/>
              <a:ext cx="4572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952609" y="351639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23" name="Straight Arrow Connector 22"/>
            <p:cNvCxnSpPr>
              <a:endCxn id="20" idx="2"/>
            </p:cNvCxnSpPr>
            <p:nvPr/>
          </p:nvCxnSpPr>
          <p:spPr>
            <a:xfrm>
              <a:off x="6919845" y="3370622"/>
              <a:ext cx="956249" cy="29405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 23"/>
            <p:cNvSpPr/>
            <p:nvPr/>
          </p:nvSpPr>
          <p:spPr>
            <a:xfrm>
              <a:off x="5829207" y="4821379"/>
              <a:ext cx="1610162" cy="360222"/>
            </a:xfrm>
            <a:custGeom>
              <a:avLst/>
              <a:gdLst>
                <a:gd name="connsiteX0" fmla="*/ 1780032 w 1780032"/>
                <a:gd name="connsiteY0" fmla="*/ 0 h 573068"/>
                <a:gd name="connsiteX1" fmla="*/ 926592 w 1780032"/>
                <a:gd name="connsiteY1" fmla="*/ 573024 h 573068"/>
                <a:gd name="connsiteX2" fmla="*/ 0 w 1780032"/>
                <a:gd name="connsiteY2" fmla="*/ 24384 h 57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0032" h="573068">
                  <a:moveTo>
                    <a:pt x="1780032" y="0"/>
                  </a:moveTo>
                  <a:cubicBezTo>
                    <a:pt x="1501648" y="284480"/>
                    <a:pt x="1223264" y="568960"/>
                    <a:pt x="926592" y="573024"/>
                  </a:cubicBezTo>
                  <a:cubicBezTo>
                    <a:pt x="629920" y="577088"/>
                    <a:pt x="314960" y="300736"/>
                    <a:pt x="0" y="24384"/>
                  </a:cubicBezTo>
                </a:path>
              </a:pathLst>
            </a:custGeom>
            <a:noFill/>
            <a:ln w="444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endCxn id="11" idx="7"/>
            </p:cNvCxnSpPr>
            <p:nvPr/>
          </p:nvCxnSpPr>
          <p:spPr>
            <a:xfrm flipH="1">
              <a:off x="7728875" y="3886168"/>
              <a:ext cx="341426" cy="610465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381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10138</TotalTime>
  <Words>1486</Words>
  <Application>Microsoft Office PowerPoint</Application>
  <PresentationFormat>On-screen Show (4:3)</PresentationFormat>
  <Paragraphs>396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Arial Narrow</vt:lpstr>
      <vt:lpstr>Calibri</vt:lpstr>
      <vt:lpstr>Cambria Math</vt:lpstr>
      <vt:lpstr>Lucida Sans Unicode</vt:lpstr>
      <vt:lpstr>Segoe Print</vt:lpstr>
      <vt:lpstr>Trebuchet MS</vt:lpstr>
      <vt:lpstr>Verdana</vt:lpstr>
      <vt:lpstr>Wingdings 2</vt:lpstr>
      <vt:lpstr>Wingdings 3</vt:lpstr>
      <vt:lpstr>Concourse</vt:lpstr>
      <vt:lpstr>Data Structures  and Analysis  (COMP 410)</vt:lpstr>
      <vt:lpstr>PowerPoint Presentation</vt:lpstr>
      <vt:lpstr>Definitions</vt:lpstr>
      <vt:lpstr>Directed Graph</vt:lpstr>
      <vt:lpstr>Undirected Graph</vt:lpstr>
      <vt:lpstr>Undirected Graph</vt:lpstr>
      <vt:lpstr>Weighted Edges</vt:lpstr>
      <vt:lpstr>Path</vt:lpstr>
      <vt:lpstr>Simple, Cycle</vt:lpstr>
      <vt:lpstr>Cycle in Undirected Graph</vt:lpstr>
      <vt:lpstr>Cycle in Undirected Graph</vt:lpstr>
      <vt:lpstr>DAG</vt:lpstr>
      <vt:lpstr>DAG</vt:lpstr>
      <vt:lpstr>Graph Algorithms</vt:lpstr>
      <vt:lpstr>Connected</vt:lpstr>
      <vt:lpstr>Connected</vt:lpstr>
      <vt:lpstr>Connected</vt:lpstr>
      <vt:lpstr>More Examples</vt:lpstr>
      <vt:lpstr>Complete Graph</vt:lpstr>
      <vt:lpstr>Planar Graph</vt:lpstr>
      <vt:lpstr>Planar Graph</vt:lpstr>
      <vt:lpstr>Planar Graph</vt:lpstr>
      <vt:lpstr>Planar Graph</vt:lpstr>
      <vt:lpstr>Bipartite Graph</vt:lpstr>
      <vt:lpstr>More Bipartite</vt:lpstr>
      <vt:lpstr>More Bipartite</vt:lpstr>
      <vt:lpstr>PowerPoint Presentation</vt:lpstr>
    </vt:vector>
  </TitlesOfParts>
  <Company>The University of North Carolina at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Elemental Design Patterns</dc:title>
  <dc:creator>pds</dc:creator>
  <cp:lastModifiedBy>David Stotts</cp:lastModifiedBy>
  <cp:revision>1089</cp:revision>
  <dcterms:created xsi:type="dcterms:W3CDTF">2013-02-22T17:09:52Z</dcterms:created>
  <dcterms:modified xsi:type="dcterms:W3CDTF">2019-04-01T16:58:29Z</dcterms:modified>
</cp:coreProperties>
</file>