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493" r:id="rId3"/>
    <p:sldId id="640" r:id="rId4"/>
    <p:sldId id="647" r:id="rId5"/>
    <p:sldId id="642" r:id="rId6"/>
    <p:sldId id="643" r:id="rId7"/>
    <p:sldId id="644" r:id="rId8"/>
    <p:sldId id="645" r:id="rId9"/>
    <p:sldId id="646" r:id="rId10"/>
    <p:sldId id="648" r:id="rId11"/>
    <p:sldId id="649" r:id="rId12"/>
    <p:sldId id="650" r:id="rId13"/>
    <p:sldId id="655" r:id="rId14"/>
    <p:sldId id="658" r:id="rId15"/>
    <p:sldId id="657" r:id="rId16"/>
    <p:sldId id="659" r:id="rId17"/>
    <p:sldId id="660" r:id="rId18"/>
    <p:sldId id="661" r:id="rId19"/>
    <p:sldId id="651" r:id="rId20"/>
    <p:sldId id="662" r:id="rId21"/>
    <p:sldId id="60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43D"/>
    <a:srgbClr val="2F70B7"/>
    <a:srgbClr val="36824A"/>
    <a:srgbClr val="965926"/>
    <a:srgbClr val="BE442C"/>
    <a:srgbClr val="3B9F3D"/>
    <a:srgbClr val="CC0099"/>
    <a:srgbClr val="E45740"/>
    <a:srgbClr val="F59D9D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244" autoAdjust="0"/>
    <p:restoredTop sz="94633" autoAdjust="0"/>
  </p:normalViewPr>
  <p:slideViewPr>
    <p:cSldViewPr>
      <p:cViewPr varScale="1">
        <p:scale>
          <a:sx n="110" d="100"/>
          <a:sy n="110" d="100"/>
        </p:scale>
        <p:origin x="19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7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4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731CC-7623-49A2-BDB8-9242858AF01D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7FE0E-92D0-472F-9E15-224B450E1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37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7FE0E-92D0-472F-9E15-224B450E13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63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DC30AAD-270B-45A5-9812-B3FF80DA1D53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96200" cy="2514600"/>
          </a:xfrm>
        </p:spPr>
        <p:txBody>
          <a:bodyPr>
            <a:normAutofit fontScale="40000" lnSpcReduction="20000"/>
          </a:bodyPr>
          <a:lstStyle/>
          <a:p>
            <a:pPr algn="r">
              <a:lnSpc>
                <a:spcPts val="100"/>
              </a:lnSpc>
              <a:spcBef>
                <a:spcPts val="0"/>
              </a:spcBef>
            </a:pP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rgbClr val="C00000"/>
              </a:solidFill>
            </a:endParaRPr>
          </a:p>
          <a:p>
            <a:r>
              <a:rPr lang="en-US" sz="51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David </a:t>
            </a:r>
            <a:r>
              <a:rPr lang="en-US" sz="5100" i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Stotts</a:t>
            </a:r>
            <a:endParaRPr lang="en-US" sz="51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51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 Science Department</a:t>
            </a:r>
          </a:p>
          <a:p>
            <a:r>
              <a:rPr lang="en-US" sz="51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UNC Chapel </a:t>
            </a:r>
            <a:r>
              <a:rPr lang="en-US" sz="51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Hill</a:t>
            </a:r>
            <a:endParaRPr lang="en-US" sz="28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609600"/>
            <a:ext cx="7620000" cy="2590800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Structures </a:t>
            </a:r>
            <a:b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and Analysis</a:t>
            </a:r>
            <a:b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400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400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400" i="1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(COMP 410)</a:t>
            </a:r>
            <a:endParaRPr lang="en-US" sz="2400" i="1" dirty="0">
              <a:solidFill>
                <a:srgbClr val="F9FDC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23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154" y="1342566"/>
            <a:ext cx="8229600" cy="483765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Problem is wasted space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7928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Adjacency Matrix</a:t>
            </a:r>
            <a:endParaRPr lang="en-US" sz="4000" dirty="0"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Arrow Connector 85"/>
          <p:cNvCxnSpPr>
            <a:stCxn id="79" idx="3"/>
            <a:endCxn id="79" idx="3"/>
          </p:cNvCxnSpPr>
          <p:nvPr/>
        </p:nvCxnSpPr>
        <p:spPr>
          <a:xfrm>
            <a:off x="1811452" y="213676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4321205" y="1546365"/>
                <a:ext cx="4365595" cy="676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 smtClean="0">
                    <a:solidFill>
                      <a:srgbClr val="0070C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) space</a:t>
                </a:r>
              </a:p>
              <a:p>
                <a:pPr algn="r"/>
                <a:r>
                  <a:rPr lang="en-US" b="1" dirty="0" smtClean="0">
                    <a:solidFill>
                      <a:srgbClr val="0070C0"/>
                    </a:solidFill>
                  </a:rPr>
                  <a:t>If |E|≪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lots of wasted space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205" y="1546365"/>
                <a:ext cx="4365595" cy="676211"/>
              </a:xfrm>
              <a:prstGeom prst="rect">
                <a:avLst/>
              </a:prstGeom>
              <a:blipFill rotWithShape="0">
                <a:blip r:embed="rId2"/>
                <a:stretch>
                  <a:fillRect t="-3604" r="-1117" b="-1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TextBox 150"/>
          <p:cNvSpPr txBox="1"/>
          <p:nvPr/>
        </p:nvSpPr>
        <p:spPr>
          <a:xfrm>
            <a:off x="3742575" y="2378007"/>
            <a:ext cx="1676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70C0"/>
                </a:solidFill>
              </a:rPr>
              <a:t>64 spaces, 55 not used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028617" y="1978040"/>
            <a:ext cx="2110083" cy="1856144"/>
            <a:chOff x="717385" y="2166333"/>
            <a:chExt cx="2110083" cy="1856144"/>
          </a:xfrm>
        </p:grpSpPr>
        <p:grpSp>
          <p:nvGrpSpPr>
            <p:cNvPr id="10" name="Group 9"/>
            <p:cNvGrpSpPr/>
            <p:nvPr/>
          </p:nvGrpSpPr>
          <p:grpSpPr>
            <a:xfrm>
              <a:off x="717385" y="2166333"/>
              <a:ext cx="2110083" cy="1856144"/>
              <a:chOff x="721027" y="2528265"/>
              <a:chExt cx="2110083" cy="1856144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886008" y="2726992"/>
                <a:ext cx="203340" cy="18595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627770" y="3317912"/>
                <a:ext cx="203340" cy="18595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1474084" y="2528265"/>
                <a:ext cx="203340" cy="18595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721027" y="3480176"/>
                <a:ext cx="203340" cy="18595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993949" y="3983962"/>
                <a:ext cx="203340" cy="18595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299977" y="2779182"/>
                <a:ext cx="203340" cy="18595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307902" y="4005351"/>
                <a:ext cx="203340" cy="18595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651446" y="4198453"/>
                <a:ext cx="203340" cy="18595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Arrow Connector 89"/>
              <p:cNvCxnSpPr>
                <a:stCxn id="82" idx="1"/>
                <a:endCxn id="79" idx="6"/>
              </p:cNvCxnSpPr>
              <p:nvPr/>
            </p:nvCxnSpPr>
            <p:spPr>
              <a:xfrm flipH="1" flipV="1">
                <a:off x="1677424" y="2621243"/>
                <a:ext cx="652331" cy="185172"/>
              </a:xfrm>
              <a:prstGeom prst="straightConnector1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84" idx="6"/>
                <a:endCxn id="83" idx="3"/>
              </p:cNvCxnSpPr>
              <p:nvPr/>
            </p:nvCxnSpPr>
            <p:spPr>
              <a:xfrm flipV="1">
                <a:off x="1854786" y="4164074"/>
                <a:ext cx="482894" cy="127357"/>
              </a:xfrm>
              <a:prstGeom prst="straightConnector1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8" idx="1"/>
                <a:endCxn id="82" idx="5"/>
              </p:cNvCxnSpPr>
              <p:nvPr/>
            </p:nvCxnSpPr>
            <p:spPr>
              <a:xfrm flipH="1" flipV="1">
                <a:off x="2473539" y="2937905"/>
                <a:ext cx="184009" cy="407240"/>
              </a:xfrm>
              <a:prstGeom prst="straightConnector1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83" idx="7"/>
                <a:endCxn id="78" idx="4"/>
              </p:cNvCxnSpPr>
              <p:nvPr/>
            </p:nvCxnSpPr>
            <p:spPr>
              <a:xfrm flipV="1">
                <a:off x="2481464" y="3503868"/>
                <a:ext cx="247976" cy="528716"/>
              </a:xfrm>
              <a:prstGeom prst="straightConnector1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>
                <a:stCxn id="77" idx="3"/>
                <a:endCxn id="80" idx="0"/>
              </p:cNvCxnSpPr>
              <p:nvPr/>
            </p:nvCxnSpPr>
            <p:spPr>
              <a:xfrm flipH="1">
                <a:off x="822697" y="2885715"/>
                <a:ext cx="93089" cy="594461"/>
              </a:xfrm>
              <a:prstGeom prst="straightConnector1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>
                <a:stCxn id="80" idx="4"/>
                <a:endCxn id="81" idx="1"/>
              </p:cNvCxnSpPr>
              <p:nvPr/>
            </p:nvCxnSpPr>
            <p:spPr>
              <a:xfrm>
                <a:off x="822697" y="3666132"/>
                <a:ext cx="201030" cy="345063"/>
              </a:xfrm>
              <a:prstGeom prst="straightConnector1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79" idx="3"/>
                <a:endCxn id="77" idx="7"/>
              </p:cNvCxnSpPr>
              <p:nvPr/>
            </p:nvCxnSpPr>
            <p:spPr>
              <a:xfrm flipH="1">
                <a:off x="1059570" y="2686988"/>
                <a:ext cx="444292" cy="67237"/>
              </a:xfrm>
              <a:prstGeom prst="straightConnector1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>
                <a:stCxn id="81" idx="5"/>
                <a:endCxn id="84" idx="2"/>
              </p:cNvCxnSpPr>
              <p:nvPr/>
            </p:nvCxnSpPr>
            <p:spPr>
              <a:xfrm>
                <a:off x="1167511" y="4142685"/>
                <a:ext cx="483935" cy="148746"/>
              </a:xfrm>
              <a:prstGeom prst="straightConnector1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1045627" y="2965138"/>
                <a:ext cx="1216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8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nodes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56" name="Straight Arrow Connector 55"/>
            <p:cNvCxnSpPr>
              <a:stCxn id="80" idx="6"/>
              <a:endCxn id="78" idx="2"/>
            </p:cNvCxnSpPr>
            <p:nvPr/>
          </p:nvCxnSpPr>
          <p:spPr>
            <a:xfrm flipV="1">
              <a:off x="920725" y="3048958"/>
              <a:ext cx="1703403" cy="162264"/>
            </a:xfrm>
            <a:prstGeom prst="straightConnector1">
              <a:avLst/>
            </a:prstGeom>
            <a:ln w="3175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516902" y="2270086"/>
            <a:ext cx="3114878" cy="3118578"/>
            <a:chOff x="5485428" y="3228711"/>
            <a:chExt cx="3114878" cy="3118578"/>
          </a:xfrm>
        </p:grpSpPr>
        <p:grpSp>
          <p:nvGrpSpPr>
            <p:cNvPr id="76" name="Group 75"/>
            <p:cNvGrpSpPr/>
            <p:nvPr/>
          </p:nvGrpSpPr>
          <p:grpSpPr>
            <a:xfrm>
              <a:off x="5485428" y="3228711"/>
              <a:ext cx="3114878" cy="3118578"/>
              <a:chOff x="4111841" y="2870958"/>
              <a:chExt cx="3114878" cy="3118578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4114800" y="2870958"/>
                <a:ext cx="3111919" cy="3118578"/>
                <a:chOff x="5254989" y="3250599"/>
                <a:chExt cx="3111919" cy="3118578"/>
              </a:xfrm>
              <a:solidFill>
                <a:schemeClr val="accent1">
                  <a:lumMod val="40000"/>
                  <a:lumOff val="60000"/>
                  <a:alpha val="35000"/>
                </a:schemeClr>
              </a:solidFill>
            </p:grpSpPr>
            <p:grpSp>
              <p:nvGrpSpPr>
                <p:cNvPr id="71" name="Group 70"/>
                <p:cNvGrpSpPr/>
                <p:nvPr/>
              </p:nvGrpSpPr>
              <p:grpSpPr>
                <a:xfrm>
                  <a:off x="5254989" y="3250599"/>
                  <a:ext cx="3108960" cy="3108962"/>
                  <a:chOff x="5257800" y="3276599"/>
                  <a:chExt cx="3108960" cy="3108962"/>
                </a:xfrm>
                <a:grpFill/>
              </p:grpSpPr>
              <p:grpSp>
                <p:nvGrpSpPr>
                  <p:cNvPr id="4" name="Group 3"/>
                  <p:cNvGrpSpPr/>
                  <p:nvPr/>
                </p:nvGrpSpPr>
                <p:grpSpPr>
                  <a:xfrm>
                    <a:off x="5257800" y="3276599"/>
                    <a:ext cx="3108960" cy="3108962"/>
                    <a:chOff x="4973716" y="3365308"/>
                    <a:chExt cx="2939988" cy="2773512"/>
                  </a:xfrm>
                  <a:grpFill/>
                </p:grpSpPr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4973716" y="3365309"/>
                      <a:ext cx="2939988" cy="2773511"/>
                    </a:xfrm>
                    <a:prstGeom prst="rect">
                      <a:avLst/>
                    </a:prstGeom>
                    <a:grp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" name="Straight Connector 5"/>
                    <p:cNvCxnSpPr/>
                    <p:nvPr/>
                  </p:nvCxnSpPr>
                  <p:spPr>
                    <a:xfrm>
                      <a:off x="6443710" y="3365308"/>
                      <a:ext cx="0" cy="2773511"/>
                    </a:xfrm>
                    <a:prstGeom prst="line">
                      <a:avLst/>
                    </a:prstGeom>
                    <a:grpFill/>
                    <a:ln w="25400"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5638800" y="3276600"/>
                    <a:ext cx="0" cy="3108960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6019800" y="3276600"/>
                    <a:ext cx="0" cy="3108960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6400800" y="3276600"/>
                    <a:ext cx="0" cy="3108960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7239000" y="3250600"/>
                  <a:ext cx="0" cy="3108960"/>
                </a:xfrm>
                <a:prstGeom prst="line">
                  <a:avLst/>
                </a:prstGeom>
                <a:grpFill/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8001000" y="3260217"/>
                  <a:ext cx="0" cy="3108960"/>
                </a:xfrm>
                <a:prstGeom prst="line">
                  <a:avLst/>
                </a:prstGeom>
                <a:grpFill/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7620000" y="3250600"/>
                  <a:ext cx="0" cy="3108960"/>
                </a:xfrm>
                <a:prstGeom prst="line">
                  <a:avLst/>
                </a:prstGeom>
                <a:grpFill/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V="1">
                  <a:off x="5257800" y="5210856"/>
                  <a:ext cx="3108960" cy="16383"/>
                </a:xfrm>
                <a:prstGeom prst="line">
                  <a:avLst/>
                </a:prstGeom>
                <a:grpFill/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5257800" y="5990908"/>
                  <a:ext cx="3108960" cy="16383"/>
                </a:xfrm>
                <a:prstGeom prst="line">
                  <a:avLst/>
                </a:prstGeom>
                <a:grpFill/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5257800" y="5580934"/>
                  <a:ext cx="3108960" cy="16383"/>
                </a:xfrm>
                <a:prstGeom prst="line">
                  <a:avLst/>
                </a:prstGeom>
                <a:grpFill/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5254989" y="3996660"/>
                  <a:ext cx="3108960" cy="16383"/>
                </a:xfrm>
                <a:prstGeom prst="line">
                  <a:avLst/>
                </a:prstGeom>
                <a:grpFill/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V="1">
                  <a:off x="5254989" y="4384628"/>
                  <a:ext cx="3108960" cy="16383"/>
                </a:xfrm>
                <a:prstGeom prst="line">
                  <a:avLst/>
                </a:prstGeom>
                <a:grpFill/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5257948" y="3618391"/>
                  <a:ext cx="3108960" cy="16383"/>
                </a:xfrm>
                <a:prstGeom prst="line">
                  <a:avLst/>
                </a:prstGeom>
                <a:grpFill/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>
              <a:xfrm flipV="1">
                <a:off x="4111841" y="4384763"/>
                <a:ext cx="3108960" cy="16383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TextBox 140"/>
            <p:cNvSpPr txBox="1"/>
            <p:nvPr/>
          </p:nvSpPr>
          <p:spPr>
            <a:xfrm>
              <a:off x="5897880" y="3284878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T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6280075" y="3641144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T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688969" y="4042955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T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509991" y="4798550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T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110930" y="4420345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T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894459" y="5257215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T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8254329" y="5593183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T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525082" y="6005976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T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895419" y="4030711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T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522311" y="4212547"/>
                <a:ext cx="4647731" cy="1242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70C0"/>
                    </a:solidFill>
                  </a:rPr>
                  <a:t>If </a:t>
                </a:r>
                <a:r>
                  <a:rPr lang="en-US" sz="1600" b="1" dirty="0" smtClean="0">
                    <a:solidFill>
                      <a:srgbClr val="C00000"/>
                    </a:solidFill>
                  </a:rPr>
                  <a:t>|E|≈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1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6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600" b="1" dirty="0" smtClean="0">
                    <a:solidFill>
                      <a:srgbClr val="0070C0"/>
                    </a:solidFill>
                  </a:rPr>
                  <a:t> we call the graph </a:t>
                </a:r>
                <a:r>
                  <a:rPr lang="en-US" sz="1600" b="1" dirty="0" smtClean="0">
                    <a:solidFill>
                      <a:srgbClr val="C00000"/>
                    </a:solidFill>
                  </a:rPr>
                  <a:t>dense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600" b="1" dirty="0" smtClean="0">
                    <a:solidFill>
                      <a:srgbClr val="0070C0"/>
                    </a:solidFill>
                  </a:rPr>
                  <a:t>Then adjacency matrix is space efficient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600" b="1" dirty="0">
                    <a:solidFill>
                      <a:srgbClr val="0070C0"/>
                    </a:solidFill>
                  </a:rPr>
                  <a:t>If |E|≈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600" b="1" dirty="0">
                    <a:solidFill>
                      <a:srgbClr val="0070C0"/>
                    </a:solidFill>
                  </a:rPr>
                  <a:t> we say graph is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600" b="1" dirty="0">
                    <a:solidFill>
                      <a:srgbClr val="0070C0"/>
                    </a:solidFill>
                  </a:rPr>
                  <a:t>) in space.</a:t>
                </a:r>
              </a:p>
              <a:p>
                <a:pPr>
                  <a:spcBef>
                    <a:spcPts val="400"/>
                  </a:spcBef>
                </a:pPr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11" y="4212547"/>
                <a:ext cx="4647731" cy="1242263"/>
              </a:xfrm>
              <a:prstGeom prst="rect">
                <a:avLst/>
              </a:prstGeom>
              <a:blipFill rotWithShape="0">
                <a:blip r:embed="rId3"/>
                <a:stretch>
                  <a:fillRect l="-787" t="-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3719553" y="5524140"/>
                <a:ext cx="5029201" cy="939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0070C0"/>
                    </a:solidFill>
                  </a:rPr>
                  <a:t>If </a:t>
                </a:r>
                <a:r>
                  <a:rPr lang="en-US" sz="1600" b="1" dirty="0" smtClean="0">
                    <a:solidFill>
                      <a:srgbClr val="C00000"/>
                    </a:solidFill>
                  </a:rPr>
                  <a:t>|E|≪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1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6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600" b="1" dirty="0" smtClean="0">
                    <a:solidFill>
                      <a:srgbClr val="0070C0"/>
                    </a:solidFill>
                  </a:rPr>
                  <a:t> we call the graph </a:t>
                </a:r>
                <a:r>
                  <a:rPr lang="en-US" sz="1600" b="1" dirty="0" smtClean="0">
                    <a:solidFill>
                      <a:srgbClr val="C00000"/>
                    </a:solidFill>
                  </a:rPr>
                  <a:t>sparse</a:t>
                </a:r>
              </a:p>
              <a:p>
                <a:pPr algn="r">
                  <a:spcBef>
                    <a:spcPts val="400"/>
                  </a:spcBef>
                </a:pPr>
                <a:r>
                  <a:rPr lang="en-US" sz="1600" b="1" dirty="0" smtClean="0">
                    <a:solidFill>
                      <a:srgbClr val="0070C0"/>
                    </a:solidFill>
                  </a:rPr>
                  <a:t>Then adjacency matrix is not space efficient</a:t>
                </a:r>
              </a:p>
              <a:p>
                <a:pPr algn="r">
                  <a:spcBef>
                    <a:spcPts val="400"/>
                  </a:spcBef>
                </a:pPr>
                <a:r>
                  <a:rPr lang="en-US" sz="1600" b="1" i="1" dirty="0" smtClean="0"/>
                  <a:t>Sparse can be surprising, denser than it sounds</a:t>
                </a:r>
                <a:endParaRPr lang="en-US" sz="1600" b="1" i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553" y="5524140"/>
                <a:ext cx="5029201" cy="939168"/>
              </a:xfrm>
              <a:prstGeom prst="rect">
                <a:avLst/>
              </a:prstGeom>
              <a:blipFill rotWithShape="0">
                <a:blip r:embed="rId4"/>
                <a:stretch>
                  <a:fillRect t="-649" r="-727" b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06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49" grpId="0"/>
      <p:bldP spid="151" grpId="0"/>
      <p:bldP spid="85" grpId="0"/>
      <p:bldP spid="8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6183"/>
            <a:ext cx="8229600" cy="483765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Let’s model traffic in Manhattan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47967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Sparse?</a:t>
            </a:r>
            <a:endParaRPr lang="en-US" sz="4000" dirty="0"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1081178" y="221805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588758" y="4110024"/>
            <a:ext cx="4333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Say we have </a:t>
            </a:r>
            <a:r>
              <a:rPr lang="en-US" sz="1400" b="1" dirty="0" smtClean="0">
                <a:solidFill>
                  <a:srgbClr val="0070C0"/>
                </a:solidFill>
              </a:rPr>
              <a:t>3000</a:t>
            </a:r>
            <a:r>
              <a:rPr lang="en-US" sz="1400" b="1" dirty="0" smtClean="0"/>
              <a:t> intersections in Manhattan</a:t>
            </a:r>
            <a:endParaRPr lang="en-US" sz="1400" b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1037097" y="2417701"/>
            <a:ext cx="680400" cy="717546"/>
            <a:chOff x="1470263" y="2769604"/>
            <a:chExt cx="680400" cy="717546"/>
          </a:xfrm>
        </p:grpSpPr>
        <p:cxnSp>
          <p:nvCxnSpPr>
            <p:cNvPr id="89" name="Straight Arrow Connector 88"/>
            <p:cNvCxnSpPr>
              <a:stCxn id="82" idx="2"/>
              <a:endCxn id="81" idx="6"/>
            </p:cNvCxnSpPr>
            <p:nvPr/>
          </p:nvCxnSpPr>
          <p:spPr>
            <a:xfrm flipH="1">
              <a:off x="1574966" y="3346516"/>
              <a:ext cx="418920" cy="8701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1470263" y="2769604"/>
              <a:ext cx="680400" cy="717546"/>
              <a:chOff x="1470263" y="2769604"/>
              <a:chExt cx="680400" cy="717546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1480786" y="3306319"/>
                <a:ext cx="94180" cy="9779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1993886" y="3297618"/>
                <a:ext cx="94180" cy="9779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1470263" y="2769604"/>
                <a:ext cx="680400" cy="717546"/>
                <a:chOff x="1482982" y="2776517"/>
                <a:chExt cx="680400" cy="717546"/>
              </a:xfrm>
            </p:grpSpPr>
            <p:cxnSp>
              <p:nvCxnSpPr>
                <p:cNvPr id="94" name="Straight Arrow Connector 93"/>
                <p:cNvCxnSpPr>
                  <a:stCxn id="82" idx="0"/>
                  <a:endCxn id="60" idx="4"/>
                </p:cNvCxnSpPr>
                <p:nvPr/>
              </p:nvCxnSpPr>
              <p:spPr>
                <a:xfrm flipH="1" flipV="1">
                  <a:off x="2044316" y="2874312"/>
                  <a:ext cx="9379" cy="430219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Oval 59"/>
                <p:cNvSpPr/>
                <p:nvPr/>
              </p:nvSpPr>
              <p:spPr>
                <a:xfrm>
                  <a:off x="1997226" y="2776517"/>
                  <a:ext cx="94180" cy="97795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482982" y="2776517"/>
                  <a:ext cx="94180" cy="97795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Freeform 7"/>
                <p:cNvSpPr/>
                <p:nvPr/>
              </p:nvSpPr>
              <p:spPr>
                <a:xfrm>
                  <a:off x="2074705" y="2890493"/>
                  <a:ext cx="88677" cy="457200"/>
                </a:xfrm>
                <a:custGeom>
                  <a:avLst/>
                  <a:gdLst>
                    <a:gd name="connsiteX0" fmla="*/ 0 w 88677"/>
                    <a:gd name="connsiteY0" fmla="*/ 0 h 457200"/>
                    <a:gd name="connsiteX1" fmla="*/ 87923 w 88677"/>
                    <a:gd name="connsiteY1" fmla="*/ 246184 h 457200"/>
                    <a:gd name="connsiteX2" fmla="*/ 35169 w 88677"/>
                    <a:gd name="connsiteY2" fmla="*/ 45720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8677" h="457200">
                      <a:moveTo>
                        <a:pt x="0" y="0"/>
                      </a:moveTo>
                      <a:cubicBezTo>
                        <a:pt x="41031" y="84992"/>
                        <a:pt x="82062" y="169984"/>
                        <a:pt x="87923" y="246184"/>
                      </a:cubicBezTo>
                      <a:cubicBezTo>
                        <a:pt x="93785" y="322384"/>
                        <a:pt x="64477" y="389792"/>
                        <a:pt x="35169" y="457200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4" name="Straight Arrow Connector 73"/>
                <p:cNvCxnSpPr>
                  <a:stCxn id="81" idx="0"/>
                  <a:endCxn id="61" idx="4"/>
                </p:cNvCxnSpPr>
                <p:nvPr/>
              </p:nvCxnSpPr>
              <p:spPr>
                <a:xfrm flipH="1" flipV="1">
                  <a:off x="1530072" y="2874312"/>
                  <a:ext cx="10523" cy="438920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Freeform 74"/>
                <p:cNvSpPr/>
                <p:nvPr/>
              </p:nvSpPr>
              <p:spPr>
                <a:xfrm>
                  <a:off x="1561606" y="2898016"/>
                  <a:ext cx="111762" cy="414920"/>
                </a:xfrm>
                <a:custGeom>
                  <a:avLst/>
                  <a:gdLst>
                    <a:gd name="connsiteX0" fmla="*/ 0 w 88677"/>
                    <a:gd name="connsiteY0" fmla="*/ 0 h 457200"/>
                    <a:gd name="connsiteX1" fmla="*/ 87923 w 88677"/>
                    <a:gd name="connsiteY1" fmla="*/ 246184 h 457200"/>
                    <a:gd name="connsiteX2" fmla="*/ 35169 w 88677"/>
                    <a:gd name="connsiteY2" fmla="*/ 45720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8677" h="457200">
                      <a:moveTo>
                        <a:pt x="0" y="0"/>
                      </a:moveTo>
                      <a:cubicBezTo>
                        <a:pt x="41031" y="84992"/>
                        <a:pt x="82062" y="169984"/>
                        <a:pt x="87923" y="246184"/>
                      </a:cubicBezTo>
                      <a:cubicBezTo>
                        <a:pt x="93785" y="322384"/>
                        <a:pt x="64477" y="389792"/>
                        <a:pt x="35169" y="457200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Freeform 10"/>
                <p:cNvSpPr/>
                <p:nvPr/>
              </p:nvSpPr>
              <p:spPr>
                <a:xfrm>
                  <a:off x="1582615" y="3402623"/>
                  <a:ext cx="430823" cy="91440"/>
                </a:xfrm>
                <a:custGeom>
                  <a:avLst/>
                  <a:gdLst>
                    <a:gd name="connsiteX0" fmla="*/ 0 w 430823"/>
                    <a:gd name="connsiteY0" fmla="*/ 0 h 123119"/>
                    <a:gd name="connsiteX1" fmla="*/ 228600 w 430823"/>
                    <a:gd name="connsiteY1" fmla="*/ 123092 h 123119"/>
                    <a:gd name="connsiteX2" fmla="*/ 430823 w 430823"/>
                    <a:gd name="connsiteY2" fmla="*/ 8792 h 123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0823" h="123119">
                      <a:moveTo>
                        <a:pt x="0" y="0"/>
                      </a:moveTo>
                      <a:cubicBezTo>
                        <a:pt x="78398" y="60813"/>
                        <a:pt x="156796" y="121627"/>
                        <a:pt x="228600" y="123092"/>
                      </a:cubicBezTo>
                      <a:cubicBezTo>
                        <a:pt x="300404" y="124557"/>
                        <a:pt x="365613" y="66674"/>
                        <a:pt x="430823" y="8792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Freeform 90"/>
                <p:cNvSpPr/>
                <p:nvPr/>
              </p:nvSpPr>
              <p:spPr>
                <a:xfrm>
                  <a:off x="1566781" y="2877413"/>
                  <a:ext cx="444312" cy="100746"/>
                </a:xfrm>
                <a:custGeom>
                  <a:avLst/>
                  <a:gdLst>
                    <a:gd name="connsiteX0" fmla="*/ 0 w 430823"/>
                    <a:gd name="connsiteY0" fmla="*/ 0 h 123119"/>
                    <a:gd name="connsiteX1" fmla="*/ 228600 w 430823"/>
                    <a:gd name="connsiteY1" fmla="*/ 123092 h 123119"/>
                    <a:gd name="connsiteX2" fmla="*/ 430823 w 430823"/>
                    <a:gd name="connsiteY2" fmla="*/ 8792 h 123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0823" h="123119">
                      <a:moveTo>
                        <a:pt x="0" y="0"/>
                      </a:moveTo>
                      <a:cubicBezTo>
                        <a:pt x="78398" y="60813"/>
                        <a:pt x="156796" y="121627"/>
                        <a:pt x="228600" y="123092"/>
                      </a:cubicBezTo>
                      <a:cubicBezTo>
                        <a:pt x="300404" y="124557"/>
                        <a:pt x="365613" y="66674"/>
                        <a:pt x="430823" y="8792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2" name="Straight Arrow Connector 91"/>
                <p:cNvCxnSpPr>
                  <a:stCxn id="60" idx="2"/>
                  <a:endCxn id="61" idx="6"/>
                </p:cNvCxnSpPr>
                <p:nvPr/>
              </p:nvCxnSpPr>
              <p:spPr>
                <a:xfrm flipH="1">
                  <a:off x="1577162" y="2825415"/>
                  <a:ext cx="420064" cy="0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97" name="Group 96"/>
          <p:cNvGrpSpPr/>
          <p:nvPr/>
        </p:nvGrpSpPr>
        <p:grpSpPr>
          <a:xfrm>
            <a:off x="2097354" y="2415314"/>
            <a:ext cx="680400" cy="717546"/>
            <a:chOff x="1470263" y="2769604"/>
            <a:chExt cx="680400" cy="717546"/>
          </a:xfrm>
        </p:grpSpPr>
        <p:cxnSp>
          <p:nvCxnSpPr>
            <p:cNvPr id="98" name="Straight Arrow Connector 97"/>
            <p:cNvCxnSpPr>
              <a:stCxn id="101" idx="2"/>
              <a:endCxn id="100" idx="6"/>
            </p:cNvCxnSpPr>
            <p:nvPr/>
          </p:nvCxnSpPr>
          <p:spPr>
            <a:xfrm flipH="1">
              <a:off x="1574966" y="3346516"/>
              <a:ext cx="418920" cy="8701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Group 98"/>
            <p:cNvGrpSpPr/>
            <p:nvPr/>
          </p:nvGrpSpPr>
          <p:grpSpPr>
            <a:xfrm>
              <a:off x="1470263" y="2769604"/>
              <a:ext cx="680400" cy="717546"/>
              <a:chOff x="1470263" y="2769604"/>
              <a:chExt cx="680400" cy="717546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1480786" y="3306319"/>
                <a:ext cx="94180" cy="9779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1993886" y="3297618"/>
                <a:ext cx="94180" cy="9779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1470263" y="2769604"/>
                <a:ext cx="680400" cy="717546"/>
                <a:chOff x="1482982" y="2776517"/>
                <a:chExt cx="680400" cy="717546"/>
              </a:xfrm>
            </p:grpSpPr>
            <p:cxnSp>
              <p:nvCxnSpPr>
                <p:cNvPr id="103" name="Straight Arrow Connector 102"/>
                <p:cNvCxnSpPr>
                  <a:stCxn id="101" idx="0"/>
                  <a:endCxn id="104" idx="4"/>
                </p:cNvCxnSpPr>
                <p:nvPr/>
              </p:nvCxnSpPr>
              <p:spPr>
                <a:xfrm flipH="1" flipV="1">
                  <a:off x="2044316" y="2874312"/>
                  <a:ext cx="9379" cy="430219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Oval 103"/>
                <p:cNvSpPr/>
                <p:nvPr/>
              </p:nvSpPr>
              <p:spPr>
                <a:xfrm>
                  <a:off x="1997226" y="2776517"/>
                  <a:ext cx="94180" cy="97795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1482982" y="2776517"/>
                  <a:ext cx="94180" cy="97795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Freeform 105"/>
                <p:cNvSpPr/>
                <p:nvPr/>
              </p:nvSpPr>
              <p:spPr>
                <a:xfrm>
                  <a:off x="2074705" y="2890493"/>
                  <a:ext cx="88677" cy="457200"/>
                </a:xfrm>
                <a:custGeom>
                  <a:avLst/>
                  <a:gdLst>
                    <a:gd name="connsiteX0" fmla="*/ 0 w 88677"/>
                    <a:gd name="connsiteY0" fmla="*/ 0 h 457200"/>
                    <a:gd name="connsiteX1" fmla="*/ 87923 w 88677"/>
                    <a:gd name="connsiteY1" fmla="*/ 246184 h 457200"/>
                    <a:gd name="connsiteX2" fmla="*/ 35169 w 88677"/>
                    <a:gd name="connsiteY2" fmla="*/ 45720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8677" h="457200">
                      <a:moveTo>
                        <a:pt x="0" y="0"/>
                      </a:moveTo>
                      <a:cubicBezTo>
                        <a:pt x="41031" y="84992"/>
                        <a:pt x="82062" y="169984"/>
                        <a:pt x="87923" y="246184"/>
                      </a:cubicBezTo>
                      <a:cubicBezTo>
                        <a:pt x="93785" y="322384"/>
                        <a:pt x="64477" y="389792"/>
                        <a:pt x="35169" y="457200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Arrow Connector 106"/>
                <p:cNvCxnSpPr>
                  <a:stCxn id="100" idx="0"/>
                  <a:endCxn id="105" idx="4"/>
                </p:cNvCxnSpPr>
                <p:nvPr/>
              </p:nvCxnSpPr>
              <p:spPr>
                <a:xfrm flipH="1" flipV="1">
                  <a:off x="1530072" y="2874312"/>
                  <a:ext cx="10523" cy="438920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Freeform 107"/>
                <p:cNvSpPr/>
                <p:nvPr/>
              </p:nvSpPr>
              <p:spPr>
                <a:xfrm>
                  <a:off x="1561606" y="2898016"/>
                  <a:ext cx="111762" cy="414920"/>
                </a:xfrm>
                <a:custGeom>
                  <a:avLst/>
                  <a:gdLst>
                    <a:gd name="connsiteX0" fmla="*/ 0 w 88677"/>
                    <a:gd name="connsiteY0" fmla="*/ 0 h 457200"/>
                    <a:gd name="connsiteX1" fmla="*/ 87923 w 88677"/>
                    <a:gd name="connsiteY1" fmla="*/ 246184 h 457200"/>
                    <a:gd name="connsiteX2" fmla="*/ 35169 w 88677"/>
                    <a:gd name="connsiteY2" fmla="*/ 45720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8677" h="457200">
                      <a:moveTo>
                        <a:pt x="0" y="0"/>
                      </a:moveTo>
                      <a:cubicBezTo>
                        <a:pt x="41031" y="84992"/>
                        <a:pt x="82062" y="169984"/>
                        <a:pt x="87923" y="246184"/>
                      </a:cubicBezTo>
                      <a:cubicBezTo>
                        <a:pt x="93785" y="322384"/>
                        <a:pt x="64477" y="389792"/>
                        <a:pt x="35169" y="457200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Freeform 108"/>
                <p:cNvSpPr/>
                <p:nvPr/>
              </p:nvSpPr>
              <p:spPr>
                <a:xfrm>
                  <a:off x="1582615" y="3402623"/>
                  <a:ext cx="430823" cy="91440"/>
                </a:xfrm>
                <a:custGeom>
                  <a:avLst/>
                  <a:gdLst>
                    <a:gd name="connsiteX0" fmla="*/ 0 w 430823"/>
                    <a:gd name="connsiteY0" fmla="*/ 0 h 123119"/>
                    <a:gd name="connsiteX1" fmla="*/ 228600 w 430823"/>
                    <a:gd name="connsiteY1" fmla="*/ 123092 h 123119"/>
                    <a:gd name="connsiteX2" fmla="*/ 430823 w 430823"/>
                    <a:gd name="connsiteY2" fmla="*/ 8792 h 123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0823" h="123119">
                      <a:moveTo>
                        <a:pt x="0" y="0"/>
                      </a:moveTo>
                      <a:cubicBezTo>
                        <a:pt x="78398" y="60813"/>
                        <a:pt x="156796" y="121627"/>
                        <a:pt x="228600" y="123092"/>
                      </a:cubicBezTo>
                      <a:cubicBezTo>
                        <a:pt x="300404" y="124557"/>
                        <a:pt x="365613" y="66674"/>
                        <a:pt x="430823" y="8792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Freeform 109"/>
                <p:cNvSpPr/>
                <p:nvPr/>
              </p:nvSpPr>
              <p:spPr>
                <a:xfrm>
                  <a:off x="1566781" y="2877413"/>
                  <a:ext cx="444312" cy="100746"/>
                </a:xfrm>
                <a:custGeom>
                  <a:avLst/>
                  <a:gdLst>
                    <a:gd name="connsiteX0" fmla="*/ 0 w 430823"/>
                    <a:gd name="connsiteY0" fmla="*/ 0 h 123119"/>
                    <a:gd name="connsiteX1" fmla="*/ 228600 w 430823"/>
                    <a:gd name="connsiteY1" fmla="*/ 123092 h 123119"/>
                    <a:gd name="connsiteX2" fmla="*/ 430823 w 430823"/>
                    <a:gd name="connsiteY2" fmla="*/ 8792 h 123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0823" h="123119">
                      <a:moveTo>
                        <a:pt x="0" y="0"/>
                      </a:moveTo>
                      <a:cubicBezTo>
                        <a:pt x="78398" y="60813"/>
                        <a:pt x="156796" y="121627"/>
                        <a:pt x="228600" y="123092"/>
                      </a:cubicBezTo>
                      <a:cubicBezTo>
                        <a:pt x="300404" y="124557"/>
                        <a:pt x="365613" y="66674"/>
                        <a:pt x="430823" y="8792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1" name="Straight Arrow Connector 110"/>
                <p:cNvCxnSpPr>
                  <a:stCxn id="104" idx="2"/>
                  <a:endCxn id="105" idx="6"/>
                </p:cNvCxnSpPr>
                <p:nvPr/>
              </p:nvCxnSpPr>
              <p:spPr>
                <a:xfrm flipH="1">
                  <a:off x="1577162" y="2825415"/>
                  <a:ext cx="420064" cy="0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2" name="Group 111"/>
          <p:cNvGrpSpPr/>
          <p:nvPr/>
        </p:nvGrpSpPr>
        <p:grpSpPr>
          <a:xfrm>
            <a:off x="3271977" y="2415314"/>
            <a:ext cx="680400" cy="717546"/>
            <a:chOff x="1470263" y="2769604"/>
            <a:chExt cx="680400" cy="717546"/>
          </a:xfrm>
        </p:grpSpPr>
        <p:cxnSp>
          <p:nvCxnSpPr>
            <p:cNvPr id="113" name="Straight Arrow Connector 112"/>
            <p:cNvCxnSpPr>
              <a:stCxn id="116" idx="2"/>
              <a:endCxn id="115" idx="6"/>
            </p:cNvCxnSpPr>
            <p:nvPr/>
          </p:nvCxnSpPr>
          <p:spPr>
            <a:xfrm flipH="1">
              <a:off x="1574966" y="3346516"/>
              <a:ext cx="418920" cy="8701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oup 113"/>
            <p:cNvGrpSpPr/>
            <p:nvPr/>
          </p:nvGrpSpPr>
          <p:grpSpPr>
            <a:xfrm>
              <a:off x="1470263" y="2769604"/>
              <a:ext cx="680400" cy="717546"/>
              <a:chOff x="1470263" y="2769604"/>
              <a:chExt cx="680400" cy="717546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1480786" y="3306319"/>
                <a:ext cx="94180" cy="9779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1993886" y="3297618"/>
                <a:ext cx="94180" cy="9779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1470263" y="2769604"/>
                <a:ext cx="680400" cy="717546"/>
                <a:chOff x="1482982" y="2776517"/>
                <a:chExt cx="680400" cy="717546"/>
              </a:xfrm>
            </p:grpSpPr>
            <p:cxnSp>
              <p:nvCxnSpPr>
                <p:cNvPr id="118" name="Straight Arrow Connector 117"/>
                <p:cNvCxnSpPr>
                  <a:stCxn id="116" idx="0"/>
                  <a:endCxn id="119" idx="4"/>
                </p:cNvCxnSpPr>
                <p:nvPr/>
              </p:nvCxnSpPr>
              <p:spPr>
                <a:xfrm flipH="1" flipV="1">
                  <a:off x="2044316" y="2874312"/>
                  <a:ext cx="9379" cy="430219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Oval 118"/>
                <p:cNvSpPr/>
                <p:nvPr/>
              </p:nvSpPr>
              <p:spPr>
                <a:xfrm>
                  <a:off x="1997226" y="2776517"/>
                  <a:ext cx="94180" cy="97795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1482982" y="2776517"/>
                  <a:ext cx="94180" cy="97795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Freeform 120"/>
                <p:cNvSpPr/>
                <p:nvPr/>
              </p:nvSpPr>
              <p:spPr>
                <a:xfrm>
                  <a:off x="2074705" y="2890493"/>
                  <a:ext cx="88677" cy="457200"/>
                </a:xfrm>
                <a:custGeom>
                  <a:avLst/>
                  <a:gdLst>
                    <a:gd name="connsiteX0" fmla="*/ 0 w 88677"/>
                    <a:gd name="connsiteY0" fmla="*/ 0 h 457200"/>
                    <a:gd name="connsiteX1" fmla="*/ 87923 w 88677"/>
                    <a:gd name="connsiteY1" fmla="*/ 246184 h 457200"/>
                    <a:gd name="connsiteX2" fmla="*/ 35169 w 88677"/>
                    <a:gd name="connsiteY2" fmla="*/ 45720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8677" h="457200">
                      <a:moveTo>
                        <a:pt x="0" y="0"/>
                      </a:moveTo>
                      <a:cubicBezTo>
                        <a:pt x="41031" y="84992"/>
                        <a:pt x="82062" y="169984"/>
                        <a:pt x="87923" y="246184"/>
                      </a:cubicBezTo>
                      <a:cubicBezTo>
                        <a:pt x="93785" y="322384"/>
                        <a:pt x="64477" y="389792"/>
                        <a:pt x="35169" y="457200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2" name="Straight Arrow Connector 121"/>
                <p:cNvCxnSpPr>
                  <a:stCxn id="115" idx="0"/>
                  <a:endCxn id="120" idx="4"/>
                </p:cNvCxnSpPr>
                <p:nvPr/>
              </p:nvCxnSpPr>
              <p:spPr>
                <a:xfrm flipH="1" flipV="1">
                  <a:off x="1530072" y="2874312"/>
                  <a:ext cx="10523" cy="438920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Freeform 122"/>
                <p:cNvSpPr/>
                <p:nvPr/>
              </p:nvSpPr>
              <p:spPr>
                <a:xfrm>
                  <a:off x="1561606" y="2898016"/>
                  <a:ext cx="111762" cy="414920"/>
                </a:xfrm>
                <a:custGeom>
                  <a:avLst/>
                  <a:gdLst>
                    <a:gd name="connsiteX0" fmla="*/ 0 w 88677"/>
                    <a:gd name="connsiteY0" fmla="*/ 0 h 457200"/>
                    <a:gd name="connsiteX1" fmla="*/ 87923 w 88677"/>
                    <a:gd name="connsiteY1" fmla="*/ 246184 h 457200"/>
                    <a:gd name="connsiteX2" fmla="*/ 35169 w 88677"/>
                    <a:gd name="connsiteY2" fmla="*/ 45720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8677" h="457200">
                      <a:moveTo>
                        <a:pt x="0" y="0"/>
                      </a:moveTo>
                      <a:cubicBezTo>
                        <a:pt x="41031" y="84992"/>
                        <a:pt x="82062" y="169984"/>
                        <a:pt x="87923" y="246184"/>
                      </a:cubicBezTo>
                      <a:cubicBezTo>
                        <a:pt x="93785" y="322384"/>
                        <a:pt x="64477" y="389792"/>
                        <a:pt x="35169" y="457200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Freeform 123"/>
                <p:cNvSpPr/>
                <p:nvPr/>
              </p:nvSpPr>
              <p:spPr>
                <a:xfrm>
                  <a:off x="1582615" y="3402623"/>
                  <a:ext cx="430823" cy="91440"/>
                </a:xfrm>
                <a:custGeom>
                  <a:avLst/>
                  <a:gdLst>
                    <a:gd name="connsiteX0" fmla="*/ 0 w 430823"/>
                    <a:gd name="connsiteY0" fmla="*/ 0 h 123119"/>
                    <a:gd name="connsiteX1" fmla="*/ 228600 w 430823"/>
                    <a:gd name="connsiteY1" fmla="*/ 123092 h 123119"/>
                    <a:gd name="connsiteX2" fmla="*/ 430823 w 430823"/>
                    <a:gd name="connsiteY2" fmla="*/ 8792 h 123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0823" h="123119">
                      <a:moveTo>
                        <a:pt x="0" y="0"/>
                      </a:moveTo>
                      <a:cubicBezTo>
                        <a:pt x="78398" y="60813"/>
                        <a:pt x="156796" y="121627"/>
                        <a:pt x="228600" y="123092"/>
                      </a:cubicBezTo>
                      <a:cubicBezTo>
                        <a:pt x="300404" y="124557"/>
                        <a:pt x="365613" y="66674"/>
                        <a:pt x="430823" y="8792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Freeform 126"/>
                <p:cNvSpPr/>
                <p:nvPr/>
              </p:nvSpPr>
              <p:spPr>
                <a:xfrm>
                  <a:off x="1566781" y="2877413"/>
                  <a:ext cx="444312" cy="100746"/>
                </a:xfrm>
                <a:custGeom>
                  <a:avLst/>
                  <a:gdLst>
                    <a:gd name="connsiteX0" fmla="*/ 0 w 430823"/>
                    <a:gd name="connsiteY0" fmla="*/ 0 h 123119"/>
                    <a:gd name="connsiteX1" fmla="*/ 228600 w 430823"/>
                    <a:gd name="connsiteY1" fmla="*/ 123092 h 123119"/>
                    <a:gd name="connsiteX2" fmla="*/ 430823 w 430823"/>
                    <a:gd name="connsiteY2" fmla="*/ 8792 h 123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0823" h="123119">
                      <a:moveTo>
                        <a:pt x="0" y="0"/>
                      </a:moveTo>
                      <a:cubicBezTo>
                        <a:pt x="78398" y="60813"/>
                        <a:pt x="156796" y="121627"/>
                        <a:pt x="228600" y="123092"/>
                      </a:cubicBezTo>
                      <a:cubicBezTo>
                        <a:pt x="300404" y="124557"/>
                        <a:pt x="365613" y="66674"/>
                        <a:pt x="430823" y="8792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8" name="Straight Arrow Connector 127"/>
                <p:cNvCxnSpPr>
                  <a:stCxn id="119" idx="2"/>
                  <a:endCxn id="120" idx="6"/>
                </p:cNvCxnSpPr>
                <p:nvPr/>
              </p:nvCxnSpPr>
              <p:spPr>
                <a:xfrm flipH="1">
                  <a:off x="1577162" y="2825415"/>
                  <a:ext cx="420064" cy="0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1" name="Group 130"/>
          <p:cNvGrpSpPr/>
          <p:nvPr/>
        </p:nvGrpSpPr>
        <p:grpSpPr>
          <a:xfrm>
            <a:off x="1047620" y="3572427"/>
            <a:ext cx="680400" cy="717546"/>
            <a:chOff x="1470263" y="2769604"/>
            <a:chExt cx="680400" cy="717546"/>
          </a:xfrm>
        </p:grpSpPr>
        <p:cxnSp>
          <p:nvCxnSpPr>
            <p:cNvPr id="132" name="Straight Arrow Connector 131"/>
            <p:cNvCxnSpPr>
              <a:stCxn id="135" idx="2"/>
              <a:endCxn id="134" idx="6"/>
            </p:cNvCxnSpPr>
            <p:nvPr/>
          </p:nvCxnSpPr>
          <p:spPr>
            <a:xfrm flipH="1">
              <a:off x="1574966" y="3346516"/>
              <a:ext cx="418920" cy="8701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/>
            <p:cNvGrpSpPr/>
            <p:nvPr/>
          </p:nvGrpSpPr>
          <p:grpSpPr>
            <a:xfrm>
              <a:off x="1470263" y="2769604"/>
              <a:ext cx="680400" cy="717546"/>
              <a:chOff x="1470263" y="2769604"/>
              <a:chExt cx="680400" cy="717546"/>
            </a:xfrm>
          </p:grpSpPr>
          <p:sp>
            <p:nvSpPr>
              <p:cNvPr id="134" name="Oval 133"/>
              <p:cNvSpPr/>
              <p:nvPr/>
            </p:nvSpPr>
            <p:spPr>
              <a:xfrm>
                <a:off x="1480786" y="3306319"/>
                <a:ext cx="94180" cy="9779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1993886" y="3297618"/>
                <a:ext cx="94180" cy="9779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6" name="Group 135"/>
              <p:cNvGrpSpPr/>
              <p:nvPr/>
            </p:nvGrpSpPr>
            <p:grpSpPr>
              <a:xfrm>
                <a:off x="1470263" y="2769604"/>
                <a:ext cx="680400" cy="717546"/>
                <a:chOff x="1482982" y="2776517"/>
                <a:chExt cx="680400" cy="717546"/>
              </a:xfrm>
            </p:grpSpPr>
            <p:cxnSp>
              <p:nvCxnSpPr>
                <p:cNvPr id="137" name="Straight Arrow Connector 136"/>
                <p:cNvCxnSpPr>
                  <a:stCxn id="135" idx="0"/>
                  <a:endCxn id="138" idx="4"/>
                </p:cNvCxnSpPr>
                <p:nvPr/>
              </p:nvCxnSpPr>
              <p:spPr>
                <a:xfrm flipH="1" flipV="1">
                  <a:off x="2044316" y="2874312"/>
                  <a:ext cx="9379" cy="430219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Oval 137"/>
                <p:cNvSpPr/>
                <p:nvPr/>
              </p:nvSpPr>
              <p:spPr>
                <a:xfrm>
                  <a:off x="1997226" y="2776517"/>
                  <a:ext cx="94180" cy="97795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/>
                <p:cNvSpPr/>
                <p:nvPr/>
              </p:nvSpPr>
              <p:spPr>
                <a:xfrm>
                  <a:off x="1482982" y="2776517"/>
                  <a:ext cx="94180" cy="97795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Freeform 139"/>
                <p:cNvSpPr/>
                <p:nvPr/>
              </p:nvSpPr>
              <p:spPr>
                <a:xfrm>
                  <a:off x="2074705" y="2890493"/>
                  <a:ext cx="88677" cy="457200"/>
                </a:xfrm>
                <a:custGeom>
                  <a:avLst/>
                  <a:gdLst>
                    <a:gd name="connsiteX0" fmla="*/ 0 w 88677"/>
                    <a:gd name="connsiteY0" fmla="*/ 0 h 457200"/>
                    <a:gd name="connsiteX1" fmla="*/ 87923 w 88677"/>
                    <a:gd name="connsiteY1" fmla="*/ 246184 h 457200"/>
                    <a:gd name="connsiteX2" fmla="*/ 35169 w 88677"/>
                    <a:gd name="connsiteY2" fmla="*/ 45720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8677" h="457200">
                      <a:moveTo>
                        <a:pt x="0" y="0"/>
                      </a:moveTo>
                      <a:cubicBezTo>
                        <a:pt x="41031" y="84992"/>
                        <a:pt x="82062" y="169984"/>
                        <a:pt x="87923" y="246184"/>
                      </a:cubicBezTo>
                      <a:cubicBezTo>
                        <a:pt x="93785" y="322384"/>
                        <a:pt x="64477" y="389792"/>
                        <a:pt x="35169" y="457200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2" name="Straight Arrow Connector 151"/>
                <p:cNvCxnSpPr>
                  <a:stCxn id="134" idx="0"/>
                  <a:endCxn id="139" idx="4"/>
                </p:cNvCxnSpPr>
                <p:nvPr/>
              </p:nvCxnSpPr>
              <p:spPr>
                <a:xfrm flipH="1" flipV="1">
                  <a:off x="1530072" y="2874312"/>
                  <a:ext cx="10523" cy="438920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Freeform 152"/>
                <p:cNvSpPr/>
                <p:nvPr/>
              </p:nvSpPr>
              <p:spPr>
                <a:xfrm>
                  <a:off x="1561606" y="2898016"/>
                  <a:ext cx="111762" cy="414920"/>
                </a:xfrm>
                <a:custGeom>
                  <a:avLst/>
                  <a:gdLst>
                    <a:gd name="connsiteX0" fmla="*/ 0 w 88677"/>
                    <a:gd name="connsiteY0" fmla="*/ 0 h 457200"/>
                    <a:gd name="connsiteX1" fmla="*/ 87923 w 88677"/>
                    <a:gd name="connsiteY1" fmla="*/ 246184 h 457200"/>
                    <a:gd name="connsiteX2" fmla="*/ 35169 w 88677"/>
                    <a:gd name="connsiteY2" fmla="*/ 45720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8677" h="457200">
                      <a:moveTo>
                        <a:pt x="0" y="0"/>
                      </a:moveTo>
                      <a:cubicBezTo>
                        <a:pt x="41031" y="84992"/>
                        <a:pt x="82062" y="169984"/>
                        <a:pt x="87923" y="246184"/>
                      </a:cubicBezTo>
                      <a:cubicBezTo>
                        <a:pt x="93785" y="322384"/>
                        <a:pt x="64477" y="389792"/>
                        <a:pt x="35169" y="457200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>
                <a:xfrm>
                  <a:off x="1582615" y="3402623"/>
                  <a:ext cx="430823" cy="91440"/>
                </a:xfrm>
                <a:custGeom>
                  <a:avLst/>
                  <a:gdLst>
                    <a:gd name="connsiteX0" fmla="*/ 0 w 430823"/>
                    <a:gd name="connsiteY0" fmla="*/ 0 h 123119"/>
                    <a:gd name="connsiteX1" fmla="*/ 228600 w 430823"/>
                    <a:gd name="connsiteY1" fmla="*/ 123092 h 123119"/>
                    <a:gd name="connsiteX2" fmla="*/ 430823 w 430823"/>
                    <a:gd name="connsiteY2" fmla="*/ 8792 h 123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0823" h="123119">
                      <a:moveTo>
                        <a:pt x="0" y="0"/>
                      </a:moveTo>
                      <a:cubicBezTo>
                        <a:pt x="78398" y="60813"/>
                        <a:pt x="156796" y="121627"/>
                        <a:pt x="228600" y="123092"/>
                      </a:cubicBezTo>
                      <a:cubicBezTo>
                        <a:pt x="300404" y="124557"/>
                        <a:pt x="365613" y="66674"/>
                        <a:pt x="430823" y="8792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>
                <a:xfrm>
                  <a:off x="1566781" y="2877413"/>
                  <a:ext cx="444312" cy="100746"/>
                </a:xfrm>
                <a:custGeom>
                  <a:avLst/>
                  <a:gdLst>
                    <a:gd name="connsiteX0" fmla="*/ 0 w 430823"/>
                    <a:gd name="connsiteY0" fmla="*/ 0 h 123119"/>
                    <a:gd name="connsiteX1" fmla="*/ 228600 w 430823"/>
                    <a:gd name="connsiteY1" fmla="*/ 123092 h 123119"/>
                    <a:gd name="connsiteX2" fmla="*/ 430823 w 430823"/>
                    <a:gd name="connsiteY2" fmla="*/ 8792 h 123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0823" h="123119">
                      <a:moveTo>
                        <a:pt x="0" y="0"/>
                      </a:moveTo>
                      <a:cubicBezTo>
                        <a:pt x="78398" y="60813"/>
                        <a:pt x="156796" y="121627"/>
                        <a:pt x="228600" y="123092"/>
                      </a:cubicBezTo>
                      <a:cubicBezTo>
                        <a:pt x="300404" y="124557"/>
                        <a:pt x="365613" y="66674"/>
                        <a:pt x="430823" y="8792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6" name="Straight Arrow Connector 155"/>
                <p:cNvCxnSpPr>
                  <a:stCxn id="138" idx="2"/>
                  <a:endCxn id="139" idx="6"/>
                </p:cNvCxnSpPr>
                <p:nvPr/>
              </p:nvCxnSpPr>
              <p:spPr>
                <a:xfrm flipH="1">
                  <a:off x="1577162" y="2825415"/>
                  <a:ext cx="420064" cy="0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57" name="Group 156"/>
          <p:cNvGrpSpPr/>
          <p:nvPr/>
        </p:nvGrpSpPr>
        <p:grpSpPr>
          <a:xfrm>
            <a:off x="2149705" y="3567050"/>
            <a:ext cx="680400" cy="717546"/>
            <a:chOff x="1470263" y="2769604"/>
            <a:chExt cx="680400" cy="717546"/>
          </a:xfrm>
        </p:grpSpPr>
        <p:cxnSp>
          <p:nvCxnSpPr>
            <p:cNvPr id="158" name="Straight Arrow Connector 157"/>
            <p:cNvCxnSpPr>
              <a:stCxn id="161" idx="2"/>
              <a:endCxn id="160" idx="6"/>
            </p:cNvCxnSpPr>
            <p:nvPr/>
          </p:nvCxnSpPr>
          <p:spPr>
            <a:xfrm flipH="1">
              <a:off x="1574966" y="3346516"/>
              <a:ext cx="418920" cy="8701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9" name="Group 158"/>
            <p:cNvGrpSpPr/>
            <p:nvPr/>
          </p:nvGrpSpPr>
          <p:grpSpPr>
            <a:xfrm>
              <a:off x="1470263" y="2769604"/>
              <a:ext cx="680400" cy="717546"/>
              <a:chOff x="1470263" y="2769604"/>
              <a:chExt cx="680400" cy="717546"/>
            </a:xfrm>
          </p:grpSpPr>
          <p:sp>
            <p:nvSpPr>
              <p:cNvPr id="160" name="Oval 159"/>
              <p:cNvSpPr/>
              <p:nvPr/>
            </p:nvSpPr>
            <p:spPr>
              <a:xfrm>
                <a:off x="1480786" y="3306319"/>
                <a:ext cx="94180" cy="9779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1993886" y="3297618"/>
                <a:ext cx="94180" cy="9779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2" name="Group 161"/>
              <p:cNvGrpSpPr/>
              <p:nvPr/>
            </p:nvGrpSpPr>
            <p:grpSpPr>
              <a:xfrm>
                <a:off x="1470263" y="2769604"/>
                <a:ext cx="680400" cy="717546"/>
                <a:chOff x="1482982" y="2776517"/>
                <a:chExt cx="680400" cy="717546"/>
              </a:xfrm>
            </p:grpSpPr>
            <p:cxnSp>
              <p:nvCxnSpPr>
                <p:cNvPr id="163" name="Straight Arrow Connector 162"/>
                <p:cNvCxnSpPr>
                  <a:stCxn id="161" idx="0"/>
                  <a:endCxn id="164" idx="4"/>
                </p:cNvCxnSpPr>
                <p:nvPr/>
              </p:nvCxnSpPr>
              <p:spPr>
                <a:xfrm flipH="1" flipV="1">
                  <a:off x="2044316" y="2874312"/>
                  <a:ext cx="9379" cy="430219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Oval 163"/>
                <p:cNvSpPr/>
                <p:nvPr/>
              </p:nvSpPr>
              <p:spPr>
                <a:xfrm>
                  <a:off x="1997226" y="2776517"/>
                  <a:ext cx="94180" cy="97795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1482982" y="2776517"/>
                  <a:ext cx="94180" cy="97795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>
                <a:xfrm>
                  <a:off x="2074705" y="2890493"/>
                  <a:ext cx="88677" cy="457200"/>
                </a:xfrm>
                <a:custGeom>
                  <a:avLst/>
                  <a:gdLst>
                    <a:gd name="connsiteX0" fmla="*/ 0 w 88677"/>
                    <a:gd name="connsiteY0" fmla="*/ 0 h 457200"/>
                    <a:gd name="connsiteX1" fmla="*/ 87923 w 88677"/>
                    <a:gd name="connsiteY1" fmla="*/ 246184 h 457200"/>
                    <a:gd name="connsiteX2" fmla="*/ 35169 w 88677"/>
                    <a:gd name="connsiteY2" fmla="*/ 45720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8677" h="457200">
                      <a:moveTo>
                        <a:pt x="0" y="0"/>
                      </a:moveTo>
                      <a:cubicBezTo>
                        <a:pt x="41031" y="84992"/>
                        <a:pt x="82062" y="169984"/>
                        <a:pt x="87923" y="246184"/>
                      </a:cubicBezTo>
                      <a:cubicBezTo>
                        <a:pt x="93785" y="322384"/>
                        <a:pt x="64477" y="389792"/>
                        <a:pt x="35169" y="457200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7" name="Straight Arrow Connector 166"/>
                <p:cNvCxnSpPr>
                  <a:stCxn id="160" idx="0"/>
                  <a:endCxn id="165" idx="4"/>
                </p:cNvCxnSpPr>
                <p:nvPr/>
              </p:nvCxnSpPr>
              <p:spPr>
                <a:xfrm flipH="1" flipV="1">
                  <a:off x="1530072" y="2874312"/>
                  <a:ext cx="10523" cy="438920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Freeform 167"/>
                <p:cNvSpPr/>
                <p:nvPr/>
              </p:nvSpPr>
              <p:spPr>
                <a:xfrm>
                  <a:off x="1561606" y="2898016"/>
                  <a:ext cx="111762" cy="414920"/>
                </a:xfrm>
                <a:custGeom>
                  <a:avLst/>
                  <a:gdLst>
                    <a:gd name="connsiteX0" fmla="*/ 0 w 88677"/>
                    <a:gd name="connsiteY0" fmla="*/ 0 h 457200"/>
                    <a:gd name="connsiteX1" fmla="*/ 87923 w 88677"/>
                    <a:gd name="connsiteY1" fmla="*/ 246184 h 457200"/>
                    <a:gd name="connsiteX2" fmla="*/ 35169 w 88677"/>
                    <a:gd name="connsiteY2" fmla="*/ 45720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8677" h="457200">
                      <a:moveTo>
                        <a:pt x="0" y="0"/>
                      </a:moveTo>
                      <a:cubicBezTo>
                        <a:pt x="41031" y="84992"/>
                        <a:pt x="82062" y="169984"/>
                        <a:pt x="87923" y="246184"/>
                      </a:cubicBezTo>
                      <a:cubicBezTo>
                        <a:pt x="93785" y="322384"/>
                        <a:pt x="64477" y="389792"/>
                        <a:pt x="35169" y="457200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Freeform 168"/>
                <p:cNvSpPr/>
                <p:nvPr/>
              </p:nvSpPr>
              <p:spPr>
                <a:xfrm>
                  <a:off x="1582615" y="3402623"/>
                  <a:ext cx="430823" cy="91440"/>
                </a:xfrm>
                <a:custGeom>
                  <a:avLst/>
                  <a:gdLst>
                    <a:gd name="connsiteX0" fmla="*/ 0 w 430823"/>
                    <a:gd name="connsiteY0" fmla="*/ 0 h 123119"/>
                    <a:gd name="connsiteX1" fmla="*/ 228600 w 430823"/>
                    <a:gd name="connsiteY1" fmla="*/ 123092 h 123119"/>
                    <a:gd name="connsiteX2" fmla="*/ 430823 w 430823"/>
                    <a:gd name="connsiteY2" fmla="*/ 8792 h 123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0823" h="123119">
                      <a:moveTo>
                        <a:pt x="0" y="0"/>
                      </a:moveTo>
                      <a:cubicBezTo>
                        <a:pt x="78398" y="60813"/>
                        <a:pt x="156796" y="121627"/>
                        <a:pt x="228600" y="123092"/>
                      </a:cubicBezTo>
                      <a:cubicBezTo>
                        <a:pt x="300404" y="124557"/>
                        <a:pt x="365613" y="66674"/>
                        <a:pt x="430823" y="8792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Freeform 169"/>
                <p:cNvSpPr/>
                <p:nvPr/>
              </p:nvSpPr>
              <p:spPr>
                <a:xfrm>
                  <a:off x="1566781" y="2877413"/>
                  <a:ext cx="444312" cy="100746"/>
                </a:xfrm>
                <a:custGeom>
                  <a:avLst/>
                  <a:gdLst>
                    <a:gd name="connsiteX0" fmla="*/ 0 w 430823"/>
                    <a:gd name="connsiteY0" fmla="*/ 0 h 123119"/>
                    <a:gd name="connsiteX1" fmla="*/ 228600 w 430823"/>
                    <a:gd name="connsiteY1" fmla="*/ 123092 h 123119"/>
                    <a:gd name="connsiteX2" fmla="*/ 430823 w 430823"/>
                    <a:gd name="connsiteY2" fmla="*/ 8792 h 123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0823" h="123119">
                      <a:moveTo>
                        <a:pt x="0" y="0"/>
                      </a:moveTo>
                      <a:cubicBezTo>
                        <a:pt x="78398" y="60813"/>
                        <a:pt x="156796" y="121627"/>
                        <a:pt x="228600" y="123092"/>
                      </a:cubicBezTo>
                      <a:cubicBezTo>
                        <a:pt x="300404" y="124557"/>
                        <a:pt x="365613" y="66674"/>
                        <a:pt x="430823" y="8792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1" name="Straight Arrow Connector 170"/>
                <p:cNvCxnSpPr>
                  <a:stCxn id="164" idx="2"/>
                  <a:endCxn id="165" idx="6"/>
                </p:cNvCxnSpPr>
                <p:nvPr/>
              </p:nvCxnSpPr>
              <p:spPr>
                <a:xfrm flipH="1">
                  <a:off x="1577162" y="2825415"/>
                  <a:ext cx="420064" cy="0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72" name="Group 171"/>
          <p:cNvGrpSpPr/>
          <p:nvPr/>
        </p:nvGrpSpPr>
        <p:grpSpPr>
          <a:xfrm>
            <a:off x="3284043" y="3575751"/>
            <a:ext cx="680400" cy="717546"/>
            <a:chOff x="1470263" y="2769604"/>
            <a:chExt cx="680400" cy="717546"/>
          </a:xfrm>
        </p:grpSpPr>
        <p:cxnSp>
          <p:nvCxnSpPr>
            <p:cNvPr id="173" name="Straight Arrow Connector 172"/>
            <p:cNvCxnSpPr>
              <a:stCxn id="176" idx="2"/>
              <a:endCxn id="175" idx="6"/>
            </p:cNvCxnSpPr>
            <p:nvPr/>
          </p:nvCxnSpPr>
          <p:spPr>
            <a:xfrm flipH="1">
              <a:off x="1574966" y="3346516"/>
              <a:ext cx="418920" cy="8701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/>
            <p:cNvGrpSpPr/>
            <p:nvPr/>
          </p:nvGrpSpPr>
          <p:grpSpPr>
            <a:xfrm>
              <a:off x="1470263" y="2769604"/>
              <a:ext cx="680400" cy="717546"/>
              <a:chOff x="1470263" y="2769604"/>
              <a:chExt cx="680400" cy="717546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1480786" y="3306319"/>
                <a:ext cx="94180" cy="9779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1993886" y="3297618"/>
                <a:ext cx="94180" cy="9779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1470263" y="2769604"/>
                <a:ext cx="680400" cy="717546"/>
                <a:chOff x="1482982" y="2776517"/>
                <a:chExt cx="680400" cy="717546"/>
              </a:xfrm>
            </p:grpSpPr>
            <p:cxnSp>
              <p:nvCxnSpPr>
                <p:cNvPr id="178" name="Straight Arrow Connector 177"/>
                <p:cNvCxnSpPr>
                  <a:stCxn id="176" idx="0"/>
                  <a:endCxn id="179" idx="4"/>
                </p:cNvCxnSpPr>
                <p:nvPr/>
              </p:nvCxnSpPr>
              <p:spPr>
                <a:xfrm flipH="1" flipV="1">
                  <a:off x="2044316" y="2874312"/>
                  <a:ext cx="9379" cy="430219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Oval 178"/>
                <p:cNvSpPr/>
                <p:nvPr/>
              </p:nvSpPr>
              <p:spPr>
                <a:xfrm>
                  <a:off x="1997226" y="2776517"/>
                  <a:ext cx="94180" cy="97795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/>
                <p:cNvSpPr/>
                <p:nvPr/>
              </p:nvSpPr>
              <p:spPr>
                <a:xfrm>
                  <a:off x="1482982" y="2776517"/>
                  <a:ext cx="94180" cy="97795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>
                <a:xfrm>
                  <a:off x="2074705" y="2890493"/>
                  <a:ext cx="88677" cy="457200"/>
                </a:xfrm>
                <a:custGeom>
                  <a:avLst/>
                  <a:gdLst>
                    <a:gd name="connsiteX0" fmla="*/ 0 w 88677"/>
                    <a:gd name="connsiteY0" fmla="*/ 0 h 457200"/>
                    <a:gd name="connsiteX1" fmla="*/ 87923 w 88677"/>
                    <a:gd name="connsiteY1" fmla="*/ 246184 h 457200"/>
                    <a:gd name="connsiteX2" fmla="*/ 35169 w 88677"/>
                    <a:gd name="connsiteY2" fmla="*/ 45720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8677" h="457200">
                      <a:moveTo>
                        <a:pt x="0" y="0"/>
                      </a:moveTo>
                      <a:cubicBezTo>
                        <a:pt x="41031" y="84992"/>
                        <a:pt x="82062" y="169984"/>
                        <a:pt x="87923" y="246184"/>
                      </a:cubicBezTo>
                      <a:cubicBezTo>
                        <a:pt x="93785" y="322384"/>
                        <a:pt x="64477" y="389792"/>
                        <a:pt x="35169" y="457200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2" name="Straight Arrow Connector 181"/>
                <p:cNvCxnSpPr>
                  <a:stCxn id="175" idx="0"/>
                  <a:endCxn id="180" idx="4"/>
                </p:cNvCxnSpPr>
                <p:nvPr/>
              </p:nvCxnSpPr>
              <p:spPr>
                <a:xfrm flipH="1" flipV="1">
                  <a:off x="1530072" y="2874312"/>
                  <a:ext cx="10523" cy="438920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Freeform 182"/>
                <p:cNvSpPr/>
                <p:nvPr/>
              </p:nvSpPr>
              <p:spPr>
                <a:xfrm>
                  <a:off x="1561606" y="2898016"/>
                  <a:ext cx="111762" cy="414920"/>
                </a:xfrm>
                <a:custGeom>
                  <a:avLst/>
                  <a:gdLst>
                    <a:gd name="connsiteX0" fmla="*/ 0 w 88677"/>
                    <a:gd name="connsiteY0" fmla="*/ 0 h 457200"/>
                    <a:gd name="connsiteX1" fmla="*/ 87923 w 88677"/>
                    <a:gd name="connsiteY1" fmla="*/ 246184 h 457200"/>
                    <a:gd name="connsiteX2" fmla="*/ 35169 w 88677"/>
                    <a:gd name="connsiteY2" fmla="*/ 45720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8677" h="457200">
                      <a:moveTo>
                        <a:pt x="0" y="0"/>
                      </a:moveTo>
                      <a:cubicBezTo>
                        <a:pt x="41031" y="84992"/>
                        <a:pt x="82062" y="169984"/>
                        <a:pt x="87923" y="246184"/>
                      </a:cubicBezTo>
                      <a:cubicBezTo>
                        <a:pt x="93785" y="322384"/>
                        <a:pt x="64477" y="389792"/>
                        <a:pt x="35169" y="457200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Freeform 183"/>
                <p:cNvSpPr/>
                <p:nvPr/>
              </p:nvSpPr>
              <p:spPr>
                <a:xfrm>
                  <a:off x="1582615" y="3402623"/>
                  <a:ext cx="430823" cy="91440"/>
                </a:xfrm>
                <a:custGeom>
                  <a:avLst/>
                  <a:gdLst>
                    <a:gd name="connsiteX0" fmla="*/ 0 w 430823"/>
                    <a:gd name="connsiteY0" fmla="*/ 0 h 123119"/>
                    <a:gd name="connsiteX1" fmla="*/ 228600 w 430823"/>
                    <a:gd name="connsiteY1" fmla="*/ 123092 h 123119"/>
                    <a:gd name="connsiteX2" fmla="*/ 430823 w 430823"/>
                    <a:gd name="connsiteY2" fmla="*/ 8792 h 123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0823" h="123119">
                      <a:moveTo>
                        <a:pt x="0" y="0"/>
                      </a:moveTo>
                      <a:cubicBezTo>
                        <a:pt x="78398" y="60813"/>
                        <a:pt x="156796" y="121627"/>
                        <a:pt x="228600" y="123092"/>
                      </a:cubicBezTo>
                      <a:cubicBezTo>
                        <a:pt x="300404" y="124557"/>
                        <a:pt x="365613" y="66674"/>
                        <a:pt x="430823" y="8792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Freeform 184"/>
                <p:cNvSpPr/>
                <p:nvPr/>
              </p:nvSpPr>
              <p:spPr>
                <a:xfrm>
                  <a:off x="1566781" y="2877413"/>
                  <a:ext cx="444312" cy="100746"/>
                </a:xfrm>
                <a:custGeom>
                  <a:avLst/>
                  <a:gdLst>
                    <a:gd name="connsiteX0" fmla="*/ 0 w 430823"/>
                    <a:gd name="connsiteY0" fmla="*/ 0 h 123119"/>
                    <a:gd name="connsiteX1" fmla="*/ 228600 w 430823"/>
                    <a:gd name="connsiteY1" fmla="*/ 123092 h 123119"/>
                    <a:gd name="connsiteX2" fmla="*/ 430823 w 430823"/>
                    <a:gd name="connsiteY2" fmla="*/ 8792 h 123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0823" h="123119">
                      <a:moveTo>
                        <a:pt x="0" y="0"/>
                      </a:moveTo>
                      <a:cubicBezTo>
                        <a:pt x="78398" y="60813"/>
                        <a:pt x="156796" y="121627"/>
                        <a:pt x="228600" y="123092"/>
                      </a:cubicBezTo>
                      <a:cubicBezTo>
                        <a:pt x="300404" y="124557"/>
                        <a:pt x="365613" y="66674"/>
                        <a:pt x="430823" y="8792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6" name="Straight Arrow Connector 185"/>
                <p:cNvCxnSpPr>
                  <a:stCxn id="179" idx="2"/>
                  <a:endCxn id="180" idx="6"/>
                </p:cNvCxnSpPr>
                <p:nvPr/>
              </p:nvCxnSpPr>
              <p:spPr>
                <a:xfrm flipH="1">
                  <a:off x="1577162" y="2825415"/>
                  <a:ext cx="420064" cy="0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87" name="Group 186"/>
          <p:cNvGrpSpPr/>
          <p:nvPr/>
        </p:nvGrpSpPr>
        <p:grpSpPr>
          <a:xfrm>
            <a:off x="2175978" y="4736705"/>
            <a:ext cx="680400" cy="717546"/>
            <a:chOff x="1470263" y="2769604"/>
            <a:chExt cx="680400" cy="717546"/>
          </a:xfrm>
        </p:grpSpPr>
        <p:cxnSp>
          <p:nvCxnSpPr>
            <p:cNvPr id="188" name="Straight Arrow Connector 187"/>
            <p:cNvCxnSpPr>
              <a:stCxn id="191" idx="2"/>
              <a:endCxn id="190" idx="6"/>
            </p:cNvCxnSpPr>
            <p:nvPr/>
          </p:nvCxnSpPr>
          <p:spPr>
            <a:xfrm flipH="1">
              <a:off x="1574966" y="3346516"/>
              <a:ext cx="418920" cy="8701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9" name="Group 188"/>
            <p:cNvGrpSpPr/>
            <p:nvPr/>
          </p:nvGrpSpPr>
          <p:grpSpPr>
            <a:xfrm>
              <a:off x="1470263" y="2769604"/>
              <a:ext cx="680400" cy="717546"/>
              <a:chOff x="1470263" y="2769604"/>
              <a:chExt cx="680400" cy="717546"/>
            </a:xfrm>
          </p:grpSpPr>
          <p:sp>
            <p:nvSpPr>
              <p:cNvPr id="190" name="Oval 189"/>
              <p:cNvSpPr/>
              <p:nvPr/>
            </p:nvSpPr>
            <p:spPr>
              <a:xfrm>
                <a:off x="1480786" y="3306319"/>
                <a:ext cx="94180" cy="9779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1993886" y="3297618"/>
                <a:ext cx="94180" cy="9779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1470263" y="2769604"/>
                <a:ext cx="680400" cy="717546"/>
                <a:chOff x="1482982" y="2776517"/>
                <a:chExt cx="680400" cy="717546"/>
              </a:xfrm>
            </p:grpSpPr>
            <p:cxnSp>
              <p:nvCxnSpPr>
                <p:cNvPr id="193" name="Straight Arrow Connector 192"/>
                <p:cNvCxnSpPr>
                  <a:stCxn id="191" idx="0"/>
                  <a:endCxn id="194" idx="4"/>
                </p:cNvCxnSpPr>
                <p:nvPr/>
              </p:nvCxnSpPr>
              <p:spPr>
                <a:xfrm flipH="1" flipV="1">
                  <a:off x="2044316" y="2874312"/>
                  <a:ext cx="9379" cy="430219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4" name="Oval 193"/>
                <p:cNvSpPr/>
                <p:nvPr/>
              </p:nvSpPr>
              <p:spPr>
                <a:xfrm>
                  <a:off x="1997226" y="2776517"/>
                  <a:ext cx="94180" cy="97795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>
                  <a:off x="1482982" y="2776517"/>
                  <a:ext cx="94180" cy="97795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45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Freeform 195"/>
                <p:cNvSpPr/>
                <p:nvPr/>
              </p:nvSpPr>
              <p:spPr>
                <a:xfrm>
                  <a:off x="2074705" y="2890493"/>
                  <a:ext cx="88677" cy="457200"/>
                </a:xfrm>
                <a:custGeom>
                  <a:avLst/>
                  <a:gdLst>
                    <a:gd name="connsiteX0" fmla="*/ 0 w 88677"/>
                    <a:gd name="connsiteY0" fmla="*/ 0 h 457200"/>
                    <a:gd name="connsiteX1" fmla="*/ 87923 w 88677"/>
                    <a:gd name="connsiteY1" fmla="*/ 246184 h 457200"/>
                    <a:gd name="connsiteX2" fmla="*/ 35169 w 88677"/>
                    <a:gd name="connsiteY2" fmla="*/ 45720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8677" h="457200">
                      <a:moveTo>
                        <a:pt x="0" y="0"/>
                      </a:moveTo>
                      <a:cubicBezTo>
                        <a:pt x="41031" y="84992"/>
                        <a:pt x="82062" y="169984"/>
                        <a:pt x="87923" y="246184"/>
                      </a:cubicBezTo>
                      <a:cubicBezTo>
                        <a:pt x="93785" y="322384"/>
                        <a:pt x="64477" y="389792"/>
                        <a:pt x="35169" y="457200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7" name="Straight Arrow Connector 196"/>
                <p:cNvCxnSpPr>
                  <a:stCxn id="190" idx="0"/>
                  <a:endCxn id="195" idx="4"/>
                </p:cNvCxnSpPr>
                <p:nvPr/>
              </p:nvCxnSpPr>
              <p:spPr>
                <a:xfrm flipH="1" flipV="1">
                  <a:off x="1530072" y="2874312"/>
                  <a:ext cx="10523" cy="438920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Freeform 197"/>
                <p:cNvSpPr/>
                <p:nvPr/>
              </p:nvSpPr>
              <p:spPr>
                <a:xfrm>
                  <a:off x="1561606" y="2898016"/>
                  <a:ext cx="111762" cy="414920"/>
                </a:xfrm>
                <a:custGeom>
                  <a:avLst/>
                  <a:gdLst>
                    <a:gd name="connsiteX0" fmla="*/ 0 w 88677"/>
                    <a:gd name="connsiteY0" fmla="*/ 0 h 457200"/>
                    <a:gd name="connsiteX1" fmla="*/ 87923 w 88677"/>
                    <a:gd name="connsiteY1" fmla="*/ 246184 h 457200"/>
                    <a:gd name="connsiteX2" fmla="*/ 35169 w 88677"/>
                    <a:gd name="connsiteY2" fmla="*/ 457200 h 45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8677" h="457200">
                      <a:moveTo>
                        <a:pt x="0" y="0"/>
                      </a:moveTo>
                      <a:cubicBezTo>
                        <a:pt x="41031" y="84992"/>
                        <a:pt x="82062" y="169984"/>
                        <a:pt x="87923" y="246184"/>
                      </a:cubicBezTo>
                      <a:cubicBezTo>
                        <a:pt x="93785" y="322384"/>
                        <a:pt x="64477" y="389792"/>
                        <a:pt x="35169" y="457200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Freeform 198"/>
                <p:cNvSpPr/>
                <p:nvPr/>
              </p:nvSpPr>
              <p:spPr>
                <a:xfrm>
                  <a:off x="1582615" y="3402623"/>
                  <a:ext cx="430823" cy="91440"/>
                </a:xfrm>
                <a:custGeom>
                  <a:avLst/>
                  <a:gdLst>
                    <a:gd name="connsiteX0" fmla="*/ 0 w 430823"/>
                    <a:gd name="connsiteY0" fmla="*/ 0 h 123119"/>
                    <a:gd name="connsiteX1" fmla="*/ 228600 w 430823"/>
                    <a:gd name="connsiteY1" fmla="*/ 123092 h 123119"/>
                    <a:gd name="connsiteX2" fmla="*/ 430823 w 430823"/>
                    <a:gd name="connsiteY2" fmla="*/ 8792 h 123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0823" h="123119">
                      <a:moveTo>
                        <a:pt x="0" y="0"/>
                      </a:moveTo>
                      <a:cubicBezTo>
                        <a:pt x="78398" y="60813"/>
                        <a:pt x="156796" y="121627"/>
                        <a:pt x="228600" y="123092"/>
                      </a:cubicBezTo>
                      <a:cubicBezTo>
                        <a:pt x="300404" y="124557"/>
                        <a:pt x="365613" y="66674"/>
                        <a:pt x="430823" y="8792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Freeform 199"/>
                <p:cNvSpPr/>
                <p:nvPr/>
              </p:nvSpPr>
              <p:spPr>
                <a:xfrm>
                  <a:off x="1566781" y="2877413"/>
                  <a:ext cx="444312" cy="100746"/>
                </a:xfrm>
                <a:custGeom>
                  <a:avLst/>
                  <a:gdLst>
                    <a:gd name="connsiteX0" fmla="*/ 0 w 430823"/>
                    <a:gd name="connsiteY0" fmla="*/ 0 h 123119"/>
                    <a:gd name="connsiteX1" fmla="*/ 228600 w 430823"/>
                    <a:gd name="connsiteY1" fmla="*/ 123092 h 123119"/>
                    <a:gd name="connsiteX2" fmla="*/ 430823 w 430823"/>
                    <a:gd name="connsiteY2" fmla="*/ 8792 h 123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0823" h="123119">
                      <a:moveTo>
                        <a:pt x="0" y="0"/>
                      </a:moveTo>
                      <a:cubicBezTo>
                        <a:pt x="78398" y="60813"/>
                        <a:pt x="156796" y="121627"/>
                        <a:pt x="228600" y="123092"/>
                      </a:cubicBezTo>
                      <a:cubicBezTo>
                        <a:pt x="300404" y="124557"/>
                        <a:pt x="365613" y="66674"/>
                        <a:pt x="430823" y="8792"/>
                      </a:cubicBezTo>
                    </a:path>
                  </a:pathLst>
                </a:custGeom>
                <a:noFill/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1" name="Straight Arrow Connector 200"/>
                <p:cNvCxnSpPr>
                  <a:stCxn id="194" idx="2"/>
                  <a:endCxn id="195" idx="6"/>
                </p:cNvCxnSpPr>
                <p:nvPr/>
              </p:nvCxnSpPr>
              <p:spPr>
                <a:xfrm flipH="1">
                  <a:off x="1577162" y="2825415"/>
                  <a:ext cx="420064" cy="0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02" name="Freeform 201"/>
          <p:cNvSpPr/>
          <p:nvPr/>
        </p:nvSpPr>
        <p:spPr>
          <a:xfrm>
            <a:off x="1644103" y="3073475"/>
            <a:ext cx="88677" cy="457200"/>
          </a:xfrm>
          <a:custGeom>
            <a:avLst/>
            <a:gdLst>
              <a:gd name="connsiteX0" fmla="*/ 0 w 88677"/>
              <a:gd name="connsiteY0" fmla="*/ 0 h 457200"/>
              <a:gd name="connsiteX1" fmla="*/ 87923 w 88677"/>
              <a:gd name="connsiteY1" fmla="*/ 246184 h 457200"/>
              <a:gd name="connsiteX2" fmla="*/ 35169 w 88677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77" h="457200">
                <a:moveTo>
                  <a:pt x="0" y="0"/>
                </a:moveTo>
                <a:cubicBezTo>
                  <a:pt x="41031" y="84992"/>
                  <a:pt x="82062" y="169984"/>
                  <a:pt x="87923" y="246184"/>
                </a:cubicBezTo>
                <a:cubicBezTo>
                  <a:pt x="93785" y="322384"/>
                  <a:pt x="64477" y="389792"/>
                  <a:pt x="35169" y="457200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reeform 202"/>
          <p:cNvSpPr/>
          <p:nvPr/>
        </p:nvSpPr>
        <p:spPr>
          <a:xfrm>
            <a:off x="2741428" y="3082540"/>
            <a:ext cx="88677" cy="457200"/>
          </a:xfrm>
          <a:custGeom>
            <a:avLst/>
            <a:gdLst>
              <a:gd name="connsiteX0" fmla="*/ 0 w 88677"/>
              <a:gd name="connsiteY0" fmla="*/ 0 h 457200"/>
              <a:gd name="connsiteX1" fmla="*/ 87923 w 88677"/>
              <a:gd name="connsiteY1" fmla="*/ 246184 h 457200"/>
              <a:gd name="connsiteX2" fmla="*/ 35169 w 88677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77" h="457200">
                <a:moveTo>
                  <a:pt x="0" y="0"/>
                </a:moveTo>
                <a:cubicBezTo>
                  <a:pt x="41031" y="84992"/>
                  <a:pt x="82062" y="169984"/>
                  <a:pt x="87923" y="246184"/>
                </a:cubicBezTo>
                <a:cubicBezTo>
                  <a:pt x="93785" y="322384"/>
                  <a:pt x="64477" y="389792"/>
                  <a:pt x="35169" y="457200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Arrow Connector 203"/>
          <p:cNvCxnSpPr/>
          <p:nvPr/>
        </p:nvCxnSpPr>
        <p:spPr>
          <a:xfrm flipH="1" flipV="1">
            <a:off x="1610731" y="3068197"/>
            <a:ext cx="9379" cy="430219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H="1" flipV="1">
            <a:off x="3298858" y="3121828"/>
            <a:ext cx="9379" cy="430219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 flipH="1" flipV="1">
            <a:off x="1087489" y="3111845"/>
            <a:ext cx="9379" cy="430219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H="1" flipV="1">
            <a:off x="2150629" y="3096030"/>
            <a:ext cx="9379" cy="430219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Freeform 207"/>
          <p:cNvSpPr/>
          <p:nvPr/>
        </p:nvSpPr>
        <p:spPr>
          <a:xfrm>
            <a:off x="3883392" y="3102370"/>
            <a:ext cx="88677" cy="457200"/>
          </a:xfrm>
          <a:custGeom>
            <a:avLst/>
            <a:gdLst>
              <a:gd name="connsiteX0" fmla="*/ 0 w 88677"/>
              <a:gd name="connsiteY0" fmla="*/ 0 h 457200"/>
              <a:gd name="connsiteX1" fmla="*/ 87923 w 88677"/>
              <a:gd name="connsiteY1" fmla="*/ 246184 h 457200"/>
              <a:gd name="connsiteX2" fmla="*/ 35169 w 88677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77" h="457200">
                <a:moveTo>
                  <a:pt x="0" y="0"/>
                </a:moveTo>
                <a:cubicBezTo>
                  <a:pt x="41031" y="84992"/>
                  <a:pt x="82062" y="169984"/>
                  <a:pt x="87923" y="246184"/>
                </a:cubicBezTo>
                <a:cubicBezTo>
                  <a:pt x="93785" y="322384"/>
                  <a:pt x="64477" y="389792"/>
                  <a:pt x="35169" y="457200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" name="Straight Arrow Connector 208"/>
          <p:cNvCxnSpPr/>
          <p:nvPr/>
        </p:nvCxnSpPr>
        <p:spPr>
          <a:xfrm flipH="1" flipV="1">
            <a:off x="3820423" y="3114160"/>
            <a:ext cx="9379" cy="430219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flipH="1" flipV="1">
            <a:off x="2202056" y="4260562"/>
            <a:ext cx="9379" cy="430219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flipH="1" flipV="1">
            <a:off x="2721240" y="4249488"/>
            <a:ext cx="9379" cy="430219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Freeform 211"/>
          <p:cNvSpPr/>
          <p:nvPr/>
        </p:nvSpPr>
        <p:spPr>
          <a:xfrm>
            <a:off x="2775815" y="4260562"/>
            <a:ext cx="88677" cy="457200"/>
          </a:xfrm>
          <a:custGeom>
            <a:avLst/>
            <a:gdLst>
              <a:gd name="connsiteX0" fmla="*/ 0 w 88677"/>
              <a:gd name="connsiteY0" fmla="*/ 0 h 457200"/>
              <a:gd name="connsiteX1" fmla="*/ 87923 w 88677"/>
              <a:gd name="connsiteY1" fmla="*/ 246184 h 457200"/>
              <a:gd name="connsiteX2" fmla="*/ 35169 w 88677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77" h="457200">
                <a:moveTo>
                  <a:pt x="0" y="0"/>
                </a:moveTo>
                <a:cubicBezTo>
                  <a:pt x="41031" y="84992"/>
                  <a:pt x="82062" y="169984"/>
                  <a:pt x="87923" y="246184"/>
                </a:cubicBezTo>
                <a:cubicBezTo>
                  <a:pt x="93785" y="322384"/>
                  <a:pt x="64477" y="389792"/>
                  <a:pt x="35169" y="457200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3" name="Straight Arrow Connector 212"/>
          <p:cNvCxnSpPr/>
          <p:nvPr/>
        </p:nvCxnSpPr>
        <p:spPr>
          <a:xfrm flipH="1" flipV="1">
            <a:off x="2670550" y="3102902"/>
            <a:ext cx="9379" cy="430219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Freeform 213"/>
          <p:cNvSpPr/>
          <p:nvPr/>
        </p:nvSpPr>
        <p:spPr>
          <a:xfrm>
            <a:off x="1145081" y="3120278"/>
            <a:ext cx="88677" cy="457200"/>
          </a:xfrm>
          <a:custGeom>
            <a:avLst/>
            <a:gdLst>
              <a:gd name="connsiteX0" fmla="*/ 0 w 88677"/>
              <a:gd name="connsiteY0" fmla="*/ 0 h 457200"/>
              <a:gd name="connsiteX1" fmla="*/ 87923 w 88677"/>
              <a:gd name="connsiteY1" fmla="*/ 246184 h 457200"/>
              <a:gd name="connsiteX2" fmla="*/ 35169 w 88677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77" h="457200">
                <a:moveTo>
                  <a:pt x="0" y="0"/>
                </a:moveTo>
                <a:cubicBezTo>
                  <a:pt x="41031" y="84992"/>
                  <a:pt x="82062" y="169984"/>
                  <a:pt x="87923" y="246184"/>
                </a:cubicBezTo>
                <a:cubicBezTo>
                  <a:pt x="93785" y="322384"/>
                  <a:pt x="64477" y="389792"/>
                  <a:pt x="35169" y="457200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Freeform 214"/>
          <p:cNvSpPr/>
          <p:nvPr/>
        </p:nvSpPr>
        <p:spPr>
          <a:xfrm>
            <a:off x="2218925" y="3129370"/>
            <a:ext cx="88677" cy="457200"/>
          </a:xfrm>
          <a:custGeom>
            <a:avLst/>
            <a:gdLst>
              <a:gd name="connsiteX0" fmla="*/ 0 w 88677"/>
              <a:gd name="connsiteY0" fmla="*/ 0 h 457200"/>
              <a:gd name="connsiteX1" fmla="*/ 87923 w 88677"/>
              <a:gd name="connsiteY1" fmla="*/ 246184 h 457200"/>
              <a:gd name="connsiteX2" fmla="*/ 35169 w 88677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77" h="457200">
                <a:moveTo>
                  <a:pt x="0" y="0"/>
                </a:moveTo>
                <a:cubicBezTo>
                  <a:pt x="41031" y="84992"/>
                  <a:pt x="82062" y="169984"/>
                  <a:pt x="87923" y="246184"/>
                </a:cubicBezTo>
                <a:cubicBezTo>
                  <a:pt x="93785" y="322384"/>
                  <a:pt x="64477" y="389792"/>
                  <a:pt x="35169" y="457200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Freeform 215"/>
          <p:cNvSpPr/>
          <p:nvPr/>
        </p:nvSpPr>
        <p:spPr>
          <a:xfrm>
            <a:off x="3353142" y="3102902"/>
            <a:ext cx="88677" cy="457200"/>
          </a:xfrm>
          <a:custGeom>
            <a:avLst/>
            <a:gdLst>
              <a:gd name="connsiteX0" fmla="*/ 0 w 88677"/>
              <a:gd name="connsiteY0" fmla="*/ 0 h 457200"/>
              <a:gd name="connsiteX1" fmla="*/ 87923 w 88677"/>
              <a:gd name="connsiteY1" fmla="*/ 246184 h 457200"/>
              <a:gd name="connsiteX2" fmla="*/ 35169 w 88677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77" h="457200">
                <a:moveTo>
                  <a:pt x="0" y="0"/>
                </a:moveTo>
                <a:cubicBezTo>
                  <a:pt x="41031" y="84992"/>
                  <a:pt x="82062" y="169984"/>
                  <a:pt x="87923" y="246184"/>
                </a:cubicBezTo>
                <a:cubicBezTo>
                  <a:pt x="93785" y="322384"/>
                  <a:pt x="64477" y="389792"/>
                  <a:pt x="35169" y="457200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Freeform 216"/>
          <p:cNvSpPr/>
          <p:nvPr/>
        </p:nvSpPr>
        <p:spPr>
          <a:xfrm>
            <a:off x="2263263" y="4253507"/>
            <a:ext cx="88677" cy="457200"/>
          </a:xfrm>
          <a:custGeom>
            <a:avLst/>
            <a:gdLst>
              <a:gd name="connsiteX0" fmla="*/ 0 w 88677"/>
              <a:gd name="connsiteY0" fmla="*/ 0 h 457200"/>
              <a:gd name="connsiteX1" fmla="*/ 87923 w 88677"/>
              <a:gd name="connsiteY1" fmla="*/ 246184 h 457200"/>
              <a:gd name="connsiteX2" fmla="*/ 35169 w 88677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77" h="457200">
                <a:moveTo>
                  <a:pt x="0" y="0"/>
                </a:moveTo>
                <a:cubicBezTo>
                  <a:pt x="41031" y="84992"/>
                  <a:pt x="82062" y="169984"/>
                  <a:pt x="87923" y="246184"/>
                </a:cubicBezTo>
                <a:cubicBezTo>
                  <a:pt x="93785" y="322384"/>
                  <a:pt x="64477" y="389792"/>
                  <a:pt x="35169" y="457200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Freeform 218"/>
          <p:cNvSpPr/>
          <p:nvPr/>
        </p:nvSpPr>
        <p:spPr>
          <a:xfrm>
            <a:off x="1703326" y="4181419"/>
            <a:ext cx="430823" cy="91440"/>
          </a:xfrm>
          <a:custGeom>
            <a:avLst/>
            <a:gdLst>
              <a:gd name="connsiteX0" fmla="*/ 0 w 430823"/>
              <a:gd name="connsiteY0" fmla="*/ 0 h 123119"/>
              <a:gd name="connsiteX1" fmla="*/ 228600 w 430823"/>
              <a:gd name="connsiteY1" fmla="*/ 123092 h 123119"/>
              <a:gd name="connsiteX2" fmla="*/ 430823 w 430823"/>
              <a:gd name="connsiteY2" fmla="*/ 8792 h 123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823" h="123119">
                <a:moveTo>
                  <a:pt x="0" y="0"/>
                </a:moveTo>
                <a:cubicBezTo>
                  <a:pt x="78398" y="60813"/>
                  <a:pt x="156796" y="121627"/>
                  <a:pt x="228600" y="123092"/>
                </a:cubicBezTo>
                <a:cubicBezTo>
                  <a:pt x="300404" y="124557"/>
                  <a:pt x="365613" y="66674"/>
                  <a:pt x="430823" y="8792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Freeform 219"/>
          <p:cNvSpPr/>
          <p:nvPr/>
        </p:nvSpPr>
        <p:spPr>
          <a:xfrm>
            <a:off x="2830555" y="4182684"/>
            <a:ext cx="430823" cy="91440"/>
          </a:xfrm>
          <a:custGeom>
            <a:avLst/>
            <a:gdLst>
              <a:gd name="connsiteX0" fmla="*/ 0 w 430823"/>
              <a:gd name="connsiteY0" fmla="*/ 0 h 123119"/>
              <a:gd name="connsiteX1" fmla="*/ 228600 w 430823"/>
              <a:gd name="connsiteY1" fmla="*/ 123092 h 123119"/>
              <a:gd name="connsiteX2" fmla="*/ 430823 w 430823"/>
              <a:gd name="connsiteY2" fmla="*/ 8792 h 123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823" h="123119">
                <a:moveTo>
                  <a:pt x="0" y="0"/>
                </a:moveTo>
                <a:cubicBezTo>
                  <a:pt x="78398" y="60813"/>
                  <a:pt x="156796" y="121627"/>
                  <a:pt x="228600" y="123092"/>
                </a:cubicBezTo>
                <a:cubicBezTo>
                  <a:pt x="300404" y="124557"/>
                  <a:pt x="365613" y="66674"/>
                  <a:pt x="430823" y="8792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reeform 220"/>
          <p:cNvSpPr/>
          <p:nvPr/>
        </p:nvSpPr>
        <p:spPr>
          <a:xfrm>
            <a:off x="1686876" y="3646945"/>
            <a:ext cx="430823" cy="91440"/>
          </a:xfrm>
          <a:custGeom>
            <a:avLst/>
            <a:gdLst>
              <a:gd name="connsiteX0" fmla="*/ 0 w 430823"/>
              <a:gd name="connsiteY0" fmla="*/ 0 h 123119"/>
              <a:gd name="connsiteX1" fmla="*/ 228600 w 430823"/>
              <a:gd name="connsiteY1" fmla="*/ 123092 h 123119"/>
              <a:gd name="connsiteX2" fmla="*/ 430823 w 430823"/>
              <a:gd name="connsiteY2" fmla="*/ 8792 h 123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823" h="123119">
                <a:moveTo>
                  <a:pt x="0" y="0"/>
                </a:moveTo>
                <a:cubicBezTo>
                  <a:pt x="78398" y="60813"/>
                  <a:pt x="156796" y="121627"/>
                  <a:pt x="228600" y="123092"/>
                </a:cubicBezTo>
                <a:cubicBezTo>
                  <a:pt x="300404" y="124557"/>
                  <a:pt x="365613" y="66674"/>
                  <a:pt x="430823" y="8792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Freeform 221"/>
          <p:cNvSpPr/>
          <p:nvPr/>
        </p:nvSpPr>
        <p:spPr>
          <a:xfrm>
            <a:off x="2812039" y="3682291"/>
            <a:ext cx="430823" cy="91440"/>
          </a:xfrm>
          <a:custGeom>
            <a:avLst/>
            <a:gdLst>
              <a:gd name="connsiteX0" fmla="*/ 0 w 430823"/>
              <a:gd name="connsiteY0" fmla="*/ 0 h 123119"/>
              <a:gd name="connsiteX1" fmla="*/ 228600 w 430823"/>
              <a:gd name="connsiteY1" fmla="*/ 123092 h 123119"/>
              <a:gd name="connsiteX2" fmla="*/ 430823 w 430823"/>
              <a:gd name="connsiteY2" fmla="*/ 8792 h 123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823" h="123119">
                <a:moveTo>
                  <a:pt x="0" y="0"/>
                </a:moveTo>
                <a:cubicBezTo>
                  <a:pt x="78398" y="60813"/>
                  <a:pt x="156796" y="121627"/>
                  <a:pt x="228600" y="123092"/>
                </a:cubicBezTo>
                <a:cubicBezTo>
                  <a:pt x="300404" y="124557"/>
                  <a:pt x="365613" y="66674"/>
                  <a:pt x="430823" y="8792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reeform 222"/>
          <p:cNvSpPr/>
          <p:nvPr/>
        </p:nvSpPr>
        <p:spPr>
          <a:xfrm>
            <a:off x="1667887" y="3049824"/>
            <a:ext cx="430823" cy="91440"/>
          </a:xfrm>
          <a:custGeom>
            <a:avLst/>
            <a:gdLst>
              <a:gd name="connsiteX0" fmla="*/ 0 w 430823"/>
              <a:gd name="connsiteY0" fmla="*/ 0 h 123119"/>
              <a:gd name="connsiteX1" fmla="*/ 228600 w 430823"/>
              <a:gd name="connsiteY1" fmla="*/ 123092 h 123119"/>
              <a:gd name="connsiteX2" fmla="*/ 430823 w 430823"/>
              <a:gd name="connsiteY2" fmla="*/ 8792 h 123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823" h="123119">
                <a:moveTo>
                  <a:pt x="0" y="0"/>
                </a:moveTo>
                <a:cubicBezTo>
                  <a:pt x="78398" y="60813"/>
                  <a:pt x="156796" y="121627"/>
                  <a:pt x="228600" y="123092"/>
                </a:cubicBezTo>
                <a:cubicBezTo>
                  <a:pt x="300404" y="124557"/>
                  <a:pt x="365613" y="66674"/>
                  <a:pt x="430823" y="8792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Freeform 223"/>
          <p:cNvSpPr/>
          <p:nvPr/>
        </p:nvSpPr>
        <p:spPr>
          <a:xfrm>
            <a:off x="2801835" y="3049996"/>
            <a:ext cx="430823" cy="91440"/>
          </a:xfrm>
          <a:custGeom>
            <a:avLst/>
            <a:gdLst>
              <a:gd name="connsiteX0" fmla="*/ 0 w 430823"/>
              <a:gd name="connsiteY0" fmla="*/ 0 h 123119"/>
              <a:gd name="connsiteX1" fmla="*/ 228600 w 430823"/>
              <a:gd name="connsiteY1" fmla="*/ 123092 h 123119"/>
              <a:gd name="connsiteX2" fmla="*/ 430823 w 430823"/>
              <a:gd name="connsiteY2" fmla="*/ 8792 h 123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823" h="123119">
                <a:moveTo>
                  <a:pt x="0" y="0"/>
                </a:moveTo>
                <a:cubicBezTo>
                  <a:pt x="78398" y="60813"/>
                  <a:pt x="156796" y="121627"/>
                  <a:pt x="228600" y="123092"/>
                </a:cubicBezTo>
                <a:cubicBezTo>
                  <a:pt x="300404" y="124557"/>
                  <a:pt x="365613" y="66674"/>
                  <a:pt x="430823" y="8792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Straight Arrow Connector 224"/>
          <p:cNvCxnSpPr/>
          <p:nvPr/>
        </p:nvCxnSpPr>
        <p:spPr>
          <a:xfrm flipH="1">
            <a:off x="1697635" y="3635357"/>
            <a:ext cx="4200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 flipH="1">
            <a:off x="1683681" y="3025563"/>
            <a:ext cx="4200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 flipH="1">
            <a:off x="2793781" y="3012110"/>
            <a:ext cx="4200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H="1">
            <a:off x="2801835" y="3634251"/>
            <a:ext cx="4200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flipH="1">
            <a:off x="1665423" y="2474828"/>
            <a:ext cx="4200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 flipH="1">
            <a:off x="2793781" y="2474828"/>
            <a:ext cx="4200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2812594" y="4153689"/>
            <a:ext cx="4200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 flipH="1">
            <a:off x="1708705" y="4136554"/>
            <a:ext cx="4200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Freeform 232"/>
          <p:cNvSpPr/>
          <p:nvPr/>
        </p:nvSpPr>
        <p:spPr>
          <a:xfrm>
            <a:off x="1670766" y="2529811"/>
            <a:ext cx="444312" cy="100746"/>
          </a:xfrm>
          <a:custGeom>
            <a:avLst/>
            <a:gdLst>
              <a:gd name="connsiteX0" fmla="*/ 0 w 430823"/>
              <a:gd name="connsiteY0" fmla="*/ 0 h 123119"/>
              <a:gd name="connsiteX1" fmla="*/ 228600 w 430823"/>
              <a:gd name="connsiteY1" fmla="*/ 123092 h 123119"/>
              <a:gd name="connsiteX2" fmla="*/ 430823 w 430823"/>
              <a:gd name="connsiteY2" fmla="*/ 8792 h 123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823" h="123119">
                <a:moveTo>
                  <a:pt x="0" y="0"/>
                </a:moveTo>
                <a:cubicBezTo>
                  <a:pt x="78398" y="60813"/>
                  <a:pt x="156796" y="121627"/>
                  <a:pt x="228600" y="123092"/>
                </a:cubicBezTo>
                <a:cubicBezTo>
                  <a:pt x="300404" y="124557"/>
                  <a:pt x="365613" y="66674"/>
                  <a:pt x="430823" y="8792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Freeform 233"/>
          <p:cNvSpPr/>
          <p:nvPr/>
        </p:nvSpPr>
        <p:spPr>
          <a:xfrm>
            <a:off x="2794967" y="2529811"/>
            <a:ext cx="444312" cy="100746"/>
          </a:xfrm>
          <a:custGeom>
            <a:avLst/>
            <a:gdLst>
              <a:gd name="connsiteX0" fmla="*/ 0 w 430823"/>
              <a:gd name="connsiteY0" fmla="*/ 0 h 123119"/>
              <a:gd name="connsiteX1" fmla="*/ 228600 w 430823"/>
              <a:gd name="connsiteY1" fmla="*/ 123092 h 123119"/>
              <a:gd name="connsiteX2" fmla="*/ 430823 w 430823"/>
              <a:gd name="connsiteY2" fmla="*/ 8792 h 123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823" h="123119">
                <a:moveTo>
                  <a:pt x="0" y="0"/>
                </a:moveTo>
                <a:cubicBezTo>
                  <a:pt x="78398" y="60813"/>
                  <a:pt x="156796" y="121627"/>
                  <a:pt x="228600" y="123092"/>
                </a:cubicBezTo>
                <a:cubicBezTo>
                  <a:pt x="300404" y="124557"/>
                  <a:pt x="365613" y="66674"/>
                  <a:pt x="430823" y="8792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1563419" y="4736704"/>
            <a:ext cx="94180" cy="97795"/>
          </a:xfrm>
          <a:prstGeom prst="ellipse">
            <a:avLst/>
          </a:prstGeom>
          <a:solidFill>
            <a:schemeClr val="tx2">
              <a:lumMod val="40000"/>
              <a:lumOff val="60000"/>
              <a:alpha val="4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3289889" y="4741348"/>
            <a:ext cx="94180" cy="97795"/>
          </a:xfrm>
          <a:prstGeom prst="ellipse">
            <a:avLst/>
          </a:prstGeom>
          <a:solidFill>
            <a:schemeClr val="tx2">
              <a:lumMod val="40000"/>
              <a:lumOff val="60000"/>
              <a:alpha val="4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7" name="Straight Arrow Connector 236"/>
          <p:cNvCxnSpPr/>
          <p:nvPr/>
        </p:nvCxnSpPr>
        <p:spPr>
          <a:xfrm flipH="1" flipV="1">
            <a:off x="1598430" y="4245781"/>
            <a:ext cx="9379" cy="430219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Freeform 237"/>
          <p:cNvSpPr/>
          <p:nvPr/>
        </p:nvSpPr>
        <p:spPr>
          <a:xfrm>
            <a:off x="1732780" y="4805506"/>
            <a:ext cx="430823" cy="91440"/>
          </a:xfrm>
          <a:custGeom>
            <a:avLst/>
            <a:gdLst>
              <a:gd name="connsiteX0" fmla="*/ 0 w 430823"/>
              <a:gd name="connsiteY0" fmla="*/ 0 h 123119"/>
              <a:gd name="connsiteX1" fmla="*/ 228600 w 430823"/>
              <a:gd name="connsiteY1" fmla="*/ 123092 h 123119"/>
              <a:gd name="connsiteX2" fmla="*/ 430823 w 430823"/>
              <a:gd name="connsiteY2" fmla="*/ 8792 h 123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823" h="123119">
                <a:moveTo>
                  <a:pt x="0" y="0"/>
                </a:moveTo>
                <a:cubicBezTo>
                  <a:pt x="78398" y="60813"/>
                  <a:pt x="156796" y="121627"/>
                  <a:pt x="228600" y="123092"/>
                </a:cubicBezTo>
                <a:cubicBezTo>
                  <a:pt x="300404" y="124557"/>
                  <a:pt x="365613" y="66674"/>
                  <a:pt x="430823" y="8792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Freeform 238"/>
          <p:cNvSpPr/>
          <p:nvPr/>
        </p:nvSpPr>
        <p:spPr>
          <a:xfrm>
            <a:off x="2831289" y="4824634"/>
            <a:ext cx="430823" cy="91440"/>
          </a:xfrm>
          <a:custGeom>
            <a:avLst/>
            <a:gdLst>
              <a:gd name="connsiteX0" fmla="*/ 0 w 430823"/>
              <a:gd name="connsiteY0" fmla="*/ 0 h 123119"/>
              <a:gd name="connsiteX1" fmla="*/ 228600 w 430823"/>
              <a:gd name="connsiteY1" fmla="*/ 123092 h 123119"/>
              <a:gd name="connsiteX2" fmla="*/ 430823 w 430823"/>
              <a:gd name="connsiteY2" fmla="*/ 8792 h 123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823" h="123119">
                <a:moveTo>
                  <a:pt x="0" y="0"/>
                </a:moveTo>
                <a:cubicBezTo>
                  <a:pt x="78398" y="60813"/>
                  <a:pt x="156796" y="121627"/>
                  <a:pt x="228600" y="123092"/>
                </a:cubicBezTo>
                <a:cubicBezTo>
                  <a:pt x="300404" y="124557"/>
                  <a:pt x="365613" y="66674"/>
                  <a:pt x="430823" y="8792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0" name="Freeform 239"/>
          <p:cNvSpPr/>
          <p:nvPr/>
        </p:nvSpPr>
        <p:spPr>
          <a:xfrm>
            <a:off x="1665423" y="4276346"/>
            <a:ext cx="111762" cy="414920"/>
          </a:xfrm>
          <a:custGeom>
            <a:avLst/>
            <a:gdLst>
              <a:gd name="connsiteX0" fmla="*/ 0 w 88677"/>
              <a:gd name="connsiteY0" fmla="*/ 0 h 457200"/>
              <a:gd name="connsiteX1" fmla="*/ 87923 w 88677"/>
              <a:gd name="connsiteY1" fmla="*/ 246184 h 457200"/>
              <a:gd name="connsiteX2" fmla="*/ 35169 w 88677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77" h="457200">
                <a:moveTo>
                  <a:pt x="0" y="0"/>
                </a:moveTo>
                <a:cubicBezTo>
                  <a:pt x="41031" y="84992"/>
                  <a:pt x="82062" y="169984"/>
                  <a:pt x="87923" y="246184"/>
                </a:cubicBezTo>
                <a:cubicBezTo>
                  <a:pt x="93785" y="322384"/>
                  <a:pt x="64477" y="389792"/>
                  <a:pt x="35169" y="457200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Freeform 240"/>
          <p:cNvSpPr/>
          <p:nvPr/>
        </p:nvSpPr>
        <p:spPr>
          <a:xfrm>
            <a:off x="3371610" y="4295787"/>
            <a:ext cx="111762" cy="414920"/>
          </a:xfrm>
          <a:custGeom>
            <a:avLst/>
            <a:gdLst>
              <a:gd name="connsiteX0" fmla="*/ 0 w 88677"/>
              <a:gd name="connsiteY0" fmla="*/ 0 h 457200"/>
              <a:gd name="connsiteX1" fmla="*/ 87923 w 88677"/>
              <a:gd name="connsiteY1" fmla="*/ 246184 h 457200"/>
              <a:gd name="connsiteX2" fmla="*/ 35169 w 88677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77" h="457200">
                <a:moveTo>
                  <a:pt x="0" y="0"/>
                </a:moveTo>
                <a:cubicBezTo>
                  <a:pt x="41031" y="84992"/>
                  <a:pt x="82062" y="169984"/>
                  <a:pt x="87923" y="246184"/>
                </a:cubicBezTo>
                <a:cubicBezTo>
                  <a:pt x="93785" y="322384"/>
                  <a:pt x="64477" y="389792"/>
                  <a:pt x="35169" y="457200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Straight Arrow Connector 241"/>
          <p:cNvCxnSpPr/>
          <p:nvPr/>
        </p:nvCxnSpPr>
        <p:spPr>
          <a:xfrm flipH="1" flipV="1">
            <a:off x="3321754" y="4279301"/>
            <a:ext cx="9379" cy="430219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/>
          <p:nvPr/>
        </p:nvCxnSpPr>
        <p:spPr>
          <a:xfrm flipH="1">
            <a:off x="2830105" y="4785601"/>
            <a:ext cx="4200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 flipH="1">
            <a:off x="1724380" y="4773533"/>
            <a:ext cx="4200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578545" y="2031023"/>
            <a:ext cx="4020012" cy="3938954"/>
          </a:xfrm>
          <a:custGeom>
            <a:avLst/>
            <a:gdLst>
              <a:gd name="connsiteX0" fmla="*/ 1747 w 4020012"/>
              <a:gd name="connsiteY0" fmla="*/ 140677 h 3938954"/>
              <a:gd name="connsiteX1" fmla="*/ 45709 w 4020012"/>
              <a:gd name="connsiteY1" fmla="*/ 720969 h 3938954"/>
              <a:gd name="connsiteX2" fmla="*/ 10540 w 4020012"/>
              <a:gd name="connsiteY2" fmla="*/ 791308 h 3938954"/>
              <a:gd name="connsiteX3" fmla="*/ 19332 w 4020012"/>
              <a:gd name="connsiteY3" fmla="*/ 1151792 h 3938954"/>
              <a:gd name="connsiteX4" fmla="*/ 45709 w 4020012"/>
              <a:gd name="connsiteY4" fmla="*/ 1178169 h 3938954"/>
              <a:gd name="connsiteX5" fmla="*/ 63293 w 4020012"/>
              <a:gd name="connsiteY5" fmla="*/ 1248508 h 3938954"/>
              <a:gd name="connsiteX6" fmla="*/ 107255 w 4020012"/>
              <a:gd name="connsiteY6" fmla="*/ 1503485 h 3938954"/>
              <a:gd name="connsiteX7" fmla="*/ 133632 w 4020012"/>
              <a:gd name="connsiteY7" fmla="*/ 1556239 h 3938954"/>
              <a:gd name="connsiteX8" fmla="*/ 160009 w 4020012"/>
              <a:gd name="connsiteY8" fmla="*/ 1608992 h 3938954"/>
              <a:gd name="connsiteX9" fmla="*/ 168801 w 4020012"/>
              <a:gd name="connsiteY9" fmla="*/ 1644162 h 3938954"/>
              <a:gd name="connsiteX10" fmla="*/ 151217 w 4020012"/>
              <a:gd name="connsiteY10" fmla="*/ 1758462 h 3938954"/>
              <a:gd name="connsiteX11" fmla="*/ 142424 w 4020012"/>
              <a:gd name="connsiteY11" fmla="*/ 2013439 h 3938954"/>
              <a:gd name="connsiteX12" fmla="*/ 133632 w 4020012"/>
              <a:gd name="connsiteY12" fmla="*/ 2048608 h 3938954"/>
              <a:gd name="connsiteX13" fmla="*/ 107255 w 4020012"/>
              <a:gd name="connsiteY13" fmla="*/ 2074985 h 3938954"/>
              <a:gd name="connsiteX14" fmla="*/ 116047 w 4020012"/>
              <a:gd name="connsiteY14" fmla="*/ 2127739 h 3938954"/>
              <a:gd name="connsiteX15" fmla="*/ 124840 w 4020012"/>
              <a:gd name="connsiteY15" fmla="*/ 2154115 h 3938954"/>
              <a:gd name="connsiteX16" fmla="*/ 160009 w 4020012"/>
              <a:gd name="connsiteY16" fmla="*/ 2180492 h 3938954"/>
              <a:gd name="connsiteX17" fmla="*/ 195178 w 4020012"/>
              <a:gd name="connsiteY17" fmla="*/ 2250831 h 3938954"/>
              <a:gd name="connsiteX18" fmla="*/ 230347 w 4020012"/>
              <a:gd name="connsiteY18" fmla="*/ 2268415 h 3938954"/>
              <a:gd name="connsiteX19" fmla="*/ 247932 w 4020012"/>
              <a:gd name="connsiteY19" fmla="*/ 2294792 h 3938954"/>
              <a:gd name="connsiteX20" fmla="*/ 300686 w 4020012"/>
              <a:gd name="connsiteY20" fmla="*/ 2312377 h 3938954"/>
              <a:gd name="connsiteX21" fmla="*/ 344647 w 4020012"/>
              <a:gd name="connsiteY21" fmla="*/ 2382715 h 3938954"/>
              <a:gd name="connsiteX22" fmla="*/ 379817 w 4020012"/>
              <a:gd name="connsiteY22" fmla="*/ 2470639 h 3938954"/>
              <a:gd name="connsiteX23" fmla="*/ 406193 w 4020012"/>
              <a:gd name="connsiteY23" fmla="*/ 2497015 h 3938954"/>
              <a:gd name="connsiteX24" fmla="*/ 476532 w 4020012"/>
              <a:gd name="connsiteY24" fmla="*/ 2576146 h 3938954"/>
              <a:gd name="connsiteX25" fmla="*/ 502909 w 4020012"/>
              <a:gd name="connsiteY25" fmla="*/ 2602523 h 3938954"/>
              <a:gd name="connsiteX26" fmla="*/ 520493 w 4020012"/>
              <a:gd name="connsiteY26" fmla="*/ 2628900 h 3938954"/>
              <a:gd name="connsiteX27" fmla="*/ 546870 w 4020012"/>
              <a:gd name="connsiteY27" fmla="*/ 2646485 h 3938954"/>
              <a:gd name="connsiteX28" fmla="*/ 564455 w 4020012"/>
              <a:gd name="connsiteY28" fmla="*/ 2672862 h 3938954"/>
              <a:gd name="connsiteX29" fmla="*/ 582040 w 4020012"/>
              <a:gd name="connsiteY29" fmla="*/ 2725615 h 3938954"/>
              <a:gd name="connsiteX30" fmla="*/ 590832 w 4020012"/>
              <a:gd name="connsiteY30" fmla="*/ 2778369 h 3938954"/>
              <a:gd name="connsiteX31" fmla="*/ 634793 w 4020012"/>
              <a:gd name="connsiteY31" fmla="*/ 3033346 h 3938954"/>
              <a:gd name="connsiteX32" fmla="*/ 661170 w 4020012"/>
              <a:gd name="connsiteY32" fmla="*/ 3042139 h 3938954"/>
              <a:gd name="connsiteX33" fmla="*/ 678755 w 4020012"/>
              <a:gd name="connsiteY33" fmla="*/ 3068515 h 3938954"/>
              <a:gd name="connsiteX34" fmla="*/ 731509 w 4020012"/>
              <a:gd name="connsiteY34" fmla="*/ 3086100 h 3938954"/>
              <a:gd name="connsiteX35" fmla="*/ 775470 w 4020012"/>
              <a:gd name="connsiteY35" fmla="*/ 3138854 h 3938954"/>
              <a:gd name="connsiteX36" fmla="*/ 828224 w 4020012"/>
              <a:gd name="connsiteY36" fmla="*/ 3165231 h 3938954"/>
              <a:gd name="connsiteX37" fmla="*/ 898563 w 4020012"/>
              <a:gd name="connsiteY37" fmla="*/ 3209192 h 3938954"/>
              <a:gd name="connsiteX38" fmla="*/ 933732 w 4020012"/>
              <a:gd name="connsiteY38" fmla="*/ 3226777 h 3938954"/>
              <a:gd name="connsiteX39" fmla="*/ 1012863 w 4020012"/>
              <a:gd name="connsiteY39" fmla="*/ 3288323 h 3938954"/>
              <a:gd name="connsiteX40" fmla="*/ 1039240 w 4020012"/>
              <a:gd name="connsiteY40" fmla="*/ 3305908 h 3938954"/>
              <a:gd name="connsiteX41" fmla="*/ 1074409 w 4020012"/>
              <a:gd name="connsiteY41" fmla="*/ 3341077 h 3938954"/>
              <a:gd name="connsiteX42" fmla="*/ 1188709 w 4020012"/>
              <a:gd name="connsiteY42" fmla="*/ 3411415 h 3938954"/>
              <a:gd name="connsiteX43" fmla="*/ 1241463 w 4020012"/>
              <a:gd name="connsiteY43" fmla="*/ 3446585 h 3938954"/>
              <a:gd name="connsiteX44" fmla="*/ 1294217 w 4020012"/>
              <a:gd name="connsiteY44" fmla="*/ 3464169 h 3938954"/>
              <a:gd name="connsiteX45" fmla="*/ 1346970 w 4020012"/>
              <a:gd name="connsiteY45" fmla="*/ 3499339 h 3938954"/>
              <a:gd name="connsiteX46" fmla="*/ 1390932 w 4020012"/>
              <a:gd name="connsiteY46" fmla="*/ 3543300 h 3938954"/>
              <a:gd name="connsiteX47" fmla="*/ 1487647 w 4020012"/>
              <a:gd name="connsiteY47" fmla="*/ 3578469 h 3938954"/>
              <a:gd name="connsiteX48" fmla="*/ 1531609 w 4020012"/>
              <a:gd name="connsiteY48" fmla="*/ 3604846 h 3938954"/>
              <a:gd name="connsiteX49" fmla="*/ 1593155 w 4020012"/>
              <a:gd name="connsiteY49" fmla="*/ 3622431 h 3938954"/>
              <a:gd name="connsiteX50" fmla="*/ 1681078 w 4020012"/>
              <a:gd name="connsiteY50" fmla="*/ 3657600 h 3938954"/>
              <a:gd name="connsiteX51" fmla="*/ 1716247 w 4020012"/>
              <a:gd name="connsiteY51" fmla="*/ 3675185 h 3938954"/>
              <a:gd name="connsiteX52" fmla="*/ 1760209 w 4020012"/>
              <a:gd name="connsiteY52" fmla="*/ 3692769 h 3938954"/>
              <a:gd name="connsiteX53" fmla="*/ 1786586 w 4020012"/>
              <a:gd name="connsiteY53" fmla="*/ 3719146 h 3938954"/>
              <a:gd name="connsiteX54" fmla="*/ 1812963 w 4020012"/>
              <a:gd name="connsiteY54" fmla="*/ 3736731 h 3938954"/>
              <a:gd name="connsiteX55" fmla="*/ 1848132 w 4020012"/>
              <a:gd name="connsiteY55" fmla="*/ 3763108 h 3938954"/>
              <a:gd name="connsiteX56" fmla="*/ 1892093 w 4020012"/>
              <a:gd name="connsiteY56" fmla="*/ 3789485 h 3938954"/>
              <a:gd name="connsiteX57" fmla="*/ 1962432 w 4020012"/>
              <a:gd name="connsiteY57" fmla="*/ 3851031 h 3938954"/>
              <a:gd name="connsiteX58" fmla="*/ 2041563 w 4020012"/>
              <a:gd name="connsiteY58" fmla="*/ 3903785 h 3938954"/>
              <a:gd name="connsiteX59" fmla="*/ 2085524 w 4020012"/>
              <a:gd name="connsiteY59" fmla="*/ 3938954 h 3938954"/>
              <a:gd name="connsiteX60" fmla="*/ 2437217 w 4020012"/>
              <a:gd name="connsiteY60" fmla="*/ 3930162 h 3938954"/>
              <a:gd name="connsiteX61" fmla="*/ 2542724 w 4020012"/>
              <a:gd name="connsiteY61" fmla="*/ 3903785 h 3938954"/>
              <a:gd name="connsiteX62" fmla="*/ 2577893 w 4020012"/>
              <a:gd name="connsiteY62" fmla="*/ 3877408 h 3938954"/>
              <a:gd name="connsiteX63" fmla="*/ 2604270 w 4020012"/>
              <a:gd name="connsiteY63" fmla="*/ 3859823 h 3938954"/>
              <a:gd name="connsiteX64" fmla="*/ 2613063 w 4020012"/>
              <a:gd name="connsiteY64" fmla="*/ 3833446 h 3938954"/>
              <a:gd name="connsiteX65" fmla="*/ 2665817 w 4020012"/>
              <a:gd name="connsiteY65" fmla="*/ 3771900 h 3938954"/>
              <a:gd name="connsiteX66" fmla="*/ 2692193 w 4020012"/>
              <a:gd name="connsiteY66" fmla="*/ 3727939 h 3938954"/>
              <a:gd name="connsiteX67" fmla="*/ 2762532 w 4020012"/>
              <a:gd name="connsiteY67" fmla="*/ 3675185 h 3938954"/>
              <a:gd name="connsiteX68" fmla="*/ 2797701 w 4020012"/>
              <a:gd name="connsiteY68" fmla="*/ 3631223 h 3938954"/>
              <a:gd name="connsiteX69" fmla="*/ 2815286 w 4020012"/>
              <a:gd name="connsiteY69" fmla="*/ 3596054 h 3938954"/>
              <a:gd name="connsiteX70" fmla="*/ 2850455 w 4020012"/>
              <a:gd name="connsiteY70" fmla="*/ 3543300 h 3938954"/>
              <a:gd name="connsiteX71" fmla="*/ 2885624 w 4020012"/>
              <a:gd name="connsiteY71" fmla="*/ 3490546 h 3938954"/>
              <a:gd name="connsiteX72" fmla="*/ 2920793 w 4020012"/>
              <a:gd name="connsiteY72" fmla="*/ 3455377 h 3938954"/>
              <a:gd name="connsiteX73" fmla="*/ 2955963 w 4020012"/>
              <a:gd name="connsiteY73" fmla="*/ 3402623 h 3938954"/>
              <a:gd name="connsiteX74" fmla="*/ 2973547 w 4020012"/>
              <a:gd name="connsiteY74" fmla="*/ 3349869 h 3938954"/>
              <a:gd name="connsiteX75" fmla="*/ 3043886 w 4020012"/>
              <a:gd name="connsiteY75" fmla="*/ 3244362 h 3938954"/>
              <a:gd name="connsiteX76" fmla="*/ 3079055 w 4020012"/>
              <a:gd name="connsiteY76" fmla="*/ 3174023 h 3938954"/>
              <a:gd name="connsiteX77" fmla="*/ 3123017 w 4020012"/>
              <a:gd name="connsiteY77" fmla="*/ 3138854 h 3938954"/>
              <a:gd name="connsiteX78" fmla="*/ 3158186 w 4020012"/>
              <a:gd name="connsiteY78" fmla="*/ 3086100 h 3938954"/>
              <a:gd name="connsiteX79" fmla="*/ 3202147 w 4020012"/>
              <a:gd name="connsiteY79" fmla="*/ 3015762 h 3938954"/>
              <a:gd name="connsiteX80" fmla="*/ 3237317 w 4020012"/>
              <a:gd name="connsiteY80" fmla="*/ 2945423 h 3938954"/>
              <a:gd name="connsiteX81" fmla="*/ 3246109 w 4020012"/>
              <a:gd name="connsiteY81" fmla="*/ 2919046 h 3938954"/>
              <a:gd name="connsiteX82" fmla="*/ 3263693 w 4020012"/>
              <a:gd name="connsiteY82" fmla="*/ 2883877 h 3938954"/>
              <a:gd name="connsiteX83" fmla="*/ 3290070 w 4020012"/>
              <a:gd name="connsiteY83" fmla="*/ 2848708 h 3938954"/>
              <a:gd name="connsiteX84" fmla="*/ 3351617 w 4020012"/>
              <a:gd name="connsiteY84" fmla="*/ 2778369 h 3938954"/>
              <a:gd name="connsiteX85" fmla="*/ 3404370 w 4020012"/>
              <a:gd name="connsiteY85" fmla="*/ 2769577 h 3938954"/>
              <a:gd name="connsiteX86" fmla="*/ 3430747 w 4020012"/>
              <a:gd name="connsiteY86" fmla="*/ 2751992 h 3938954"/>
              <a:gd name="connsiteX87" fmla="*/ 3492293 w 4020012"/>
              <a:gd name="connsiteY87" fmla="*/ 2734408 h 3938954"/>
              <a:gd name="connsiteX88" fmla="*/ 3545047 w 4020012"/>
              <a:gd name="connsiteY88" fmla="*/ 2699239 h 3938954"/>
              <a:gd name="connsiteX89" fmla="*/ 3580217 w 4020012"/>
              <a:gd name="connsiteY89" fmla="*/ 2672862 h 3938954"/>
              <a:gd name="connsiteX90" fmla="*/ 3606593 w 4020012"/>
              <a:gd name="connsiteY90" fmla="*/ 2664069 h 3938954"/>
              <a:gd name="connsiteX91" fmla="*/ 3650555 w 4020012"/>
              <a:gd name="connsiteY91" fmla="*/ 2611315 h 3938954"/>
              <a:gd name="connsiteX92" fmla="*/ 3694517 w 4020012"/>
              <a:gd name="connsiteY92" fmla="*/ 2549769 h 3938954"/>
              <a:gd name="connsiteX93" fmla="*/ 3712101 w 4020012"/>
              <a:gd name="connsiteY93" fmla="*/ 2488223 h 3938954"/>
              <a:gd name="connsiteX94" fmla="*/ 3720893 w 4020012"/>
              <a:gd name="connsiteY94" fmla="*/ 2435469 h 3938954"/>
              <a:gd name="connsiteX95" fmla="*/ 3738478 w 4020012"/>
              <a:gd name="connsiteY95" fmla="*/ 2391508 h 3938954"/>
              <a:gd name="connsiteX96" fmla="*/ 3756063 w 4020012"/>
              <a:gd name="connsiteY96" fmla="*/ 2303585 h 3938954"/>
              <a:gd name="connsiteX97" fmla="*/ 3764855 w 4020012"/>
              <a:gd name="connsiteY97" fmla="*/ 2259623 h 3938954"/>
              <a:gd name="connsiteX98" fmla="*/ 3782440 w 4020012"/>
              <a:gd name="connsiteY98" fmla="*/ 2233246 h 3938954"/>
              <a:gd name="connsiteX99" fmla="*/ 3791232 w 4020012"/>
              <a:gd name="connsiteY99" fmla="*/ 2083777 h 3938954"/>
              <a:gd name="connsiteX100" fmla="*/ 3800024 w 4020012"/>
              <a:gd name="connsiteY100" fmla="*/ 2022231 h 3938954"/>
              <a:gd name="connsiteX101" fmla="*/ 3791232 w 4020012"/>
              <a:gd name="connsiteY101" fmla="*/ 1433146 h 3938954"/>
              <a:gd name="connsiteX102" fmla="*/ 3800024 w 4020012"/>
              <a:gd name="connsiteY102" fmla="*/ 1002323 h 3938954"/>
              <a:gd name="connsiteX103" fmla="*/ 3817609 w 4020012"/>
              <a:gd name="connsiteY103" fmla="*/ 931985 h 3938954"/>
              <a:gd name="connsiteX104" fmla="*/ 3835193 w 4020012"/>
              <a:gd name="connsiteY104" fmla="*/ 905608 h 3938954"/>
              <a:gd name="connsiteX105" fmla="*/ 3879155 w 4020012"/>
              <a:gd name="connsiteY105" fmla="*/ 817685 h 3938954"/>
              <a:gd name="connsiteX106" fmla="*/ 3887947 w 4020012"/>
              <a:gd name="connsiteY106" fmla="*/ 773723 h 3938954"/>
              <a:gd name="connsiteX107" fmla="*/ 3896740 w 4020012"/>
              <a:gd name="connsiteY107" fmla="*/ 747346 h 3938954"/>
              <a:gd name="connsiteX108" fmla="*/ 3914324 w 4020012"/>
              <a:gd name="connsiteY108" fmla="*/ 650631 h 3938954"/>
              <a:gd name="connsiteX109" fmla="*/ 3931909 w 4020012"/>
              <a:gd name="connsiteY109" fmla="*/ 615462 h 3938954"/>
              <a:gd name="connsiteX110" fmla="*/ 3949493 w 4020012"/>
              <a:gd name="connsiteY110" fmla="*/ 536331 h 3938954"/>
              <a:gd name="connsiteX111" fmla="*/ 3958286 w 4020012"/>
              <a:gd name="connsiteY111" fmla="*/ 474785 h 3938954"/>
              <a:gd name="connsiteX112" fmla="*/ 3975870 w 4020012"/>
              <a:gd name="connsiteY112" fmla="*/ 439615 h 3938954"/>
              <a:gd name="connsiteX113" fmla="*/ 3993455 w 4020012"/>
              <a:gd name="connsiteY113" fmla="*/ 219808 h 3938954"/>
              <a:gd name="connsiteX114" fmla="*/ 4002247 w 4020012"/>
              <a:gd name="connsiteY114" fmla="*/ 96715 h 3938954"/>
              <a:gd name="connsiteX115" fmla="*/ 4019832 w 4020012"/>
              <a:gd name="connsiteY115" fmla="*/ 0 h 393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020012" h="3938954">
                <a:moveTo>
                  <a:pt x="1747" y="140677"/>
                </a:moveTo>
                <a:cubicBezTo>
                  <a:pt x="66543" y="383659"/>
                  <a:pt x="65250" y="336664"/>
                  <a:pt x="45709" y="720969"/>
                </a:cubicBezTo>
                <a:cubicBezTo>
                  <a:pt x="44378" y="747149"/>
                  <a:pt x="10540" y="791308"/>
                  <a:pt x="10540" y="791308"/>
                </a:cubicBezTo>
                <a:cubicBezTo>
                  <a:pt x="-731" y="937824"/>
                  <a:pt x="-9226" y="974736"/>
                  <a:pt x="19332" y="1151792"/>
                </a:cubicBezTo>
                <a:cubicBezTo>
                  <a:pt x="21312" y="1164068"/>
                  <a:pt x="36917" y="1169377"/>
                  <a:pt x="45709" y="1178169"/>
                </a:cubicBezTo>
                <a:cubicBezTo>
                  <a:pt x="51570" y="1201615"/>
                  <a:pt x="61439" y="1224411"/>
                  <a:pt x="63293" y="1248508"/>
                </a:cubicBezTo>
                <a:cubicBezTo>
                  <a:pt x="81832" y="1489506"/>
                  <a:pt x="26837" y="1423067"/>
                  <a:pt x="107255" y="1503485"/>
                </a:cubicBezTo>
                <a:cubicBezTo>
                  <a:pt x="129353" y="1569781"/>
                  <a:pt x="99545" y="1488066"/>
                  <a:pt x="133632" y="1556239"/>
                </a:cubicBezTo>
                <a:cubicBezTo>
                  <a:pt x="170034" y="1629042"/>
                  <a:pt x="109612" y="1533397"/>
                  <a:pt x="160009" y="1608992"/>
                </a:cubicBezTo>
                <a:cubicBezTo>
                  <a:pt x="162940" y="1620715"/>
                  <a:pt x="168801" y="1632078"/>
                  <a:pt x="168801" y="1644162"/>
                </a:cubicBezTo>
                <a:cubicBezTo>
                  <a:pt x="168801" y="1676099"/>
                  <a:pt x="157910" y="1724997"/>
                  <a:pt x="151217" y="1758462"/>
                </a:cubicBezTo>
                <a:cubicBezTo>
                  <a:pt x="148286" y="1843454"/>
                  <a:pt x="147569" y="1928552"/>
                  <a:pt x="142424" y="2013439"/>
                </a:cubicBezTo>
                <a:cubicBezTo>
                  <a:pt x="141693" y="2025501"/>
                  <a:pt x="139627" y="2038116"/>
                  <a:pt x="133632" y="2048608"/>
                </a:cubicBezTo>
                <a:cubicBezTo>
                  <a:pt x="127463" y="2059404"/>
                  <a:pt x="116047" y="2066193"/>
                  <a:pt x="107255" y="2074985"/>
                </a:cubicBezTo>
                <a:cubicBezTo>
                  <a:pt x="110186" y="2092570"/>
                  <a:pt x="112180" y="2110336"/>
                  <a:pt x="116047" y="2127739"/>
                </a:cubicBezTo>
                <a:cubicBezTo>
                  <a:pt x="118058" y="2136786"/>
                  <a:pt x="118907" y="2146995"/>
                  <a:pt x="124840" y="2154115"/>
                </a:cubicBezTo>
                <a:cubicBezTo>
                  <a:pt x="134221" y="2165372"/>
                  <a:pt x="148286" y="2171700"/>
                  <a:pt x="160009" y="2180492"/>
                </a:cubicBezTo>
                <a:cubicBezTo>
                  <a:pt x="168575" y="2206191"/>
                  <a:pt x="174414" y="2230067"/>
                  <a:pt x="195178" y="2250831"/>
                </a:cubicBezTo>
                <a:cubicBezTo>
                  <a:pt x="204446" y="2260099"/>
                  <a:pt x="218624" y="2262554"/>
                  <a:pt x="230347" y="2268415"/>
                </a:cubicBezTo>
                <a:cubicBezTo>
                  <a:pt x="236209" y="2277207"/>
                  <a:pt x="238971" y="2289191"/>
                  <a:pt x="247932" y="2294792"/>
                </a:cubicBezTo>
                <a:cubicBezTo>
                  <a:pt x="263650" y="2304616"/>
                  <a:pt x="300686" y="2312377"/>
                  <a:pt x="300686" y="2312377"/>
                </a:cubicBezTo>
                <a:cubicBezTo>
                  <a:pt x="312759" y="2330488"/>
                  <a:pt x="337075" y="2366057"/>
                  <a:pt x="344647" y="2382715"/>
                </a:cubicBezTo>
                <a:cubicBezTo>
                  <a:pt x="360663" y="2417949"/>
                  <a:pt x="357983" y="2440071"/>
                  <a:pt x="379817" y="2470639"/>
                </a:cubicBezTo>
                <a:cubicBezTo>
                  <a:pt x="387044" y="2480757"/>
                  <a:pt x="398966" y="2486897"/>
                  <a:pt x="406193" y="2497015"/>
                </a:cubicBezTo>
                <a:cubicBezTo>
                  <a:pt x="470583" y="2587162"/>
                  <a:pt x="349846" y="2463538"/>
                  <a:pt x="476532" y="2576146"/>
                </a:cubicBezTo>
                <a:cubicBezTo>
                  <a:pt x="485826" y="2584407"/>
                  <a:pt x="494949" y="2592971"/>
                  <a:pt x="502909" y="2602523"/>
                </a:cubicBezTo>
                <a:cubicBezTo>
                  <a:pt x="509674" y="2610641"/>
                  <a:pt x="513021" y="2621428"/>
                  <a:pt x="520493" y="2628900"/>
                </a:cubicBezTo>
                <a:cubicBezTo>
                  <a:pt x="527965" y="2636372"/>
                  <a:pt x="538078" y="2640623"/>
                  <a:pt x="546870" y="2646485"/>
                </a:cubicBezTo>
                <a:cubicBezTo>
                  <a:pt x="552732" y="2655277"/>
                  <a:pt x="560163" y="2663206"/>
                  <a:pt x="564455" y="2672862"/>
                </a:cubicBezTo>
                <a:cubicBezTo>
                  <a:pt x="571983" y="2689800"/>
                  <a:pt x="582040" y="2725615"/>
                  <a:pt x="582040" y="2725615"/>
                </a:cubicBezTo>
                <a:cubicBezTo>
                  <a:pt x="584971" y="2743200"/>
                  <a:pt x="589115" y="2760625"/>
                  <a:pt x="590832" y="2778369"/>
                </a:cubicBezTo>
                <a:cubicBezTo>
                  <a:pt x="595255" y="2824077"/>
                  <a:pt x="567173" y="2976994"/>
                  <a:pt x="634793" y="3033346"/>
                </a:cubicBezTo>
                <a:cubicBezTo>
                  <a:pt x="641913" y="3039279"/>
                  <a:pt x="652378" y="3039208"/>
                  <a:pt x="661170" y="3042139"/>
                </a:cubicBezTo>
                <a:cubicBezTo>
                  <a:pt x="667032" y="3050931"/>
                  <a:pt x="669794" y="3062915"/>
                  <a:pt x="678755" y="3068515"/>
                </a:cubicBezTo>
                <a:cubicBezTo>
                  <a:pt x="694474" y="3078339"/>
                  <a:pt x="731509" y="3086100"/>
                  <a:pt x="731509" y="3086100"/>
                </a:cubicBezTo>
                <a:cubicBezTo>
                  <a:pt x="748799" y="3112037"/>
                  <a:pt x="750082" y="3117697"/>
                  <a:pt x="775470" y="3138854"/>
                </a:cubicBezTo>
                <a:cubicBezTo>
                  <a:pt x="820406" y="3176301"/>
                  <a:pt x="782308" y="3140187"/>
                  <a:pt x="828224" y="3165231"/>
                </a:cubicBezTo>
                <a:cubicBezTo>
                  <a:pt x="852497" y="3178470"/>
                  <a:pt x="873833" y="3196827"/>
                  <a:pt x="898563" y="3209192"/>
                </a:cubicBezTo>
                <a:cubicBezTo>
                  <a:pt x="910286" y="3215054"/>
                  <a:pt x="922956" y="3219316"/>
                  <a:pt x="933732" y="3226777"/>
                </a:cubicBezTo>
                <a:cubicBezTo>
                  <a:pt x="961206" y="3245798"/>
                  <a:pt x="985059" y="3269787"/>
                  <a:pt x="1012863" y="3288323"/>
                </a:cubicBezTo>
                <a:cubicBezTo>
                  <a:pt x="1021655" y="3294185"/>
                  <a:pt x="1031217" y="3299031"/>
                  <a:pt x="1039240" y="3305908"/>
                </a:cubicBezTo>
                <a:cubicBezTo>
                  <a:pt x="1051828" y="3316697"/>
                  <a:pt x="1060865" y="3331516"/>
                  <a:pt x="1074409" y="3341077"/>
                </a:cubicBezTo>
                <a:cubicBezTo>
                  <a:pt x="1110957" y="3366876"/>
                  <a:pt x="1150885" y="3387526"/>
                  <a:pt x="1188709" y="3411415"/>
                </a:cubicBezTo>
                <a:cubicBezTo>
                  <a:pt x="1206578" y="3422701"/>
                  <a:pt x="1221413" y="3439902"/>
                  <a:pt x="1241463" y="3446585"/>
                </a:cubicBezTo>
                <a:lnTo>
                  <a:pt x="1294217" y="3464169"/>
                </a:lnTo>
                <a:cubicBezTo>
                  <a:pt x="1412481" y="3582438"/>
                  <a:pt x="1245191" y="3423005"/>
                  <a:pt x="1346970" y="3499339"/>
                </a:cubicBezTo>
                <a:cubicBezTo>
                  <a:pt x="1363549" y="3511773"/>
                  <a:pt x="1372870" y="3533140"/>
                  <a:pt x="1390932" y="3543300"/>
                </a:cubicBezTo>
                <a:cubicBezTo>
                  <a:pt x="1420830" y="3560118"/>
                  <a:pt x="1456219" y="3564719"/>
                  <a:pt x="1487647" y="3578469"/>
                </a:cubicBezTo>
                <a:cubicBezTo>
                  <a:pt x="1503304" y="3585319"/>
                  <a:pt x="1515834" y="3598273"/>
                  <a:pt x="1531609" y="3604846"/>
                </a:cubicBezTo>
                <a:cubicBezTo>
                  <a:pt x="1551304" y="3613052"/>
                  <a:pt x="1573241" y="3614772"/>
                  <a:pt x="1593155" y="3622431"/>
                </a:cubicBezTo>
                <a:cubicBezTo>
                  <a:pt x="1711192" y="3667830"/>
                  <a:pt x="1593354" y="3635670"/>
                  <a:pt x="1681078" y="3657600"/>
                </a:cubicBezTo>
                <a:cubicBezTo>
                  <a:pt x="1692801" y="3663462"/>
                  <a:pt x="1704270" y="3669862"/>
                  <a:pt x="1716247" y="3675185"/>
                </a:cubicBezTo>
                <a:cubicBezTo>
                  <a:pt x="1730669" y="3681595"/>
                  <a:pt x="1746825" y="3684404"/>
                  <a:pt x="1760209" y="3692769"/>
                </a:cubicBezTo>
                <a:cubicBezTo>
                  <a:pt x="1770753" y="3699359"/>
                  <a:pt x="1777034" y="3711186"/>
                  <a:pt x="1786586" y="3719146"/>
                </a:cubicBezTo>
                <a:cubicBezTo>
                  <a:pt x="1794704" y="3725911"/>
                  <a:pt x="1804364" y="3730589"/>
                  <a:pt x="1812963" y="3736731"/>
                </a:cubicBezTo>
                <a:cubicBezTo>
                  <a:pt x="1824887" y="3745248"/>
                  <a:pt x="1835939" y="3754979"/>
                  <a:pt x="1848132" y="3763108"/>
                </a:cubicBezTo>
                <a:cubicBezTo>
                  <a:pt x="1862351" y="3772587"/>
                  <a:pt x="1877874" y="3780006"/>
                  <a:pt x="1892093" y="3789485"/>
                </a:cubicBezTo>
                <a:cubicBezTo>
                  <a:pt x="1991733" y="3855911"/>
                  <a:pt x="1858969" y="3771444"/>
                  <a:pt x="1962432" y="3851031"/>
                </a:cubicBezTo>
                <a:cubicBezTo>
                  <a:pt x="1987559" y="3870360"/>
                  <a:pt x="2015767" y="3885359"/>
                  <a:pt x="2041563" y="3903785"/>
                </a:cubicBezTo>
                <a:cubicBezTo>
                  <a:pt x="2056833" y="3914692"/>
                  <a:pt x="2070870" y="3927231"/>
                  <a:pt x="2085524" y="3938954"/>
                </a:cubicBezTo>
                <a:cubicBezTo>
                  <a:pt x="2202755" y="3936023"/>
                  <a:pt x="2320295" y="3939156"/>
                  <a:pt x="2437217" y="3930162"/>
                </a:cubicBezTo>
                <a:cubicBezTo>
                  <a:pt x="2473362" y="3927382"/>
                  <a:pt x="2542724" y="3903785"/>
                  <a:pt x="2542724" y="3903785"/>
                </a:cubicBezTo>
                <a:cubicBezTo>
                  <a:pt x="2554447" y="3894993"/>
                  <a:pt x="2565969" y="3885925"/>
                  <a:pt x="2577893" y="3877408"/>
                </a:cubicBezTo>
                <a:cubicBezTo>
                  <a:pt x="2586492" y="3871266"/>
                  <a:pt x="2597669" y="3868075"/>
                  <a:pt x="2604270" y="3859823"/>
                </a:cubicBezTo>
                <a:cubicBezTo>
                  <a:pt x="2610060" y="3852586"/>
                  <a:pt x="2608465" y="3841493"/>
                  <a:pt x="2613063" y="3833446"/>
                </a:cubicBezTo>
                <a:cubicBezTo>
                  <a:pt x="2647704" y="3772825"/>
                  <a:pt x="2628396" y="3821795"/>
                  <a:pt x="2665817" y="3771900"/>
                </a:cubicBezTo>
                <a:cubicBezTo>
                  <a:pt x="2676070" y="3758229"/>
                  <a:pt x="2681701" y="3741428"/>
                  <a:pt x="2692193" y="3727939"/>
                </a:cubicBezTo>
                <a:cubicBezTo>
                  <a:pt x="2720472" y="3691581"/>
                  <a:pt x="2725308" y="3693796"/>
                  <a:pt x="2762532" y="3675185"/>
                </a:cubicBezTo>
                <a:cubicBezTo>
                  <a:pt x="2783523" y="3612210"/>
                  <a:pt x="2753514" y="3684248"/>
                  <a:pt x="2797701" y="3631223"/>
                </a:cubicBezTo>
                <a:cubicBezTo>
                  <a:pt x="2806092" y="3621154"/>
                  <a:pt x="2808543" y="3607293"/>
                  <a:pt x="2815286" y="3596054"/>
                </a:cubicBezTo>
                <a:cubicBezTo>
                  <a:pt x="2826159" y="3577932"/>
                  <a:pt x="2838732" y="3560885"/>
                  <a:pt x="2850455" y="3543300"/>
                </a:cubicBezTo>
                <a:cubicBezTo>
                  <a:pt x="2862178" y="3525715"/>
                  <a:pt x="2870680" y="3505490"/>
                  <a:pt x="2885624" y="3490546"/>
                </a:cubicBezTo>
                <a:cubicBezTo>
                  <a:pt x="2897347" y="3478823"/>
                  <a:pt x="2910436" y="3468323"/>
                  <a:pt x="2920793" y="3455377"/>
                </a:cubicBezTo>
                <a:cubicBezTo>
                  <a:pt x="2933996" y="3438874"/>
                  <a:pt x="2955963" y="3402623"/>
                  <a:pt x="2955963" y="3402623"/>
                </a:cubicBezTo>
                <a:cubicBezTo>
                  <a:pt x="2961824" y="3385038"/>
                  <a:pt x="2964545" y="3366072"/>
                  <a:pt x="2973547" y="3349869"/>
                </a:cubicBezTo>
                <a:cubicBezTo>
                  <a:pt x="2994074" y="3312920"/>
                  <a:pt x="3043886" y="3244362"/>
                  <a:pt x="3043886" y="3244362"/>
                </a:cubicBezTo>
                <a:cubicBezTo>
                  <a:pt x="3053203" y="3216411"/>
                  <a:pt x="3056907" y="3198939"/>
                  <a:pt x="3079055" y="3174023"/>
                </a:cubicBezTo>
                <a:cubicBezTo>
                  <a:pt x="3091523" y="3159997"/>
                  <a:pt x="3108363" y="3150577"/>
                  <a:pt x="3123017" y="3138854"/>
                </a:cubicBezTo>
                <a:cubicBezTo>
                  <a:pt x="3138468" y="3092499"/>
                  <a:pt x="3121597" y="3130008"/>
                  <a:pt x="3158186" y="3086100"/>
                </a:cubicBezTo>
                <a:cubicBezTo>
                  <a:pt x="3167848" y="3074506"/>
                  <a:pt x="3198475" y="3021881"/>
                  <a:pt x="3202147" y="3015762"/>
                </a:cubicBezTo>
                <a:cubicBezTo>
                  <a:pt x="3219630" y="2945833"/>
                  <a:pt x="3197461" y="3015171"/>
                  <a:pt x="3237317" y="2945423"/>
                </a:cubicBezTo>
                <a:cubicBezTo>
                  <a:pt x="3241915" y="2937376"/>
                  <a:pt x="3242458" y="2927565"/>
                  <a:pt x="3246109" y="2919046"/>
                </a:cubicBezTo>
                <a:cubicBezTo>
                  <a:pt x="3251272" y="2906999"/>
                  <a:pt x="3256747" y="2894991"/>
                  <a:pt x="3263693" y="2883877"/>
                </a:cubicBezTo>
                <a:cubicBezTo>
                  <a:pt x="3271459" y="2871451"/>
                  <a:pt x="3281942" y="2860901"/>
                  <a:pt x="3290070" y="2848708"/>
                </a:cubicBezTo>
                <a:cubicBezTo>
                  <a:pt x="3311003" y="2817308"/>
                  <a:pt x="3313908" y="2793452"/>
                  <a:pt x="3351617" y="2778369"/>
                </a:cubicBezTo>
                <a:cubicBezTo>
                  <a:pt x="3368169" y="2771748"/>
                  <a:pt x="3386786" y="2772508"/>
                  <a:pt x="3404370" y="2769577"/>
                </a:cubicBezTo>
                <a:cubicBezTo>
                  <a:pt x="3413162" y="2763715"/>
                  <a:pt x="3421295" y="2756718"/>
                  <a:pt x="3430747" y="2751992"/>
                </a:cubicBezTo>
                <a:cubicBezTo>
                  <a:pt x="3443359" y="2745686"/>
                  <a:pt x="3481026" y="2737225"/>
                  <a:pt x="3492293" y="2734408"/>
                </a:cubicBezTo>
                <a:cubicBezTo>
                  <a:pt x="3509878" y="2722685"/>
                  <a:pt x="3528140" y="2711919"/>
                  <a:pt x="3545047" y="2699239"/>
                </a:cubicBezTo>
                <a:cubicBezTo>
                  <a:pt x="3556770" y="2690447"/>
                  <a:pt x="3567494" y="2680133"/>
                  <a:pt x="3580217" y="2672862"/>
                </a:cubicBezTo>
                <a:cubicBezTo>
                  <a:pt x="3588264" y="2668264"/>
                  <a:pt x="3597801" y="2667000"/>
                  <a:pt x="3606593" y="2664069"/>
                </a:cubicBezTo>
                <a:cubicBezTo>
                  <a:pt x="3644318" y="2588620"/>
                  <a:pt x="3600845" y="2661025"/>
                  <a:pt x="3650555" y="2611315"/>
                </a:cubicBezTo>
                <a:cubicBezTo>
                  <a:pt x="3661460" y="2600410"/>
                  <a:pt x="3684532" y="2564746"/>
                  <a:pt x="3694517" y="2549769"/>
                </a:cubicBezTo>
                <a:cubicBezTo>
                  <a:pt x="3702896" y="2524630"/>
                  <a:pt x="3706581" y="2515822"/>
                  <a:pt x="3712101" y="2488223"/>
                </a:cubicBezTo>
                <a:cubicBezTo>
                  <a:pt x="3715597" y="2470742"/>
                  <a:pt x="3716202" y="2452668"/>
                  <a:pt x="3720893" y="2435469"/>
                </a:cubicBezTo>
                <a:cubicBezTo>
                  <a:pt x="3725046" y="2420243"/>
                  <a:pt x="3732616" y="2406162"/>
                  <a:pt x="3738478" y="2391508"/>
                </a:cubicBezTo>
                <a:lnTo>
                  <a:pt x="3756063" y="2303585"/>
                </a:lnTo>
                <a:cubicBezTo>
                  <a:pt x="3758994" y="2288931"/>
                  <a:pt x="3756565" y="2272057"/>
                  <a:pt x="3764855" y="2259623"/>
                </a:cubicBezTo>
                <a:lnTo>
                  <a:pt x="3782440" y="2233246"/>
                </a:lnTo>
                <a:cubicBezTo>
                  <a:pt x="3785371" y="2183423"/>
                  <a:pt x="3787087" y="2133514"/>
                  <a:pt x="3791232" y="2083777"/>
                </a:cubicBezTo>
                <a:cubicBezTo>
                  <a:pt x="3792953" y="2063125"/>
                  <a:pt x="3800024" y="2042955"/>
                  <a:pt x="3800024" y="2022231"/>
                </a:cubicBezTo>
                <a:cubicBezTo>
                  <a:pt x="3800024" y="1825847"/>
                  <a:pt x="3794163" y="1629508"/>
                  <a:pt x="3791232" y="1433146"/>
                </a:cubicBezTo>
                <a:cubicBezTo>
                  <a:pt x="3794163" y="1289538"/>
                  <a:pt x="3794708" y="1145862"/>
                  <a:pt x="3800024" y="1002323"/>
                </a:cubicBezTo>
                <a:cubicBezTo>
                  <a:pt x="3800425" y="991491"/>
                  <a:pt x="3810423" y="946357"/>
                  <a:pt x="3817609" y="931985"/>
                </a:cubicBezTo>
                <a:cubicBezTo>
                  <a:pt x="3822335" y="922534"/>
                  <a:pt x="3830183" y="914912"/>
                  <a:pt x="3835193" y="905608"/>
                </a:cubicBezTo>
                <a:cubicBezTo>
                  <a:pt x="3850728" y="876758"/>
                  <a:pt x="3879155" y="817685"/>
                  <a:pt x="3879155" y="817685"/>
                </a:cubicBezTo>
                <a:cubicBezTo>
                  <a:pt x="3882086" y="803031"/>
                  <a:pt x="3884322" y="788221"/>
                  <a:pt x="3887947" y="773723"/>
                </a:cubicBezTo>
                <a:cubicBezTo>
                  <a:pt x="3890195" y="764732"/>
                  <a:pt x="3894729" y="756393"/>
                  <a:pt x="3896740" y="747346"/>
                </a:cubicBezTo>
                <a:cubicBezTo>
                  <a:pt x="3899693" y="734060"/>
                  <a:pt x="3908990" y="666632"/>
                  <a:pt x="3914324" y="650631"/>
                </a:cubicBezTo>
                <a:cubicBezTo>
                  <a:pt x="3918469" y="638197"/>
                  <a:pt x="3926047" y="627185"/>
                  <a:pt x="3931909" y="615462"/>
                </a:cubicBezTo>
                <a:cubicBezTo>
                  <a:pt x="3939813" y="583845"/>
                  <a:pt x="3943912" y="569818"/>
                  <a:pt x="3949493" y="536331"/>
                </a:cubicBezTo>
                <a:cubicBezTo>
                  <a:pt x="3952900" y="515889"/>
                  <a:pt x="3952833" y="494778"/>
                  <a:pt x="3958286" y="474785"/>
                </a:cubicBezTo>
                <a:cubicBezTo>
                  <a:pt x="3961735" y="462140"/>
                  <a:pt x="3970009" y="451338"/>
                  <a:pt x="3975870" y="439615"/>
                </a:cubicBezTo>
                <a:cubicBezTo>
                  <a:pt x="3993002" y="319701"/>
                  <a:pt x="3981305" y="414222"/>
                  <a:pt x="3993455" y="219808"/>
                </a:cubicBezTo>
                <a:cubicBezTo>
                  <a:pt x="3996021" y="178753"/>
                  <a:pt x="3996430" y="137437"/>
                  <a:pt x="4002247" y="96715"/>
                </a:cubicBezTo>
                <a:cubicBezTo>
                  <a:pt x="4023053" y="-48924"/>
                  <a:pt x="4019832" y="96516"/>
                  <a:pt x="4019832" y="0"/>
                </a:cubicBezTo>
              </a:path>
            </a:pathLst>
          </a:custGeom>
          <a:noFill/>
          <a:ln w="50800" cmpd="dbl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4687137" y="2028092"/>
            <a:ext cx="3689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  </a:t>
            </a:r>
            <a:r>
              <a:rPr lang="en-US" sz="1400" b="1" dirty="0" smtClean="0"/>
              <a:t>Let V be intersections of streets</a:t>
            </a:r>
          </a:p>
          <a:p>
            <a:r>
              <a:rPr lang="en-US" sz="1400" b="1" dirty="0" smtClean="0"/>
              <a:t> Let E be streets between V</a:t>
            </a:r>
          </a:p>
          <a:p>
            <a:r>
              <a:rPr lang="en-US" sz="1400" b="1" dirty="0" smtClean="0"/>
              <a:t>Assume 2-way, use digraph</a:t>
            </a:r>
            <a:endParaRPr lang="en-US" sz="1400" b="1" dirty="0"/>
          </a:p>
        </p:txBody>
      </p:sp>
      <p:sp>
        <p:nvSpPr>
          <p:cNvPr id="246" name="TextBox 245"/>
          <p:cNvSpPr txBox="1"/>
          <p:nvPr/>
        </p:nvSpPr>
        <p:spPr>
          <a:xfrm>
            <a:off x="4571999" y="2920250"/>
            <a:ext cx="444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</a:rPr>
              <a:t>Graph seems complex… is it dense?</a:t>
            </a:r>
            <a:endParaRPr lang="en-US" b="1" i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/>
              <p:cNvSpPr txBox="1"/>
              <p:nvPr/>
            </p:nvSpPr>
            <p:spPr>
              <a:xfrm>
                <a:off x="4588758" y="3336937"/>
                <a:ext cx="4426147" cy="559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Each node has 4 edges out (</a:t>
                </a:r>
                <a:r>
                  <a:rPr lang="en-US" sz="1400" b="1" i="1" dirty="0" smtClean="0"/>
                  <a:t>non side nodes</a:t>
                </a:r>
                <a:r>
                  <a:rPr lang="en-US" sz="1400" b="1" dirty="0" smtClean="0"/>
                  <a:t>)</a:t>
                </a:r>
              </a:p>
              <a:p>
                <a:r>
                  <a:rPr lang="en-US" sz="1400" b="1" dirty="0" smtClean="0"/>
                  <a:t>So 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|E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| ≈ </a:t>
                </a:r>
                <a14:m>
                  <m:oMath xmlns:m="http://schemas.openxmlformats.org/officeDocument/2006/math">
                    <m:r>
                      <a:rPr lang="en-US" sz="1600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1600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600" b="1" i="1" dirty="0" smtClean="0">
                    <a:solidFill>
                      <a:srgbClr val="0070C0"/>
                    </a:solidFill>
                  </a:rPr>
                  <a:t>  </a:t>
                </a:r>
                <a:r>
                  <a:rPr lang="en-US" sz="1400" b="1" dirty="0" smtClean="0"/>
                  <a:t>for large V, </a:t>
                </a:r>
                <a:r>
                  <a:rPr lang="en-US" sz="1400" b="1" dirty="0">
                    <a:solidFill>
                      <a:srgbClr val="C00000"/>
                    </a:solidFill>
                  </a:rPr>
                  <a:t>|E|≪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1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7" name="TextBox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758" y="3336937"/>
                <a:ext cx="4426147" cy="559577"/>
              </a:xfrm>
              <a:prstGeom prst="rect">
                <a:avLst/>
              </a:prstGeom>
              <a:blipFill rotWithShape="0">
                <a:blip r:embed="rId2"/>
                <a:stretch>
                  <a:fillRect l="-413" t="-108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/>
              <p:cNvSpPr txBox="1"/>
              <p:nvPr/>
            </p:nvSpPr>
            <p:spPr>
              <a:xfrm>
                <a:off x="4590089" y="4542904"/>
                <a:ext cx="4333429" cy="312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Matrix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𝟑𝟎𝟎𝟎</m:t>
                        </m:r>
                      </m:e>
                      <m:sup>
                        <m:r>
                          <a:rPr lang="en-US" sz="1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400" b="1" dirty="0" smtClean="0"/>
                  <a:t> cells, or </a:t>
                </a:r>
                <a:r>
                  <a:rPr lang="en-US" sz="1400" b="1" dirty="0" smtClean="0">
                    <a:solidFill>
                      <a:srgbClr val="0070C0"/>
                    </a:solidFill>
                  </a:rPr>
                  <a:t>9,000,000</a:t>
                </a:r>
                <a:r>
                  <a:rPr lang="en-US" sz="1400" b="1" dirty="0" smtClean="0"/>
                  <a:t> cells</a:t>
                </a:r>
                <a:endParaRPr lang="en-US" sz="1400" b="1" dirty="0"/>
              </a:p>
            </p:txBody>
          </p:sp>
        </mc:Choice>
        <mc:Fallback xmlns="">
          <p:sp>
            <p:nvSpPr>
              <p:cNvPr id="248" name="TextBox 2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089" y="4542904"/>
                <a:ext cx="4333429" cy="312586"/>
              </a:xfrm>
              <a:prstGeom prst="rect">
                <a:avLst/>
              </a:prstGeom>
              <a:blipFill rotWithShape="0">
                <a:blip r:embed="rId3"/>
                <a:stretch>
                  <a:fillRect l="-422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9" name="TextBox 248"/>
          <p:cNvSpPr txBox="1"/>
          <p:nvPr/>
        </p:nvSpPr>
        <p:spPr>
          <a:xfrm>
            <a:off x="4230778" y="4922988"/>
            <a:ext cx="4333429" cy="312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Cells used ≈ 4*3000, or </a:t>
            </a:r>
            <a:r>
              <a:rPr lang="en-US" sz="1400" b="1" dirty="0" smtClean="0">
                <a:solidFill>
                  <a:srgbClr val="0070C0"/>
                </a:solidFill>
              </a:rPr>
              <a:t>12,000</a:t>
            </a:r>
            <a:r>
              <a:rPr lang="en-US" sz="1400" b="1" dirty="0" smtClean="0"/>
              <a:t> cells used</a:t>
            </a:r>
            <a:endParaRPr lang="en-US" sz="1400" b="1" dirty="0"/>
          </a:p>
        </p:txBody>
      </p:sp>
      <p:sp>
        <p:nvSpPr>
          <p:cNvPr id="250" name="TextBox 249"/>
          <p:cNvSpPr txBox="1"/>
          <p:nvPr/>
        </p:nvSpPr>
        <p:spPr>
          <a:xfrm>
            <a:off x="3987546" y="5313616"/>
            <a:ext cx="4333429" cy="312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This leaves </a:t>
            </a:r>
            <a:r>
              <a:rPr lang="en-US" sz="1400" b="1" dirty="0" smtClean="0">
                <a:solidFill>
                  <a:srgbClr val="0070C0"/>
                </a:solidFill>
              </a:rPr>
              <a:t>8,988,000</a:t>
            </a:r>
            <a:r>
              <a:rPr lang="en-US" sz="1400" b="1" dirty="0" smtClean="0"/>
              <a:t> cells </a:t>
            </a:r>
            <a:r>
              <a:rPr lang="en-US" sz="1400" b="1" dirty="0" smtClean="0">
                <a:solidFill>
                  <a:srgbClr val="0070C0"/>
                </a:solidFill>
              </a:rPr>
              <a:t>not</a:t>
            </a:r>
            <a:r>
              <a:rPr lang="en-US" sz="1400" b="1" dirty="0" smtClean="0"/>
              <a:t> used</a:t>
            </a:r>
            <a:endParaRPr lang="en-US" sz="1400" b="1" dirty="0"/>
          </a:p>
        </p:txBody>
      </p:sp>
      <p:sp>
        <p:nvSpPr>
          <p:cNvPr id="251" name="TextBox 250"/>
          <p:cNvSpPr txBox="1"/>
          <p:nvPr/>
        </p:nvSpPr>
        <p:spPr>
          <a:xfrm>
            <a:off x="3786221" y="5712239"/>
            <a:ext cx="4333429" cy="312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Our traffic flow graph is NOT dense, it is </a:t>
            </a:r>
            <a:r>
              <a:rPr lang="en-US" sz="1400" b="1" dirty="0" smtClean="0">
                <a:solidFill>
                  <a:srgbClr val="C00000"/>
                </a:solidFill>
              </a:rPr>
              <a:t>sparse</a:t>
            </a:r>
            <a:endParaRPr 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59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5" grpId="0"/>
      <p:bldP spid="245" grpId="0"/>
      <p:bldP spid="246" grpId="0"/>
      <p:bldP spid="247" grpId="0"/>
      <p:bldP spid="248" grpId="0"/>
      <p:bldP spid="249" grpId="0"/>
      <p:bldP spid="250" grpId="0"/>
      <p:bldP spid="2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6183"/>
            <a:ext cx="6990004" cy="483765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Summary</a:t>
            </a:r>
          </a:p>
          <a:p>
            <a:pPr>
              <a:spcBef>
                <a:spcPts val="1200"/>
              </a:spcBef>
            </a:pPr>
            <a:r>
              <a:rPr lang="en-US" sz="2000" b="1" dirty="0" smtClean="0"/>
              <a:t>Easy to build and code</a:t>
            </a:r>
          </a:p>
          <a:p>
            <a:pPr>
              <a:spcBef>
                <a:spcPts val="1200"/>
              </a:spcBef>
            </a:pPr>
            <a:r>
              <a:rPr lang="en-US" sz="2000" b="1" dirty="0" smtClean="0"/>
              <a:t>Usually wastes most of its space</a:t>
            </a:r>
          </a:p>
          <a:p>
            <a:pPr>
              <a:spcBef>
                <a:spcPts val="1200"/>
              </a:spcBef>
            </a:pPr>
            <a:endParaRPr lang="en-US" sz="2000" b="1" dirty="0" smtClean="0"/>
          </a:p>
          <a:p>
            <a:pPr>
              <a:spcBef>
                <a:spcPts val="1200"/>
              </a:spcBef>
            </a:pPr>
            <a:r>
              <a:rPr lang="en-US" sz="2000" b="1" dirty="0" smtClean="0"/>
              <a:t>When a graph is sparse, finding adjacent nodes is expensive </a:t>
            </a:r>
          </a:p>
          <a:p>
            <a:pPr marL="708660" lvl="1" indent="-342900">
              <a:spcBef>
                <a:spcPts val="600"/>
              </a:spcBef>
            </a:pP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1800" b="1" i="1" dirty="0" smtClean="0">
                <a:solidFill>
                  <a:srgbClr val="002060"/>
                </a:solidFill>
              </a:rPr>
              <a:t>Given vertex v, find all vertices adjacent to it</a:t>
            </a:r>
          </a:p>
          <a:p>
            <a:pPr marL="708660" lvl="1" indent="-342900">
              <a:spcBef>
                <a:spcPts val="600"/>
              </a:spcBef>
            </a:pPr>
            <a:r>
              <a:rPr lang="en-US" sz="1800" b="1" i="1" dirty="0">
                <a:solidFill>
                  <a:srgbClr val="002060"/>
                </a:solidFill>
              </a:rPr>
              <a:t> G</a:t>
            </a:r>
            <a:r>
              <a:rPr lang="en-US" sz="1800" b="1" i="1" dirty="0" smtClean="0">
                <a:solidFill>
                  <a:srgbClr val="002060"/>
                </a:solidFill>
              </a:rPr>
              <a:t>o to row </a:t>
            </a:r>
            <a:r>
              <a:rPr lang="en-US" sz="1800" b="1" i="1" dirty="0" smtClean="0">
                <a:solidFill>
                  <a:srgbClr val="C00000"/>
                </a:solidFill>
              </a:rPr>
              <a:t>v</a:t>
            </a:r>
            <a:r>
              <a:rPr lang="en-US" sz="1800" b="1" i="1" dirty="0" smtClean="0">
                <a:solidFill>
                  <a:srgbClr val="002060"/>
                </a:solidFill>
              </a:rPr>
              <a:t> in matrix</a:t>
            </a:r>
          </a:p>
          <a:p>
            <a:pPr marL="708660" lvl="1" indent="-342900">
              <a:spcBef>
                <a:spcPts val="600"/>
              </a:spcBef>
            </a:pPr>
            <a:r>
              <a:rPr lang="en-US" sz="1800" b="1" i="1" dirty="0" smtClean="0">
                <a:solidFill>
                  <a:srgbClr val="002060"/>
                </a:solidFill>
              </a:rPr>
              <a:t>O(|V|) operation to look at all columns in that row</a:t>
            </a:r>
          </a:p>
          <a:p>
            <a:pPr marL="708660" lvl="1" indent="-342900">
              <a:spcBef>
                <a:spcPts val="600"/>
              </a:spcBef>
            </a:pPr>
            <a:r>
              <a:rPr lang="en-US" sz="1800" b="1" i="1" dirty="0" smtClean="0">
                <a:solidFill>
                  <a:srgbClr val="002060"/>
                </a:solidFill>
              </a:rPr>
              <a:t>Only find a few vertices (graph is sparse)</a:t>
            </a:r>
          </a:p>
          <a:p>
            <a:pPr marL="708660" lvl="1" indent="-342900">
              <a:spcBef>
                <a:spcPts val="600"/>
              </a:spcBef>
            </a:pPr>
            <a:r>
              <a:rPr lang="en-US" sz="1800" b="1" i="1" dirty="0" smtClean="0">
                <a:solidFill>
                  <a:srgbClr val="002060"/>
                </a:solidFill>
              </a:rPr>
              <a:t>Manhattan example: </a:t>
            </a:r>
            <a:r>
              <a:rPr lang="en-US" sz="1800" b="1" i="1" dirty="0" smtClean="0">
                <a:solidFill>
                  <a:srgbClr val="C00000"/>
                </a:solidFill>
              </a:rPr>
              <a:t>O(3000) </a:t>
            </a:r>
            <a:r>
              <a:rPr lang="en-US" sz="1800" b="1" i="1" dirty="0" smtClean="0">
                <a:solidFill>
                  <a:srgbClr val="002060"/>
                </a:solidFill>
              </a:rPr>
              <a:t>looks to find </a:t>
            </a:r>
            <a:r>
              <a:rPr lang="en-US" sz="1800" b="1" i="1" dirty="0" smtClean="0">
                <a:solidFill>
                  <a:srgbClr val="C00000"/>
                </a:solidFill>
              </a:rPr>
              <a:t>4 </a:t>
            </a:r>
            <a:r>
              <a:rPr lang="en-US" sz="1800" b="1" i="1" dirty="0" smtClean="0">
                <a:solidFill>
                  <a:srgbClr val="002060"/>
                </a:solidFill>
              </a:rPr>
              <a:t>vertices</a:t>
            </a:r>
            <a:endParaRPr lang="en-US" sz="1800" b="1" i="1" dirty="0">
              <a:solidFill>
                <a:srgbClr val="00206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47967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Adjacency Matrix</a:t>
            </a:r>
            <a:endParaRPr lang="en-US" sz="4000" dirty="0"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1081178" y="221805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30480" y="0"/>
            <a:ext cx="3962400" cy="3733800"/>
            <a:chOff x="30480" y="0"/>
            <a:chExt cx="3962400" cy="3733800"/>
          </a:xfrm>
        </p:grpSpPr>
        <p:sp>
          <p:nvSpPr>
            <p:cNvPr id="4" name="Rounded Rectangle 3"/>
            <p:cNvSpPr/>
            <p:nvPr/>
          </p:nvSpPr>
          <p:spPr>
            <a:xfrm>
              <a:off x="30480" y="0"/>
              <a:ext cx="3962400" cy="3733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57200" y="274638"/>
              <a:ext cx="3114878" cy="3118578"/>
              <a:chOff x="5485428" y="3228711"/>
              <a:chExt cx="3114878" cy="3118578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485428" y="3228711"/>
                <a:ext cx="3114878" cy="3118578"/>
                <a:chOff x="4111841" y="2870958"/>
                <a:chExt cx="3114878" cy="3118578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4114800" y="2870958"/>
                  <a:ext cx="3111919" cy="3118578"/>
                  <a:chOff x="5254989" y="3250599"/>
                  <a:chExt cx="3111919" cy="3118578"/>
                </a:xfrm>
                <a:solidFill>
                  <a:schemeClr val="accent1">
                    <a:lumMod val="40000"/>
                    <a:lumOff val="60000"/>
                    <a:alpha val="35000"/>
                  </a:schemeClr>
                </a:solidFill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5254989" y="3250599"/>
                    <a:ext cx="3108960" cy="3108962"/>
                    <a:chOff x="5257800" y="3276599"/>
                    <a:chExt cx="3108960" cy="3108962"/>
                  </a:xfrm>
                  <a:grpFill/>
                </p:grpSpPr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5257800" y="3276599"/>
                      <a:ext cx="3108960" cy="3108962"/>
                      <a:chOff x="4973716" y="3365308"/>
                      <a:chExt cx="2939988" cy="2773512"/>
                    </a:xfrm>
                    <a:grpFill/>
                  </p:grpSpPr>
                  <p:sp>
                    <p:nvSpPr>
                      <p:cNvPr id="32" name="Rectangle 31"/>
                      <p:cNvSpPr/>
                      <p:nvPr/>
                    </p:nvSpPr>
                    <p:spPr>
                      <a:xfrm>
                        <a:off x="4973716" y="3365309"/>
                        <a:ext cx="2939988" cy="2773511"/>
                      </a:xfrm>
                      <a:prstGeom prst="rect">
                        <a:avLst/>
                      </a:prstGeom>
                      <a:grpFill/>
                      <a:ln w="317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3" name="Straight Connector 32"/>
                      <p:cNvCxnSpPr/>
                      <p:nvPr/>
                    </p:nvCxnSpPr>
                    <p:spPr>
                      <a:xfrm>
                        <a:off x="6443710" y="3365308"/>
                        <a:ext cx="0" cy="2773511"/>
                      </a:xfrm>
                      <a:prstGeom prst="line">
                        <a:avLst/>
                      </a:prstGeom>
                      <a:grpFill/>
                      <a:ln w="25400"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9" name="Straight Connector 28"/>
                    <p:cNvCxnSpPr/>
                    <p:nvPr/>
                  </p:nvCxnSpPr>
                  <p:spPr>
                    <a:xfrm>
                      <a:off x="5638800" y="3276600"/>
                      <a:ext cx="0" cy="3108960"/>
                    </a:xfrm>
                    <a:prstGeom prst="line">
                      <a:avLst/>
                    </a:prstGeom>
                    <a:grpFill/>
                    <a:ln w="25400"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Connector 29"/>
                    <p:cNvCxnSpPr/>
                    <p:nvPr/>
                  </p:nvCxnSpPr>
                  <p:spPr>
                    <a:xfrm>
                      <a:off x="6019800" y="3276600"/>
                      <a:ext cx="0" cy="3108960"/>
                    </a:xfrm>
                    <a:prstGeom prst="line">
                      <a:avLst/>
                    </a:prstGeom>
                    <a:grpFill/>
                    <a:ln w="25400"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Connector 30"/>
                    <p:cNvCxnSpPr/>
                    <p:nvPr/>
                  </p:nvCxnSpPr>
                  <p:spPr>
                    <a:xfrm>
                      <a:off x="6400800" y="3276600"/>
                      <a:ext cx="0" cy="3108960"/>
                    </a:xfrm>
                    <a:prstGeom prst="line">
                      <a:avLst/>
                    </a:prstGeom>
                    <a:grpFill/>
                    <a:ln w="25400"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7239000" y="3250600"/>
                    <a:ext cx="0" cy="3108960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8001000" y="3260217"/>
                    <a:ext cx="0" cy="3108960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>
                    <a:off x="7620000" y="3250600"/>
                    <a:ext cx="0" cy="3108960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 flipV="1">
                    <a:off x="5257800" y="5210856"/>
                    <a:ext cx="3108960" cy="16383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 flipV="1">
                    <a:off x="5257800" y="5990908"/>
                    <a:ext cx="3108960" cy="16383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 flipV="1">
                    <a:off x="5257800" y="5580934"/>
                    <a:ext cx="3108960" cy="16383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 flipV="1">
                    <a:off x="5254989" y="3996660"/>
                    <a:ext cx="3108960" cy="16383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 flipV="1">
                    <a:off x="5254989" y="4384628"/>
                    <a:ext cx="3108960" cy="16383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 flipV="1">
                    <a:off x="5257948" y="3618391"/>
                    <a:ext cx="3108960" cy="16383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4111841" y="4384763"/>
                  <a:ext cx="3108960" cy="16383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/>
              <p:cNvSpPr txBox="1"/>
              <p:nvPr/>
            </p:nvSpPr>
            <p:spPr>
              <a:xfrm>
                <a:off x="5897880" y="3284878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T</a:t>
                </a:r>
                <a:endParaRPr lang="en-US" sz="16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280075" y="3641144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T</a:t>
                </a:r>
                <a:endParaRPr lang="en-US" sz="16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688969" y="4042955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T</a:t>
                </a:r>
                <a:endParaRPr lang="en-US" sz="16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09991" y="4798550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T</a:t>
                </a:r>
                <a:endParaRPr lang="en-US" sz="16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930" y="4420345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T</a:t>
                </a:r>
                <a:endParaRPr lang="en-US" sz="16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894459" y="5257215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T</a:t>
                </a:r>
                <a:endParaRPr lang="en-US" sz="16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254329" y="5593183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T</a:t>
                </a:r>
                <a:endParaRPr lang="en-US" sz="16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525082" y="6005976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T</a:t>
                </a:r>
                <a:endParaRPr lang="en-US" sz="16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895419" y="4030711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T</a:t>
                </a:r>
                <a:endParaRPr lang="en-US" sz="1600" b="1" dirty="0"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608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          </a:t>
            </a:r>
            <a:r>
              <a:rPr lang="en-US" sz="4000" dirty="0" smtClean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Dense? Or Sparse?</a:t>
            </a:r>
            <a:endParaRPr lang="en-US" sz="4000" dirty="0"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0" y="1219200"/>
            <a:ext cx="5561860" cy="5503723"/>
          </a:xfrm>
        </p:spPr>
      </p:pic>
      <p:sp>
        <p:nvSpPr>
          <p:cNvPr id="4" name="TextBox 3"/>
          <p:cNvSpPr txBox="1"/>
          <p:nvPr/>
        </p:nvSpPr>
        <p:spPr>
          <a:xfrm>
            <a:off x="3848100" y="6279734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</a:rPr>
              <a:t>From Jzy3d plotting software website</a:t>
            </a:r>
            <a:endParaRPr lang="en-US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65198" y="164655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C00000"/>
                </a:solidFill>
              </a:rPr>
              <a:t>1538 nodes, 8032 edges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60398" y="2335767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70C0"/>
                </a:solidFill>
              </a:rPr>
              <a:t>(1538 nodes)^2 is </a:t>
            </a:r>
            <a:r>
              <a:rPr lang="en-US" b="1" dirty="0">
                <a:solidFill>
                  <a:srgbClr val="0070C0"/>
                </a:solidFill>
              </a:rPr>
              <a:t>2365444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12798" y="302498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70C0"/>
                </a:solidFill>
              </a:rPr>
              <a:t>8032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edges ≪ 2365444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9188" y="48006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0070C0"/>
                </a:solidFill>
              </a:rPr>
              <a:t>so… </a:t>
            </a:r>
            <a:r>
              <a:rPr lang="en-US" sz="2800" b="1" dirty="0" smtClean="0">
                <a:solidFill>
                  <a:srgbClr val="C00000"/>
                </a:solidFill>
              </a:rPr>
              <a:t>Sparse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63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6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Complete Graphs are Dense</a:t>
            </a:r>
            <a:endParaRPr lang="en-US" dirty="0"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17664" y="632778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2">
                    <a:lumMod val="25000"/>
                  </a:schemeClr>
                </a:solidFill>
                <a:latin typeface="Candara" panose="020E0502030303020204" pitchFamily="34" charset="0"/>
              </a:rPr>
              <a:t>f</a:t>
            </a:r>
            <a:r>
              <a:rPr lang="en-US" b="1" i="1" dirty="0" smtClean="0">
                <a:solidFill>
                  <a:schemeClr val="bg2">
                    <a:lumMod val="25000"/>
                  </a:schemeClr>
                </a:solidFill>
                <a:latin typeface="Candara" panose="020E0502030303020204" pitchFamily="34" charset="0"/>
              </a:rPr>
              <a:t>rom numerics.io </a:t>
            </a:r>
            <a:endParaRPr lang="en-US" b="1" i="1" dirty="0">
              <a:solidFill>
                <a:schemeClr val="bg2">
                  <a:lumMod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44728" y="6188308"/>
            <a:ext cx="306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 smtClean="0">
                <a:solidFill>
                  <a:schemeClr val="bg2">
                    <a:lumMod val="25000"/>
                  </a:schemeClr>
                </a:solidFill>
                <a:latin typeface="Candara" panose="020E0502030303020204" pitchFamily="34" charset="0"/>
              </a:rPr>
              <a:t>Effluviamagazine.com/</a:t>
            </a:r>
            <a:r>
              <a:rPr lang="en-US" sz="1400" b="1" i="1" dirty="0" err="1" smtClean="0">
                <a:solidFill>
                  <a:schemeClr val="bg2">
                    <a:lumMod val="25000"/>
                  </a:schemeClr>
                </a:solidFill>
                <a:latin typeface="Candara" panose="020E0502030303020204" pitchFamily="34" charset="0"/>
              </a:rPr>
              <a:t>effluviablog</a:t>
            </a:r>
            <a:endParaRPr lang="en-US" sz="1400" b="1" i="1" dirty="0" smtClean="0">
              <a:solidFill>
                <a:schemeClr val="bg2">
                  <a:lumMod val="25000"/>
                </a:schemeClr>
              </a:solidFill>
              <a:latin typeface="Candara" panose="020E0502030303020204" pitchFamily="34" charset="0"/>
            </a:endParaRPr>
          </a:p>
          <a:p>
            <a:pPr lvl="0" algn="r"/>
            <a:r>
              <a:rPr lang="en-US" altLang="en-US" sz="1400" b="1" i="1" dirty="0">
                <a:solidFill>
                  <a:schemeClr val="bg2">
                    <a:lumMod val="25000"/>
                  </a:schemeClr>
                </a:solidFill>
                <a:latin typeface="Candara" panose="020E0502030303020204" pitchFamily="34" charset="0"/>
              </a:rPr>
              <a:t>Friday, June 27, 2014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86460"/>
            <a:ext cx="4800600" cy="479051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870" y="2699304"/>
            <a:ext cx="3381375" cy="3381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3600" y="2299194"/>
            <a:ext cx="623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i="1" dirty="0" smtClean="0">
                <a:solidFill>
                  <a:srgbClr val="C00000"/>
                </a:solidFill>
                <a:latin typeface="Candara" panose="020E0502030303020204" pitchFamily="34" charset="0"/>
              </a:rPr>
              <a:t>K16</a:t>
            </a:r>
            <a:endParaRPr lang="en-US" altLang="en-US" sz="2000" b="1" i="1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0" y="17776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i="1" dirty="0" smtClean="0">
                <a:solidFill>
                  <a:srgbClr val="C00000"/>
                </a:solidFill>
                <a:latin typeface="Candara" panose="020E0502030303020204" pitchFamily="34" charset="0"/>
              </a:rPr>
              <a:t>K100</a:t>
            </a:r>
            <a:endParaRPr lang="en-US" altLang="en-US" sz="2000" b="1" i="1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5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Dense? Or Sparse?</a:t>
            </a:r>
            <a:endParaRPr lang="en-US" dirty="0"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17638"/>
            <a:ext cx="7443152" cy="5316537"/>
          </a:xfrm>
        </p:spPr>
      </p:pic>
      <p:sp>
        <p:nvSpPr>
          <p:cNvPr id="4" name="TextBox 3"/>
          <p:cNvSpPr txBox="1"/>
          <p:nvPr/>
        </p:nvSpPr>
        <p:spPr>
          <a:xfrm>
            <a:off x="6781800" y="609600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i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rom Martin </a:t>
            </a:r>
            <a:r>
              <a:rPr lang="en-US" sz="1400" i="1" dirty="0" err="1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Grandjean</a:t>
            </a:r>
            <a:r>
              <a:rPr lang="en-US" sz="1400" i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Digital Humanities site</a:t>
            </a:r>
            <a:endParaRPr lang="en-US" sz="1400" i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32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A better approach for sparse graphs</a:t>
            </a:r>
          </a:p>
          <a:p>
            <a:r>
              <a:rPr lang="en-US" sz="2000" b="1" i="1" dirty="0" smtClean="0"/>
              <a:t>Keep list of vertices</a:t>
            </a:r>
          </a:p>
          <a:p>
            <a:r>
              <a:rPr lang="en-US" sz="2000" b="1" i="1" dirty="0" smtClean="0"/>
              <a:t>Each vertex has a list of adjacent vertices</a:t>
            </a:r>
          </a:p>
          <a:p>
            <a:pPr lvl="1"/>
            <a:r>
              <a:rPr lang="en-US" sz="1600" b="1" i="1" dirty="0" smtClean="0">
                <a:solidFill>
                  <a:srgbClr val="0070C0"/>
                </a:solidFill>
              </a:rPr>
              <a:t>List of lists</a:t>
            </a:r>
          </a:p>
          <a:p>
            <a:pPr lvl="1"/>
            <a:r>
              <a:rPr lang="en-US" sz="1600" b="1" i="1" dirty="0" err="1" smtClean="0">
                <a:solidFill>
                  <a:srgbClr val="0070C0"/>
                </a:solidFill>
              </a:rPr>
              <a:t>HashMap</a:t>
            </a:r>
            <a:r>
              <a:rPr lang="en-US" sz="1600" b="1" i="1" dirty="0" smtClean="0">
                <a:solidFill>
                  <a:srgbClr val="0070C0"/>
                </a:solidFill>
              </a:rPr>
              <a:t> of lists</a:t>
            </a:r>
          </a:p>
          <a:p>
            <a:pPr lvl="1"/>
            <a:r>
              <a:rPr lang="en-US" sz="1600" b="1" i="1" dirty="0" smtClean="0">
                <a:solidFill>
                  <a:srgbClr val="0070C0"/>
                </a:solidFill>
              </a:rPr>
              <a:t>Array of lists</a:t>
            </a:r>
            <a:endParaRPr lang="en-US" sz="1600" b="1" i="1" dirty="0">
              <a:solidFill>
                <a:srgbClr val="0070C0"/>
              </a:solidFill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Adjacency List</a:t>
            </a:r>
            <a:endParaRPr lang="en-US" sz="4000" dirty="0"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05646" y="3821893"/>
            <a:ext cx="1828800" cy="2040694"/>
            <a:chOff x="986315" y="3220416"/>
            <a:chExt cx="2305339" cy="2507612"/>
          </a:xfrm>
        </p:grpSpPr>
        <p:cxnSp>
          <p:nvCxnSpPr>
            <p:cNvPr id="7" name="Straight Arrow Connector 6"/>
            <p:cNvCxnSpPr>
              <a:stCxn id="12" idx="2"/>
              <a:endCxn id="10" idx="6"/>
            </p:cNvCxnSpPr>
            <p:nvPr/>
          </p:nvCxnSpPr>
          <p:spPr>
            <a:xfrm flipH="1">
              <a:off x="1478872" y="5493867"/>
              <a:ext cx="1315243" cy="2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991224" y="3220416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799022" y="3220416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986315" y="5259705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4"/>
              <a:endCxn id="10" idx="0"/>
            </p:cNvCxnSpPr>
            <p:nvPr/>
          </p:nvCxnSpPr>
          <p:spPr>
            <a:xfrm flipH="1">
              <a:off x="1232593" y="3688739"/>
              <a:ext cx="4909" cy="1570969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794114" y="5259705"/>
              <a:ext cx="492557" cy="46832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9" idx="4"/>
              <a:endCxn id="12" idx="0"/>
            </p:cNvCxnSpPr>
            <p:nvPr/>
          </p:nvCxnSpPr>
          <p:spPr>
            <a:xfrm flipH="1">
              <a:off x="3040393" y="3688739"/>
              <a:ext cx="4909" cy="1570969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5"/>
              <a:endCxn id="12" idx="1"/>
            </p:cNvCxnSpPr>
            <p:nvPr/>
          </p:nvCxnSpPr>
          <p:spPr>
            <a:xfrm>
              <a:off x="1411647" y="3620153"/>
              <a:ext cx="1454600" cy="1708136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6"/>
              <a:endCxn id="9" idx="2"/>
            </p:cNvCxnSpPr>
            <p:nvPr/>
          </p:nvCxnSpPr>
          <p:spPr>
            <a:xfrm>
              <a:off x="1483780" y="3454577"/>
              <a:ext cx="1315243" cy="0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034719" y="3256883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/>
                <a:t>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63032" y="5318384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C</a:t>
              </a:r>
              <a:endParaRPr lang="en-US" b="1" dirty="0" smtClean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67238" y="5315261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B</a:t>
              </a:r>
              <a:endParaRPr lang="en-US" b="1" dirty="0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47979" y="3275972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/>
                <a:t>D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038600" y="3200400"/>
            <a:ext cx="464127" cy="2870581"/>
            <a:chOff x="4038600" y="3200400"/>
            <a:chExt cx="464127" cy="2870581"/>
          </a:xfrm>
        </p:grpSpPr>
        <p:sp>
          <p:nvSpPr>
            <p:cNvPr id="20" name="Rectangle 19"/>
            <p:cNvSpPr/>
            <p:nvPr/>
          </p:nvSpPr>
          <p:spPr>
            <a:xfrm>
              <a:off x="4038600" y="3200400"/>
              <a:ext cx="457200" cy="28705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038600" y="3657600"/>
              <a:ext cx="457200" cy="0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038600" y="4135306"/>
              <a:ext cx="457200" cy="0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038600" y="4572000"/>
              <a:ext cx="457200" cy="0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045527" y="5029200"/>
              <a:ext cx="457200" cy="0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038600" y="5468188"/>
              <a:ext cx="457200" cy="0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038600" y="5850693"/>
              <a:ext cx="457200" cy="0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125489" y="3297217"/>
              <a:ext cx="340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 smtClean="0"/>
                <a:t>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25490" y="3767029"/>
              <a:ext cx="340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/>
                <a:t>B</a:t>
              </a:r>
              <a:endParaRPr lang="en-US" sz="1400" b="1" dirty="0" smtClean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20850" y="4667640"/>
              <a:ext cx="340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/>
                <a:t>D</a:t>
              </a:r>
              <a:endParaRPr lang="en-US" sz="1400" b="1" dirty="0" smtClean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25489" y="4228209"/>
              <a:ext cx="340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/>
                <a:t>C</a:t>
              </a:r>
              <a:endParaRPr lang="en-US" sz="1400" b="1" dirty="0" smtClean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502093" y="3200401"/>
            <a:ext cx="919554" cy="336645"/>
            <a:chOff x="4502093" y="3200401"/>
            <a:chExt cx="919554" cy="336645"/>
          </a:xfrm>
        </p:grpSpPr>
        <p:grpSp>
          <p:nvGrpSpPr>
            <p:cNvPr id="74" name="Group 73"/>
            <p:cNvGrpSpPr/>
            <p:nvPr/>
          </p:nvGrpSpPr>
          <p:grpSpPr>
            <a:xfrm>
              <a:off x="4502093" y="3200401"/>
              <a:ext cx="919554" cy="304800"/>
              <a:chOff x="4502093" y="3200401"/>
              <a:chExt cx="919554" cy="30480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4964447" y="3200401"/>
                <a:ext cx="457200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Arrow Connector 48"/>
              <p:cNvCxnSpPr>
                <a:endCxn id="34" idx="1"/>
              </p:cNvCxnSpPr>
              <p:nvPr/>
            </p:nvCxnSpPr>
            <p:spPr>
              <a:xfrm>
                <a:off x="4502093" y="3352800"/>
                <a:ext cx="462354" cy="1"/>
              </a:xfrm>
              <a:prstGeom prst="straightConnector1">
                <a:avLst/>
              </a:prstGeom>
              <a:ln w="34925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/>
            <p:cNvSpPr txBox="1"/>
            <p:nvPr/>
          </p:nvSpPr>
          <p:spPr>
            <a:xfrm>
              <a:off x="5059714" y="3229269"/>
              <a:ext cx="340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/>
                <a:t>B</a:t>
              </a:r>
              <a:endParaRPr lang="en-US" sz="1400" b="1" dirty="0" smtClean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421647" y="3200400"/>
            <a:ext cx="892488" cy="344958"/>
            <a:chOff x="5421647" y="3200400"/>
            <a:chExt cx="892488" cy="344958"/>
          </a:xfrm>
        </p:grpSpPr>
        <p:grpSp>
          <p:nvGrpSpPr>
            <p:cNvPr id="75" name="Group 74"/>
            <p:cNvGrpSpPr/>
            <p:nvPr/>
          </p:nvGrpSpPr>
          <p:grpSpPr>
            <a:xfrm>
              <a:off x="5421647" y="3200400"/>
              <a:ext cx="892488" cy="304800"/>
              <a:chOff x="5421647" y="3200400"/>
              <a:chExt cx="892488" cy="3048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856935" y="3200400"/>
                <a:ext cx="457200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/>
              <p:cNvCxnSpPr>
                <a:stCxn id="34" idx="3"/>
                <a:endCxn id="43" idx="1"/>
              </p:cNvCxnSpPr>
              <p:nvPr/>
            </p:nvCxnSpPr>
            <p:spPr>
              <a:xfrm flipV="1">
                <a:off x="5421647" y="3352800"/>
                <a:ext cx="435288" cy="1"/>
              </a:xfrm>
              <a:prstGeom prst="straightConnector1">
                <a:avLst/>
              </a:prstGeom>
              <a:ln w="34925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/>
            <p:cNvSpPr txBox="1"/>
            <p:nvPr/>
          </p:nvSpPr>
          <p:spPr>
            <a:xfrm>
              <a:off x="5923837" y="3237581"/>
              <a:ext cx="340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 smtClean="0"/>
                <a:t>C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314135" y="3200400"/>
            <a:ext cx="1023958" cy="343553"/>
            <a:chOff x="6314135" y="3200400"/>
            <a:chExt cx="1023958" cy="343553"/>
          </a:xfrm>
        </p:grpSpPr>
        <p:grpSp>
          <p:nvGrpSpPr>
            <p:cNvPr id="81" name="Group 80"/>
            <p:cNvGrpSpPr/>
            <p:nvPr/>
          </p:nvGrpSpPr>
          <p:grpSpPr>
            <a:xfrm>
              <a:off x="6314135" y="3200400"/>
              <a:ext cx="892488" cy="343553"/>
              <a:chOff x="6314135" y="3200400"/>
              <a:chExt cx="892488" cy="343553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6314135" y="3200400"/>
                <a:ext cx="892488" cy="304800"/>
                <a:chOff x="6314135" y="3200400"/>
                <a:chExt cx="892488" cy="3048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6749423" y="3200400"/>
                  <a:ext cx="457200" cy="3048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Arrow Connector 49"/>
                <p:cNvCxnSpPr>
                  <a:stCxn id="43" idx="3"/>
                  <a:endCxn id="44" idx="1"/>
                </p:cNvCxnSpPr>
                <p:nvPr/>
              </p:nvCxnSpPr>
              <p:spPr>
                <a:xfrm>
                  <a:off x="6314135" y="3352800"/>
                  <a:ext cx="435288" cy="0"/>
                </a:xfrm>
                <a:prstGeom prst="straightConnector1">
                  <a:avLst/>
                </a:prstGeom>
                <a:ln w="34925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TextBox 69"/>
              <p:cNvSpPr txBox="1"/>
              <p:nvPr/>
            </p:nvSpPr>
            <p:spPr>
              <a:xfrm>
                <a:off x="6818074" y="3236176"/>
                <a:ext cx="3400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400" b="1" dirty="0" smtClean="0"/>
                  <a:t>D</a:t>
                </a:r>
              </a:p>
            </p:txBody>
          </p:sp>
        </p:grpSp>
        <p:cxnSp>
          <p:nvCxnSpPr>
            <p:cNvPr id="84" name="Straight Arrow Connector 83"/>
            <p:cNvCxnSpPr/>
            <p:nvPr/>
          </p:nvCxnSpPr>
          <p:spPr>
            <a:xfrm>
              <a:off x="7218070" y="3347258"/>
              <a:ext cx="120023" cy="5542"/>
            </a:xfrm>
            <a:prstGeom prst="straightConnector1">
              <a:avLst/>
            </a:prstGeom>
            <a:ln w="34925">
              <a:solidFill>
                <a:schemeClr val="accent5">
                  <a:lumMod val="75000"/>
                </a:schemeClr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4495800" y="4572000"/>
            <a:ext cx="1045870" cy="334629"/>
            <a:chOff x="4495800" y="4572000"/>
            <a:chExt cx="1045870" cy="334629"/>
          </a:xfrm>
        </p:grpSpPr>
        <p:grpSp>
          <p:nvGrpSpPr>
            <p:cNvPr id="83" name="Group 82"/>
            <p:cNvGrpSpPr/>
            <p:nvPr/>
          </p:nvGrpSpPr>
          <p:grpSpPr>
            <a:xfrm>
              <a:off x="4495800" y="4572000"/>
              <a:ext cx="925847" cy="334629"/>
              <a:chOff x="4495800" y="4572000"/>
              <a:chExt cx="925847" cy="334629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4495800" y="4572000"/>
                <a:ext cx="925847" cy="304800"/>
                <a:chOff x="4495800" y="4572000"/>
                <a:chExt cx="925847" cy="3048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4964447" y="4572000"/>
                  <a:ext cx="457200" cy="3048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Arrow Connector 62"/>
                <p:cNvCxnSpPr>
                  <a:endCxn id="46" idx="1"/>
                </p:cNvCxnSpPr>
                <p:nvPr/>
              </p:nvCxnSpPr>
              <p:spPr>
                <a:xfrm>
                  <a:off x="4495800" y="4724400"/>
                  <a:ext cx="468647" cy="0"/>
                </a:xfrm>
                <a:prstGeom prst="straightConnector1">
                  <a:avLst/>
                </a:prstGeom>
                <a:ln w="34925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TextBox 71"/>
              <p:cNvSpPr txBox="1"/>
              <p:nvPr/>
            </p:nvSpPr>
            <p:spPr>
              <a:xfrm>
                <a:off x="5039808" y="4598852"/>
                <a:ext cx="3400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400" b="1" dirty="0" smtClean="0"/>
                  <a:t>C</a:t>
                </a:r>
              </a:p>
            </p:txBody>
          </p:sp>
        </p:grpSp>
        <p:cxnSp>
          <p:nvCxnSpPr>
            <p:cNvPr id="87" name="Straight Arrow Connector 86"/>
            <p:cNvCxnSpPr/>
            <p:nvPr/>
          </p:nvCxnSpPr>
          <p:spPr>
            <a:xfrm>
              <a:off x="5421647" y="4718857"/>
              <a:ext cx="120023" cy="5542"/>
            </a:xfrm>
            <a:prstGeom prst="straightConnector1">
              <a:avLst/>
            </a:prstGeom>
            <a:ln w="34925">
              <a:solidFill>
                <a:schemeClr val="accent5">
                  <a:lumMod val="75000"/>
                </a:schemeClr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/>
          <p:nvPr/>
        </p:nvCxnSpPr>
        <p:spPr>
          <a:xfrm>
            <a:off x="4502727" y="3873455"/>
            <a:ext cx="120023" cy="5542"/>
          </a:xfrm>
          <a:prstGeom prst="straightConnector1">
            <a:avLst/>
          </a:prstGeom>
          <a:ln w="34925">
            <a:solidFill>
              <a:schemeClr val="accent5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495800" y="4155773"/>
            <a:ext cx="1032815" cy="339622"/>
            <a:chOff x="4495800" y="4155773"/>
            <a:chExt cx="1032815" cy="339622"/>
          </a:xfrm>
        </p:grpSpPr>
        <p:grpSp>
          <p:nvGrpSpPr>
            <p:cNvPr id="82" name="Group 81"/>
            <p:cNvGrpSpPr/>
            <p:nvPr/>
          </p:nvGrpSpPr>
          <p:grpSpPr>
            <a:xfrm>
              <a:off x="4495800" y="4155773"/>
              <a:ext cx="930752" cy="339622"/>
              <a:chOff x="4495800" y="4155773"/>
              <a:chExt cx="930752" cy="339622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4495800" y="4155773"/>
                <a:ext cx="930752" cy="304800"/>
                <a:chOff x="4495800" y="4155773"/>
                <a:chExt cx="930752" cy="3048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4969352" y="4155773"/>
                  <a:ext cx="457200" cy="3048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/>
                <p:cNvCxnSpPr>
                  <a:endCxn id="45" idx="1"/>
                </p:cNvCxnSpPr>
                <p:nvPr/>
              </p:nvCxnSpPr>
              <p:spPr>
                <a:xfrm>
                  <a:off x="4495800" y="4308173"/>
                  <a:ext cx="473552" cy="0"/>
                </a:xfrm>
                <a:prstGeom prst="straightConnector1">
                  <a:avLst/>
                </a:prstGeom>
                <a:ln w="34925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TextBox 70"/>
              <p:cNvSpPr txBox="1"/>
              <p:nvPr/>
            </p:nvSpPr>
            <p:spPr>
              <a:xfrm>
                <a:off x="5060240" y="4187618"/>
                <a:ext cx="3400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400" b="1" dirty="0"/>
                  <a:t>B</a:t>
                </a:r>
                <a:endParaRPr lang="en-US" sz="1400" b="1" dirty="0" smtClean="0"/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>
              <a:off x="5408592" y="4308173"/>
              <a:ext cx="120023" cy="5542"/>
            </a:xfrm>
            <a:prstGeom prst="straightConnector1">
              <a:avLst/>
            </a:prstGeom>
            <a:ln w="34925">
              <a:solidFill>
                <a:schemeClr val="accent5">
                  <a:lumMod val="75000"/>
                </a:schemeClr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751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8382000" cy="4653343"/>
          </a:xfrm>
        </p:spPr>
        <p:txBody>
          <a:bodyPr/>
          <a:lstStyle/>
          <a:p>
            <a:pPr marL="109728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If edges are weighted store that in the link cell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Adjacency List</a:t>
            </a:r>
            <a:endParaRPr lang="en-US" sz="4000" dirty="0"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30322" y="2325120"/>
            <a:ext cx="2620896" cy="2857944"/>
            <a:chOff x="864375" y="3029573"/>
            <a:chExt cx="2620896" cy="2857944"/>
          </a:xfrm>
        </p:grpSpPr>
        <p:cxnSp>
          <p:nvCxnSpPr>
            <p:cNvPr id="64" name="Straight Arrow Connector 63"/>
            <p:cNvCxnSpPr>
              <a:stCxn id="86" idx="2"/>
              <a:endCxn id="67" idx="6"/>
            </p:cNvCxnSpPr>
            <p:nvPr/>
          </p:nvCxnSpPr>
          <p:spPr>
            <a:xfrm flipH="1">
              <a:off x="1470398" y="5450432"/>
              <a:ext cx="1315243" cy="2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982750" y="3176981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2790548" y="3176981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977841" y="5216270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/>
            <p:cNvCxnSpPr>
              <a:stCxn id="65" idx="4"/>
              <a:endCxn id="67" idx="0"/>
            </p:cNvCxnSpPr>
            <p:nvPr/>
          </p:nvCxnSpPr>
          <p:spPr>
            <a:xfrm flipH="1">
              <a:off x="1224119" y="3645304"/>
              <a:ext cx="4909" cy="1570969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2785640" y="5216270"/>
              <a:ext cx="492557" cy="46832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/>
            <p:cNvCxnSpPr>
              <a:stCxn id="66" idx="4"/>
              <a:endCxn id="86" idx="0"/>
            </p:cNvCxnSpPr>
            <p:nvPr/>
          </p:nvCxnSpPr>
          <p:spPr>
            <a:xfrm flipH="1">
              <a:off x="3031919" y="3645304"/>
              <a:ext cx="4909" cy="1570969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65" idx="5"/>
              <a:endCxn id="86" idx="1"/>
            </p:cNvCxnSpPr>
            <p:nvPr/>
          </p:nvCxnSpPr>
          <p:spPr>
            <a:xfrm>
              <a:off x="1403173" y="3576718"/>
              <a:ext cx="1454600" cy="1708136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65" idx="6"/>
              <a:endCxn id="66" idx="2"/>
            </p:cNvCxnSpPr>
            <p:nvPr/>
          </p:nvCxnSpPr>
          <p:spPr>
            <a:xfrm>
              <a:off x="1475306" y="3411142"/>
              <a:ext cx="1315243" cy="0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1034719" y="3256883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/>
                <a:t>A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863032" y="5318384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C</a:t>
              </a:r>
              <a:endParaRPr lang="en-US" b="1" dirty="0" smtClean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067238" y="5315261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B</a:t>
              </a:r>
              <a:endParaRPr lang="en-US" b="1" dirty="0" smtClean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847979" y="3275972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/>
                <a:t>D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861097" y="3029573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960568" y="5518185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64375" y="4239610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056649" y="4094333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024708" y="4025543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0070C0"/>
                  </a:solidFill>
                </a:rPr>
                <a:t>6</a:t>
              </a:r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4076066" y="2367207"/>
            <a:ext cx="602777" cy="586581"/>
            <a:chOff x="4076066" y="2367207"/>
            <a:chExt cx="602777" cy="586581"/>
          </a:xfrm>
        </p:grpSpPr>
        <p:grpSp>
          <p:nvGrpSpPr>
            <p:cNvPr id="138" name="Group 137"/>
            <p:cNvGrpSpPr/>
            <p:nvPr/>
          </p:nvGrpSpPr>
          <p:grpSpPr>
            <a:xfrm>
              <a:off x="4076066" y="2367207"/>
              <a:ext cx="602777" cy="586581"/>
              <a:chOff x="4883625" y="2004219"/>
              <a:chExt cx="602777" cy="586581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4883625" y="2004219"/>
                <a:ext cx="602776" cy="586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0" name="Straight Connector 139"/>
              <p:cNvCxnSpPr/>
              <p:nvPr/>
            </p:nvCxnSpPr>
            <p:spPr>
              <a:xfrm>
                <a:off x="4883625" y="2362200"/>
                <a:ext cx="602777" cy="0"/>
              </a:xfrm>
              <a:prstGeom prst="line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5181600" y="2362200"/>
                <a:ext cx="0" cy="228600"/>
              </a:xfrm>
              <a:prstGeom prst="line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5" name="TextBox 164"/>
            <p:cNvSpPr txBox="1"/>
            <p:nvPr/>
          </p:nvSpPr>
          <p:spPr>
            <a:xfrm>
              <a:off x="4203178" y="2394678"/>
              <a:ext cx="3665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 smtClean="0"/>
                <a:t>A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4076066" y="2852516"/>
            <a:ext cx="602777" cy="1062653"/>
            <a:chOff x="4076066" y="2852516"/>
            <a:chExt cx="602777" cy="1062653"/>
          </a:xfrm>
        </p:grpSpPr>
        <p:grpSp>
          <p:nvGrpSpPr>
            <p:cNvPr id="169" name="Group 168"/>
            <p:cNvGrpSpPr/>
            <p:nvPr/>
          </p:nvGrpSpPr>
          <p:grpSpPr>
            <a:xfrm>
              <a:off x="4076066" y="2852516"/>
              <a:ext cx="602777" cy="1062653"/>
              <a:chOff x="4076066" y="2852516"/>
              <a:chExt cx="602777" cy="1062653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4076066" y="3328588"/>
                <a:ext cx="602777" cy="586581"/>
                <a:chOff x="4883625" y="2004219"/>
                <a:chExt cx="602777" cy="586581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4883625" y="2004219"/>
                  <a:ext cx="602776" cy="586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4883625" y="2362200"/>
                  <a:ext cx="602777" cy="0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5181600" y="2362200"/>
                  <a:ext cx="0" cy="228600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9" name="Straight Arrow Connector 158"/>
              <p:cNvCxnSpPr/>
              <p:nvPr/>
            </p:nvCxnSpPr>
            <p:spPr>
              <a:xfrm>
                <a:off x="4197188" y="2852516"/>
                <a:ext cx="28417" cy="473568"/>
              </a:xfrm>
              <a:prstGeom prst="straightConnector1">
                <a:avLst/>
              </a:prstGeom>
              <a:ln w="34925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4216743" y="3379254"/>
              <a:ext cx="3665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/>
                <a:t>B</a:t>
              </a:r>
              <a:endParaRPr lang="en-US" sz="1400" b="1" dirty="0" smtClean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4076066" y="3801462"/>
            <a:ext cx="602777" cy="1180685"/>
            <a:chOff x="4076066" y="3801462"/>
            <a:chExt cx="602777" cy="1180685"/>
          </a:xfrm>
        </p:grpSpPr>
        <p:grpSp>
          <p:nvGrpSpPr>
            <p:cNvPr id="170" name="Group 169"/>
            <p:cNvGrpSpPr/>
            <p:nvPr/>
          </p:nvGrpSpPr>
          <p:grpSpPr>
            <a:xfrm>
              <a:off x="4076066" y="3801462"/>
              <a:ext cx="602777" cy="1180685"/>
              <a:chOff x="4076066" y="3801462"/>
              <a:chExt cx="602777" cy="1180685"/>
            </a:xfrm>
          </p:grpSpPr>
          <p:grpSp>
            <p:nvGrpSpPr>
              <p:cNvPr id="149" name="Group 148"/>
              <p:cNvGrpSpPr/>
              <p:nvPr/>
            </p:nvGrpSpPr>
            <p:grpSpPr>
              <a:xfrm>
                <a:off x="4076066" y="4395566"/>
                <a:ext cx="602777" cy="586581"/>
                <a:chOff x="4883625" y="2004219"/>
                <a:chExt cx="602777" cy="586581"/>
              </a:xfrm>
            </p:grpSpPr>
            <p:sp>
              <p:nvSpPr>
                <p:cNvPr id="150" name="Rectangle 149"/>
                <p:cNvSpPr/>
                <p:nvPr/>
              </p:nvSpPr>
              <p:spPr>
                <a:xfrm>
                  <a:off x="4883625" y="2004219"/>
                  <a:ext cx="602776" cy="586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4883625" y="2362200"/>
                  <a:ext cx="602777" cy="0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5181600" y="2362200"/>
                  <a:ext cx="0" cy="228600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1" name="Straight Arrow Connector 160"/>
              <p:cNvCxnSpPr/>
              <p:nvPr/>
            </p:nvCxnSpPr>
            <p:spPr>
              <a:xfrm>
                <a:off x="4208454" y="3801462"/>
                <a:ext cx="17151" cy="551270"/>
              </a:xfrm>
              <a:prstGeom prst="straightConnector1">
                <a:avLst/>
              </a:prstGeom>
              <a:ln w="34925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4203177" y="4431797"/>
              <a:ext cx="3665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/>
                <a:t>C</a:t>
              </a:r>
              <a:endParaRPr lang="en-US" sz="1400" b="1" dirty="0" smtClean="0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4076066" y="4880928"/>
            <a:ext cx="602777" cy="1382722"/>
            <a:chOff x="4076066" y="4880928"/>
            <a:chExt cx="602777" cy="1382722"/>
          </a:xfrm>
        </p:grpSpPr>
        <p:grpSp>
          <p:nvGrpSpPr>
            <p:cNvPr id="153" name="Group 152"/>
            <p:cNvGrpSpPr/>
            <p:nvPr/>
          </p:nvGrpSpPr>
          <p:grpSpPr>
            <a:xfrm>
              <a:off x="4076066" y="5527234"/>
              <a:ext cx="602777" cy="586581"/>
              <a:chOff x="4883625" y="2004219"/>
              <a:chExt cx="602777" cy="586581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4883625" y="2004219"/>
                <a:ext cx="602776" cy="586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5" name="Straight Connector 154"/>
              <p:cNvCxnSpPr/>
              <p:nvPr/>
            </p:nvCxnSpPr>
            <p:spPr>
              <a:xfrm>
                <a:off x="4883625" y="2362200"/>
                <a:ext cx="602777" cy="0"/>
              </a:xfrm>
              <a:prstGeom prst="line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5181600" y="2362200"/>
                <a:ext cx="0" cy="228600"/>
              </a:xfrm>
              <a:prstGeom prst="line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Arrow Connector 87"/>
            <p:cNvCxnSpPr/>
            <p:nvPr/>
          </p:nvCxnSpPr>
          <p:spPr>
            <a:xfrm>
              <a:off x="4216743" y="6004323"/>
              <a:ext cx="0" cy="259327"/>
            </a:xfrm>
            <a:prstGeom prst="straightConnector1">
              <a:avLst/>
            </a:prstGeom>
            <a:ln w="34925">
              <a:solidFill>
                <a:schemeClr val="accent5">
                  <a:lumMod val="75000"/>
                </a:schemeClr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4238060" y="4880928"/>
              <a:ext cx="17151" cy="604273"/>
            </a:xfrm>
            <a:prstGeom prst="straightConnector1">
              <a:avLst/>
            </a:prstGeom>
            <a:ln w="3492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4203177" y="5546711"/>
              <a:ext cx="3665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/>
                <a:t>D</a:t>
              </a:r>
              <a:endParaRPr lang="en-US" sz="1400" b="1" dirty="0" smtClean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4573404" y="4688856"/>
            <a:ext cx="1441101" cy="336125"/>
            <a:chOff x="4495800" y="4148776"/>
            <a:chExt cx="1441101" cy="336125"/>
          </a:xfrm>
        </p:grpSpPr>
        <p:grpSp>
          <p:nvGrpSpPr>
            <p:cNvPr id="91" name="Group 90"/>
            <p:cNvGrpSpPr/>
            <p:nvPr/>
          </p:nvGrpSpPr>
          <p:grpSpPr>
            <a:xfrm>
              <a:off x="4495800" y="4155773"/>
              <a:ext cx="1441101" cy="329128"/>
              <a:chOff x="4495800" y="4155773"/>
              <a:chExt cx="1441101" cy="329128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4495800" y="4155773"/>
                <a:ext cx="1371598" cy="329128"/>
                <a:chOff x="4495800" y="4155773"/>
                <a:chExt cx="1371598" cy="329128"/>
              </a:xfrm>
            </p:grpSpPr>
            <p:grpSp>
              <p:nvGrpSpPr>
                <p:cNvPr id="77" name="Group 76"/>
                <p:cNvGrpSpPr/>
                <p:nvPr/>
              </p:nvGrpSpPr>
              <p:grpSpPr>
                <a:xfrm>
                  <a:off x="4495800" y="4155773"/>
                  <a:ext cx="1371598" cy="304800"/>
                  <a:chOff x="4495800" y="4155773"/>
                  <a:chExt cx="1371598" cy="3048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4969351" y="4155773"/>
                    <a:ext cx="898047" cy="3048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1" name="Straight Arrow Connector 50"/>
                  <p:cNvCxnSpPr>
                    <a:endCxn id="45" idx="1"/>
                  </p:cNvCxnSpPr>
                  <p:nvPr/>
                </p:nvCxnSpPr>
                <p:spPr>
                  <a:xfrm>
                    <a:off x="4495800" y="4308173"/>
                    <a:ext cx="473551" cy="0"/>
                  </a:xfrm>
                  <a:prstGeom prst="straightConnector1">
                    <a:avLst/>
                  </a:prstGeom>
                  <a:ln w="34925">
                    <a:solidFill>
                      <a:schemeClr val="accent5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1" name="TextBox 70"/>
                <p:cNvSpPr txBox="1"/>
                <p:nvPr/>
              </p:nvSpPr>
              <p:spPr>
                <a:xfrm>
                  <a:off x="5282072" y="4177124"/>
                  <a:ext cx="34002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400" b="1" dirty="0" smtClean="0"/>
                    <a:t>2</a:t>
                  </a:r>
                </a:p>
              </p:txBody>
            </p:sp>
          </p:grpSp>
          <p:cxnSp>
            <p:nvCxnSpPr>
              <p:cNvPr id="89" name="Straight Arrow Connector 88"/>
              <p:cNvCxnSpPr/>
              <p:nvPr/>
            </p:nvCxnSpPr>
            <p:spPr>
              <a:xfrm>
                <a:off x="5740362" y="4318407"/>
                <a:ext cx="196539" cy="0"/>
              </a:xfrm>
              <a:prstGeom prst="straightConnector1">
                <a:avLst/>
              </a:prstGeom>
              <a:ln w="34925">
                <a:solidFill>
                  <a:schemeClr val="accent5">
                    <a:lumMod val="75000"/>
                  </a:schemeClr>
                </a:solidFill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1" name="Straight Connector 120"/>
            <p:cNvCxnSpPr/>
            <p:nvPr/>
          </p:nvCxnSpPr>
          <p:spPr>
            <a:xfrm>
              <a:off x="5226578" y="4148776"/>
              <a:ext cx="0" cy="297689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5635889" y="4160629"/>
              <a:ext cx="0" cy="297689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/>
          <p:cNvGrpSpPr/>
          <p:nvPr/>
        </p:nvGrpSpPr>
        <p:grpSpPr>
          <a:xfrm>
            <a:off x="4544178" y="5830511"/>
            <a:ext cx="1409426" cy="343601"/>
            <a:chOff x="4495800" y="4610069"/>
            <a:chExt cx="1409426" cy="343601"/>
          </a:xfrm>
        </p:grpSpPr>
        <p:grpSp>
          <p:nvGrpSpPr>
            <p:cNvPr id="92" name="Group 91"/>
            <p:cNvGrpSpPr/>
            <p:nvPr/>
          </p:nvGrpSpPr>
          <p:grpSpPr>
            <a:xfrm>
              <a:off x="4495800" y="4619622"/>
              <a:ext cx="1409426" cy="334048"/>
              <a:chOff x="4495800" y="4572000"/>
              <a:chExt cx="1409426" cy="334048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4495800" y="4572000"/>
                <a:ext cx="1342359" cy="334048"/>
                <a:chOff x="4495800" y="4572000"/>
                <a:chExt cx="1342359" cy="334048"/>
              </a:xfrm>
            </p:grpSpPr>
            <p:grpSp>
              <p:nvGrpSpPr>
                <p:cNvPr id="78" name="Group 77"/>
                <p:cNvGrpSpPr/>
                <p:nvPr/>
              </p:nvGrpSpPr>
              <p:grpSpPr>
                <a:xfrm>
                  <a:off x="4495800" y="4572000"/>
                  <a:ext cx="1342359" cy="304800"/>
                  <a:chOff x="4495800" y="4572000"/>
                  <a:chExt cx="1342359" cy="304800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4964447" y="4572000"/>
                    <a:ext cx="873712" cy="3048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3" name="Straight Arrow Connector 62"/>
                  <p:cNvCxnSpPr>
                    <a:endCxn id="46" idx="1"/>
                  </p:cNvCxnSpPr>
                  <p:nvPr/>
                </p:nvCxnSpPr>
                <p:spPr>
                  <a:xfrm>
                    <a:off x="4495800" y="4724400"/>
                    <a:ext cx="468647" cy="0"/>
                  </a:xfrm>
                  <a:prstGeom prst="straightConnector1">
                    <a:avLst/>
                  </a:prstGeom>
                  <a:ln w="34925">
                    <a:solidFill>
                      <a:schemeClr val="accent5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2" name="TextBox 71"/>
                <p:cNvSpPr txBox="1"/>
                <p:nvPr/>
              </p:nvSpPr>
              <p:spPr>
                <a:xfrm>
                  <a:off x="5253915" y="4598271"/>
                  <a:ext cx="34508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400" b="1" dirty="0"/>
                    <a:t>4</a:t>
                  </a:r>
                  <a:endParaRPr lang="en-US" sz="1400" b="1" dirty="0" smtClean="0"/>
                </a:p>
              </p:txBody>
            </p:sp>
          </p:grpSp>
          <p:cxnSp>
            <p:nvCxnSpPr>
              <p:cNvPr id="87" name="Straight Arrow Connector 86"/>
              <p:cNvCxnSpPr/>
              <p:nvPr/>
            </p:nvCxnSpPr>
            <p:spPr>
              <a:xfrm>
                <a:off x="5713647" y="4713694"/>
                <a:ext cx="191579" cy="6272"/>
              </a:xfrm>
              <a:prstGeom prst="straightConnector1">
                <a:avLst/>
              </a:prstGeom>
              <a:ln w="34925">
                <a:solidFill>
                  <a:schemeClr val="accent5">
                    <a:lumMod val="75000"/>
                  </a:schemeClr>
                </a:solidFill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5616508" y="4626868"/>
              <a:ext cx="0" cy="297689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5211576" y="4610069"/>
              <a:ext cx="0" cy="297689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/>
          <p:cNvGrpSpPr/>
          <p:nvPr/>
        </p:nvGrpSpPr>
        <p:grpSpPr>
          <a:xfrm>
            <a:off x="4554120" y="2648408"/>
            <a:ext cx="4337049" cy="340339"/>
            <a:chOff x="4296839" y="3174949"/>
            <a:chExt cx="4337049" cy="340339"/>
          </a:xfrm>
        </p:grpSpPr>
        <p:grpSp>
          <p:nvGrpSpPr>
            <p:cNvPr id="133" name="Group 132"/>
            <p:cNvGrpSpPr/>
            <p:nvPr/>
          </p:nvGrpSpPr>
          <p:grpSpPr>
            <a:xfrm>
              <a:off x="4296839" y="3197882"/>
              <a:ext cx="1570560" cy="317406"/>
              <a:chOff x="4296839" y="3197882"/>
              <a:chExt cx="1570560" cy="317406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4296839" y="3200401"/>
                <a:ext cx="1570560" cy="314887"/>
                <a:chOff x="4296839" y="3200401"/>
                <a:chExt cx="1570560" cy="314887"/>
              </a:xfrm>
            </p:grpSpPr>
            <p:grpSp>
              <p:nvGrpSpPr>
                <p:cNvPr id="74" name="Group 73"/>
                <p:cNvGrpSpPr/>
                <p:nvPr/>
              </p:nvGrpSpPr>
              <p:grpSpPr>
                <a:xfrm>
                  <a:off x="4296839" y="3200401"/>
                  <a:ext cx="1570560" cy="304800"/>
                  <a:chOff x="4296839" y="3200401"/>
                  <a:chExt cx="1570560" cy="304800"/>
                </a:xfrm>
              </p:grpSpPr>
              <p:sp>
                <p:nvSpPr>
                  <p:cNvPr id="34" name="Rectangle 33"/>
                  <p:cNvSpPr/>
                  <p:nvPr/>
                </p:nvSpPr>
                <p:spPr>
                  <a:xfrm>
                    <a:off x="4964446" y="3200401"/>
                    <a:ext cx="902953" cy="3048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9" name="Straight Arrow Connector 48"/>
                  <p:cNvCxnSpPr>
                    <a:endCxn id="34" idx="1"/>
                  </p:cNvCxnSpPr>
                  <p:nvPr/>
                </p:nvCxnSpPr>
                <p:spPr>
                  <a:xfrm flipV="1">
                    <a:off x="4296839" y="3352801"/>
                    <a:ext cx="667607" cy="13228"/>
                  </a:xfrm>
                  <a:prstGeom prst="straightConnector1">
                    <a:avLst/>
                  </a:prstGeom>
                  <a:ln w="34925">
                    <a:solidFill>
                      <a:schemeClr val="accent5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8" name="TextBox 67"/>
                <p:cNvSpPr txBox="1"/>
                <p:nvPr/>
              </p:nvSpPr>
              <p:spPr>
                <a:xfrm>
                  <a:off x="5289735" y="3207511"/>
                  <a:ext cx="25237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400" b="1" dirty="0" smtClean="0"/>
                    <a:t>3</a:t>
                  </a:r>
                </a:p>
              </p:txBody>
            </p:sp>
          </p:grpSp>
          <p:cxnSp>
            <p:nvCxnSpPr>
              <p:cNvPr id="35" name="Straight Connector 34"/>
              <p:cNvCxnSpPr/>
              <p:nvPr/>
            </p:nvCxnSpPr>
            <p:spPr>
              <a:xfrm>
                <a:off x="5211576" y="3197882"/>
                <a:ext cx="0" cy="297689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5638800" y="3197883"/>
                <a:ext cx="0" cy="297689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/>
            <p:cNvGrpSpPr/>
            <p:nvPr/>
          </p:nvGrpSpPr>
          <p:grpSpPr>
            <a:xfrm>
              <a:off x="5740362" y="3186159"/>
              <a:ext cx="1553635" cy="329129"/>
              <a:chOff x="5740362" y="3186159"/>
              <a:chExt cx="1553635" cy="329129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5740362" y="3186947"/>
                <a:ext cx="1553635" cy="328341"/>
                <a:chOff x="4598800" y="3236734"/>
                <a:chExt cx="1553635" cy="328341"/>
              </a:xfrm>
            </p:grpSpPr>
            <p:grpSp>
              <p:nvGrpSpPr>
                <p:cNvPr id="75" name="Group 74"/>
                <p:cNvGrpSpPr/>
                <p:nvPr/>
              </p:nvGrpSpPr>
              <p:grpSpPr>
                <a:xfrm>
                  <a:off x="4598800" y="3236734"/>
                  <a:ext cx="1553635" cy="304800"/>
                  <a:chOff x="4598800" y="3236734"/>
                  <a:chExt cx="1553635" cy="3048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5208828" y="3236734"/>
                    <a:ext cx="943607" cy="3048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" name="Straight Arrow Connector 46"/>
                  <p:cNvCxnSpPr>
                    <a:endCxn id="43" idx="1"/>
                  </p:cNvCxnSpPr>
                  <p:nvPr/>
                </p:nvCxnSpPr>
                <p:spPr>
                  <a:xfrm flipV="1">
                    <a:off x="4598800" y="3389134"/>
                    <a:ext cx="610028" cy="19426"/>
                  </a:xfrm>
                  <a:prstGeom prst="straightConnector1">
                    <a:avLst/>
                  </a:prstGeom>
                  <a:ln w="34925">
                    <a:solidFill>
                      <a:schemeClr val="accent5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9" name="TextBox 68"/>
                <p:cNvSpPr txBox="1"/>
                <p:nvPr/>
              </p:nvSpPr>
              <p:spPr>
                <a:xfrm>
                  <a:off x="5549063" y="3257298"/>
                  <a:ext cx="34002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400" b="1" dirty="0"/>
                    <a:t>6</a:t>
                  </a:r>
                  <a:endParaRPr lang="en-US" sz="1400" b="1" dirty="0" smtClean="0"/>
                </a:p>
              </p:txBody>
            </p:sp>
          </p:grpSp>
          <p:cxnSp>
            <p:nvCxnSpPr>
              <p:cNvPr id="106" name="Straight Connector 105"/>
              <p:cNvCxnSpPr/>
              <p:nvPr/>
            </p:nvCxnSpPr>
            <p:spPr>
              <a:xfrm>
                <a:off x="6629400" y="3197882"/>
                <a:ext cx="0" cy="297689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7013061" y="3186159"/>
                <a:ext cx="0" cy="297689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7153529" y="3174949"/>
              <a:ext cx="1480359" cy="330710"/>
              <a:chOff x="7153529" y="3174949"/>
              <a:chExt cx="1480359" cy="330710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7153529" y="3174949"/>
                <a:ext cx="1480359" cy="330710"/>
                <a:chOff x="5615718" y="3200400"/>
                <a:chExt cx="1480359" cy="330710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5615718" y="3200400"/>
                  <a:ext cx="1402327" cy="330710"/>
                  <a:chOff x="5615718" y="3200400"/>
                  <a:chExt cx="1402327" cy="330710"/>
                </a:xfrm>
              </p:grpSpPr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5615718" y="3200400"/>
                    <a:ext cx="1402327" cy="304800"/>
                    <a:chOff x="5615718" y="3200400"/>
                    <a:chExt cx="1402327" cy="304800"/>
                  </a:xfrm>
                </p:grpSpPr>
                <p:sp>
                  <p:nvSpPr>
                    <p:cNvPr id="44" name="Rectangle 43"/>
                    <p:cNvSpPr/>
                    <p:nvPr/>
                  </p:nvSpPr>
                  <p:spPr>
                    <a:xfrm>
                      <a:off x="6184179" y="3200400"/>
                      <a:ext cx="833866" cy="304800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25400">
                      <a:solidFill>
                        <a:schemeClr val="tx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0" name="Straight Arrow Connector 49"/>
                    <p:cNvCxnSpPr>
                      <a:endCxn id="44" idx="1"/>
                    </p:cNvCxnSpPr>
                    <p:nvPr/>
                  </p:nvCxnSpPr>
                  <p:spPr>
                    <a:xfrm flipV="1">
                      <a:off x="5615718" y="3352800"/>
                      <a:ext cx="568461" cy="19378"/>
                    </a:xfrm>
                    <a:prstGeom prst="straightConnector1">
                      <a:avLst/>
                    </a:prstGeom>
                    <a:ln w="34925">
                      <a:solidFill>
                        <a:schemeClr val="accent5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6465114" y="3223333"/>
                    <a:ext cx="34002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400" b="1" dirty="0"/>
                      <a:t>2</a:t>
                    </a:r>
                    <a:endParaRPr lang="en-US" sz="1400" b="1" dirty="0" smtClean="0"/>
                  </a:p>
                </p:txBody>
              </p:sp>
            </p:grpSp>
            <p:cxnSp>
              <p:nvCxnSpPr>
                <p:cNvPr id="84" name="Straight Arrow Connector 83"/>
                <p:cNvCxnSpPr/>
                <p:nvPr/>
              </p:nvCxnSpPr>
              <p:spPr>
                <a:xfrm>
                  <a:off x="6904702" y="3352800"/>
                  <a:ext cx="191375" cy="0"/>
                </a:xfrm>
                <a:prstGeom prst="straightConnector1">
                  <a:avLst/>
                </a:prstGeom>
                <a:ln w="34925">
                  <a:solidFill>
                    <a:schemeClr val="accent5">
                      <a:lumMod val="75000"/>
                    </a:schemeClr>
                  </a:solidFill>
                  <a:tailEnd type="diamon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8" name="Straight Connector 107"/>
              <p:cNvCxnSpPr/>
              <p:nvPr/>
            </p:nvCxnSpPr>
            <p:spPr>
              <a:xfrm>
                <a:off x="7985340" y="3186159"/>
                <a:ext cx="0" cy="297689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8342946" y="3182060"/>
                <a:ext cx="0" cy="297689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6" name="Freeform 175"/>
          <p:cNvSpPr/>
          <p:nvPr/>
        </p:nvSpPr>
        <p:spPr>
          <a:xfrm>
            <a:off x="3838470" y="2212689"/>
            <a:ext cx="1528402" cy="1315957"/>
          </a:xfrm>
          <a:custGeom>
            <a:avLst/>
            <a:gdLst>
              <a:gd name="connsiteX0" fmla="*/ 1507253 w 1528402"/>
              <a:gd name="connsiteY0" fmla="*/ 589126 h 1315957"/>
              <a:gd name="connsiteX1" fmla="*/ 1436915 w 1528402"/>
              <a:gd name="connsiteY1" fmla="*/ 284326 h 1315957"/>
              <a:gd name="connsiteX2" fmla="*/ 780422 w 1528402"/>
              <a:gd name="connsiteY2" fmla="*/ 14696 h 1315957"/>
              <a:gd name="connsiteX3" fmla="*/ 135653 w 1528402"/>
              <a:gd name="connsiteY3" fmla="*/ 73311 h 1315957"/>
              <a:gd name="connsiteX4" fmla="*/ 6699 w 1528402"/>
              <a:gd name="connsiteY4" fmla="*/ 389834 h 1315957"/>
              <a:gd name="connsiteX5" fmla="*/ 41868 w 1528402"/>
              <a:gd name="connsiteY5" fmla="*/ 1140111 h 1315957"/>
              <a:gd name="connsiteX6" fmla="*/ 241161 w 1528402"/>
              <a:gd name="connsiteY6" fmla="*/ 1315957 h 1315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8402" h="1315957">
                <a:moveTo>
                  <a:pt x="1507253" y="589126"/>
                </a:moveTo>
                <a:cubicBezTo>
                  <a:pt x="1532653" y="484595"/>
                  <a:pt x="1558053" y="380064"/>
                  <a:pt x="1436915" y="284326"/>
                </a:cubicBezTo>
                <a:cubicBezTo>
                  <a:pt x="1315777" y="188588"/>
                  <a:pt x="997299" y="49865"/>
                  <a:pt x="780422" y="14696"/>
                </a:cubicBezTo>
                <a:cubicBezTo>
                  <a:pt x="563545" y="-20473"/>
                  <a:pt x="264607" y="10788"/>
                  <a:pt x="135653" y="73311"/>
                </a:cubicBezTo>
                <a:cubicBezTo>
                  <a:pt x="6699" y="135834"/>
                  <a:pt x="22330" y="212034"/>
                  <a:pt x="6699" y="389834"/>
                </a:cubicBezTo>
                <a:cubicBezTo>
                  <a:pt x="-8932" y="567634"/>
                  <a:pt x="2791" y="985757"/>
                  <a:pt x="41868" y="1140111"/>
                </a:cubicBezTo>
                <a:cubicBezTo>
                  <a:pt x="80945" y="1294465"/>
                  <a:pt x="161053" y="1305211"/>
                  <a:pt x="241161" y="1315957"/>
                </a:cubicBezTo>
              </a:path>
            </a:pathLst>
          </a:custGeom>
          <a:noFill/>
          <a:ln w="31750" cmpd="sng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reeform 176"/>
          <p:cNvSpPr/>
          <p:nvPr/>
        </p:nvSpPr>
        <p:spPr>
          <a:xfrm>
            <a:off x="3652677" y="2100878"/>
            <a:ext cx="3169620" cy="2494568"/>
          </a:xfrm>
          <a:custGeom>
            <a:avLst/>
            <a:gdLst>
              <a:gd name="connsiteX0" fmla="*/ 3111538 w 3169620"/>
              <a:gd name="connsiteY0" fmla="*/ 700937 h 2494568"/>
              <a:gd name="connsiteX1" fmla="*/ 2923969 w 3169620"/>
              <a:gd name="connsiteY1" fmla="*/ 325799 h 2494568"/>
              <a:gd name="connsiteX2" fmla="*/ 1153785 w 3169620"/>
              <a:gd name="connsiteY2" fmla="*/ 32722 h 2494568"/>
              <a:gd name="connsiteX3" fmla="*/ 215938 w 3169620"/>
              <a:gd name="connsiteY3" fmla="*/ 79614 h 2494568"/>
              <a:gd name="connsiteX4" fmla="*/ 4923 w 3169620"/>
              <a:gd name="connsiteY4" fmla="*/ 677491 h 2494568"/>
              <a:gd name="connsiteX5" fmla="*/ 75261 w 3169620"/>
              <a:gd name="connsiteY5" fmla="*/ 1638784 h 2494568"/>
              <a:gd name="connsiteX6" fmla="*/ 169046 w 3169620"/>
              <a:gd name="connsiteY6" fmla="*/ 2271830 h 2494568"/>
              <a:gd name="connsiteX7" fmla="*/ 415231 w 3169620"/>
              <a:gd name="connsiteY7" fmla="*/ 2494568 h 2494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9620" h="2494568">
                <a:moveTo>
                  <a:pt x="3111538" y="700937"/>
                </a:moveTo>
                <a:cubicBezTo>
                  <a:pt x="3180899" y="569052"/>
                  <a:pt x="3250261" y="437168"/>
                  <a:pt x="2923969" y="325799"/>
                </a:cubicBezTo>
                <a:cubicBezTo>
                  <a:pt x="2597677" y="214430"/>
                  <a:pt x="1605123" y="73753"/>
                  <a:pt x="1153785" y="32722"/>
                </a:cubicBezTo>
                <a:cubicBezTo>
                  <a:pt x="702446" y="-8309"/>
                  <a:pt x="407415" y="-27848"/>
                  <a:pt x="215938" y="79614"/>
                </a:cubicBezTo>
                <a:cubicBezTo>
                  <a:pt x="24461" y="187075"/>
                  <a:pt x="28369" y="417629"/>
                  <a:pt x="4923" y="677491"/>
                </a:cubicBezTo>
                <a:cubicBezTo>
                  <a:pt x="-18523" y="937353"/>
                  <a:pt x="47907" y="1373061"/>
                  <a:pt x="75261" y="1638784"/>
                </a:cubicBezTo>
                <a:cubicBezTo>
                  <a:pt x="102615" y="1904507"/>
                  <a:pt x="112384" y="2129199"/>
                  <a:pt x="169046" y="2271830"/>
                </a:cubicBezTo>
                <a:cubicBezTo>
                  <a:pt x="225708" y="2414461"/>
                  <a:pt x="320469" y="2454514"/>
                  <a:pt x="415231" y="2494568"/>
                </a:cubicBezTo>
              </a:path>
            </a:pathLst>
          </a:custGeom>
          <a:noFill/>
          <a:ln w="31750" cmpd="sng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reeform 177"/>
          <p:cNvSpPr/>
          <p:nvPr/>
        </p:nvSpPr>
        <p:spPr>
          <a:xfrm>
            <a:off x="3484460" y="1972311"/>
            <a:ext cx="4771352" cy="3827024"/>
          </a:xfrm>
          <a:custGeom>
            <a:avLst/>
            <a:gdLst>
              <a:gd name="connsiteX0" fmla="*/ 4639632 w 4771352"/>
              <a:gd name="connsiteY0" fmla="*/ 817781 h 3827024"/>
              <a:gd name="connsiteX1" fmla="*/ 4440340 w 4771352"/>
              <a:gd name="connsiteY1" fmla="*/ 419197 h 3827024"/>
              <a:gd name="connsiteX2" fmla="*/ 1779202 w 4771352"/>
              <a:gd name="connsiteY2" fmla="*/ 44058 h 3827024"/>
              <a:gd name="connsiteX3" fmla="*/ 360709 w 4771352"/>
              <a:gd name="connsiteY3" fmla="*/ 55781 h 3827024"/>
              <a:gd name="connsiteX4" fmla="*/ 44186 w 4771352"/>
              <a:gd name="connsiteY4" fmla="*/ 477812 h 3827024"/>
              <a:gd name="connsiteX5" fmla="*/ 32463 w 4771352"/>
              <a:gd name="connsiteY5" fmla="*/ 2036981 h 3827024"/>
              <a:gd name="connsiteX6" fmla="*/ 325540 w 4771352"/>
              <a:gd name="connsiteY6" fmla="*/ 3643043 h 3827024"/>
              <a:gd name="connsiteX7" fmla="*/ 583448 w 4771352"/>
              <a:gd name="connsiteY7" fmla="*/ 3725104 h 382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1352" h="3827024">
                <a:moveTo>
                  <a:pt x="4639632" y="817781"/>
                </a:moveTo>
                <a:cubicBezTo>
                  <a:pt x="4778355" y="682966"/>
                  <a:pt x="4917078" y="548151"/>
                  <a:pt x="4440340" y="419197"/>
                </a:cubicBezTo>
                <a:cubicBezTo>
                  <a:pt x="3963602" y="290243"/>
                  <a:pt x="2459140" y="104627"/>
                  <a:pt x="1779202" y="44058"/>
                </a:cubicBezTo>
                <a:cubicBezTo>
                  <a:pt x="1099263" y="-16511"/>
                  <a:pt x="649878" y="-16511"/>
                  <a:pt x="360709" y="55781"/>
                </a:cubicBezTo>
                <a:cubicBezTo>
                  <a:pt x="71540" y="128073"/>
                  <a:pt x="98894" y="147612"/>
                  <a:pt x="44186" y="477812"/>
                </a:cubicBezTo>
                <a:cubicBezTo>
                  <a:pt x="-10522" y="808012"/>
                  <a:pt x="-14429" y="1509443"/>
                  <a:pt x="32463" y="2036981"/>
                </a:cubicBezTo>
                <a:cubicBezTo>
                  <a:pt x="79355" y="2564519"/>
                  <a:pt x="233709" y="3361689"/>
                  <a:pt x="325540" y="3643043"/>
                </a:cubicBezTo>
                <a:cubicBezTo>
                  <a:pt x="417371" y="3924397"/>
                  <a:pt x="500409" y="3824750"/>
                  <a:pt x="583448" y="3725104"/>
                </a:cubicBezTo>
              </a:path>
            </a:pathLst>
          </a:custGeom>
          <a:noFill/>
          <a:ln w="31750" cmpd="sng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4599940" y="3840723"/>
            <a:ext cx="196539" cy="0"/>
          </a:xfrm>
          <a:prstGeom prst="straightConnector1">
            <a:avLst/>
          </a:prstGeom>
          <a:ln w="34925">
            <a:solidFill>
              <a:schemeClr val="accent5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Freeform 179"/>
          <p:cNvSpPr/>
          <p:nvPr/>
        </p:nvSpPr>
        <p:spPr>
          <a:xfrm>
            <a:off x="4689231" y="3427524"/>
            <a:ext cx="563494" cy="1414107"/>
          </a:xfrm>
          <a:custGeom>
            <a:avLst/>
            <a:gdLst>
              <a:gd name="connsiteX0" fmla="*/ 515815 w 563494"/>
              <a:gd name="connsiteY0" fmla="*/ 1414107 h 1414107"/>
              <a:gd name="connsiteX1" fmla="*/ 550984 w 563494"/>
              <a:gd name="connsiteY1" fmla="*/ 616938 h 1414107"/>
              <a:gd name="connsiteX2" fmla="*/ 328246 w 563494"/>
              <a:gd name="connsiteY2" fmla="*/ 65953 h 1414107"/>
              <a:gd name="connsiteX3" fmla="*/ 0 w 563494"/>
              <a:gd name="connsiteY3" fmla="*/ 30784 h 141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494" h="1414107">
                <a:moveTo>
                  <a:pt x="515815" y="1414107"/>
                </a:moveTo>
                <a:cubicBezTo>
                  <a:pt x="549030" y="1127868"/>
                  <a:pt x="582245" y="841630"/>
                  <a:pt x="550984" y="616938"/>
                </a:cubicBezTo>
                <a:cubicBezTo>
                  <a:pt x="519723" y="392246"/>
                  <a:pt x="420077" y="163645"/>
                  <a:pt x="328246" y="65953"/>
                </a:cubicBezTo>
                <a:cubicBezTo>
                  <a:pt x="236415" y="-31739"/>
                  <a:pt x="118207" y="-478"/>
                  <a:pt x="0" y="30784"/>
                </a:cubicBezTo>
              </a:path>
            </a:pathLst>
          </a:custGeom>
          <a:noFill/>
          <a:ln w="31750" cmpd="sng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reeform 180"/>
          <p:cNvSpPr/>
          <p:nvPr/>
        </p:nvSpPr>
        <p:spPr>
          <a:xfrm>
            <a:off x="4677508" y="4301056"/>
            <a:ext cx="1985457" cy="1665990"/>
          </a:xfrm>
          <a:custGeom>
            <a:avLst/>
            <a:gdLst>
              <a:gd name="connsiteX0" fmla="*/ 457200 w 1985457"/>
              <a:gd name="connsiteY0" fmla="*/ 1665990 h 1665990"/>
              <a:gd name="connsiteX1" fmla="*/ 480646 w 1985457"/>
              <a:gd name="connsiteY1" fmla="*/ 1431529 h 1665990"/>
              <a:gd name="connsiteX2" fmla="*/ 644769 w 1985457"/>
              <a:gd name="connsiteY2" fmla="*/ 1302575 h 1665990"/>
              <a:gd name="connsiteX3" fmla="*/ 1055077 w 1985457"/>
              <a:gd name="connsiteY3" fmla="*/ 1220513 h 1665990"/>
              <a:gd name="connsiteX4" fmla="*/ 1828800 w 1985457"/>
              <a:gd name="connsiteY4" fmla="*/ 1068113 h 1665990"/>
              <a:gd name="connsiteX5" fmla="*/ 1969477 w 1985457"/>
              <a:gd name="connsiteY5" fmla="*/ 505406 h 1665990"/>
              <a:gd name="connsiteX6" fmla="*/ 1594338 w 1985457"/>
              <a:gd name="connsiteY6" fmla="*/ 141990 h 1665990"/>
              <a:gd name="connsiteX7" fmla="*/ 961292 w 1985457"/>
              <a:gd name="connsiteY7" fmla="*/ 1313 h 1665990"/>
              <a:gd name="connsiteX8" fmla="*/ 0 w 1985457"/>
              <a:gd name="connsiteY8" fmla="*/ 212329 h 1665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85457" h="1665990">
                <a:moveTo>
                  <a:pt x="457200" y="1665990"/>
                </a:moveTo>
                <a:cubicBezTo>
                  <a:pt x="453292" y="1579044"/>
                  <a:pt x="449385" y="1492098"/>
                  <a:pt x="480646" y="1431529"/>
                </a:cubicBezTo>
                <a:cubicBezTo>
                  <a:pt x="511907" y="1370960"/>
                  <a:pt x="549031" y="1337744"/>
                  <a:pt x="644769" y="1302575"/>
                </a:cubicBezTo>
                <a:cubicBezTo>
                  <a:pt x="740508" y="1267406"/>
                  <a:pt x="1055077" y="1220513"/>
                  <a:pt x="1055077" y="1220513"/>
                </a:cubicBezTo>
                <a:cubicBezTo>
                  <a:pt x="1252415" y="1181436"/>
                  <a:pt x="1676400" y="1187297"/>
                  <a:pt x="1828800" y="1068113"/>
                </a:cubicBezTo>
                <a:cubicBezTo>
                  <a:pt x="1981200" y="948929"/>
                  <a:pt x="2008554" y="659760"/>
                  <a:pt x="1969477" y="505406"/>
                </a:cubicBezTo>
                <a:cubicBezTo>
                  <a:pt x="1930400" y="351052"/>
                  <a:pt x="1762369" y="226005"/>
                  <a:pt x="1594338" y="141990"/>
                </a:cubicBezTo>
                <a:cubicBezTo>
                  <a:pt x="1426307" y="57975"/>
                  <a:pt x="1227015" y="-10410"/>
                  <a:pt x="961292" y="1313"/>
                </a:cubicBezTo>
                <a:cubicBezTo>
                  <a:pt x="695569" y="13036"/>
                  <a:pt x="347784" y="112682"/>
                  <a:pt x="0" y="212329"/>
                </a:cubicBezTo>
              </a:path>
            </a:pathLst>
          </a:custGeom>
          <a:noFill/>
          <a:ln w="31750" cmpd="sng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2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9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9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1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1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76" grpId="0" animBg="1"/>
      <p:bldP spid="177" grpId="0" animBg="1"/>
      <p:bldP spid="178" grpId="0" animBg="1"/>
      <p:bldP spid="180" grpId="0" animBg="1"/>
      <p:bldP spid="18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Array for nodes, linked cells for edges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Example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685800" y="2209800"/>
            <a:ext cx="2208024" cy="2880276"/>
            <a:chOff x="593833" y="2279916"/>
            <a:chExt cx="2208024" cy="2880276"/>
          </a:xfrm>
        </p:grpSpPr>
        <p:sp>
          <p:nvSpPr>
            <p:cNvPr id="68" name="TextBox 67"/>
            <p:cNvSpPr txBox="1"/>
            <p:nvPr/>
          </p:nvSpPr>
          <p:spPr>
            <a:xfrm>
              <a:off x="983486" y="4255499"/>
              <a:ext cx="315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  <a:endParaRPr lang="en-US" sz="1400" b="1" dirty="0" smtClean="0">
                <a:solidFill>
                  <a:srgbClr val="0070C0"/>
                </a:solidFill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593833" y="2279916"/>
              <a:ext cx="2208024" cy="2880276"/>
              <a:chOff x="593833" y="2279916"/>
              <a:chExt cx="2208024" cy="2880276"/>
            </a:xfrm>
          </p:grpSpPr>
          <p:cxnSp>
            <p:nvCxnSpPr>
              <p:cNvPr id="54" name="Straight Arrow Connector 53"/>
              <p:cNvCxnSpPr>
                <a:stCxn id="10" idx="6"/>
                <a:endCxn id="23" idx="3"/>
              </p:cNvCxnSpPr>
              <p:nvPr/>
            </p:nvCxnSpPr>
            <p:spPr>
              <a:xfrm flipV="1">
                <a:off x="1869506" y="4247785"/>
                <a:ext cx="622454" cy="485476"/>
              </a:xfrm>
              <a:prstGeom prst="straightConnector1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7" idx="3"/>
                <a:endCxn id="8" idx="7"/>
              </p:cNvCxnSpPr>
              <p:nvPr/>
            </p:nvCxnSpPr>
            <p:spPr>
              <a:xfrm flipH="1">
                <a:off x="903730" y="3149726"/>
                <a:ext cx="1324211" cy="596970"/>
              </a:xfrm>
              <a:prstGeom prst="straightConnector1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Freeform 64"/>
              <p:cNvSpPr/>
              <p:nvPr/>
            </p:nvSpPr>
            <p:spPr>
              <a:xfrm>
                <a:off x="762000" y="4067175"/>
                <a:ext cx="752475" cy="723900"/>
              </a:xfrm>
              <a:custGeom>
                <a:avLst/>
                <a:gdLst>
                  <a:gd name="connsiteX0" fmla="*/ 752475 w 752475"/>
                  <a:gd name="connsiteY0" fmla="*/ 685800 h 723900"/>
                  <a:gd name="connsiteX1" fmla="*/ 190500 w 752475"/>
                  <a:gd name="connsiteY1" fmla="*/ 647700 h 723900"/>
                  <a:gd name="connsiteX2" fmla="*/ 0 w 752475"/>
                  <a:gd name="connsiteY2" fmla="*/ 0 h 723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2475" h="723900">
                    <a:moveTo>
                      <a:pt x="752475" y="685800"/>
                    </a:moveTo>
                    <a:cubicBezTo>
                      <a:pt x="534193" y="723900"/>
                      <a:pt x="315912" y="762000"/>
                      <a:pt x="190500" y="647700"/>
                    </a:cubicBezTo>
                    <a:cubicBezTo>
                      <a:pt x="65087" y="533400"/>
                      <a:pt x="32543" y="266700"/>
                      <a:pt x="0" y="0"/>
                    </a:cubicBezTo>
                  </a:path>
                </a:pathLst>
              </a:custGeom>
              <a:noFill/>
              <a:ln w="38100" cmpd="sng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593833" y="2279916"/>
                <a:ext cx="2208024" cy="2880276"/>
                <a:chOff x="593833" y="2279916"/>
                <a:chExt cx="2208024" cy="2880276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593833" y="2642286"/>
                  <a:ext cx="2208024" cy="2517906"/>
                  <a:chOff x="593833" y="2642286"/>
                  <a:chExt cx="2208024" cy="2517906"/>
                </a:xfrm>
              </p:grpSpPr>
              <p:grpSp>
                <p:nvGrpSpPr>
                  <p:cNvPr id="4" name="Group 3"/>
                  <p:cNvGrpSpPr/>
                  <p:nvPr/>
                </p:nvGrpSpPr>
                <p:grpSpPr>
                  <a:xfrm>
                    <a:off x="593833" y="2642286"/>
                    <a:ext cx="2184460" cy="2517906"/>
                    <a:chOff x="842984" y="2899148"/>
                    <a:chExt cx="2963564" cy="3254263"/>
                  </a:xfrm>
                </p:grpSpPr>
                <p:sp>
                  <p:nvSpPr>
                    <p:cNvPr id="6" name="Oval 5"/>
                    <p:cNvSpPr/>
                    <p:nvPr/>
                  </p:nvSpPr>
                  <p:spPr>
                    <a:xfrm>
                      <a:off x="1371609" y="2948233"/>
                      <a:ext cx="492557" cy="468322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Oval 6"/>
                    <p:cNvSpPr/>
                    <p:nvPr/>
                  </p:nvSpPr>
                  <p:spPr>
                    <a:xfrm>
                      <a:off x="2987775" y="3155249"/>
                      <a:ext cx="492557" cy="468322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" name="Oval 7"/>
                    <p:cNvSpPr/>
                    <p:nvPr/>
                  </p:nvSpPr>
                  <p:spPr>
                    <a:xfrm>
                      <a:off x="842984" y="4257957"/>
                      <a:ext cx="492557" cy="468322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" name="Straight Arrow Connector 8"/>
                    <p:cNvCxnSpPr>
                      <a:stCxn id="8" idx="5"/>
                    </p:cNvCxnSpPr>
                    <p:nvPr/>
                  </p:nvCxnSpPr>
                  <p:spPr>
                    <a:xfrm>
                      <a:off x="1263408" y="4657696"/>
                      <a:ext cx="921771" cy="788874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" name="Oval 9"/>
                    <p:cNvSpPr/>
                    <p:nvPr/>
                  </p:nvSpPr>
                  <p:spPr>
                    <a:xfrm>
                      <a:off x="2081078" y="5367464"/>
                      <a:ext cx="492557" cy="468321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  <a:alpha val="45000"/>
                      </a:schemeClr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" name="Straight Arrow Connector 10"/>
                    <p:cNvCxnSpPr>
                      <a:stCxn id="6" idx="5"/>
                      <a:endCxn id="23" idx="1"/>
                    </p:cNvCxnSpPr>
                    <p:nvPr/>
                  </p:nvCxnSpPr>
                  <p:spPr>
                    <a:xfrm>
                      <a:off x="1792033" y="3347971"/>
                      <a:ext cx="1626060" cy="1295047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Arrow Connector 11"/>
                    <p:cNvCxnSpPr>
                      <a:stCxn id="6" idx="4"/>
                      <a:endCxn id="10" idx="0"/>
                    </p:cNvCxnSpPr>
                    <p:nvPr/>
                  </p:nvCxnSpPr>
                  <p:spPr>
                    <a:xfrm>
                      <a:off x="1617888" y="3416555"/>
                      <a:ext cx="709469" cy="1950909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Straight Arrow Connector 12"/>
                    <p:cNvCxnSpPr>
                      <a:stCxn id="6" idx="6"/>
                      <a:endCxn id="7" idx="2"/>
                    </p:cNvCxnSpPr>
                    <p:nvPr/>
                  </p:nvCxnSpPr>
                  <p:spPr>
                    <a:xfrm>
                      <a:off x="1864166" y="3182395"/>
                      <a:ext cx="1123609" cy="207017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4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1406071" y="2982046"/>
                      <a:ext cx="428622" cy="3977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 smtClean="0"/>
                        <a:t>A</a:t>
                      </a:r>
                    </a:p>
                  </p:txBody>
                </p:sp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2133372" y="5418502"/>
                      <a:ext cx="428622" cy="3977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/>
                        <a:t>C</a:t>
                      </a:r>
                      <a:endParaRPr lang="en-US" sz="1400" b="1" dirty="0" smtClean="0"/>
                    </a:p>
                  </p:txBody>
                </p:sp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909698" y="4337063"/>
                      <a:ext cx="428622" cy="3977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/>
                        <a:t>B</a:t>
                      </a:r>
                      <a:endParaRPr lang="en-US" sz="1400" b="1" dirty="0" smtClean="0"/>
                    </a:p>
                  </p:txBody>
                </p:sp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3377926" y="4632589"/>
                      <a:ext cx="428622" cy="3977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 smtClean="0"/>
                        <a:t>D</a:t>
                      </a:r>
                    </a:p>
                  </p:txBody>
                </p:sp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2066490" y="2899148"/>
                      <a:ext cx="428622" cy="3977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US" sz="1400" b="1" dirty="0" smtClean="0">
                        <a:solidFill>
                          <a:srgbClr val="0070C0"/>
                        </a:solidFill>
                      </a:endParaRPr>
                    </a:p>
                  </p:txBody>
                </p:sp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2877653" y="5406191"/>
                      <a:ext cx="428622" cy="3977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US" sz="1400" b="1" dirty="0" smtClean="0">
                        <a:solidFill>
                          <a:srgbClr val="0070C0"/>
                        </a:solidFill>
                      </a:endParaRPr>
                    </a:p>
                  </p:txBody>
                </p:sp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1417448" y="5755625"/>
                      <a:ext cx="428622" cy="3977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p:txBody>
                </p:sp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2670237" y="4309796"/>
                      <a:ext cx="428622" cy="3977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1400" b="1" dirty="0" smtClean="0">
                        <a:solidFill>
                          <a:srgbClr val="0070C0"/>
                        </a:solidFill>
                      </a:endParaRPr>
                    </a:p>
                  </p:txBody>
                </p:sp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2075469" y="4392010"/>
                      <a:ext cx="428622" cy="3977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sz="1400" b="1" dirty="0" smtClean="0">
                        <a:solidFill>
                          <a:srgbClr val="0070C0"/>
                        </a:solidFill>
                      </a:endParaRPr>
                    </a:p>
                  </p:txBody>
                </p:sp>
              </p:grpSp>
              <p:sp>
                <p:nvSpPr>
                  <p:cNvPr id="23" name="Oval 22"/>
                  <p:cNvSpPr/>
                  <p:nvPr/>
                </p:nvSpPr>
                <p:spPr>
                  <a:xfrm>
                    <a:off x="2438790" y="3938498"/>
                    <a:ext cx="363067" cy="362352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  <a:alpha val="4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3" name="TextBox 42"/>
                <p:cNvSpPr txBox="1"/>
                <p:nvPr/>
              </p:nvSpPr>
              <p:spPr>
                <a:xfrm>
                  <a:off x="2221898" y="2899804"/>
                  <a:ext cx="3159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400" b="1" dirty="0"/>
                    <a:t>E</a:t>
                  </a:r>
                  <a:endParaRPr lang="en-US" sz="1400" b="1" dirty="0" smtClean="0"/>
                </a:p>
              </p:txBody>
            </p:sp>
            <p:sp>
              <p:nvSpPr>
                <p:cNvPr id="67" name="Freeform 66"/>
                <p:cNvSpPr/>
                <p:nvPr/>
              </p:nvSpPr>
              <p:spPr>
                <a:xfrm>
                  <a:off x="1209675" y="2455846"/>
                  <a:ext cx="1123950" cy="382604"/>
                </a:xfrm>
                <a:custGeom>
                  <a:avLst/>
                  <a:gdLst>
                    <a:gd name="connsiteX0" fmla="*/ 1123950 w 1123950"/>
                    <a:gd name="connsiteY0" fmla="*/ 382604 h 382604"/>
                    <a:gd name="connsiteX1" fmla="*/ 895350 w 1123950"/>
                    <a:gd name="connsiteY1" fmla="*/ 134954 h 382604"/>
                    <a:gd name="connsiteX2" fmla="*/ 314325 w 1123950"/>
                    <a:gd name="connsiteY2" fmla="*/ 1604 h 382604"/>
                    <a:gd name="connsiteX3" fmla="*/ 0 w 1123950"/>
                    <a:gd name="connsiteY3" fmla="*/ 220679 h 382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23950" h="382604">
                      <a:moveTo>
                        <a:pt x="1123950" y="382604"/>
                      </a:moveTo>
                      <a:cubicBezTo>
                        <a:pt x="1077118" y="290529"/>
                        <a:pt x="1030287" y="198454"/>
                        <a:pt x="895350" y="134954"/>
                      </a:cubicBezTo>
                      <a:cubicBezTo>
                        <a:pt x="760413" y="71454"/>
                        <a:pt x="463550" y="-12684"/>
                        <a:pt x="314325" y="1604"/>
                      </a:cubicBezTo>
                      <a:cubicBezTo>
                        <a:pt x="165100" y="15891"/>
                        <a:pt x="82550" y="118285"/>
                        <a:pt x="0" y="220679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1997430" y="3204794"/>
                  <a:ext cx="3159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400" b="1" dirty="0" smtClean="0">
                      <a:solidFill>
                        <a:srgbClr val="0070C0"/>
                      </a:solidFill>
                    </a:rPr>
                    <a:t>6</a:t>
                  </a: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1907336" y="2279916"/>
                  <a:ext cx="3159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400" b="1" dirty="0" smtClean="0">
                      <a:solidFill>
                        <a:srgbClr val="0070C0"/>
                      </a:solidFill>
                    </a:rPr>
                    <a:t>4</a:t>
                  </a:r>
                </a:p>
              </p:txBody>
            </p:sp>
          </p:grpSp>
        </p:grpSp>
      </p:grpSp>
      <p:grpSp>
        <p:nvGrpSpPr>
          <p:cNvPr id="140" name="Group 139"/>
          <p:cNvGrpSpPr/>
          <p:nvPr/>
        </p:nvGrpSpPr>
        <p:grpSpPr>
          <a:xfrm>
            <a:off x="3353886" y="2726058"/>
            <a:ext cx="1283841" cy="2870581"/>
            <a:chOff x="3353886" y="2726058"/>
            <a:chExt cx="1283841" cy="2870581"/>
          </a:xfrm>
        </p:grpSpPr>
        <p:grpSp>
          <p:nvGrpSpPr>
            <p:cNvPr id="136" name="Group 135"/>
            <p:cNvGrpSpPr/>
            <p:nvPr/>
          </p:nvGrpSpPr>
          <p:grpSpPr>
            <a:xfrm>
              <a:off x="3353886" y="2726058"/>
              <a:ext cx="1283841" cy="2870581"/>
              <a:chOff x="4046347" y="2478086"/>
              <a:chExt cx="1283841" cy="2870581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4399800" y="2478086"/>
                <a:ext cx="464127" cy="2870581"/>
                <a:chOff x="4038600" y="3200400"/>
                <a:chExt cx="464127" cy="2870581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4038600" y="3200400"/>
                  <a:ext cx="457200" cy="2870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4038600" y="3657600"/>
                  <a:ext cx="457200" cy="0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4038600" y="4135306"/>
                  <a:ext cx="457200" cy="0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4038600" y="4572000"/>
                  <a:ext cx="457200" cy="0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4045527" y="5029200"/>
                  <a:ext cx="457200" cy="0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4038600" y="5468188"/>
                  <a:ext cx="457200" cy="0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4038600" y="5850693"/>
                  <a:ext cx="457200" cy="0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TextBox 81"/>
                <p:cNvSpPr txBox="1"/>
                <p:nvPr/>
              </p:nvSpPr>
              <p:spPr>
                <a:xfrm>
                  <a:off x="4125489" y="3297217"/>
                  <a:ext cx="34002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400" b="1" dirty="0" smtClean="0"/>
                    <a:t>A</a:t>
                  </a:r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4125490" y="3767029"/>
                  <a:ext cx="34002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400" b="1" dirty="0"/>
                    <a:t>B</a:t>
                  </a:r>
                  <a:endParaRPr lang="en-US" sz="1400" b="1" dirty="0" smtClean="0"/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4120850" y="4667640"/>
                  <a:ext cx="34002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400" b="1" dirty="0"/>
                    <a:t>D</a:t>
                  </a:r>
                  <a:endParaRPr lang="en-US" sz="1400" b="1" dirty="0" smtClean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4125489" y="4228209"/>
                  <a:ext cx="34002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400" b="1" dirty="0"/>
                    <a:t>C</a:t>
                  </a:r>
                  <a:endParaRPr lang="en-US" sz="1400" b="1" dirty="0" smtClean="0"/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4046347" y="2622593"/>
                <a:ext cx="298480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C00000"/>
                    </a:solidFill>
                    <a:cs typeface="Arial" panose="020B0604020202020204" pitchFamily="34" charset="0"/>
                  </a:rPr>
                  <a:t>0</a:t>
                </a:r>
              </a:p>
              <a:p>
                <a:endParaRPr lang="en-US" sz="1400" b="1" dirty="0" smtClean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r>
                  <a:rPr lang="en-US" sz="1400" b="1" dirty="0" smtClean="0">
                    <a:solidFill>
                      <a:srgbClr val="C00000"/>
                    </a:solidFill>
                    <a:cs typeface="Arial" panose="020B0604020202020204" pitchFamily="34" charset="0"/>
                  </a:rPr>
                  <a:t>1</a:t>
                </a:r>
              </a:p>
              <a:p>
                <a:endParaRPr lang="en-US" sz="1400" b="1" dirty="0" smtClean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r>
                  <a:rPr lang="en-US" sz="1400" b="1" dirty="0" smtClean="0">
                    <a:solidFill>
                      <a:srgbClr val="C00000"/>
                    </a:solidFill>
                    <a:cs typeface="Arial" panose="020B0604020202020204" pitchFamily="34" charset="0"/>
                  </a:rPr>
                  <a:t>2</a:t>
                </a:r>
              </a:p>
              <a:p>
                <a:endParaRPr lang="en-US" sz="1400" b="1" dirty="0" smtClean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r>
                  <a:rPr lang="en-US" sz="1400" b="1" dirty="0" smtClean="0">
                    <a:solidFill>
                      <a:srgbClr val="C00000"/>
                    </a:solidFill>
                    <a:cs typeface="Arial" panose="020B0604020202020204" pitchFamily="34" charset="0"/>
                  </a:rPr>
                  <a:t>3</a:t>
                </a:r>
              </a:p>
              <a:p>
                <a:endParaRPr lang="en-US" sz="1400" b="1" dirty="0" smtClean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r>
                  <a:rPr lang="en-US" sz="1400" b="1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4</a:t>
                </a:r>
              </a:p>
            </p:txBody>
          </p:sp>
          <p:grpSp>
            <p:nvGrpSpPr>
              <p:cNvPr id="87" name="Group 86"/>
              <p:cNvGrpSpPr/>
              <p:nvPr/>
            </p:nvGrpSpPr>
            <p:grpSpPr>
              <a:xfrm>
                <a:off x="4866061" y="2478086"/>
                <a:ext cx="464127" cy="2870581"/>
                <a:chOff x="4038600" y="3200400"/>
                <a:chExt cx="464127" cy="2870581"/>
              </a:xfrm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4038600" y="3200400"/>
                  <a:ext cx="457200" cy="2870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4038600" y="3657600"/>
                  <a:ext cx="457200" cy="0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4038600" y="4135306"/>
                  <a:ext cx="457200" cy="0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4038600" y="4572000"/>
                  <a:ext cx="457200" cy="0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4045527" y="5029200"/>
                  <a:ext cx="457200" cy="0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4038600" y="5468188"/>
                  <a:ext cx="457200" cy="0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038600" y="5850693"/>
                  <a:ext cx="457200" cy="0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9" name="TextBox 138"/>
            <p:cNvSpPr txBox="1"/>
            <p:nvPr/>
          </p:nvSpPr>
          <p:spPr>
            <a:xfrm>
              <a:off x="3781991" y="4626952"/>
              <a:ext cx="340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 smtClean="0"/>
                <a:t>E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4436640" y="2726058"/>
            <a:ext cx="4337049" cy="352095"/>
            <a:chOff x="4389204" y="2191805"/>
            <a:chExt cx="4337049" cy="352095"/>
          </a:xfrm>
        </p:grpSpPr>
        <p:grpSp>
          <p:nvGrpSpPr>
            <p:cNvPr id="109" name="Group 108"/>
            <p:cNvGrpSpPr/>
            <p:nvPr/>
          </p:nvGrpSpPr>
          <p:grpSpPr>
            <a:xfrm>
              <a:off x="4389204" y="2191805"/>
              <a:ext cx="4337049" cy="352095"/>
              <a:chOff x="4296839" y="3173190"/>
              <a:chExt cx="4337049" cy="352095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4296839" y="3188193"/>
                <a:ext cx="1570560" cy="337092"/>
                <a:chOff x="4296839" y="3188193"/>
                <a:chExt cx="1570560" cy="337092"/>
              </a:xfrm>
            </p:grpSpPr>
            <p:grpSp>
              <p:nvGrpSpPr>
                <p:cNvPr id="129" name="Group 128"/>
                <p:cNvGrpSpPr/>
                <p:nvPr/>
              </p:nvGrpSpPr>
              <p:grpSpPr>
                <a:xfrm>
                  <a:off x="4296839" y="3200401"/>
                  <a:ext cx="1570560" cy="324884"/>
                  <a:chOff x="4296839" y="3200401"/>
                  <a:chExt cx="1570560" cy="324884"/>
                </a:xfrm>
              </p:grpSpPr>
              <p:grpSp>
                <p:nvGrpSpPr>
                  <p:cNvPr id="132" name="Group 131"/>
                  <p:cNvGrpSpPr/>
                  <p:nvPr/>
                </p:nvGrpSpPr>
                <p:grpSpPr>
                  <a:xfrm>
                    <a:off x="4296839" y="3200401"/>
                    <a:ext cx="1570560" cy="304800"/>
                    <a:chOff x="4296839" y="3200401"/>
                    <a:chExt cx="1570560" cy="304800"/>
                  </a:xfrm>
                </p:grpSpPr>
                <p:sp>
                  <p:nvSpPr>
                    <p:cNvPr id="134" name="Rectangle 133"/>
                    <p:cNvSpPr/>
                    <p:nvPr/>
                  </p:nvSpPr>
                  <p:spPr>
                    <a:xfrm>
                      <a:off x="4964446" y="3200401"/>
                      <a:ext cx="902953" cy="304800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25400">
                      <a:solidFill>
                        <a:schemeClr val="tx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5" name="Straight Arrow Connector 134"/>
                    <p:cNvCxnSpPr>
                      <a:endCxn id="134" idx="1"/>
                    </p:cNvCxnSpPr>
                    <p:nvPr/>
                  </p:nvCxnSpPr>
                  <p:spPr>
                    <a:xfrm flipV="1">
                      <a:off x="4296839" y="3352801"/>
                      <a:ext cx="667607" cy="13228"/>
                    </a:xfrm>
                    <a:prstGeom prst="straightConnector1">
                      <a:avLst/>
                    </a:prstGeom>
                    <a:ln w="34925">
                      <a:solidFill>
                        <a:schemeClr val="accent5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5423908" y="3217508"/>
                    <a:ext cx="25237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400" b="1" dirty="0"/>
                      <a:t>2</a:t>
                    </a:r>
                    <a:endParaRPr lang="en-US" sz="1400" b="1" dirty="0" smtClean="0"/>
                  </a:p>
                </p:txBody>
              </p:sp>
            </p:grp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5338736" y="3188193"/>
                  <a:ext cx="0" cy="297689"/>
                </a:xfrm>
                <a:prstGeom prst="line">
                  <a:avLst/>
                </a:prstGeom>
                <a:ln w="254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5735626" y="3217599"/>
                  <a:ext cx="0" cy="297689"/>
                </a:xfrm>
                <a:prstGeom prst="line">
                  <a:avLst/>
                </a:prstGeom>
                <a:ln w="254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110"/>
              <p:cNvGrpSpPr/>
              <p:nvPr/>
            </p:nvGrpSpPr>
            <p:grpSpPr>
              <a:xfrm>
                <a:off x="5740362" y="3186947"/>
                <a:ext cx="1553635" cy="338337"/>
                <a:chOff x="5740362" y="3186947"/>
                <a:chExt cx="1553635" cy="338337"/>
              </a:xfrm>
            </p:grpSpPr>
            <p:grpSp>
              <p:nvGrpSpPr>
                <p:cNvPr id="122" name="Group 121"/>
                <p:cNvGrpSpPr/>
                <p:nvPr/>
              </p:nvGrpSpPr>
              <p:grpSpPr>
                <a:xfrm>
                  <a:off x="5740362" y="3186947"/>
                  <a:ext cx="1553635" cy="338337"/>
                  <a:chOff x="4598800" y="3236734"/>
                  <a:chExt cx="1553635" cy="338337"/>
                </a:xfrm>
              </p:grpSpPr>
              <p:grpSp>
                <p:nvGrpSpPr>
                  <p:cNvPr id="125" name="Group 124"/>
                  <p:cNvGrpSpPr/>
                  <p:nvPr/>
                </p:nvGrpSpPr>
                <p:grpSpPr>
                  <a:xfrm>
                    <a:off x="4598800" y="3236734"/>
                    <a:ext cx="1553635" cy="304800"/>
                    <a:chOff x="4598800" y="3236734"/>
                    <a:chExt cx="1553635" cy="304800"/>
                  </a:xfrm>
                </p:grpSpPr>
                <p:sp>
                  <p:nvSpPr>
                    <p:cNvPr id="127" name="Rectangle 126"/>
                    <p:cNvSpPr/>
                    <p:nvPr/>
                  </p:nvSpPr>
                  <p:spPr>
                    <a:xfrm>
                      <a:off x="5208828" y="3236734"/>
                      <a:ext cx="943607" cy="304800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25400">
                      <a:solidFill>
                        <a:schemeClr val="tx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8" name="Straight Arrow Connector 127"/>
                    <p:cNvCxnSpPr>
                      <a:endCxn id="127" idx="1"/>
                    </p:cNvCxnSpPr>
                    <p:nvPr/>
                  </p:nvCxnSpPr>
                  <p:spPr>
                    <a:xfrm flipV="1">
                      <a:off x="4598800" y="3389134"/>
                      <a:ext cx="610028" cy="19426"/>
                    </a:xfrm>
                    <a:prstGeom prst="straightConnector1">
                      <a:avLst/>
                    </a:prstGeom>
                    <a:ln w="34925">
                      <a:solidFill>
                        <a:schemeClr val="accent5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6" name="TextBox 125"/>
                  <p:cNvSpPr txBox="1"/>
                  <p:nvPr/>
                </p:nvSpPr>
                <p:spPr>
                  <a:xfrm>
                    <a:off x="5672292" y="3267294"/>
                    <a:ext cx="34002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400" b="1" dirty="0" smtClean="0"/>
                      <a:t>1</a:t>
                    </a:r>
                  </a:p>
                </p:txBody>
              </p:sp>
            </p:grp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6710336" y="3197882"/>
                  <a:ext cx="0" cy="297689"/>
                </a:xfrm>
                <a:prstGeom prst="line">
                  <a:avLst/>
                </a:prstGeom>
                <a:ln w="254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7153529" y="3186947"/>
                  <a:ext cx="0" cy="297689"/>
                </a:xfrm>
                <a:prstGeom prst="line">
                  <a:avLst/>
                </a:prstGeom>
                <a:ln w="254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/>
              <p:cNvGrpSpPr/>
              <p:nvPr/>
            </p:nvGrpSpPr>
            <p:grpSpPr>
              <a:xfrm>
                <a:off x="7153529" y="3173190"/>
                <a:ext cx="1480359" cy="332469"/>
                <a:chOff x="7153529" y="3173190"/>
                <a:chExt cx="1480359" cy="332469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7153529" y="3174949"/>
                  <a:ext cx="1480359" cy="330710"/>
                  <a:chOff x="5615718" y="3200400"/>
                  <a:chExt cx="1480359" cy="330710"/>
                </a:xfrm>
              </p:grpSpPr>
              <p:grpSp>
                <p:nvGrpSpPr>
                  <p:cNvPr id="116" name="Group 115"/>
                  <p:cNvGrpSpPr/>
                  <p:nvPr/>
                </p:nvGrpSpPr>
                <p:grpSpPr>
                  <a:xfrm>
                    <a:off x="5615718" y="3200400"/>
                    <a:ext cx="1402327" cy="330710"/>
                    <a:chOff x="5615718" y="3200400"/>
                    <a:chExt cx="1402327" cy="330710"/>
                  </a:xfrm>
                </p:grpSpPr>
                <p:grpSp>
                  <p:nvGrpSpPr>
                    <p:cNvPr id="118" name="Group 117"/>
                    <p:cNvGrpSpPr/>
                    <p:nvPr/>
                  </p:nvGrpSpPr>
                  <p:grpSpPr>
                    <a:xfrm>
                      <a:off x="5615718" y="3200400"/>
                      <a:ext cx="1402327" cy="304800"/>
                      <a:chOff x="5615718" y="3200400"/>
                      <a:chExt cx="1402327" cy="304800"/>
                    </a:xfrm>
                  </p:grpSpPr>
                  <p:sp>
                    <p:nvSpPr>
                      <p:cNvPr id="120" name="Rectangle 119"/>
                      <p:cNvSpPr/>
                      <p:nvPr/>
                    </p:nvSpPr>
                    <p:spPr>
                      <a:xfrm>
                        <a:off x="6184179" y="3200400"/>
                        <a:ext cx="833866" cy="3048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 w="25400">
                        <a:solidFill>
                          <a:schemeClr val="tx2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21" name="Straight Arrow Connector 120"/>
                      <p:cNvCxnSpPr>
                        <a:endCxn id="120" idx="1"/>
                      </p:cNvCxnSpPr>
                      <p:nvPr/>
                    </p:nvCxnSpPr>
                    <p:spPr>
                      <a:xfrm flipV="1">
                        <a:off x="5615718" y="3352800"/>
                        <a:ext cx="568461" cy="19378"/>
                      </a:xfrm>
                      <a:prstGeom prst="straightConnector1">
                        <a:avLst/>
                      </a:prstGeom>
                      <a:ln w="34925">
                        <a:solidFill>
                          <a:schemeClr val="accent5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19" name="TextBox 118"/>
                    <p:cNvSpPr txBox="1"/>
                    <p:nvPr/>
                  </p:nvSpPr>
                  <p:spPr>
                    <a:xfrm>
                      <a:off x="6597828" y="3223333"/>
                      <a:ext cx="34002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 smtClean="0"/>
                        <a:t>3</a:t>
                      </a:r>
                    </a:p>
                  </p:txBody>
                </p:sp>
              </p:grpSp>
              <p:cxnSp>
                <p:nvCxnSpPr>
                  <p:cNvPr id="117" name="Straight Arrow Connector 116"/>
                  <p:cNvCxnSpPr/>
                  <p:nvPr/>
                </p:nvCxnSpPr>
                <p:spPr>
                  <a:xfrm>
                    <a:off x="6904702" y="3352800"/>
                    <a:ext cx="191375" cy="0"/>
                  </a:xfrm>
                  <a:prstGeom prst="straightConnector1">
                    <a:avLst/>
                  </a:prstGeom>
                  <a:ln w="34925">
                    <a:solidFill>
                      <a:schemeClr val="accent5">
                        <a:lumMod val="75000"/>
                      </a:schemeClr>
                    </a:solidFill>
                    <a:tailEnd type="diamon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8081936" y="3173190"/>
                  <a:ext cx="0" cy="297689"/>
                </a:xfrm>
                <a:prstGeom prst="line">
                  <a:avLst/>
                </a:prstGeom>
                <a:ln w="254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8442513" y="3173191"/>
                  <a:ext cx="0" cy="297689"/>
                </a:xfrm>
                <a:prstGeom prst="line">
                  <a:avLst/>
                </a:prstGeom>
                <a:ln w="254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1" name="TextBox 140"/>
            <p:cNvSpPr txBox="1"/>
            <p:nvPr/>
          </p:nvSpPr>
          <p:spPr>
            <a:xfrm>
              <a:off x="7868057" y="2235255"/>
              <a:ext cx="340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 smtClean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486741" y="2226126"/>
              <a:ext cx="340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>
                  <a:solidFill>
                    <a:srgbClr val="C00000"/>
                  </a:solidFill>
                </a:rPr>
                <a:t>3</a:t>
              </a:r>
              <a:endParaRPr lang="en-US" sz="1400" b="1" dirty="0" smtClean="0">
                <a:solidFill>
                  <a:srgbClr val="C00000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120639" y="2226544"/>
              <a:ext cx="340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>
                  <a:solidFill>
                    <a:srgbClr val="C00000"/>
                  </a:solidFill>
                </a:rPr>
                <a:t>2</a:t>
              </a:r>
              <a:endParaRPr lang="en-US" sz="1400" b="1" dirty="0" smtClean="0">
                <a:solidFill>
                  <a:srgbClr val="C00000"/>
                </a:solidFill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4460631" y="3282011"/>
            <a:ext cx="1441685" cy="324207"/>
            <a:chOff x="4460631" y="3282011"/>
            <a:chExt cx="1441685" cy="324207"/>
          </a:xfrm>
        </p:grpSpPr>
        <p:grpSp>
          <p:nvGrpSpPr>
            <p:cNvPr id="99" name="Group 98"/>
            <p:cNvGrpSpPr/>
            <p:nvPr/>
          </p:nvGrpSpPr>
          <p:grpSpPr>
            <a:xfrm>
              <a:off x="4460631" y="3282011"/>
              <a:ext cx="1441685" cy="324206"/>
              <a:chOff x="4495216" y="4165624"/>
              <a:chExt cx="1441685" cy="324206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4495216" y="4165624"/>
                <a:ext cx="1441685" cy="324206"/>
                <a:chOff x="4495216" y="4165624"/>
                <a:chExt cx="1441685" cy="324206"/>
              </a:xfrm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4495216" y="4165624"/>
                  <a:ext cx="1371598" cy="324206"/>
                  <a:chOff x="4495216" y="4165624"/>
                  <a:chExt cx="1371598" cy="324206"/>
                </a:xfrm>
              </p:grpSpPr>
              <p:grpSp>
                <p:nvGrpSpPr>
                  <p:cNvPr id="105" name="Group 104"/>
                  <p:cNvGrpSpPr/>
                  <p:nvPr/>
                </p:nvGrpSpPr>
                <p:grpSpPr>
                  <a:xfrm>
                    <a:off x="4495216" y="4165624"/>
                    <a:ext cx="1371598" cy="304800"/>
                    <a:chOff x="4495216" y="4165624"/>
                    <a:chExt cx="1371598" cy="304800"/>
                  </a:xfrm>
                </p:grpSpPr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4968767" y="4165624"/>
                      <a:ext cx="898047" cy="304800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25400">
                      <a:solidFill>
                        <a:schemeClr val="tx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8" name="Straight Arrow Connector 107"/>
                    <p:cNvCxnSpPr>
                      <a:endCxn id="107" idx="1"/>
                    </p:cNvCxnSpPr>
                    <p:nvPr/>
                  </p:nvCxnSpPr>
                  <p:spPr>
                    <a:xfrm>
                      <a:off x="4495216" y="4318024"/>
                      <a:ext cx="473551" cy="0"/>
                    </a:xfrm>
                    <a:prstGeom prst="straightConnector1">
                      <a:avLst/>
                    </a:prstGeom>
                    <a:ln w="34925">
                      <a:solidFill>
                        <a:schemeClr val="accent5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5364913" y="4182053"/>
                    <a:ext cx="34002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400" b="1" dirty="0"/>
                      <a:t>1</a:t>
                    </a:r>
                    <a:endParaRPr lang="en-US" sz="1400" b="1" dirty="0" smtClean="0"/>
                  </a:p>
                </p:txBody>
              </p:sp>
            </p:grp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5740362" y="4318407"/>
                  <a:ext cx="196539" cy="0"/>
                </a:xfrm>
                <a:prstGeom prst="straightConnector1">
                  <a:avLst/>
                </a:prstGeom>
                <a:ln w="34925">
                  <a:solidFill>
                    <a:schemeClr val="accent5">
                      <a:lumMod val="75000"/>
                    </a:schemeClr>
                  </a:solidFill>
                  <a:tailEnd type="diamon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1" name="Straight Connector 100"/>
              <p:cNvCxnSpPr/>
              <p:nvPr/>
            </p:nvCxnSpPr>
            <p:spPr>
              <a:xfrm>
                <a:off x="5301627" y="4182054"/>
                <a:ext cx="0" cy="297689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5713791" y="4167994"/>
                <a:ext cx="0" cy="297689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TextBox 142"/>
            <p:cNvSpPr txBox="1"/>
            <p:nvPr/>
          </p:nvSpPr>
          <p:spPr>
            <a:xfrm>
              <a:off x="4952188" y="3298441"/>
              <a:ext cx="340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 smtClean="0">
                  <a:solidFill>
                    <a:srgbClr val="C00000"/>
                  </a:solidFill>
                </a:rPr>
                <a:t>2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4452786" y="3732012"/>
            <a:ext cx="2893176" cy="343526"/>
            <a:chOff x="4389204" y="2206808"/>
            <a:chExt cx="2893176" cy="343526"/>
          </a:xfrm>
        </p:grpSpPr>
        <p:grpSp>
          <p:nvGrpSpPr>
            <p:cNvPr id="146" name="Group 145"/>
            <p:cNvGrpSpPr/>
            <p:nvPr/>
          </p:nvGrpSpPr>
          <p:grpSpPr>
            <a:xfrm>
              <a:off x="4389204" y="2206808"/>
              <a:ext cx="2893176" cy="343526"/>
              <a:chOff x="4296839" y="3188193"/>
              <a:chExt cx="2893176" cy="343526"/>
            </a:xfrm>
          </p:grpSpPr>
          <p:grpSp>
            <p:nvGrpSpPr>
              <p:cNvPr id="150" name="Group 149"/>
              <p:cNvGrpSpPr/>
              <p:nvPr/>
            </p:nvGrpSpPr>
            <p:grpSpPr>
              <a:xfrm>
                <a:off x="4296839" y="3188193"/>
                <a:ext cx="1570560" cy="337092"/>
                <a:chOff x="4296839" y="3188193"/>
                <a:chExt cx="1570560" cy="337092"/>
              </a:xfrm>
            </p:grpSpPr>
            <p:grpSp>
              <p:nvGrpSpPr>
                <p:cNvPr id="169" name="Group 168"/>
                <p:cNvGrpSpPr/>
                <p:nvPr/>
              </p:nvGrpSpPr>
              <p:grpSpPr>
                <a:xfrm>
                  <a:off x="4296839" y="3200401"/>
                  <a:ext cx="1570560" cy="324884"/>
                  <a:chOff x="4296839" y="3200401"/>
                  <a:chExt cx="1570560" cy="324884"/>
                </a:xfrm>
              </p:grpSpPr>
              <p:grpSp>
                <p:nvGrpSpPr>
                  <p:cNvPr id="172" name="Group 171"/>
                  <p:cNvGrpSpPr/>
                  <p:nvPr/>
                </p:nvGrpSpPr>
                <p:grpSpPr>
                  <a:xfrm>
                    <a:off x="4296839" y="3200401"/>
                    <a:ext cx="1570560" cy="304800"/>
                    <a:chOff x="4296839" y="3200401"/>
                    <a:chExt cx="1570560" cy="304800"/>
                  </a:xfrm>
                </p:grpSpPr>
                <p:sp>
                  <p:nvSpPr>
                    <p:cNvPr id="174" name="Rectangle 173"/>
                    <p:cNvSpPr/>
                    <p:nvPr/>
                  </p:nvSpPr>
                  <p:spPr>
                    <a:xfrm>
                      <a:off x="4964446" y="3200401"/>
                      <a:ext cx="902953" cy="304800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25400">
                      <a:solidFill>
                        <a:schemeClr val="tx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75" name="Straight Arrow Connector 174"/>
                    <p:cNvCxnSpPr>
                      <a:endCxn id="174" idx="1"/>
                    </p:cNvCxnSpPr>
                    <p:nvPr/>
                  </p:nvCxnSpPr>
                  <p:spPr>
                    <a:xfrm flipV="1">
                      <a:off x="4296839" y="3352801"/>
                      <a:ext cx="667607" cy="13228"/>
                    </a:xfrm>
                    <a:prstGeom prst="straightConnector1">
                      <a:avLst/>
                    </a:prstGeom>
                    <a:ln w="34925">
                      <a:solidFill>
                        <a:schemeClr val="accent5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3" name="TextBox 172"/>
                  <p:cNvSpPr txBox="1"/>
                  <p:nvPr/>
                </p:nvSpPr>
                <p:spPr>
                  <a:xfrm>
                    <a:off x="5423908" y="3217508"/>
                    <a:ext cx="25237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400" b="1" dirty="0" smtClean="0"/>
                      <a:t>3</a:t>
                    </a:r>
                  </a:p>
                </p:txBody>
              </p:sp>
            </p:grp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5338736" y="3188193"/>
                  <a:ext cx="0" cy="297689"/>
                </a:xfrm>
                <a:prstGeom prst="line">
                  <a:avLst/>
                </a:prstGeom>
                <a:ln w="254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5735626" y="3217599"/>
                  <a:ext cx="0" cy="297689"/>
                </a:xfrm>
                <a:prstGeom prst="line">
                  <a:avLst/>
                </a:prstGeom>
                <a:ln w="254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2" name="Group 151"/>
              <p:cNvGrpSpPr/>
              <p:nvPr/>
            </p:nvGrpSpPr>
            <p:grpSpPr>
              <a:xfrm>
                <a:off x="5735626" y="3200401"/>
                <a:ext cx="1454389" cy="331318"/>
                <a:chOff x="5735626" y="3200401"/>
                <a:chExt cx="1454389" cy="331318"/>
              </a:xfrm>
            </p:grpSpPr>
            <p:grpSp>
              <p:nvGrpSpPr>
                <p:cNvPr id="153" name="Group 152"/>
                <p:cNvGrpSpPr/>
                <p:nvPr/>
              </p:nvGrpSpPr>
              <p:grpSpPr>
                <a:xfrm>
                  <a:off x="5735626" y="3200401"/>
                  <a:ext cx="1454389" cy="331318"/>
                  <a:chOff x="4197815" y="3225852"/>
                  <a:chExt cx="1454389" cy="331318"/>
                </a:xfrm>
              </p:grpSpPr>
              <p:grpSp>
                <p:nvGrpSpPr>
                  <p:cNvPr id="156" name="Group 155"/>
                  <p:cNvGrpSpPr/>
                  <p:nvPr/>
                </p:nvGrpSpPr>
                <p:grpSpPr>
                  <a:xfrm>
                    <a:off x="4197815" y="3225852"/>
                    <a:ext cx="1379929" cy="331318"/>
                    <a:chOff x="4197815" y="3225852"/>
                    <a:chExt cx="1379929" cy="331318"/>
                  </a:xfrm>
                </p:grpSpPr>
                <p:grpSp>
                  <p:nvGrpSpPr>
                    <p:cNvPr id="158" name="Group 157"/>
                    <p:cNvGrpSpPr/>
                    <p:nvPr/>
                  </p:nvGrpSpPr>
                  <p:grpSpPr>
                    <a:xfrm>
                      <a:off x="4197815" y="3225852"/>
                      <a:ext cx="1379929" cy="304800"/>
                      <a:chOff x="4197815" y="3225852"/>
                      <a:chExt cx="1379929" cy="304800"/>
                    </a:xfrm>
                  </p:grpSpPr>
                  <p:sp>
                    <p:nvSpPr>
                      <p:cNvPr id="160" name="Rectangle 159"/>
                      <p:cNvSpPr/>
                      <p:nvPr/>
                    </p:nvSpPr>
                    <p:spPr>
                      <a:xfrm>
                        <a:off x="4743878" y="3225852"/>
                        <a:ext cx="833866" cy="3048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 w="25400">
                        <a:solidFill>
                          <a:schemeClr val="tx2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61" name="Straight Arrow Connector 160"/>
                      <p:cNvCxnSpPr>
                        <a:endCxn id="160" idx="1"/>
                      </p:cNvCxnSpPr>
                      <p:nvPr/>
                    </p:nvCxnSpPr>
                    <p:spPr>
                      <a:xfrm>
                        <a:off x="4197815" y="3378252"/>
                        <a:ext cx="546063" cy="0"/>
                      </a:xfrm>
                      <a:prstGeom prst="straightConnector1">
                        <a:avLst/>
                      </a:prstGeom>
                      <a:ln w="34925">
                        <a:solidFill>
                          <a:schemeClr val="accent5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59" name="TextBox 158"/>
                    <p:cNvSpPr txBox="1"/>
                    <p:nvPr/>
                  </p:nvSpPr>
                  <p:spPr>
                    <a:xfrm>
                      <a:off x="5085457" y="3249393"/>
                      <a:ext cx="34002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/>
                        <a:t>5</a:t>
                      </a:r>
                      <a:endParaRPr lang="en-US" sz="1400" b="1" dirty="0" smtClean="0"/>
                    </a:p>
                  </p:txBody>
                </p:sp>
              </p:grpSp>
              <p:cxnSp>
                <p:nvCxnSpPr>
                  <p:cNvPr id="157" name="Straight Arrow Connector 156"/>
                  <p:cNvCxnSpPr/>
                  <p:nvPr/>
                </p:nvCxnSpPr>
                <p:spPr>
                  <a:xfrm>
                    <a:off x="5460829" y="3391480"/>
                    <a:ext cx="191375" cy="0"/>
                  </a:xfrm>
                  <a:prstGeom prst="straightConnector1">
                    <a:avLst/>
                  </a:prstGeom>
                  <a:ln w="34925">
                    <a:solidFill>
                      <a:schemeClr val="accent5">
                        <a:lumMod val="75000"/>
                      </a:schemeClr>
                    </a:solidFill>
                    <a:tailEnd type="diamon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6623268" y="3217599"/>
                  <a:ext cx="0" cy="297689"/>
                </a:xfrm>
                <a:prstGeom prst="line">
                  <a:avLst/>
                </a:prstGeom>
                <a:ln w="254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6967718" y="3201629"/>
                  <a:ext cx="0" cy="297689"/>
                </a:xfrm>
                <a:prstGeom prst="line">
                  <a:avLst/>
                </a:prstGeom>
                <a:ln w="254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7" name="TextBox 146"/>
            <p:cNvSpPr txBox="1"/>
            <p:nvPr/>
          </p:nvSpPr>
          <p:spPr>
            <a:xfrm>
              <a:off x="6404975" y="2242557"/>
              <a:ext cx="340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>
                  <a:solidFill>
                    <a:srgbClr val="C00000"/>
                  </a:solidFill>
                </a:rPr>
                <a:t>3</a:t>
              </a:r>
              <a:endParaRPr lang="en-US" sz="1400" b="1" dirty="0" smtClean="0">
                <a:solidFill>
                  <a:srgbClr val="C00000"/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120639" y="2226544"/>
              <a:ext cx="340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 smtClean="0">
                  <a:solidFill>
                    <a:srgbClr val="C00000"/>
                  </a:solidFill>
                </a:rPr>
                <a:t>1</a:t>
              </a:r>
            </a:p>
          </p:txBody>
        </p:sp>
      </p:grpSp>
      <p:cxnSp>
        <p:nvCxnSpPr>
          <p:cNvPr id="181" name="Straight Arrow Connector 180"/>
          <p:cNvCxnSpPr/>
          <p:nvPr/>
        </p:nvCxnSpPr>
        <p:spPr>
          <a:xfrm>
            <a:off x="4452786" y="4347186"/>
            <a:ext cx="301428" cy="0"/>
          </a:xfrm>
          <a:prstGeom prst="straightConnector1">
            <a:avLst/>
          </a:prstGeom>
          <a:ln w="34925">
            <a:solidFill>
              <a:schemeClr val="accent5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4452786" y="4608430"/>
            <a:ext cx="2893176" cy="343526"/>
            <a:chOff x="4389204" y="2206808"/>
            <a:chExt cx="2893176" cy="343526"/>
          </a:xfrm>
        </p:grpSpPr>
        <p:grpSp>
          <p:nvGrpSpPr>
            <p:cNvPr id="184" name="Group 183"/>
            <p:cNvGrpSpPr/>
            <p:nvPr/>
          </p:nvGrpSpPr>
          <p:grpSpPr>
            <a:xfrm>
              <a:off x="4389204" y="2206808"/>
              <a:ext cx="2893176" cy="343526"/>
              <a:chOff x="4296839" y="3188193"/>
              <a:chExt cx="2893176" cy="343526"/>
            </a:xfrm>
          </p:grpSpPr>
          <p:grpSp>
            <p:nvGrpSpPr>
              <p:cNvPr id="187" name="Group 186"/>
              <p:cNvGrpSpPr/>
              <p:nvPr/>
            </p:nvGrpSpPr>
            <p:grpSpPr>
              <a:xfrm>
                <a:off x="4296839" y="3188193"/>
                <a:ext cx="1570560" cy="337092"/>
                <a:chOff x="4296839" y="3188193"/>
                <a:chExt cx="1570560" cy="337092"/>
              </a:xfrm>
            </p:grpSpPr>
            <p:grpSp>
              <p:nvGrpSpPr>
                <p:cNvPr id="198" name="Group 197"/>
                <p:cNvGrpSpPr/>
                <p:nvPr/>
              </p:nvGrpSpPr>
              <p:grpSpPr>
                <a:xfrm>
                  <a:off x="4296839" y="3200401"/>
                  <a:ext cx="1570560" cy="324884"/>
                  <a:chOff x="4296839" y="3200401"/>
                  <a:chExt cx="1570560" cy="324884"/>
                </a:xfrm>
              </p:grpSpPr>
              <p:grpSp>
                <p:nvGrpSpPr>
                  <p:cNvPr id="201" name="Group 200"/>
                  <p:cNvGrpSpPr/>
                  <p:nvPr/>
                </p:nvGrpSpPr>
                <p:grpSpPr>
                  <a:xfrm>
                    <a:off x="4296839" y="3200401"/>
                    <a:ext cx="1570560" cy="304800"/>
                    <a:chOff x="4296839" y="3200401"/>
                    <a:chExt cx="1570560" cy="304800"/>
                  </a:xfrm>
                </p:grpSpPr>
                <p:sp>
                  <p:nvSpPr>
                    <p:cNvPr id="203" name="Rectangle 202"/>
                    <p:cNvSpPr/>
                    <p:nvPr/>
                  </p:nvSpPr>
                  <p:spPr>
                    <a:xfrm>
                      <a:off x="4964446" y="3200401"/>
                      <a:ext cx="902953" cy="304800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25400">
                      <a:solidFill>
                        <a:schemeClr val="tx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04" name="Straight Arrow Connector 203"/>
                    <p:cNvCxnSpPr>
                      <a:endCxn id="203" idx="1"/>
                    </p:cNvCxnSpPr>
                    <p:nvPr/>
                  </p:nvCxnSpPr>
                  <p:spPr>
                    <a:xfrm flipV="1">
                      <a:off x="4296839" y="3352801"/>
                      <a:ext cx="667607" cy="13228"/>
                    </a:xfrm>
                    <a:prstGeom prst="straightConnector1">
                      <a:avLst/>
                    </a:prstGeom>
                    <a:ln w="34925">
                      <a:solidFill>
                        <a:schemeClr val="accent5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02" name="TextBox 201"/>
                  <p:cNvSpPr txBox="1"/>
                  <p:nvPr/>
                </p:nvSpPr>
                <p:spPr>
                  <a:xfrm>
                    <a:off x="5423908" y="3217508"/>
                    <a:ext cx="25237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r>
                      <a:rPr lang="en-US" sz="1400" b="1" dirty="0"/>
                      <a:t>6</a:t>
                    </a:r>
                    <a:endParaRPr lang="en-US" sz="1400" b="1" dirty="0" smtClean="0"/>
                  </a:p>
                </p:txBody>
              </p:sp>
            </p:grpSp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5338736" y="3188193"/>
                  <a:ext cx="0" cy="297689"/>
                </a:xfrm>
                <a:prstGeom prst="line">
                  <a:avLst/>
                </a:prstGeom>
                <a:ln w="254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5735626" y="3217599"/>
                  <a:ext cx="0" cy="297689"/>
                </a:xfrm>
                <a:prstGeom prst="line">
                  <a:avLst/>
                </a:prstGeom>
                <a:ln w="254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Group 187"/>
              <p:cNvGrpSpPr/>
              <p:nvPr/>
            </p:nvGrpSpPr>
            <p:grpSpPr>
              <a:xfrm>
                <a:off x="5735626" y="3200401"/>
                <a:ext cx="1454389" cy="331318"/>
                <a:chOff x="5735626" y="3200401"/>
                <a:chExt cx="1454389" cy="331318"/>
              </a:xfrm>
            </p:grpSpPr>
            <p:grpSp>
              <p:nvGrpSpPr>
                <p:cNvPr id="189" name="Group 188"/>
                <p:cNvGrpSpPr/>
                <p:nvPr/>
              </p:nvGrpSpPr>
              <p:grpSpPr>
                <a:xfrm>
                  <a:off x="5735626" y="3200401"/>
                  <a:ext cx="1454389" cy="331318"/>
                  <a:chOff x="4197815" y="3225852"/>
                  <a:chExt cx="1454389" cy="331318"/>
                </a:xfrm>
              </p:grpSpPr>
              <p:grpSp>
                <p:nvGrpSpPr>
                  <p:cNvPr id="192" name="Group 191"/>
                  <p:cNvGrpSpPr/>
                  <p:nvPr/>
                </p:nvGrpSpPr>
                <p:grpSpPr>
                  <a:xfrm>
                    <a:off x="4197815" y="3225852"/>
                    <a:ext cx="1379929" cy="331318"/>
                    <a:chOff x="4197815" y="3225852"/>
                    <a:chExt cx="1379929" cy="331318"/>
                  </a:xfrm>
                </p:grpSpPr>
                <p:grpSp>
                  <p:nvGrpSpPr>
                    <p:cNvPr id="194" name="Group 193"/>
                    <p:cNvGrpSpPr/>
                    <p:nvPr/>
                  </p:nvGrpSpPr>
                  <p:grpSpPr>
                    <a:xfrm>
                      <a:off x="4197815" y="3225852"/>
                      <a:ext cx="1379929" cy="304800"/>
                      <a:chOff x="4197815" y="3225852"/>
                      <a:chExt cx="1379929" cy="304800"/>
                    </a:xfrm>
                  </p:grpSpPr>
                  <p:sp>
                    <p:nvSpPr>
                      <p:cNvPr id="196" name="Rectangle 195"/>
                      <p:cNvSpPr/>
                      <p:nvPr/>
                    </p:nvSpPr>
                    <p:spPr>
                      <a:xfrm>
                        <a:off x="4743878" y="3225852"/>
                        <a:ext cx="833866" cy="3048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 w="25400">
                        <a:solidFill>
                          <a:schemeClr val="tx2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97" name="Straight Arrow Connector 196"/>
                      <p:cNvCxnSpPr>
                        <a:endCxn id="196" idx="1"/>
                      </p:cNvCxnSpPr>
                      <p:nvPr/>
                    </p:nvCxnSpPr>
                    <p:spPr>
                      <a:xfrm>
                        <a:off x="4197815" y="3378252"/>
                        <a:ext cx="546063" cy="0"/>
                      </a:xfrm>
                      <a:prstGeom prst="straightConnector1">
                        <a:avLst/>
                      </a:prstGeom>
                      <a:ln w="34925">
                        <a:solidFill>
                          <a:schemeClr val="accent5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95" name="TextBox 194"/>
                    <p:cNvSpPr txBox="1"/>
                    <p:nvPr/>
                  </p:nvSpPr>
                  <p:spPr>
                    <a:xfrm>
                      <a:off x="5085457" y="3249393"/>
                      <a:ext cx="34002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 smtClean="0"/>
                        <a:t>4</a:t>
                      </a:r>
                    </a:p>
                  </p:txBody>
                </p:sp>
              </p:grpSp>
              <p:cxnSp>
                <p:nvCxnSpPr>
                  <p:cNvPr id="193" name="Straight Arrow Connector 192"/>
                  <p:cNvCxnSpPr/>
                  <p:nvPr/>
                </p:nvCxnSpPr>
                <p:spPr>
                  <a:xfrm>
                    <a:off x="5460829" y="3391480"/>
                    <a:ext cx="191375" cy="0"/>
                  </a:xfrm>
                  <a:prstGeom prst="straightConnector1">
                    <a:avLst/>
                  </a:prstGeom>
                  <a:ln w="34925">
                    <a:solidFill>
                      <a:schemeClr val="accent5">
                        <a:lumMod val="75000"/>
                      </a:schemeClr>
                    </a:solidFill>
                    <a:tailEnd type="diamon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6623268" y="3217599"/>
                  <a:ext cx="0" cy="297689"/>
                </a:xfrm>
                <a:prstGeom prst="line">
                  <a:avLst/>
                </a:prstGeom>
                <a:ln w="254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6967718" y="3201629"/>
                  <a:ext cx="0" cy="297689"/>
                </a:xfrm>
                <a:prstGeom prst="line">
                  <a:avLst/>
                </a:prstGeom>
                <a:ln w="254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5" name="TextBox 184"/>
            <p:cNvSpPr txBox="1"/>
            <p:nvPr/>
          </p:nvSpPr>
          <p:spPr>
            <a:xfrm>
              <a:off x="6404975" y="2242557"/>
              <a:ext cx="340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 smtClean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5120639" y="2226544"/>
              <a:ext cx="340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 smtClean="0">
                  <a:solidFill>
                    <a:srgbClr val="C00000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994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6183"/>
            <a:ext cx="8229600" cy="483765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Space needed: O( |V|+|E| )</a:t>
            </a:r>
          </a:p>
          <a:p>
            <a:pPr marL="109728" indent="0">
              <a:spcBef>
                <a:spcPts val="1800"/>
              </a:spcBef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We call this “linear” for graphs</a:t>
            </a:r>
          </a:p>
          <a:p>
            <a:pPr marL="651510" lvl="1" indent="-285750">
              <a:spcBef>
                <a:spcPts val="1200"/>
              </a:spcBef>
            </a:pPr>
            <a:r>
              <a:rPr lang="en-US" sz="2000" b="1" i="1" dirty="0" smtClean="0"/>
              <a:t>So “size” of a graph is |V|+|E|</a:t>
            </a:r>
            <a:endParaRPr lang="en-US" sz="1800" b="1" i="1" dirty="0"/>
          </a:p>
          <a:p>
            <a:pPr marL="109728" indent="0">
              <a:spcBef>
                <a:spcPts val="1800"/>
              </a:spcBef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Find all vertices adjacent to some node </a:t>
            </a:r>
            <a:r>
              <a:rPr lang="en-US" sz="2400" b="1" dirty="0" smtClean="0">
                <a:solidFill>
                  <a:srgbClr val="C00000"/>
                </a:solidFill>
              </a:rPr>
              <a:t>v </a:t>
            </a:r>
            <a:r>
              <a:rPr lang="en-US" sz="2400" b="1" dirty="0" smtClean="0">
                <a:solidFill>
                  <a:srgbClr val="0070C0"/>
                </a:solidFill>
              </a:rPr>
              <a:t>?</a:t>
            </a:r>
          </a:p>
          <a:p>
            <a:pPr marL="708660" lvl="1" indent="-342900">
              <a:spcBef>
                <a:spcPts val="1800"/>
              </a:spcBef>
            </a:pPr>
            <a:r>
              <a:rPr lang="en-US" sz="2000" b="1" i="1" dirty="0" smtClean="0"/>
              <a:t>Worst case O(|V|) (complete graph)</a:t>
            </a:r>
          </a:p>
          <a:p>
            <a:pPr marL="708660" lvl="1" indent="-342900">
              <a:spcBef>
                <a:spcPts val="1800"/>
              </a:spcBef>
            </a:pPr>
            <a:r>
              <a:rPr lang="en-US" sz="2000" b="1" i="1" dirty="0" smtClean="0"/>
              <a:t>Normally O( </a:t>
            </a:r>
            <a:r>
              <a:rPr lang="en-US" sz="2000" b="1" i="1" dirty="0" err="1" smtClean="0"/>
              <a:t>adj</a:t>
            </a:r>
            <a:r>
              <a:rPr lang="en-US" sz="2000" b="1" i="1" dirty="0" smtClean="0"/>
              <a:t> list for </a:t>
            </a:r>
            <a:r>
              <a:rPr lang="en-US" sz="2000" b="1" i="1" dirty="0"/>
              <a:t>v </a:t>
            </a:r>
            <a:r>
              <a:rPr lang="en-US" sz="2000" b="1" i="1" dirty="0" smtClean="0"/>
              <a:t>)</a:t>
            </a:r>
          </a:p>
          <a:p>
            <a:pPr marL="708660" lvl="1" indent="-342900">
              <a:spcBef>
                <a:spcPts val="1800"/>
              </a:spcBef>
            </a:pPr>
            <a:r>
              <a:rPr lang="en-US" sz="2000" b="1" i="1" dirty="0" err="1" smtClean="0"/>
              <a:t>Adj</a:t>
            </a:r>
            <a:r>
              <a:rPr lang="en-US" sz="2000" b="1" i="1" dirty="0" smtClean="0"/>
              <a:t> Matrix gives O(|V|) every search, worst and </a:t>
            </a:r>
            <a:r>
              <a:rPr lang="en-US" sz="2000" b="1" i="1" dirty="0" err="1" smtClean="0"/>
              <a:t>avg</a:t>
            </a:r>
            <a:endParaRPr lang="en-US" sz="2000" b="1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47967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  <a:effectLst/>
              </a:rPr>
              <a:t>Adjacency List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1081178" y="221805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2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30891"/>
          </a:xfrm>
        </p:spPr>
        <p:txBody>
          <a:bodyPr>
            <a:normAutofit/>
          </a:bodyPr>
          <a:lstStyle/>
          <a:p>
            <a:pPr marL="109728" indent="0" algn="ctr">
              <a:spcBef>
                <a:spcPts val="600"/>
              </a:spcBef>
              <a:spcAft>
                <a:spcPts val="600"/>
              </a:spcAft>
              <a:buNone/>
            </a:pPr>
            <a:endParaRPr lang="en-US" sz="12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4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with Graphs,</a:t>
            </a:r>
          </a:p>
          <a:p>
            <a:pPr marL="109728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4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Implementing Graphs </a:t>
            </a:r>
          </a:p>
          <a:p>
            <a:pPr marL="109728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48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(part </a:t>
            </a:r>
            <a:r>
              <a:rPr lang="en-US" sz="4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8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09728" indent="0" algn="ctr">
              <a:spcAft>
                <a:spcPts val="1200"/>
              </a:spcAft>
              <a:buNone/>
            </a:pPr>
            <a:endParaRPr lang="en-US" sz="1600" i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9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6183"/>
            <a:ext cx="8229600" cy="4837650"/>
          </a:xfrm>
        </p:spPr>
        <p:txBody>
          <a:bodyPr>
            <a:normAutofit/>
          </a:bodyPr>
          <a:lstStyle/>
          <a:p>
            <a:pPr marL="109728" indent="0">
              <a:spcBef>
                <a:spcPts val="1800"/>
              </a:spcBef>
              <a:buNone/>
            </a:pPr>
            <a:r>
              <a:rPr lang="en-US" sz="2400" b="1" dirty="0" smtClean="0"/>
              <a:t>You will need a </a:t>
            </a:r>
            <a:r>
              <a:rPr lang="en-US" sz="2400" b="1" dirty="0" err="1" smtClean="0"/>
              <a:t>hashmap</a:t>
            </a:r>
            <a:r>
              <a:rPr lang="en-US" sz="2400" b="1" dirty="0" smtClean="0"/>
              <a:t> for vertices</a:t>
            </a:r>
          </a:p>
          <a:p>
            <a:pPr marL="365760" lvl="1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000" b="1" i="1" dirty="0" smtClean="0">
                <a:solidFill>
                  <a:srgbClr val="C00000"/>
                </a:solidFill>
              </a:rPr>
              <a:t>Hash each vertex name to the vertex object</a:t>
            </a:r>
            <a:endParaRPr lang="en-US" sz="2000" b="1" i="1" dirty="0" smtClean="0">
              <a:solidFill>
                <a:srgbClr val="C00000"/>
              </a:solidFill>
            </a:endParaRPr>
          </a:p>
          <a:p>
            <a:pPr marL="109728" indent="0">
              <a:spcBef>
                <a:spcPts val="1800"/>
              </a:spcBef>
              <a:buNone/>
            </a:pPr>
            <a:r>
              <a:rPr lang="en-US" sz="2400" b="1" dirty="0"/>
              <a:t>Many graph algorithms will be inefficient without</a:t>
            </a:r>
          </a:p>
          <a:p>
            <a:pPr marL="365760" lvl="1" indent="0">
              <a:spcBef>
                <a:spcPts val="600"/>
              </a:spcBef>
              <a:buNone/>
            </a:pPr>
            <a:r>
              <a:rPr lang="en-US" sz="2000" b="1" i="1" dirty="0" smtClean="0">
                <a:solidFill>
                  <a:srgbClr val="C00000"/>
                </a:solidFill>
              </a:rPr>
              <a:t>If you need to find a vertex,</a:t>
            </a:r>
            <a:r>
              <a:rPr lang="en-US" sz="2000" b="1" i="1" dirty="0" smtClean="0">
                <a:solidFill>
                  <a:srgbClr val="0070C0"/>
                </a:solidFill>
              </a:rPr>
              <a:t> </a:t>
            </a:r>
            <a:r>
              <a:rPr lang="en-US" sz="2000" i="1" dirty="0" smtClean="0">
                <a:solidFill>
                  <a:srgbClr val="0070C0"/>
                </a:solidFill>
              </a:rPr>
              <a:t>you cannot afford to do O(|V|) search through an “all vertices” list without making many algorithms become quadratic, or worse</a:t>
            </a:r>
          </a:p>
          <a:p>
            <a:pPr marL="365760" lvl="1" indent="0">
              <a:spcBef>
                <a:spcPts val="1800"/>
              </a:spcBef>
              <a:buNone/>
            </a:pPr>
            <a:r>
              <a:rPr lang="en-US" sz="2000" b="1" i="1" dirty="0" smtClean="0">
                <a:solidFill>
                  <a:srgbClr val="C00000"/>
                </a:solidFill>
              </a:rPr>
              <a:t>You will still want the vertices linked,</a:t>
            </a:r>
            <a:r>
              <a:rPr lang="en-US" sz="2000" i="1" dirty="0" smtClean="0">
                <a:solidFill>
                  <a:srgbClr val="0070C0"/>
                </a:solidFill>
              </a:rPr>
              <a:t> for times you need to visit every vertex systematically</a:t>
            </a:r>
          </a:p>
          <a:p>
            <a:pPr marL="109728" indent="0">
              <a:spcBef>
                <a:spcPts val="3000"/>
              </a:spcBef>
              <a:buNone/>
            </a:pPr>
            <a:r>
              <a:rPr lang="en-US" sz="2400" b="1" dirty="0" smtClean="0"/>
              <a:t>May need similar hash structure for edges</a:t>
            </a:r>
            <a:endParaRPr lang="en-US" sz="24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47967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  <a:effectLst/>
              </a:rPr>
              <a:t>Efficiency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1081178" y="221805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00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2362200"/>
            <a:ext cx="19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END</a:t>
            </a:r>
            <a:endParaRPr lang="en-US" sz="6000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99164"/>
            <a:ext cx="8229600" cy="4849235"/>
          </a:xfrm>
        </p:spPr>
        <p:txBody>
          <a:bodyPr>
            <a:norm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Automaton drawn as labeled directed graph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Finite State Machine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8305800" y="2035406"/>
            <a:ext cx="152400" cy="148258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7049253" y="2336838"/>
            <a:ext cx="1502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Token</a:t>
            </a:r>
          </a:p>
          <a:p>
            <a:pPr algn="r"/>
            <a:r>
              <a:rPr lang="en-US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Represents current state</a:t>
            </a:r>
            <a:endParaRPr lang="en-US" b="1" dirty="0" smtClean="0">
              <a:solidFill>
                <a:srgbClr val="0070C0"/>
              </a:solidFill>
              <a:latin typeface="Segoe Print" panose="02000600000000000000" pitchFamily="2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793132" y="2157587"/>
            <a:ext cx="5649371" cy="3123412"/>
            <a:chOff x="808864" y="2109535"/>
            <a:chExt cx="5649371" cy="3123412"/>
          </a:xfrm>
        </p:grpSpPr>
        <p:grpSp>
          <p:nvGrpSpPr>
            <p:cNvPr id="39" name="Group 38"/>
            <p:cNvGrpSpPr/>
            <p:nvPr/>
          </p:nvGrpSpPr>
          <p:grpSpPr>
            <a:xfrm>
              <a:off x="808864" y="2109535"/>
              <a:ext cx="5438311" cy="3123412"/>
              <a:chOff x="793671" y="2404490"/>
              <a:chExt cx="6061810" cy="3314305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793671" y="3646298"/>
                <a:ext cx="397812" cy="39472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389827" y="2902436"/>
                <a:ext cx="397812" cy="39472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600022" y="4289434"/>
                <a:ext cx="397812" cy="39472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Arrow Connector 89"/>
              <p:cNvCxnSpPr>
                <a:stCxn id="65" idx="7"/>
                <a:endCxn id="61" idx="3"/>
              </p:cNvCxnSpPr>
              <p:nvPr/>
            </p:nvCxnSpPr>
            <p:spPr>
              <a:xfrm flipV="1">
                <a:off x="1133225" y="3149255"/>
                <a:ext cx="747863" cy="554850"/>
              </a:xfrm>
              <a:prstGeom prst="straightConnector1">
                <a:avLst/>
              </a:prstGeom>
              <a:ln w="508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61" idx="6"/>
                <a:endCxn id="71" idx="2"/>
              </p:cNvCxnSpPr>
              <p:nvPr/>
            </p:nvCxnSpPr>
            <p:spPr>
              <a:xfrm flipV="1">
                <a:off x="2220641" y="2812335"/>
                <a:ext cx="1456292" cy="197363"/>
              </a:xfrm>
              <a:prstGeom prst="straightConnector1">
                <a:avLst/>
              </a:prstGeom>
              <a:ln w="508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71" idx="6"/>
                <a:endCxn id="49" idx="1"/>
              </p:cNvCxnSpPr>
              <p:nvPr/>
            </p:nvCxnSpPr>
            <p:spPr>
              <a:xfrm>
                <a:off x="4074745" y="2812335"/>
                <a:ext cx="1379470" cy="161228"/>
              </a:xfrm>
              <a:prstGeom prst="straightConnector1">
                <a:avLst/>
              </a:prstGeom>
              <a:ln w="508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6330730" y="3785916"/>
                <a:ext cx="524751" cy="49785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45000"/>
                </a:schemeClr>
              </a:solidFill>
              <a:ln w="2540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6416477" y="3873988"/>
                <a:ext cx="352083" cy="32171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45000"/>
                </a:schemeClr>
              </a:solidFill>
              <a:ln w="2540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822829" y="2812335"/>
                <a:ext cx="397812" cy="39472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993718" y="4283774"/>
                <a:ext cx="397812" cy="39472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5036852" y="4297591"/>
                <a:ext cx="397812" cy="39472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676933" y="2614972"/>
                <a:ext cx="397812" cy="39472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4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793671" y="3658994"/>
                <a:ext cx="4640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A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830461" y="2820338"/>
                <a:ext cx="4312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F</a:t>
                </a:r>
                <a:endParaRPr lang="en-US" b="1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599761" y="4331994"/>
                <a:ext cx="317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C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793769" y="4340613"/>
                <a:ext cx="443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h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664252" y="2626356"/>
                <a:ext cx="421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G</a:t>
                </a:r>
                <a:endParaRPr lang="en-US" b="1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285189" y="4497536"/>
                <a:ext cx="5355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g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029337" y="4330440"/>
                <a:ext cx="487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B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589523" y="2496251"/>
                <a:ext cx="443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c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203261" y="3028634"/>
                <a:ext cx="443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g</a:t>
                </a:r>
              </a:p>
            </p:txBody>
          </p:sp>
          <p:cxnSp>
            <p:nvCxnSpPr>
              <p:cNvPr id="94" name="Straight Arrow Connector 93"/>
              <p:cNvCxnSpPr>
                <a:stCxn id="49" idx="5"/>
                <a:endCxn id="48" idx="1"/>
              </p:cNvCxnSpPr>
              <p:nvPr/>
            </p:nvCxnSpPr>
            <p:spPr>
              <a:xfrm>
                <a:off x="5735511" y="3252677"/>
                <a:ext cx="672067" cy="606149"/>
              </a:xfrm>
              <a:prstGeom prst="straightConnector1">
                <a:avLst/>
              </a:prstGeom>
              <a:ln w="508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64" idx="6"/>
                <a:endCxn id="50" idx="2"/>
              </p:cNvCxnSpPr>
              <p:nvPr/>
            </p:nvCxnSpPr>
            <p:spPr>
              <a:xfrm>
                <a:off x="2391530" y="4481137"/>
                <a:ext cx="1214622" cy="18981"/>
              </a:xfrm>
              <a:prstGeom prst="straightConnector1">
                <a:avLst/>
              </a:prstGeom>
              <a:ln w="508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50" idx="6"/>
                <a:endCxn id="69" idx="2"/>
              </p:cNvCxnSpPr>
              <p:nvPr/>
            </p:nvCxnSpPr>
            <p:spPr>
              <a:xfrm flipV="1">
                <a:off x="4003964" y="4494954"/>
                <a:ext cx="1032888" cy="5164"/>
              </a:xfrm>
              <a:prstGeom prst="straightConnector1">
                <a:avLst/>
              </a:prstGeom>
              <a:ln w="508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stCxn id="69" idx="6"/>
                <a:endCxn id="48" idx="2"/>
              </p:cNvCxnSpPr>
              <p:nvPr/>
            </p:nvCxnSpPr>
            <p:spPr>
              <a:xfrm flipV="1">
                <a:off x="5434664" y="4034845"/>
                <a:ext cx="896066" cy="460109"/>
              </a:xfrm>
              <a:prstGeom prst="straightConnector1">
                <a:avLst/>
              </a:prstGeom>
              <a:ln w="508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5036851" y="4330440"/>
                <a:ext cx="317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D</a:t>
                </a:r>
                <a:endParaRPr lang="en-US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618453" y="2528988"/>
                <a:ext cx="443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a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379201" y="2942139"/>
                <a:ext cx="421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H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6161143" y="2603066"/>
                <a:ext cx="383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c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5466193" y="2404490"/>
                <a:ext cx="661455" cy="674003"/>
              </a:xfrm>
              <a:custGeom>
                <a:avLst/>
                <a:gdLst>
                  <a:gd name="connsiteX0" fmla="*/ 309672 w 661455"/>
                  <a:gd name="connsiteY0" fmla="*/ 674003 h 674003"/>
                  <a:gd name="connsiteX1" fmla="*/ 618765 w 661455"/>
                  <a:gd name="connsiteY1" fmla="*/ 532335 h 674003"/>
                  <a:gd name="connsiteX2" fmla="*/ 605886 w 661455"/>
                  <a:gd name="connsiteY2" fmla="*/ 145969 h 674003"/>
                  <a:gd name="connsiteX3" fmla="*/ 129368 w 661455"/>
                  <a:gd name="connsiteY3" fmla="*/ 4301 h 674003"/>
                  <a:gd name="connsiteX4" fmla="*/ 579 w 661455"/>
                  <a:gd name="connsiteY4" fmla="*/ 287637 h 674003"/>
                  <a:gd name="connsiteX5" fmla="*/ 90731 w 661455"/>
                  <a:gd name="connsiteY5" fmla="*/ 519456 h 674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1455" h="674003">
                    <a:moveTo>
                      <a:pt x="309672" y="674003"/>
                    </a:moveTo>
                    <a:cubicBezTo>
                      <a:pt x="439534" y="647172"/>
                      <a:pt x="569396" y="620341"/>
                      <a:pt x="618765" y="532335"/>
                    </a:cubicBezTo>
                    <a:cubicBezTo>
                      <a:pt x="668134" y="444329"/>
                      <a:pt x="687452" y="233975"/>
                      <a:pt x="605886" y="145969"/>
                    </a:cubicBezTo>
                    <a:cubicBezTo>
                      <a:pt x="524320" y="57963"/>
                      <a:pt x="230252" y="-19310"/>
                      <a:pt x="129368" y="4301"/>
                    </a:cubicBezTo>
                    <a:cubicBezTo>
                      <a:pt x="28483" y="27912"/>
                      <a:pt x="7018" y="201778"/>
                      <a:pt x="579" y="287637"/>
                    </a:cubicBezTo>
                    <a:cubicBezTo>
                      <a:pt x="-5860" y="373496"/>
                      <a:pt x="42435" y="446476"/>
                      <a:pt x="90731" y="519456"/>
                    </a:cubicBezTo>
                  </a:path>
                </a:pathLst>
              </a:custGeom>
              <a:noFill/>
              <a:ln cmpd="sng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85"/>
              <p:cNvSpPr/>
              <p:nvPr/>
            </p:nvSpPr>
            <p:spPr>
              <a:xfrm rot="20723000">
                <a:off x="3586223" y="3677456"/>
                <a:ext cx="661455" cy="727138"/>
              </a:xfrm>
              <a:custGeom>
                <a:avLst/>
                <a:gdLst>
                  <a:gd name="connsiteX0" fmla="*/ 309672 w 661455"/>
                  <a:gd name="connsiteY0" fmla="*/ 674003 h 674003"/>
                  <a:gd name="connsiteX1" fmla="*/ 618765 w 661455"/>
                  <a:gd name="connsiteY1" fmla="*/ 532335 h 674003"/>
                  <a:gd name="connsiteX2" fmla="*/ 605886 w 661455"/>
                  <a:gd name="connsiteY2" fmla="*/ 145969 h 674003"/>
                  <a:gd name="connsiteX3" fmla="*/ 129368 w 661455"/>
                  <a:gd name="connsiteY3" fmla="*/ 4301 h 674003"/>
                  <a:gd name="connsiteX4" fmla="*/ 579 w 661455"/>
                  <a:gd name="connsiteY4" fmla="*/ 287637 h 674003"/>
                  <a:gd name="connsiteX5" fmla="*/ 90731 w 661455"/>
                  <a:gd name="connsiteY5" fmla="*/ 519456 h 674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1455" h="674003">
                    <a:moveTo>
                      <a:pt x="309672" y="674003"/>
                    </a:moveTo>
                    <a:cubicBezTo>
                      <a:pt x="439534" y="647172"/>
                      <a:pt x="569396" y="620341"/>
                      <a:pt x="618765" y="532335"/>
                    </a:cubicBezTo>
                    <a:cubicBezTo>
                      <a:pt x="668134" y="444329"/>
                      <a:pt x="687452" y="233975"/>
                      <a:pt x="605886" y="145969"/>
                    </a:cubicBezTo>
                    <a:cubicBezTo>
                      <a:pt x="524320" y="57963"/>
                      <a:pt x="230252" y="-19310"/>
                      <a:pt x="129368" y="4301"/>
                    </a:cubicBezTo>
                    <a:cubicBezTo>
                      <a:pt x="28483" y="27912"/>
                      <a:pt x="7018" y="201778"/>
                      <a:pt x="579" y="287637"/>
                    </a:cubicBezTo>
                    <a:cubicBezTo>
                      <a:pt x="-5860" y="373496"/>
                      <a:pt x="42435" y="446476"/>
                      <a:pt x="90731" y="519456"/>
                    </a:cubicBezTo>
                  </a:path>
                </a:pathLst>
              </a:custGeom>
              <a:noFill/>
              <a:ln cmpd="sng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/>
              <p:cNvCxnSpPr>
                <a:stCxn id="65" idx="5"/>
                <a:endCxn id="64" idx="2"/>
              </p:cNvCxnSpPr>
              <p:nvPr/>
            </p:nvCxnSpPr>
            <p:spPr>
              <a:xfrm>
                <a:off x="1133225" y="3983217"/>
                <a:ext cx="860494" cy="497921"/>
              </a:xfrm>
              <a:prstGeom prst="straightConnector1">
                <a:avLst/>
              </a:prstGeom>
              <a:ln w="508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1215767" y="4217784"/>
                <a:ext cx="443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a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2710679" y="4509163"/>
                <a:ext cx="443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r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4276982" y="3745270"/>
                <a:ext cx="373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r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6127648" y="3245073"/>
                <a:ext cx="443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k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6425205" y="3868386"/>
                <a:ext cx="317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E</a:t>
                </a:r>
                <a:endParaRPr lang="en-US" b="1" dirty="0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886572" y="4031529"/>
                <a:ext cx="5700662" cy="1687266"/>
              </a:xfrm>
              <a:custGeom>
                <a:avLst/>
                <a:gdLst>
                  <a:gd name="connsiteX0" fmla="*/ 5700662 w 5700662"/>
                  <a:gd name="connsiteY0" fmla="*/ 257578 h 1687266"/>
                  <a:gd name="connsiteX1" fmla="*/ 5417327 w 5700662"/>
                  <a:gd name="connsiteY1" fmla="*/ 1043189 h 1687266"/>
                  <a:gd name="connsiteX2" fmla="*/ 4322623 w 5700662"/>
                  <a:gd name="connsiteY2" fmla="*/ 1596981 h 1687266"/>
                  <a:gd name="connsiteX3" fmla="*/ 2931704 w 5700662"/>
                  <a:gd name="connsiteY3" fmla="*/ 1674254 h 1687266"/>
                  <a:gd name="connsiteX4" fmla="*/ 1308966 w 5700662"/>
                  <a:gd name="connsiteY4" fmla="*/ 1609860 h 1687266"/>
                  <a:gd name="connsiteX5" fmla="*/ 162747 w 5700662"/>
                  <a:gd name="connsiteY5" fmla="*/ 965916 h 1687266"/>
                  <a:gd name="connsiteX6" fmla="*/ 33958 w 5700662"/>
                  <a:gd name="connsiteY6" fmla="*/ 0 h 168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0662" h="1687266">
                    <a:moveTo>
                      <a:pt x="5700662" y="257578"/>
                    </a:moveTo>
                    <a:cubicBezTo>
                      <a:pt x="5673831" y="538766"/>
                      <a:pt x="5647000" y="819955"/>
                      <a:pt x="5417327" y="1043189"/>
                    </a:cubicBezTo>
                    <a:cubicBezTo>
                      <a:pt x="5187654" y="1266423"/>
                      <a:pt x="4736893" y="1491804"/>
                      <a:pt x="4322623" y="1596981"/>
                    </a:cubicBezTo>
                    <a:cubicBezTo>
                      <a:pt x="3908353" y="1702158"/>
                      <a:pt x="3433980" y="1672108"/>
                      <a:pt x="2931704" y="1674254"/>
                    </a:cubicBezTo>
                    <a:cubicBezTo>
                      <a:pt x="2429428" y="1676400"/>
                      <a:pt x="1770459" y="1727916"/>
                      <a:pt x="1308966" y="1609860"/>
                    </a:cubicBezTo>
                    <a:cubicBezTo>
                      <a:pt x="847473" y="1491804"/>
                      <a:pt x="375248" y="1234226"/>
                      <a:pt x="162747" y="965916"/>
                    </a:cubicBezTo>
                    <a:cubicBezTo>
                      <a:pt x="-49754" y="697606"/>
                      <a:pt x="-7898" y="348803"/>
                      <a:pt x="33958" y="0"/>
                    </a:cubicBezTo>
                  </a:path>
                </a:pathLst>
              </a:custGeom>
              <a:noFill/>
              <a:ln w="50800" cmpd="sng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6014726" y="4082028"/>
              <a:ext cx="443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,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64" name="Oval 163"/>
          <p:cNvSpPr/>
          <p:nvPr/>
        </p:nvSpPr>
        <p:spPr>
          <a:xfrm>
            <a:off x="895379" y="3464384"/>
            <a:ext cx="152400" cy="148258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6826478" y="4349793"/>
            <a:ext cx="397891" cy="348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106372" y="4349793"/>
            <a:ext cx="39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386266" y="4349793"/>
            <a:ext cx="39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642899" y="4360637"/>
            <a:ext cx="39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125367" y="4375786"/>
            <a:ext cx="39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k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376853" y="4371481"/>
            <a:ext cx="39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,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894385" y="4371481"/>
            <a:ext cx="39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45" name="Right Arrow 44"/>
          <p:cNvSpPr/>
          <p:nvPr/>
        </p:nvSpPr>
        <p:spPr>
          <a:xfrm rot="3416576">
            <a:off x="460022" y="2968565"/>
            <a:ext cx="514379" cy="27401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6158128" y="4901855"/>
            <a:ext cx="156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</a:t>
            </a:r>
            <a:r>
              <a:rPr lang="en-US" b="1" dirty="0" smtClean="0">
                <a:solidFill>
                  <a:srgbClr val="0070C0"/>
                </a:solidFill>
              </a:rPr>
              <a:t> r </a:t>
            </a:r>
            <a:r>
              <a:rPr lang="en-US" b="1" dirty="0" err="1" smtClean="0">
                <a:solidFill>
                  <a:srgbClr val="0070C0"/>
                </a:solidFill>
              </a:rPr>
              <a:t>r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r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r</a:t>
            </a:r>
            <a:r>
              <a:rPr lang="en-US" b="1" dirty="0" smtClean="0">
                <a:solidFill>
                  <a:srgbClr val="0070C0"/>
                </a:solidFill>
              </a:rPr>
              <a:t> g h ,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779752" y="4908559"/>
            <a:ext cx="114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</a:t>
            </a:r>
            <a:r>
              <a:rPr lang="en-US" b="1" dirty="0" smtClean="0">
                <a:solidFill>
                  <a:srgbClr val="0070C0"/>
                </a:solidFill>
              </a:rPr>
              <a:t> r g h ,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729363" y="5432840"/>
            <a:ext cx="133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</a:t>
            </a:r>
            <a:r>
              <a:rPr lang="en-US" b="1" dirty="0" smtClean="0">
                <a:solidFill>
                  <a:srgbClr val="0070C0"/>
                </a:solidFill>
              </a:rPr>
              <a:t> a c </a:t>
            </a:r>
            <a:r>
              <a:rPr lang="en-US" b="1" dirty="0" err="1" smtClean="0">
                <a:solidFill>
                  <a:srgbClr val="0070C0"/>
                </a:solidFill>
              </a:rPr>
              <a:t>c</a:t>
            </a:r>
            <a:r>
              <a:rPr lang="en-US" b="1" dirty="0" smtClean="0">
                <a:solidFill>
                  <a:srgbClr val="0070C0"/>
                </a:solidFill>
              </a:rPr>
              <a:t> k ,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020865" y="5432840"/>
            <a:ext cx="1967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</a:t>
            </a:r>
            <a:r>
              <a:rPr lang="en-US" b="1" dirty="0" smtClean="0">
                <a:solidFill>
                  <a:srgbClr val="0070C0"/>
                </a:solidFill>
              </a:rPr>
              <a:t> a c </a:t>
            </a:r>
            <a:r>
              <a:rPr lang="en-US" b="1" dirty="0" err="1" smtClean="0">
                <a:solidFill>
                  <a:srgbClr val="0070C0"/>
                </a:solidFill>
              </a:rPr>
              <a:t>c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</a:t>
            </a:r>
            <a:r>
              <a:rPr lang="en-US" b="1" dirty="0" smtClean="0">
                <a:solidFill>
                  <a:srgbClr val="0070C0"/>
                </a:solidFill>
              </a:rPr>
              <a:t> c k ,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682382" y="5974058"/>
            <a:ext cx="124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a r </a:t>
            </a:r>
            <a:r>
              <a:rPr lang="en-US" b="1" dirty="0" err="1" smtClean="0">
                <a:solidFill>
                  <a:srgbClr val="0070C0"/>
                </a:solidFill>
              </a:rPr>
              <a:t>r</a:t>
            </a:r>
            <a:r>
              <a:rPr lang="en-US" b="1" dirty="0" smtClean="0">
                <a:solidFill>
                  <a:srgbClr val="0070C0"/>
                </a:solidFill>
              </a:rPr>
              <a:t> g h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92697" y="4250766"/>
            <a:ext cx="5875669" cy="2523122"/>
            <a:chOff x="304800" y="4106278"/>
            <a:chExt cx="5414300" cy="2523122"/>
          </a:xfrm>
        </p:grpSpPr>
        <p:sp>
          <p:nvSpPr>
            <p:cNvPr id="51" name="Rounded Rectangle 50"/>
            <p:cNvSpPr/>
            <p:nvPr/>
          </p:nvSpPr>
          <p:spPr>
            <a:xfrm>
              <a:off x="304800" y="4106278"/>
              <a:ext cx="5414300" cy="25231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 cmpd="sng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87075" y="4485908"/>
              <a:ext cx="475118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2">
                      <a:lumMod val="75000"/>
                    </a:schemeClr>
                  </a:solidFill>
                </a:rPr>
                <a:t>Simple abstract “computer”</a:t>
              </a:r>
            </a:p>
            <a:p>
              <a:pPr>
                <a:spcBef>
                  <a:spcPts val="1200"/>
                </a:spcBef>
              </a:pPr>
              <a:r>
                <a:rPr lang="en-US" sz="1600" b="1" dirty="0" smtClean="0">
                  <a:solidFill>
                    <a:schemeClr val="tx2">
                      <a:lumMod val="75000"/>
                    </a:schemeClr>
                  </a:solidFill>
                </a:rPr>
                <a:t>Recognizes and generate strings (languages)</a:t>
              </a:r>
            </a:p>
            <a:p>
              <a:pPr>
                <a:spcBef>
                  <a:spcPts val="1200"/>
                </a:spcBef>
              </a:pPr>
              <a:r>
                <a:rPr lang="en-US" sz="1600" b="1" dirty="0" smtClean="0">
                  <a:solidFill>
                    <a:schemeClr val="tx2">
                      <a:lumMod val="75000"/>
                    </a:schemeClr>
                  </a:solidFill>
                </a:rPr>
                <a:t>Used in compilers, keyword tokenizers </a:t>
              </a:r>
            </a:p>
            <a:p>
              <a:r>
                <a:rPr lang="en-US" sz="1600" b="1" dirty="0" smtClean="0">
                  <a:solidFill>
                    <a:schemeClr val="tx2">
                      <a:lumMod val="75000"/>
                    </a:schemeClr>
                  </a:solidFill>
                </a:rPr>
                <a:t>COMP 455 </a:t>
              </a:r>
              <a:r>
                <a:rPr lang="en-US" sz="1600" b="1" i="1" dirty="0" smtClean="0">
                  <a:solidFill>
                    <a:schemeClr val="tx2">
                      <a:lumMod val="75000"/>
                    </a:schemeClr>
                  </a:solidFill>
                </a:rPr>
                <a:t>models of languages and computation</a:t>
              </a:r>
              <a:endParaRPr lang="en-US" sz="1400" b="1" i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578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1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694 L 0.10052 -0.1208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-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052 -0.12083 L 0.28142 -0.14653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-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42 -0.14653 L 0.44705 -0.10578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81" y="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705 -0.10579 C 0.46563 -0.0919 0.48924 -0.09977 0.49896 -0.12315 C 0.50868 -0.14676 0.50122 -0.17732 0.48229 -0.19074 C 0.46372 -0.20463 0.44063 -0.19699 0.43108 -0.17338 C 0.42118 -0.15 0.4283 -0.11968 0.44705 -0.10579 Z " pathEditMode="relative" rAng="1740000" ptsTypes="AAAAA">
                                      <p:cBhvr>
                                        <p:cTn id="63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8" y="-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705 -0.10578 C 0.46806 -0.08565 0.49497 -0.08703 0.50712 -0.10949 C 0.51927 -0.13171 0.51198 -0.16643 0.49115 -0.1868 C 0.47014 -0.20717 0.44323 -0.20555 0.43108 -0.1831 C 0.41892 -0.16088 0.42622 -0.12615 0.44705 -0.10578 Z " pathEditMode="relative" rAng="2160000" ptsTypes="AAAAA">
                                      <p:cBhvr>
                                        <p:cTn id="73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5" y="-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705 -0.10578 L 0.54983 0.02361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7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983 0.02361 L 0.39636 0.22523 C 0.36389 0.2706 0.31684 0.29537 0.26841 0.29306 C 0.2132 0.28958 0.16945 0.26157 0.13941 0.2132 L -0.00225 -0.00208 " pathEditMode="relative" rAng="120000" ptsTypes="AAAAA">
                                      <p:cBhvr>
                                        <p:cTn id="93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69" y="1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2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2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67" grpId="0" animBg="1"/>
      <p:bldP spid="168" grpId="0"/>
      <p:bldP spid="164" grpId="0" animBg="1"/>
      <p:bldP spid="164" grpId="1" animBg="1"/>
      <p:bldP spid="164" grpId="2" animBg="1"/>
      <p:bldP spid="164" grpId="3" animBg="1"/>
      <p:bldP spid="164" grpId="4" animBg="1"/>
      <p:bldP spid="164" grpId="5" animBg="1"/>
      <p:bldP spid="164" grpId="6" animBg="1"/>
      <p:bldP spid="164" grpId="7" animBg="1"/>
      <p:bldP spid="107" grpId="0"/>
      <p:bldP spid="108" grpId="0"/>
      <p:bldP spid="109" grpId="0"/>
      <p:bldP spid="110" grpId="0"/>
      <p:bldP spid="111" grpId="0"/>
      <p:bldP spid="113" grpId="0"/>
      <p:bldP spid="114" grpId="0"/>
      <p:bldP spid="45" grpId="0" animBg="1"/>
      <p:bldP spid="115" grpId="0"/>
      <p:bldP spid="116" grpId="0"/>
      <p:bldP spid="117" grpId="0"/>
      <p:bldP spid="118" grpId="0"/>
      <p:bldP spid="1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99164"/>
            <a:ext cx="8229600" cy="4849235"/>
          </a:xfrm>
        </p:spPr>
        <p:txBody>
          <a:bodyPr>
            <a:norm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Automaton that is represented with bipartite graph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Predicate Transition Nets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808707" y="2455878"/>
            <a:ext cx="1671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Segoe Print" panose="02000600000000000000" pitchFamily="2" charset="0"/>
              </a:rPr>
              <a:t>i</a:t>
            </a:r>
            <a:r>
              <a:rPr lang="en-US" sz="20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s </a:t>
            </a:r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bipartite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900596" y="2449879"/>
            <a:ext cx="5685224" cy="3798520"/>
            <a:chOff x="826631" y="2313621"/>
            <a:chExt cx="5685224" cy="3798520"/>
          </a:xfrm>
        </p:grpSpPr>
        <p:sp>
          <p:nvSpPr>
            <p:cNvPr id="61" name="Oval 60"/>
            <p:cNvSpPr/>
            <p:nvPr/>
          </p:nvSpPr>
          <p:spPr>
            <a:xfrm>
              <a:off x="3056385" y="2778403"/>
              <a:ext cx="397812" cy="39472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3128936" y="4314435"/>
              <a:ext cx="397812" cy="39472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1196146" y="3703564"/>
              <a:ext cx="397812" cy="39472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388328" y="4339590"/>
              <a:ext cx="397812" cy="39472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755104" y="2766032"/>
              <a:ext cx="397812" cy="39472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26631" y="3454449"/>
              <a:ext cx="522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p1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621519" y="2586297"/>
              <a:ext cx="565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831837" y="4428643"/>
              <a:ext cx="508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p5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086837" y="4167621"/>
              <a:ext cx="443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t1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890408" y="2425255"/>
              <a:ext cx="525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p4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999316" y="4818179"/>
              <a:ext cx="552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t2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768804" y="4576901"/>
              <a:ext cx="487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p2</a:t>
              </a:r>
              <a:endParaRPr lang="en-US" dirty="0"/>
            </a:p>
          </p:txBody>
        </p:sp>
        <p:cxnSp>
          <p:nvCxnSpPr>
            <p:cNvPr id="81" name="Straight Arrow Connector 80"/>
            <p:cNvCxnSpPr>
              <a:stCxn id="65" idx="6"/>
              <a:endCxn id="62" idx="1"/>
            </p:cNvCxnSpPr>
            <p:nvPr/>
          </p:nvCxnSpPr>
          <p:spPr>
            <a:xfrm>
              <a:off x="1593958" y="3900927"/>
              <a:ext cx="641473" cy="779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5690708" y="2681896"/>
              <a:ext cx="208519" cy="587740"/>
            </a:xfrm>
            <a:prstGeom prst="rect">
              <a:avLst/>
            </a:prstGeom>
            <a:solidFill>
              <a:schemeClr val="tx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235431" y="3612303"/>
              <a:ext cx="189193" cy="578805"/>
            </a:xfrm>
            <a:prstGeom prst="rect">
              <a:avLst/>
            </a:prstGeom>
            <a:solidFill>
              <a:schemeClr val="tx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rot="1500000">
              <a:off x="4856713" y="3636438"/>
              <a:ext cx="176635" cy="564862"/>
            </a:xfrm>
            <a:prstGeom prst="rect">
              <a:avLst/>
            </a:prstGeom>
            <a:solidFill>
              <a:schemeClr val="tx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095380" y="4212164"/>
              <a:ext cx="191936" cy="585811"/>
            </a:xfrm>
            <a:prstGeom prst="rect">
              <a:avLst/>
            </a:prstGeom>
            <a:solidFill>
              <a:schemeClr val="tx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980704" y="2650356"/>
              <a:ext cx="186555" cy="596728"/>
            </a:xfrm>
            <a:prstGeom prst="rect">
              <a:avLst/>
            </a:prstGeom>
            <a:solidFill>
              <a:schemeClr val="tx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864989" y="5158453"/>
              <a:ext cx="192358" cy="571102"/>
            </a:xfrm>
            <a:prstGeom prst="rect">
              <a:avLst/>
            </a:prstGeom>
            <a:solidFill>
              <a:schemeClr val="tx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080808" y="2416597"/>
              <a:ext cx="443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t3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690708" y="3236440"/>
              <a:ext cx="443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t4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067256" y="3602640"/>
              <a:ext cx="443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t5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14988" y="5742809"/>
              <a:ext cx="443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t6</a:t>
              </a:r>
              <a:endParaRPr lang="en-US" dirty="0"/>
            </a:p>
          </p:txBody>
        </p:sp>
        <p:cxnSp>
          <p:nvCxnSpPr>
            <p:cNvPr id="89" name="Straight Arrow Connector 88"/>
            <p:cNvCxnSpPr>
              <a:stCxn id="62" idx="3"/>
              <a:endCxn id="61" idx="3"/>
            </p:cNvCxnSpPr>
            <p:nvPr/>
          </p:nvCxnSpPr>
          <p:spPr>
            <a:xfrm flipV="1">
              <a:off x="2424624" y="3115323"/>
              <a:ext cx="690019" cy="786383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62" idx="3"/>
              <a:endCxn id="64" idx="1"/>
            </p:cNvCxnSpPr>
            <p:nvPr/>
          </p:nvCxnSpPr>
          <p:spPr>
            <a:xfrm>
              <a:off x="2424624" y="3901706"/>
              <a:ext cx="762570" cy="470535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61" idx="6"/>
              <a:endCxn id="70" idx="1"/>
            </p:cNvCxnSpPr>
            <p:nvPr/>
          </p:nvCxnSpPr>
          <p:spPr>
            <a:xfrm flipV="1">
              <a:off x="3454197" y="2948720"/>
              <a:ext cx="526507" cy="27046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70" idx="3"/>
              <a:endCxn id="71" idx="2"/>
            </p:cNvCxnSpPr>
            <p:nvPr/>
          </p:nvCxnSpPr>
          <p:spPr>
            <a:xfrm>
              <a:off x="4167259" y="2948720"/>
              <a:ext cx="587845" cy="14675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1" idx="6"/>
              <a:endCxn id="10" idx="1"/>
            </p:cNvCxnSpPr>
            <p:nvPr/>
          </p:nvCxnSpPr>
          <p:spPr>
            <a:xfrm>
              <a:off x="5152916" y="2963395"/>
              <a:ext cx="537792" cy="1237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64" idx="6"/>
              <a:endCxn id="67" idx="1"/>
            </p:cNvCxnSpPr>
            <p:nvPr/>
          </p:nvCxnSpPr>
          <p:spPr>
            <a:xfrm flipV="1">
              <a:off x="3526748" y="4505070"/>
              <a:ext cx="568632" cy="6728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67" idx="3"/>
              <a:endCxn id="69" idx="2"/>
            </p:cNvCxnSpPr>
            <p:nvPr/>
          </p:nvCxnSpPr>
          <p:spPr>
            <a:xfrm>
              <a:off x="4287316" y="4505070"/>
              <a:ext cx="1101012" cy="31883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63" idx="1"/>
              <a:endCxn id="61" idx="5"/>
            </p:cNvCxnSpPr>
            <p:nvPr/>
          </p:nvCxnSpPr>
          <p:spPr>
            <a:xfrm flipH="1" flipV="1">
              <a:off x="3395939" y="3115323"/>
              <a:ext cx="1469049" cy="766221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61" idx="4"/>
              <a:endCxn id="67" idx="0"/>
            </p:cNvCxnSpPr>
            <p:nvPr/>
          </p:nvCxnSpPr>
          <p:spPr>
            <a:xfrm>
              <a:off x="3255291" y="3173129"/>
              <a:ext cx="936057" cy="1039035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69" idx="1"/>
              <a:endCxn id="63" idx="3"/>
            </p:cNvCxnSpPr>
            <p:nvPr/>
          </p:nvCxnSpPr>
          <p:spPr>
            <a:xfrm flipH="1" flipV="1">
              <a:off x="5025073" y="3956194"/>
              <a:ext cx="421513" cy="441202"/>
            </a:xfrm>
            <a:prstGeom prst="straightConnector1">
              <a:avLst/>
            </a:prstGeom>
            <a:ln w="508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Freeform 100"/>
            <p:cNvSpPr/>
            <p:nvPr/>
          </p:nvSpPr>
          <p:spPr>
            <a:xfrm>
              <a:off x="5061527" y="4729018"/>
              <a:ext cx="480291" cy="715557"/>
            </a:xfrm>
            <a:custGeom>
              <a:avLst/>
              <a:gdLst>
                <a:gd name="connsiteX0" fmla="*/ 480291 w 480291"/>
                <a:gd name="connsiteY0" fmla="*/ 0 h 715557"/>
                <a:gd name="connsiteX1" fmla="*/ 387928 w 480291"/>
                <a:gd name="connsiteY1" fmla="*/ 489527 h 715557"/>
                <a:gd name="connsiteX2" fmla="*/ 101600 w 480291"/>
                <a:gd name="connsiteY2" fmla="*/ 692727 h 715557"/>
                <a:gd name="connsiteX3" fmla="*/ 0 w 480291"/>
                <a:gd name="connsiteY3" fmla="*/ 701964 h 715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0291" h="715557">
                  <a:moveTo>
                    <a:pt x="480291" y="0"/>
                  </a:moveTo>
                  <a:cubicBezTo>
                    <a:pt x="465667" y="187036"/>
                    <a:pt x="451043" y="374073"/>
                    <a:pt x="387928" y="489527"/>
                  </a:cubicBezTo>
                  <a:cubicBezTo>
                    <a:pt x="324813" y="604981"/>
                    <a:pt x="166255" y="657321"/>
                    <a:pt x="101600" y="692727"/>
                  </a:cubicBezTo>
                  <a:cubicBezTo>
                    <a:pt x="36945" y="728133"/>
                    <a:pt x="18472" y="715048"/>
                    <a:pt x="0" y="701964"/>
                  </a:cubicBezTo>
                </a:path>
              </a:pathLst>
            </a:custGeom>
            <a:noFill/>
            <a:ln w="5080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1369515" y="4119418"/>
              <a:ext cx="3503158" cy="1372263"/>
            </a:xfrm>
            <a:custGeom>
              <a:avLst/>
              <a:gdLst>
                <a:gd name="connsiteX0" fmla="*/ 3590412 w 3590412"/>
                <a:gd name="connsiteY0" fmla="*/ 1330037 h 1368395"/>
                <a:gd name="connsiteX1" fmla="*/ 2094121 w 3590412"/>
                <a:gd name="connsiteY1" fmla="*/ 1339273 h 1368395"/>
                <a:gd name="connsiteX2" fmla="*/ 930340 w 3590412"/>
                <a:gd name="connsiteY2" fmla="*/ 1006764 h 1368395"/>
                <a:gd name="connsiteX3" fmla="*/ 136012 w 3590412"/>
                <a:gd name="connsiteY3" fmla="*/ 387927 h 1368395"/>
                <a:gd name="connsiteX4" fmla="*/ 6703 w 3590412"/>
                <a:gd name="connsiteY4" fmla="*/ 0 h 1368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0412" h="1368395">
                  <a:moveTo>
                    <a:pt x="3590412" y="1330037"/>
                  </a:moveTo>
                  <a:cubicBezTo>
                    <a:pt x="3063939" y="1361594"/>
                    <a:pt x="2537466" y="1393152"/>
                    <a:pt x="2094121" y="1339273"/>
                  </a:cubicBezTo>
                  <a:cubicBezTo>
                    <a:pt x="1650776" y="1285394"/>
                    <a:pt x="1256691" y="1165322"/>
                    <a:pt x="930340" y="1006764"/>
                  </a:cubicBezTo>
                  <a:cubicBezTo>
                    <a:pt x="603989" y="848206"/>
                    <a:pt x="289951" y="555721"/>
                    <a:pt x="136012" y="387927"/>
                  </a:cubicBezTo>
                  <a:cubicBezTo>
                    <a:pt x="-17927" y="220133"/>
                    <a:pt x="-5612" y="110066"/>
                    <a:pt x="6703" y="0"/>
                  </a:cubicBezTo>
                </a:path>
              </a:pathLst>
            </a:custGeom>
            <a:noFill/>
            <a:ln w="5080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 103"/>
            <p:cNvSpPr/>
            <p:nvPr/>
          </p:nvSpPr>
          <p:spPr>
            <a:xfrm>
              <a:off x="3251200" y="2313621"/>
              <a:ext cx="3260655" cy="673471"/>
            </a:xfrm>
            <a:custGeom>
              <a:avLst/>
              <a:gdLst>
                <a:gd name="connsiteX0" fmla="*/ 2641600 w 3260655"/>
                <a:gd name="connsiteY0" fmla="*/ 651252 h 673471"/>
                <a:gd name="connsiteX1" fmla="*/ 3038764 w 3260655"/>
                <a:gd name="connsiteY1" fmla="*/ 651252 h 673471"/>
                <a:gd name="connsiteX2" fmla="*/ 3260436 w 3260655"/>
                <a:gd name="connsiteY2" fmla="*/ 420343 h 673471"/>
                <a:gd name="connsiteX3" fmla="*/ 3001818 w 3260655"/>
                <a:gd name="connsiteY3" fmla="*/ 97070 h 673471"/>
                <a:gd name="connsiteX4" fmla="*/ 2050473 w 3260655"/>
                <a:gd name="connsiteY4" fmla="*/ 4706 h 673471"/>
                <a:gd name="connsiteX5" fmla="*/ 1219200 w 3260655"/>
                <a:gd name="connsiteY5" fmla="*/ 23179 h 673471"/>
                <a:gd name="connsiteX6" fmla="*/ 258618 w 3260655"/>
                <a:gd name="connsiteY6" fmla="*/ 106306 h 673471"/>
                <a:gd name="connsiteX7" fmla="*/ 0 w 3260655"/>
                <a:gd name="connsiteY7" fmla="*/ 475761 h 673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0655" h="673471">
                  <a:moveTo>
                    <a:pt x="2641600" y="651252"/>
                  </a:moveTo>
                  <a:cubicBezTo>
                    <a:pt x="2788612" y="670494"/>
                    <a:pt x="2935625" y="689737"/>
                    <a:pt x="3038764" y="651252"/>
                  </a:cubicBezTo>
                  <a:cubicBezTo>
                    <a:pt x="3141903" y="612767"/>
                    <a:pt x="3266594" y="512707"/>
                    <a:pt x="3260436" y="420343"/>
                  </a:cubicBezTo>
                  <a:cubicBezTo>
                    <a:pt x="3254278" y="327979"/>
                    <a:pt x="3203478" y="166343"/>
                    <a:pt x="3001818" y="97070"/>
                  </a:cubicBezTo>
                  <a:cubicBezTo>
                    <a:pt x="2800158" y="27797"/>
                    <a:pt x="2347576" y="17021"/>
                    <a:pt x="2050473" y="4706"/>
                  </a:cubicBezTo>
                  <a:cubicBezTo>
                    <a:pt x="1753370" y="-7609"/>
                    <a:pt x="1517843" y="6246"/>
                    <a:pt x="1219200" y="23179"/>
                  </a:cubicBezTo>
                  <a:cubicBezTo>
                    <a:pt x="920557" y="40112"/>
                    <a:pt x="461818" y="30876"/>
                    <a:pt x="258618" y="106306"/>
                  </a:cubicBezTo>
                  <a:cubicBezTo>
                    <a:pt x="55418" y="181736"/>
                    <a:pt x="27709" y="328748"/>
                    <a:pt x="0" y="475761"/>
                  </a:cubicBezTo>
                </a:path>
              </a:pathLst>
            </a:custGeom>
            <a:noFill/>
            <a:ln w="50800" cmpd="sng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" name="Oval 162"/>
          <p:cNvSpPr/>
          <p:nvPr/>
        </p:nvSpPr>
        <p:spPr>
          <a:xfrm>
            <a:off x="2303520" y="4044310"/>
            <a:ext cx="152400" cy="148258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2327793" y="3775373"/>
            <a:ext cx="152400" cy="148258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1386627" y="3963056"/>
            <a:ext cx="152400" cy="148258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8382000" y="3084978"/>
            <a:ext cx="152400" cy="148258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6346271" y="3492836"/>
            <a:ext cx="2349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Token</a:t>
            </a:r>
          </a:p>
          <a:p>
            <a:pPr algn="r"/>
            <a:r>
              <a:rPr lang="en-US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Represents locus of activity</a:t>
            </a:r>
            <a:endParaRPr lang="en-US" b="1" dirty="0" smtClean="0">
              <a:solidFill>
                <a:srgbClr val="0070C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6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1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1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8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59259E-6 L 0.10277 -0.0115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-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1574 L 0.10121 -0.1076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9" y="-618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59259E-6 L 0.11233 0.0789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22 -0.10764 L 0.28593 -0.11342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53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594 -0.11342 L 0.37795 -0.11828 " pathEditMode="relative" rAng="0" ptsTypes="AA">
                                      <p:cBhvr>
                                        <p:cTn id="53" dur="1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5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795 -0.11828 L 0.40816 -0.11828 C 0.4217 -0.11828 0.43854 -0.14236 0.43854 -0.16157 L 0.43854 -0.20416 " pathEditMode="relative" rAng="0" ptsTypes="AAAA">
                                      <p:cBhvr>
                                        <p:cTn id="56" dur="8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300"/>
                            </p:stCondLst>
                            <p:childTnLst>
                              <p:par>
                                <p:cTn id="58" presetID="50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854 -0.20416 L 0.26962 -0.20416 C 0.19392 -0.20416 0.10087 -0.17708 0.10087 -0.15509 L 0.10087 -0.10555 " pathEditMode="relative" rAng="0" ptsTypes="AAAA">
                                      <p:cBhvr>
                                        <p:cTn id="59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92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21 -0.10764 L 0.20382 0.09422 " pathEditMode="relative" rAng="0" ptsTypes="AA">
                                      <p:cBhvr>
                                        <p:cTn id="63" dur="11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10093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33 0.07894 L 0.3592 0.08172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4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92 0.08172 L 0.3625 0.14514 C 0.36407 0.17431 0.34393 0.21065 0.32639 0.2125 L 0.28716 0.21621 " pathEditMode="relative" rAng="15960000" ptsTypes="AAAA">
                                      <p:cBhvr>
                                        <p:cTn id="69" dur="11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11" y="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"/>
                            </p:stCondLst>
                            <p:childTnLst>
                              <p:par>
                                <p:cTn id="71" presetID="5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68 0.2162 L 0.09253 0.2162 C 0.00555 0.2162 -0.10226 0.1544 -0.10226 0.10301 L -0.10226 -0.01111 " pathEditMode="relative" rAng="10800000" ptsTypes="AAAA">
                                      <p:cBhvr>
                                        <p:cTn id="72" dur="17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44" y="-1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29" grpId="0"/>
      <p:bldP spid="163" grpId="0" animBg="1"/>
      <p:bldP spid="163" grpId="1" animBg="1"/>
      <p:bldP spid="163" grpId="2" animBg="1"/>
      <p:bldP spid="163" grpId="3" animBg="1"/>
      <p:bldP spid="163" grpId="4" animBg="1"/>
      <p:bldP spid="164" grpId="0" animBg="1"/>
      <p:bldP spid="164" grpId="1" animBg="1"/>
      <p:bldP spid="164" grpId="2" animBg="1"/>
      <p:bldP spid="164" grpId="3" animBg="1"/>
      <p:bldP spid="164" grpId="4" animBg="1"/>
      <p:bldP spid="164" grpId="5" animBg="1"/>
      <p:bldP spid="164" grpId="6" animBg="1"/>
      <p:bldP spid="165" grpId="0" animBg="1"/>
      <p:bldP spid="165" grpId="1" animBg="1"/>
      <p:bldP spid="167" grpId="0" animBg="1"/>
      <p:bldP spid="1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3999" y="1348760"/>
            <a:ext cx="8229600" cy="4625456"/>
          </a:xfrm>
        </p:spPr>
        <p:txBody>
          <a:bodyPr>
            <a:normAutofit/>
          </a:bodyPr>
          <a:lstStyle/>
          <a:p>
            <a:pPr marL="109728" indent="0">
              <a:spcBef>
                <a:spcPts val="0"/>
              </a:spcBef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air routes, road maps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with Graphs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724993" y="6220263"/>
            <a:ext cx="2198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Weighted edges</a:t>
            </a:r>
            <a:endParaRPr lang="en-US" sz="2000" b="1" dirty="0" smtClean="0">
              <a:solidFill>
                <a:srgbClr val="0070C0"/>
              </a:solidFill>
              <a:latin typeface="Segoe Print" panose="02000600000000000000" pitchFamily="2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53746" y="2215265"/>
            <a:ext cx="7109196" cy="3487594"/>
            <a:chOff x="6216722" y="1845747"/>
            <a:chExt cx="9987782" cy="4575696"/>
          </a:xfrm>
        </p:grpSpPr>
        <p:sp>
          <p:nvSpPr>
            <p:cNvPr id="131" name="Oval 130"/>
            <p:cNvSpPr/>
            <p:nvPr/>
          </p:nvSpPr>
          <p:spPr>
            <a:xfrm>
              <a:off x="6216722" y="3628111"/>
              <a:ext cx="408185" cy="38396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642795" y="2141666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Arrow Connector 134"/>
            <p:cNvCxnSpPr>
              <a:stCxn id="132" idx="3"/>
              <a:endCxn id="131" idx="0"/>
            </p:cNvCxnSpPr>
            <p:nvPr/>
          </p:nvCxnSpPr>
          <p:spPr>
            <a:xfrm flipH="1">
              <a:off x="6420815" y="2469401"/>
              <a:ext cx="281758" cy="11587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/>
            <p:cNvSpPr/>
            <p:nvPr/>
          </p:nvSpPr>
          <p:spPr>
            <a:xfrm>
              <a:off x="6731146" y="5281184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9687873" y="5653510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13334073" y="6037477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15796319" y="1845747"/>
              <a:ext cx="408185" cy="383966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Arrow Connector 149"/>
            <p:cNvCxnSpPr>
              <a:stCxn id="136" idx="0"/>
              <a:endCxn id="132" idx="4"/>
            </p:cNvCxnSpPr>
            <p:nvPr/>
          </p:nvCxnSpPr>
          <p:spPr>
            <a:xfrm flipH="1" flipV="1">
              <a:off x="6846887" y="2525632"/>
              <a:ext cx="88351" cy="2755552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>
            <a:off x="7053062" y="2727538"/>
            <a:ext cx="290542" cy="292659"/>
          </a:xfrm>
          <a:prstGeom prst="ellipse">
            <a:avLst/>
          </a:prstGeom>
          <a:solidFill>
            <a:schemeClr val="tx2">
              <a:lumMod val="40000"/>
              <a:lumOff val="60000"/>
              <a:alpha val="4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053062" y="3507455"/>
            <a:ext cx="290542" cy="292659"/>
          </a:xfrm>
          <a:prstGeom prst="ellipse">
            <a:avLst/>
          </a:prstGeom>
          <a:solidFill>
            <a:schemeClr val="tx2">
              <a:lumMod val="40000"/>
              <a:lumOff val="60000"/>
              <a:alpha val="4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722137" y="2831008"/>
            <a:ext cx="290542" cy="292659"/>
          </a:xfrm>
          <a:prstGeom prst="ellipse">
            <a:avLst/>
          </a:prstGeom>
          <a:solidFill>
            <a:schemeClr val="tx2">
              <a:lumMod val="40000"/>
              <a:lumOff val="60000"/>
              <a:alpha val="4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477000" y="4272497"/>
            <a:ext cx="290542" cy="292659"/>
          </a:xfrm>
          <a:prstGeom prst="ellipse">
            <a:avLst/>
          </a:prstGeom>
          <a:solidFill>
            <a:schemeClr val="tx2">
              <a:lumMod val="40000"/>
              <a:lumOff val="60000"/>
              <a:alpha val="4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761111" y="3616642"/>
            <a:ext cx="290542" cy="292659"/>
          </a:xfrm>
          <a:prstGeom prst="ellipse">
            <a:avLst/>
          </a:prstGeom>
          <a:solidFill>
            <a:schemeClr val="tx2">
              <a:lumMod val="40000"/>
              <a:lumOff val="60000"/>
              <a:alpha val="4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55" idx="2"/>
            <a:endCxn id="132" idx="6"/>
          </p:cNvCxnSpPr>
          <p:nvPr/>
        </p:nvCxnSpPr>
        <p:spPr>
          <a:xfrm flipH="1" flipV="1">
            <a:off x="1547562" y="2587144"/>
            <a:ext cx="3174575" cy="39019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0" idx="2"/>
            <a:endCxn id="55" idx="6"/>
          </p:cNvCxnSpPr>
          <p:nvPr/>
        </p:nvCxnSpPr>
        <p:spPr>
          <a:xfrm flipH="1">
            <a:off x="5012679" y="2873868"/>
            <a:ext cx="2040383" cy="10347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36" idx="6"/>
            <a:endCxn id="139" idx="2"/>
          </p:cNvCxnSpPr>
          <p:nvPr/>
        </p:nvCxnSpPr>
        <p:spPr>
          <a:xfrm>
            <a:off x="1610449" y="4980084"/>
            <a:ext cx="1814025" cy="28378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32" idx="5"/>
            <a:endCxn id="79" idx="1"/>
          </p:cNvCxnSpPr>
          <p:nvPr/>
        </p:nvCxnSpPr>
        <p:spPr>
          <a:xfrm>
            <a:off x="1505013" y="2690614"/>
            <a:ext cx="1298647" cy="96888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9" idx="3"/>
            <a:endCxn id="136" idx="7"/>
          </p:cNvCxnSpPr>
          <p:nvPr/>
        </p:nvCxnSpPr>
        <p:spPr>
          <a:xfrm flipH="1">
            <a:off x="1567900" y="3866442"/>
            <a:ext cx="1235760" cy="10101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51" idx="2"/>
            <a:endCxn id="79" idx="5"/>
          </p:cNvCxnSpPr>
          <p:nvPr/>
        </p:nvCxnSpPr>
        <p:spPr>
          <a:xfrm flipH="1">
            <a:off x="3009104" y="3653785"/>
            <a:ext cx="4043958" cy="21265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39" idx="1"/>
            <a:endCxn id="79" idx="4"/>
          </p:cNvCxnSpPr>
          <p:nvPr/>
        </p:nvCxnSpPr>
        <p:spPr>
          <a:xfrm flipH="1" flipV="1">
            <a:off x="2906382" y="3909301"/>
            <a:ext cx="560641" cy="125109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51" idx="4"/>
            <a:endCxn id="78" idx="7"/>
          </p:cNvCxnSpPr>
          <p:nvPr/>
        </p:nvCxnSpPr>
        <p:spPr>
          <a:xfrm flipH="1">
            <a:off x="6724993" y="3800114"/>
            <a:ext cx="473340" cy="51524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78" idx="2"/>
            <a:endCxn id="139" idx="7"/>
          </p:cNvCxnSpPr>
          <p:nvPr/>
        </p:nvCxnSpPr>
        <p:spPr>
          <a:xfrm flipH="1">
            <a:off x="3672467" y="4418827"/>
            <a:ext cx="2804533" cy="741573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78" idx="4"/>
            <a:endCxn id="141" idx="0"/>
          </p:cNvCxnSpPr>
          <p:nvPr/>
        </p:nvCxnSpPr>
        <p:spPr>
          <a:xfrm flipH="1">
            <a:off x="6165071" y="4565156"/>
            <a:ext cx="457200" cy="84504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reeform 144"/>
          <p:cNvSpPr/>
          <p:nvPr/>
        </p:nvSpPr>
        <p:spPr>
          <a:xfrm>
            <a:off x="6271491" y="3786909"/>
            <a:ext cx="1071816" cy="1865746"/>
          </a:xfrm>
          <a:custGeom>
            <a:avLst/>
            <a:gdLst>
              <a:gd name="connsiteX0" fmla="*/ 0 w 1071816"/>
              <a:gd name="connsiteY0" fmla="*/ 1865746 h 1865746"/>
              <a:gd name="connsiteX1" fmla="*/ 535709 w 1071816"/>
              <a:gd name="connsiteY1" fmla="*/ 1801091 h 1865746"/>
              <a:gd name="connsiteX2" fmla="*/ 1034473 w 1071816"/>
              <a:gd name="connsiteY2" fmla="*/ 1200727 h 1865746"/>
              <a:gd name="connsiteX3" fmla="*/ 997527 w 1071816"/>
              <a:gd name="connsiteY3" fmla="*/ 0 h 1865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1816" h="1865746">
                <a:moveTo>
                  <a:pt x="0" y="1865746"/>
                </a:moveTo>
                <a:lnTo>
                  <a:pt x="535709" y="1801091"/>
                </a:lnTo>
                <a:cubicBezTo>
                  <a:pt x="708121" y="1690255"/>
                  <a:pt x="957503" y="1500909"/>
                  <a:pt x="1034473" y="1200727"/>
                </a:cubicBezTo>
                <a:cubicBezTo>
                  <a:pt x="1111443" y="900545"/>
                  <a:pt x="1054485" y="450272"/>
                  <a:pt x="997527" y="0"/>
                </a:cubicBezTo>
              </a:path>
            </a:pathLst>
          </a:custGeom>
          <a:noFill/>
          <a:ln w="38100" cmpd="sng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 151"/>
          <p:cNvSpPr/>
          <p:nvPr/>
        </p:nvSpPr>
        <p:spPr>
          <a:xfrm rot="174780">
            <a:off x="3694545" y="5272511"/>
            <a:ext cx="2346037" cy="195415"/>
          </a:xfrm>
          <a:custGeom>
            <a:avLst/>
            <a:gdLst>
              <a:gd name="connsiteX0" fmla="*/ 2346037 w 2346037"/>
              <a:gd name="connsiteY0" fmla="*/ 272132 h 272132"/>
              <a:gd name="connsiteX1" fmla="*/ 1450110 w 2346037"/>
              <a:gd name="connsiteY1" fmla="*/ 13514 h 272132"/>
              <a:gd name="connsiteX2" fmla="*/ 0 w 2346037"/>
              <a:gd name="connsiteY2" fmla="*/ 59696 h 272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6037" h="272132">
                <a:moveTo>
                  <a:pt x="2346037" y="272132"/>
                </a:moveTo>
                <a:cubicBezTo>
                  <a:pt x="2093576" y="160526"/>
                  <a:pt x="1841116" y="48920"/>
                  <a:pt x="1450110" y="13514"/>
                </a:cubicBezTo>
                <a:cubicBezTo>
                  <a:pt x="1059104" y="-21892"/>
                  <a:pt x="529552" y="18902"/>
                  <a:pt x="0" y="59696"/>
                </a:cubicBezTo>
              </a:path>
            </a:pathLst>
          </a:custGeom>
          <a:noFill/>
          <a:ln w="38100" cmpd="sng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2"/>
          <p:cNvSpPr/>
          <p:nvPr/>
        </p:nvSpPr>
        <p:spPr>
          <a:xfrm>
            <a:off x="3583709" y="3749964"/>
            <a:ext cx="3509818" cy="1376218"/>
          </a:xfrm>
          <a:custGeom>
            <a:avLst/>
            <a:gdLst>
              <a:gd name="connsiteX0" fmla="*/ 0 w 3509818"/>
              <a:gd name="connsiteY0" fmla="*/ 1376218 h 1376218"/>
              <a:gd name="connsiteX1" fmla="*/ 240146 w 3509818"/>
              <a:gd name="connsiteY1" fmla="*/ 1080654 h 1376218"/>
              <a:gd name="connsiteX2" fmla="*/ 1136073 w 3509818"/>
              <a:gd name="connsiteY2" fmla="*/ 628072 h 1376218"/>
              <a:gd name="connsiteX3" fmla="*/ 2198255 w 3509818"/>
              <a:gd name="connsiteY3" fmla="*/ 360218 h 1376218"/>
              <a:gd name="connsiteX4" fmla="*/ 3509818 w 3509818"/>
              <a:gd name="connsiteY4" fmla="*/ 0 h 137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9818" h="1376218">
                <a:moveTo>
                  <a:pt x="0" y="1376218"/>
                </a:moveTo>
                <a:cubicBezTo>
                  <a:pt x="25400" y="1290781"/>
                  <a:pt x="50801" y="1205345"/>
                  <a:pt x="240146" y="1080654"/>
                </a:cubicBezTo>
                <a:cubicBezTo>
                  <a:pt x="429492" y="955963"/>
                  <a:pt x="809722" y="748145"/>
                  <a:pt x="1136073" y="628072"/>
                </a:cubicBezTo>
                <a:cubicBezTo>
                  <a:pt x="1462424" y="507999"/>
                  <a:pt x="1802631" y="464897"/>
                  <a:pt x="2198255" y="360218"/>
                </a:cubicBezTo>
                <a:cubicBezTo>
                  <a:pt x="2593879" y="255539"/>
                  <a:pt x="3051848" y="127769"/>
                  <a:pt x="3509818" y="0"/>
                </a:cubicBezTo>
              </a:path>
            </a:pathLst>
          </a:custGeom>
          <a:noFill/>
          <a:ln w="38100" cmpd="sng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 153"/>
          <p:cNvSpPr/>
          <p:nvPr/>
        </p:nvSpPr>
        <p:spPr>
          <a:xfrm>
            <a:off x="3657600" y="5403273"/>
            <a:ext cx="2382982" cy="325062"/>
          </a:xfrm>
          <a:custGeom>
            <a:avLst/>
            <a:gdLst>
              <a:gd name="connsiteX0" fmla="*/ 0 w 2382982"/>
              <a:gd name="connsiteY0" fmla="*/ 0 h 325062"/>
              <a:gd name="connsiteX1" fmla="*/ 711200 w 2382982"/>
              <a:gd name="connsiteY1" fmla="*/ 267854 h 325062"/>
              <a:gd name="connsiteX2" fmla="*/ 1570182 w 2382982"/>
              <a:gd name="connsiteY2" fmla="*/ 323272 h 325062"/>
              <a:gd name="connsiteX3" fmla="*/ 2382982 w 2382982"/>
              <a:gd name="connsiteY3" fmla="*/ 230909 h 325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2982" h="325062">
                <a:moveTo>
                  <a:pt x="0" y="0"/>
                </a:moveTo>
                <a:cubicBezTo>
                  <a:pt x="224751" y="106987"/>
                  <a:pt x="449503" y="213975"/>
                  <a:pt x="711200" y="267854"/>
                </a:cubicBezTo>
                <a:cubicBezTo>
                  <a:pt x="972897" y="321733"/>
                  <a:pt x="1291552" y="329430"/>
                  <a:pt x="1570182" y="323272"/>
                </a:cubicBezTo>
                <a:cubicBezTo>
                  <a:pt x="1848812" y="317115"/>
                  <a:pt x="2115897" y="274012"/>
                  <a:pt x="2382982" y="230909"/>
                </a:cubicBezTo>
              </a:path>
            </a:pathLst>
          </a:custGeom>
          <a:noFill/>
          <a:ln w="38100" cmpd="sng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reeform 154"/>
          <p:cNvSpPr/>
          <p:nvPr/>
        </p:nvSpPr>
        <p:spPr>
          <a:xfrm>
            <a:off x="3066473" y="3121891"/>
            <a:ext cx="1773382" cy="618836"/>
          </a:xfrm>
          <a:custGeom>
            <a:avLst/>
            <a:gdLst>
              <a:gd name="connsiteX0" fmla="*/ 1773382 w 1773382"/>
              <a:gd name="connsiteY0" fmla="*/ 0 h 618836"/>
              <a:gd name="connsiteX1" fmla="*/ 1006763 w 1773382"/>
              <a:gd name="connsiteY1" fmla="*/ 415636 h 618836"/>
              <a:gd name="connsiteX2" fmla="*/ 0 w 1773382"/>
              <a:gd name="connsiteY2" fmla="*/ 618836 h 61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618836">
                <a:moveTo>
                  <a:pt x="1773382" y="0"/>
                </a:moveTo>
                <a:cubicBezTo>
                  <a:pt x="1537854" y="156248"/>
                  <a:pt x="1302327" y="312497"/>
                  <a:pt x="1006763" y="415636"/>
                </a:cubicBezTo>
                <a:cubicBezTo>
                  <a:pt x="711199" y="518775"/>
                  <a:pt x="355599" y="568805"/>
                  <a:pt x="0" y="618836"/>
                </a:cubicBezTo>
              </a:path>
            </a:pathLst>
          </a:custGeom>
          <a:noFill/>
          <a:ln w="38100" cmpd="sng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 155"/>
          <p:cNvSpPr/>
          <p:nvPr/>
        </p:nvSpPr>
        <p:spPr>
          <a:xfrm>
            <a:off x="2974109" y="3066473"/>
            <a:ext cx="1782618" cy="572654"/>
          </a:xfrm>
          <a:custGeom>
            <a:avLst/>
            <a:gdLst>
              <a:gd name="connsiteX0" fmla="*/ 0 w 1782618"/>
              <a:gd name="connsiteY0" fmla="*/ 572654 h 572654"/>
              <a:gd name="connsiteX1" fmla="*/ 618836 w 1782618"/>
              <a:gd name="connsiteY1" fmla="*/ 166254 h 572654"/>
              <a:gd name="connsiteX2" fmla="*/ 1782618 w 1782618"/>
              <a:gd name="connsiteY2" fmla="*/ 0 h 572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618" h="572654">
                <a:moveTo>
                  <a:pt x="0" y="572654"/>
                </a:moveTo>
                <a:cubicBezTo>
                  <a:pt x="160866" y="417175"/>
                  <a:pt x="321733" y="261696"/>
                  <a:pt x="618836" y="166254"/>
                </a:cubicBezTo>
                <a:cubicBezTo>
                  <a:pt x="915939" y="70812"/>
                  <a:pt x="1349278" y="35406"/>
                  <a:pt x="1782618" y="0"/>
                </a:cubicBezTo>
              </a:path>
            </a:pathLst>
          </a:custGeom>
          <a:noFill/>
          <a:ln w="38100" cmpd="sng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0"/>
          <p:cNvSpPr/>
          <p:nvPr/>
        </p:nvSpPr>
        <p:spPr>
          <a:xfrm>
            <a:off x="977642" y="3851564"/>
            <a:ext cx="361631" cy="1062181"/>
          </a:xfrm>
          <a:custGeom>
            <a:avLst/>
            <a:gdLst>
              <a:gd name="connsiteX0" fmla="*/ 38358 w 361631"/>
              <a:gd name="connsiteY0" fmla="*/ 0 h 1062181"/>
              <a:gd name="connsiteX1" fmla="*/ 29122 w 361631"/>
              <a:gd name="connsiteY1" fmla="*/ 609600 h 1062181"/>
              <a:gd name="connsiteX2" fmla="*/ 361631 w 361631"/>
              <a:gd name="connsiteY2" fmla="*/ 1062181 h 1062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631" h="1062181">
                <a:moveTo>
                  <a:pt x="38358" y="0"/>
                </a:moveTo>
                <a:cubicBezTo>
                  <a:pt x="6800" y="216285"/>
                  <a:pt x="-24757" y="432570"/>
                  <a:pt x="29122" y="609600"/>
                </a:cubicBezTo>
                <a:cubicBezTo>
                  <a:pt x="83001" y="786630"/>
                  <a:pt x="222316" y="924405"/>
                  <a:pt x="361631" y="1062181"/>
                </a:cubicBezTo>
              </a:path>
            </a:pathLst>
          </a:custGeom>
          <a:noFill/>
          <a:ln w="38100" cmpd="sng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reeform 161"/>
          <p:cNvSpPr/>
          <p:nvPr/>
        </p:nvSpPr>
        <p:spPr>
          <a:xfrm>
            <a:off x="7232073" y="2373745"/>
            <a:ext cx="544945" cy="341746"/>
          </a:xfrm>
          <a:custGeom>
            <a:avLst/>
            <a:gdLst>
              <a:gd name="connsiteX0" fmla="*/ 0 w 544945"/>
              <a:gd name="connsiteY0" fmla="*/ 341746 h 341746"/>
              <a:gd name="connsiteX1" fmla="*/ 157018 w 544945"/>
              <a:gd name="connsiteY1" fmla="*/ 110837 h 341746"/>
              <a:gd name="connsiteX2" fmla="*/ 544945 w 544945"/>
              <a:gd name="connsiteY2" fmla="*/ 0 h 341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945" h="341746">
                <a:moveTo>
                  <a:pt x="0" y="341746"/>
                </a:moveTo>
                <a:cubicBezTo>
                  <a:pt x="33097" y="254770"/>
                  <a:pt x="66194" y="167795"/>
                  <a:pt x="157018" y="110837"/>
                </a:cubicBezTo>
                <a:cubicBezTo>
                  <a:pt x="247842" y="53879"/>
                  <a:pt x="396393" y="26939"/>
                  <a:pt x="544945" y="0"/>
                </a:cubicBezTo>
              </a:path>
            </a:pathLst>
          </a:custGeom>
          <a:noFill/>
          <a:ln w="38100" cmpd="sng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reeform 163"/>
          <p:cNvSpPr/>
          <p:nvPr/>
        </p:nvSpPr>
        <p:spPr>
          <a:xfrm>
            <a:off x="7361382" y="2512291"/>
            <a:ext cx="517236" cy="350982"/>
          </a:xfrm>
          <a:custGeom>
            <a:avLst/>
            <a:gdLst>
              <a:gd name="connsiteX0" fmla="*/ 517236 w 517236"/>
              <a:gd name="connsiteY0" fmla="*/ 0 h 350982"/>
              <a:gd name="connsiteX1" fmla="*/ 360218 w 517236"/>
              <a:gd name="connsiteY1" fmla="*/ 249382 h 350982"/>
              <a:gd name="connsiteX2" fmla="*/ 0 w 517236"/>
              <a:gd name="connsiteY2" fmla="*/ 350982 h 35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236" h="350982">
                <a:moveTo>
                  <a:pt x="517236" y="0"/>
                </a:moveTo>
                <a:cubicBezTo>
                  <a:pt x="481830" y="95442"/>
                  <a:pt x="446424" y="190885"/>
                  <a:pt x="360218" y="249382"/>
                </a:cubicBezTo>
                <a:cubicBezTo>
                  <a:pt x="274012" y="307879"/>
                  <a:pt x="137006" y="329430"/>
                  <a:pt x="0" y="350982"/>
                </a:cubicBezTo>
              </a:path>
            </a:pathLst>
          </a:custGeom>
          <a:noFill/>
          <a:ln w="38100" cmpd="sng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reeform 164"/>
          <p:cNvSpPr/>
          <p:nvPr/>
        </p:nvSpPr>
        <p:spPr>
          <a:xfrm>
            <a:off x="7269018" y="3011055"/>
            <a:ext cx="73942" cy="508000"/>
          </a:xfrm>
          <a:custGeom>
            <a:avLst/>
            <a:gdLst>
              <a:gd name="connsiteX0" fmla="*/ 0 w 73942"/>
              <a:gd name="connsiteY0" fmla="*/ 0 h 508000"/>
              <a:gd name="connsiteX1" fmla="*/ 73891 w 73942"/>
              <a:gd name="connsiteY1" fmla="*/ 258618 h 508000"/>
              <a:gd name="connsiteX2" fmla="*/ 9237 w 73942"/>
              <a:gd name="connsiteY2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942" h="508000">
                <a:moveTo>
                  <a:pt x="0" y="0"/>
                </a:moveTo>
                <a:cubicBezTo>
                  <a:pt x="36176" y="86975"/>
                  <a:pt x="72352" y="173951"/>
                  <a:pt x="73891" y="258618"/>
                </a:cubicBezTo>
                <a:cubicBezTo>
                  <a:pt x="75431" y="343285"/>
                  <a:pt x="42334" y="425642"/>
                  <a:pt x="9237" y="508000"/>
                </a:cubicBezTo>
              </a:path>
            </a:pathLst>
          </a:custGeom>
          <a:noFill/>
          <a:ln w="38100" cmpd="sng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reeform 165"/>
          <p:cNvSpPr/>
          <p:nvPr/>
        </p:nvSpPr>
        <p:spPr>
          <a:xfrm>
            <a:off x="7010095" y="2992582"/>
            <a:ext cx="120378" cy="526473"/>
          </a:xfrm>
          <a:custGeom>
            <a:avLst/>
            <a:gdLst>
              <a:gd name="connsiteX0" fmla="*/ 120378 w 120378"/>
              <a:gd name="connsiteY0" fmla="*/ 526473 h 526473"/>
              <a:gd name="connsiteX1" fmla="*/ 305 w 120378"/>
              <a:gd name="connsiteY1" fmla="*/ 258618 h 526473"/>
              <a:gd name="connsiteX2" fmla="*/ 92669 w 120378"/>
              <a:gd name="connsiteY2" fmla="*/ 0 h 52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378" h="526473">
                <a:moveTo>
                  <a:pt x="120378" y="526473"/>
                </a:moveTo>
                <a:cubicBezTo>
                  <a:pt x="62650" y="436418"/>
                  <a:pt x="4923" y="346363"/>
                  <a:pt x="305" y="258618"/>
                </a:cubicBezTo>
                <a:cubicBezTo>
                  <a:pt x="-4313" y="170873"/>
                  <a:pt x="44178" y="85436"/>
                  <a:pt x="92669" y="0"/>
                </a:cubicBezTo>
              </a:path>
            </a:pathLst>
          </a:custGeom>
          <a:noFill/>
          <a:ln w="38100" cmpd="sng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7891868" y="1848502"/>
            <a:ext cx="602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0070C0"/>
                </a:solidFill>
              </a:rPr>
              <a:t>bost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6644913" y="2444659"/>
            <a:ext cx="602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0070C0"/>
                </a:solidFill>
              </a:rPr>
              <a:t>nyc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7361382" y="3477864"/>
            <a:ext cx="602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dc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154673" y="5745973"/>
            <a:ext cx="602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0070C0"/>
                </a:solidFill>
              </a:rPr>
              <a:t>atl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6626586" y="4579387"/>
            <a:ext cx="602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char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668894" y="2525418"/>
            <a:ext cx="602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chi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2502747" y="3218212"/>
            <a:ext cx="602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0070C0"/>
                </a:solidFill>
              </a:rPr>
              <a:t>denv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401959" y="2089283"/>
            <a:ext cx="684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0070C0"/>
                </a:solidFill>
              </a:rPr>
              <a:t>seatt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527493" y="3459081"/>
            <a:ext cx="450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0070C0"/>
                </a:solidFill>
              </a:rPr>
              <a:t>sfr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1214909" y="5183147"/>
            <a:ext cx="684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la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3178904" y="5490924"/>
            <a:ext cx="684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0070C0"/>
                </a:solidFill>
              </a:rPr>
              <a:t>dall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885582" y="2434111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70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5698927" y="2616134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30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803869" y="2884813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20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540543" y="4204550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1438361" y="4043327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2</a:t>
            </a:r>
            <a:r>
              <a:rPr lang="en-US" sz="1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2185346" y="4331854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4</a:t>
            </a:r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3187802" y="4402133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20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3097285" y="3050687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3</a:t>
            </a:r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3792738" y="3283680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50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092690" y="3480990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7</a:t>
            </a:r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239578" y="4169245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40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5387065" y="4339293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3</a:t>
            </a:r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6019800" y="4805415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15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5063713" y="5008654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20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4505272" y="5752369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25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7269018" y="5027460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20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2072637" y="5124855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9</a:t>
            </a:r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6592367" y="3108637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7377716" y="3096678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7684632" y="2718392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7099961" y="2177432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2</a:t>
            </a:r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2046136" y="2896614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50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203" name="Straight Arrow Connector 202"/>
          <p:cNvCxnSpPr>
            <a:endCxn id="79" idx="2"/>
          </p:cNvCxnSpPr>
          <p:nvPr/>
        </p:nvCxnSpPr>
        <p:spPr>
          <a:xfrm>
            <a:off x="1257020" y="3719074"/>
            <a:ext cx="1504091" cy="4389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1719374" y="3446575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2</a:t>
            </a:r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6820740" y="4052564"/>
            <a:ext cx="55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10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69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58370"/>
            <a:ext cx="8229600" cy="4784724"/>
          </a:xfrm>
        </p:spPr>
        <p:txBody>
          <a:bodyPr>
            <a:normAutofit/>
          </a:bodyPr>
          <a:lstStyle/>
          <a:p>
            <a:pPr marL="109728" indent="0">
              <a:spcBef>
                <a:spcPts val="600"/>
              </a:spcBef>
              <a:buNone/>
            </a:pPr>
            <a:r>
              <a:rPr lang="en-US" sz="2400" b="1" dirty="0" smtClean="0"/>
              <a:t>Weights can be “cost”</a:t>
            </a:r>
          </a:p>
          <a:p>
            <a:pPr marL="708660" lvl="1" indent="-342900">
              <a:spcBef>
                <a:spcPts val="600"/>
              </a:spcBef>
            </a:pPr>
            <a:r>
              <a:rPr lang="en-US" sz="2000" b="1" i="1" dirty="0" smtClean="0">
                <a:solidFill>
                  <a:srgbClr val="0070C0"/>
                </a:solidFill>
              </a:rPr>
              <a:t>miles, speed, fuel, time, total $$, wire/fiber, etc.</a:t>
            </a:r>
          </a:p>
          <a:p>
            <a:pPr marL="109728" indent="0">
              <a:spcBef>
                <a:spcPts val="1800"/>
              </a:spcBef>
              <a:buNone/>
            </a:pPr>
            <a:r>
              <a:rPr lang="en-US" sz="2400" b="1" dirty="0" smtClean="0"/>
              <a:t>Directed edges</a:t>
            </a:r>
          </a:p>
          <a:p>
            <a:pPr marL="708660" lvl="1" indent="-342900">
              <a:spcBef>
                <a:spcPts val="600"/>
              </a:spcBef>
            </a:pPr>
            <a:r>
              <a:rPr lang="en-US" sz="2000" b="1" i="1" dirty="0" smtClean="0">
                <a:solidFill>
                  <a:srgbClr val="0070C0"/>
                </a:solidFill>
              </a:rPr>
              <a:t>cost might be less one way than another</a:t>
            </a:r>
          </a:p>
          <a:p>
            <a:pPr marL="708660" lvl="1" indent="-342900">
              <a:spcBef>
                <a:spcPts val="600"/>
              </a:spcBef>
            </a:pPr>
            <a:r>
              <a:rPr lang="en-US" sz="2000" b="1" i="1" dirty="0" smtClean="0">
                <a:solidFill>
                  <a:srgbClr val="0070C0"/>
                </a:solidFill>
              </a:rPr>
              <a:t>jet stream, might be faster west than east</a:t>
            </a:r>
          </a:p>
          <a:p>
            <a:pPr marL="708660" lvl="1" indent="-342900">
              <a:spcBef>
                <a:spcPts val="600"/>
              </a:spcBef>
            </a:pPr>
            <a:r>
              <a:rPr lang="en-US" sz="2000" b="1" i="1" dirty="0" smtClean="0">
                <a:solidFill>
                  <a:srgbClr val="0070C0"/>
                </a:solidFill>
              </a:rPr>
              <a:t>different planes on different routes</a:t>
            </a:r>
          </a:p>
          <a:p>
            <a:pPr marL="708660" lvl="1" indent="-342900">
              <a:spcBef>
                <a:spcPts val="600"/>
              </a:spcBef>
            </a:pPr>
            <a:r>
              <a:rPr lang="en-US" sz="2000" b="1" i="1" dirty="0">
                <a:solidFill>
                  <a:srgbClr val="0070C0"/>
                </a:solidFill>
              </a:rPr>
              <a:t>u</a:t>
            </a:r>
            <a:r>
              <a:rPr lang="en-US" sz="2000" b="1" i="1" dirty="0" smtClean="0">
                <a:solidFill>
                  <a:srgbClr val="0070C0"/>
                </a:solidFill>
              </a:rPr>
              <a:t>ploads copper, downloads satellite</a:t>
            </a:r>
          </a:p>
          <a:p>
            <a:pPr marL="109728" indent="0">
              <a:spcBef>
                <a:spcPts val="1800"/>
              </a:spcBef>
              <a:buNone/>
            </a:pPr>
            <a:r>
              <a:rPr lang="en-US" sz="2400" b="1" dirty="0" smtClean="0"/>
              <a:t>Add weights to get total cost of a route </a:t>
            </a:r>
            <a:r>
              <a:rPr lang="en-US" sz="2400" b="1" dirty="0" smtClean="0">
                <a:solidFill>
                  <a:srgbClr val="C00000"/>
                </a:solidFill>
              </a:rPr>
              <a:t>A</a:t>
            </a:r>
            <a:r>
              <a:rPr lang="en-US" sz="2400" b="1" dirty="0" smtClean="0"/>
              <a:t> to </a:t>
            </a:r>
            <a:r>
              <a:rPr lang="en-US" sz="2400" b="1" dirty="0" smtClean="0">
                <a:solidFill>
                  <a:srgbClr val="C00000"/>
                </a:solidFill>
              </a:rPr>
              <a:t>B</a:t>
            </a:r>
          </a:p>
          <a:p>
            <a:pPr marL="109728" indent="0">
              <a:spcBef>
                <a:spcPts val="1800"/>
              </a:spcBef>
              <a:buNone/>
            </a:pPr>
            <a:r>
              <a:rPr lang="en-US" sz="2400" b="1" dirty="0" smtClean="0"/>
              <a:t>Add #hops to get other solutions </a:t>
            </a:r>
          </a:p>
          <a:p>
            <a:pPr marL="708660" lvl="1" indent="-342900">
              <a:spcBef>
                <a:spcPts val="600"/>
              </a:spcBef>
            </a:pPr>
            <a:r>
              <a:rPr lang="en-US" sz="2000" b="1" i="1" dirty="0" smtClean="0">
                <a:solidFill>
                  <a:srgbClr val="0070C0"/>
                </a:solidFill>
              </a:rPr>
              <a:t>#take off/landings = tire wear,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maint</a:t>
            </a:r>
            <a:r>
              <a:rPr lang="en-US" sz="2000" b="1" i="1" dirty="0" smtClean="0">
                <a:solidFill>
                  <a:srgbClr val="0070C0"/>
                </a:solidFill>
              </a:rPr>
              <a:t> hours, taxes, risk</a:t>
            </a:r>
          </a:p>
          <a:p>
            <a:pPr marL="109728" indent="0">
              <a:spcBef>
                <a:spcPts val="600"/>
              </a:spcBef>
              <a:buNone/>
            </a:pPr>
            <a:endParaRPr lang="en-US" sz="2400" b="1" i="1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46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58370"/>
            <a:ext cx="8229600" cy="4784724"/>
          </a:xfrm>
        </p:spPr>
        <p:txBody>
          <a:bodyPr>
            <a:normAutofit/>
          </a:bodyPr>
          <a:lstStyle/>
          <a:p>
            <a:pPr marL="109728" indent="0">
              <a:spcBef>
                <a:spcPts val="600"/>
              </a:spcBef>
              <a:buNone/>
            </a:pPr>
            <a:r>
              <a:rPr lang="en-US" sz="2800" b="1" dirty="0" smtClean="0">
                <a:latin typeface="Trebuchet MS" panose="020B0603020202020204" pitchFamily="34" charset="0"/>
              </a:rPr>
              <a:t>What is min cost NYC to LA? 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800" b="1" dirty="0" smtClean="0">
                <a:latin typeface="Trebuchet MS" panose="020B0603020202020204" pitchFamily="34" charset="0"/>
              </a:rPr>
              <a:t>NYC to LA min hops?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000" b="1" dirty="0" smtClean="0"/>
              <a:t>  </a:t>
            </a:r>
            <a:r>
              <a:rPr lang="en-US" sz="1800" b="1" dirty="0" smtClean="0"/>
              <a:t>NYC </a:t>
            </a:r>
            <a:r>
              <a:rPr lang="en-US" sz="1800" b="1" i="1" dirty="0" smtClean="0">
                <a:solidFill>
                  <a:srgbClr val="0070C0"/>
                </a:solidFill>
              </a:rPr>
              <a:t>–</a:t>
            </a:r>
            <a:r>
              <a:rPr lang="en-US" sz="1400" b="1" i="1" dirty="0" smtClean="0">
                <a:solidFill>
                  <a:srgbClr val="C00000"/>
                </a:solidFill>
              </a:rPr>
              <a:t>30</a:t>
            </a:r>
            <a:r>
              <a:rPr lang="en-US" sz="1800" b="1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&gt;</a:t>
            </a:r>
            <a:r>
              <a:rPr lang="en-US" sz="1800" b="1" i="1" dirty="0" smtClean="0">
                <a:sym typeface="Wingdings" panose="05000000000000000000" pitchFamily="2" charset="2"/>
              </a:rPr>
              <a:t>  </a:t>
            </a:r>
            <a:r>
              <a:rPr lang="en-US" sz="1800" b="1" dirty="0" smtClean="0">
                <a:sym typeface="Wingdings" panose="05000000000000000000" pitchFamily="2" charset="2"/>
              </a:rPr>
              <a:t>Chi </a:t>
            </a:r>
            <a:r>
              <a:rPr lang="en-US" sz="1800" b="1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–</a:t>
            </a:r>
            <a:r>
              <a:rPr lang="en-US" sz="1400" b="1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50</a:t>
            </a:r>
            <a:r>
              <a:rPr lang="en-US" sz="1800" b="1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&gt;  </a:t>
            </a:r>
            <a:r>
              <a:rPr lang="en-US" sz="1800" b="1" dirty="0" err="1" smtClean="0">
                <a:sym typeface="Wingdings" panose="05000000000000000000" pitchFamily="2" charset="2"/>
              </a:rPr>
              <a:t>Denv</a:t>
            </a:r>
            <a:r>
              <a:rPr lang="en-US" sz="1800" b="1" dirty="0" smtClean="0">
                <a:sym typeface="Wingdings" panose="05000000000000000000" pitchFamily="2" charset="2"/>
              </a:rPr>
              <a:t> </a:t>
            </a:r>
            <a:r>
              <a:rPr lang="en-US" sz="1800" b="1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–</a:t>
            </a:r>
            <a:r>
              <a:rPr lang="en-US" sz="1400" b="1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40</a:t>
            </a:r>
            <a:r>
              <a:rPr lang="en-US" sz="1800" b="1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&gt;  </a:t>
            </a:r>
            <a:r>
              <a:rPr lang="en-US" sz="1800" b="1" dirty="0" smtClean="0">
                <a:sym typeface="Wingdings" panose="05000000000000000000" pitchFamily="2" charset="2"/>
              </a:rPr>
              <a:t>LA                   </a:t>
            </a:r>
            <a:r>
              <a:rPr lang="en-US" sz="1800" b="1" i="1" dirty="0" smtClean="0">
                <a:solidFill>
                  <a:srgbClr val="C0000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3 hops, cost is 120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000" b="1" dirty="0" smtClean="0">
                <a:sym typeface="Wingdings" panose="05000000000000000000" pitchFamily="2" charset="2"/>
              </a:rPr>
              <a:t>  </a:t>
            </a:r>
            <a:r>
              <a:rPr lang="en-US" sz="1800" b="1" dirty="0" smtClean="0">
                <a:sym typeface="Wingdings" panose="05000000000000000000" pitchFamily="2" charset="2"/>
              </a:rPr>
              <a:t>NYC </a:t>
            </a:r>
            <a:r>
              <a:rPr lang="en-US" sz="1800" b="1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–</a:t>
            </a:r>
            <a:r>
              <a:rPr lang="en-US" sz="1400" b="1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5</a:t>
            </a:r>
            <a:r>
              <a:rPr lang="en-US" sz="1800" b="1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&gt;</a:t>
            </a:r>
            <a:r>
              <a:rPr lang="en-US" sz="1800" b="1" dirty="0" smtClean="0">
                <a:sym typeface="Wingdings" panose="05000000000000000000" pitchFamily="2" charset="2"/>
              </a:rPr>
              <a:t>    DC </a:t>
            </a:r>
            <a:r>
              <a:rPr lang="en-US" sz="1800" b="1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–</a:t>
            </a:r>
            <a:r>
              <a:rPr lang="en-US" sz="1400" b="1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70</a:t>
            </a:r>
            <a:r>
              <a:rPr lang="en-US" sz="1800" b="1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&gt;  </a:t>
            </a:r>
            <a:r>
              <a:rPr lang="en-US" sz="1800" b="1" dirty="0" err="1" smtClean="0">
                <a:sym typeface="Wingdings" panose="05000000000000000000" pitchFamily="2" charset="2"/>
              </a:rPr>
              <a:t>Denv</a:t>
            </a:r>
            <a:r>
              <a:rPr lang="en-US" sz="1800" b="1" dirty="0" smtClean="0">
                <a:sym typeface="Wingdings" panose="05000000000000000000" pitchFamily="2" charset="2"/>
              </a:rPr>
              <a:t> </a:t>
            </a:r>
            <a:r>
              <a:rPr lang="en-US" sz="1800" b="1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–</a:t>
            </a:r>
            <a:r>
              <a:rPr lang="en-US" sz="1400" b="1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40</a:t>
            </a:r>
            <a:r>
              <a:rPr lang="en-US" sz="1800" b="1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&gt;  </a:t>
            </a:r>
            <a:r>
              <a:rPr lang="en-US" sz="1800" b="1" dirty="0" smtClean="0">
                <a:sym typeface="Wingdings" panose="05000000000000000000" pitchFamily="2" charset="2"/>
              </a:rPr>
              <a:t>LA                   </a:t>
            </a:r>
            <a:r>
              <a:rPr lang="en-US" sz="1800" b="1" i="1" dirty="0" smtClean="0">
                <a:solidFill>
                  <a:srgbClr val="C0000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3 hops, cost is 115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1800" b="1" dirty="0" smtClean="0">
                <a:sym typeface="Wingdings" panose="05000000000000000000" pitchFamily="2" charset="2"/>
              </a:rPr>
              <a:t>  NYC </a:t>
            </a:r>
            <a:r>
              <a:rPr lang="en-US" sz="1800" b="1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–</a:t>
            </a:r>
            <a:r>
              <a:rPr lang="en-US" sz="1400" b="1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30</a:t>
            </a:r>
            <a:r>
              <a:rPr lang="en-US" sz="1800" b="1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&gt;  </a:t>
            </a:r>
            <a:r>
              <a:rPr lang="en-US" sz="1800" b="1" dirty="0" smtClean="0">
                <a:sym typeface="Wingdings" panose="05000000000000000000" pitchFamily="2" charset="2"/>
              </a:rPr>
              <a:t>Chi </a:t>
            </a:r>
            <a:r>
              <a:rPr lang="en-US" sz="1800" b="1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–</a:t>
            </a:r>
            <a:r>
              <a:rPr lang="en-US" sz="1400" b="1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70</a:t>
            </a:r>
            <a:r>
              <a:rPr lang="en-US" sz="1800" b="1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&gt;  </a:t>
            </a:r>
            <a:r>
              <a:rPr lang="en-US" sz="1800" b="1" dirty="0" err="1" smtClean="0">
                <a:sym typeface="Wingdings" panose="05000000000000000000" pitchFamily="2" charset="2"/>
              </a:rPr>
              <a:t>Seatt</a:t>
            </a:r>
            <a:r>
              <a:rPr lang="en-US" sz="1800" b="1" dirty="0" smtClean="0">
                <a:sym typeface="Wingdings" panose="05000000000000000000" pitchFamily="2" charset="2"/>
              </a:rPr>
              <a:t> </a:t>
            </a:r>
            <a:r>
              <a:rPr lang="en-US" sz="1800" b="1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–</a:t>
            </a:r>
            <a:r>
              <a:rPr lang="en-US" sz="1400" b="1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20</a:t>
            </a:r>
            <a:r>
              <a:rPr lang="en-US" sz="1800" b="1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&gt;  </a:t>
            </a:r>
            <a:r>
              <a:rPr lang="en-US" sz="1800" b="1" dirty="0" smtClean="0">
                <a:sym typeface="Wingdings" panose="05000000000000000000" pitchFamily="2" charset="2"/>
              </a:rPr>
              <a:t>SFr </a:t>
            </a:r>
            <a:r>
              <a:rPr lang="en-US" sz="1800" b="1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–</a:t>
            </a:r>
            <a:r>
              <a:rPr lang="en-US" sz="1400" b="1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10</a:t>
            </a:r>
            <a:r>
              <a:rPr lang="en-US" sz="1800" b="1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&gt;  </a:t>
            </a:r>
            <a:r>
              <a:rPr lang="en-US" sz="1800" b="1" dirty="0" smtClean="0">
                <a:sym typeface="Wingdings" panose="05000000000000000000" pitchFamily="2" charset="2"/>
              </a:rPr>
              <a:t>LA     </a:t>
            </a:r>
            <a:r>
              <a:rPr lang="en-US" sz="1800" b="1" i="1" dirty="0" smtClean="0">
                <a:solidFill>
                  <a:srgbClr val="C0000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4 hops, cost is 130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000" b="1" dirty="0" smtClean="0">
                <a:sym typeface="Wingdings" panose="05000000000000000000" pitchFamily="2" charset="2"/>
              </a:rPr>
              <a:t>  </a:t>
            </a:r>
            <a:r>
              <a:rPr lang="en-US" sz="1800" b="1" dirty="0" smtClean="0">
                <a:sym typeface="Wingdings" panose="05000000000000000000" pitchFamily="2" charset="2"/>
              </a:rPr>
              <a:t>NYC </a:t>
            </a:r>
            <a:r>
              <a:rPr lang="en-US" sz="1800" b="1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–</a:t>
            </a:r>
            <a:r>
              <a:rPr lang="en-US" sz="1400" b="1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5</a:t>
            </a:r>
            <a:r>
              <a:rPr lang="en-US" sz="1800" b="1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&gt;</a:t>
            </a:r>
            <a:r>
              <a:rPr lang="en-US" sz="1800" b="1" dirty="0" smtClean="0">
                <a:sym typeface="Wingdings" panose="05000000000000000000" pitchFamily="2" charset="2"/>
              </a:rPr>
              <a:t>   DC </a:t>
            </a:r>
            <a:r>
              <a:rPr lang="en-US" sz="1800" b="1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–</a:t>
            </a:r>
            <a:r>
              <a:rPr lang="en-US" sz="1400" b="1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10</a:t>
            </a:r>
            <a:r>
              <a:rPr lang="en-US" sz="1800" b="1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&gt;   </a:t>
            </a:r>
            <a:r>
              <a:rPr lang="en-US" sz="1800" b="1" dirty="0" smtClean="0">
                <a:sym typeface="Wingdings" panose="05000000000000000000" pitchFamily="2" charset="2"/>
              </a:rPr>
              <a:t>Char </a:t>
            </a:r>
            <a:r>
              <a:rPr lang="en-US" sz="1800" b="1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–</a:t>
            </a:r>
            <a:r>
              <a:rPr lang="en-US" sz="1400" b="1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30</a:t>
            </a:r>
            <a:r>
              <a:rPr lang="en-US" sz="1800" b="1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&gt;  </a:t>
            </a:r>
            <a:r>
              <a:rPr lang="en-US" sz="1800" b="1" dirty="0" smtClean="0">
                <a:sym typeface="Wingdings" panose="05000000000000000000" pitchFamily="2" charset="2"/>
              </a:rPr>
              <a:t>Dall </a:t>
            </a:r>
            <a:r>
              <a:rPr lang="en-US" sz="1800" b="1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–</a:t>
            </a:r>
            <a:r>
              <a:rPr lang="en-US" sz="1400" b="1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20</a:t>
            </a:r>
            <a:r>
              <a:rPr lang="en-US" sz="1800" b="1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&gt; </a:t>
            </a:r>
            <a:r>
              <a:rPr lang="en-US" sz="1800" b="1" dirty="0" err="1" smtClean="0">
                <a:sym typeface="Wingdings" panose="05000000000000000000" pitchFamily="2" charset="2"/>
              </a:rPr>
              <a:t>Denv</a:t>
            </a:r>
            <a:r>
              <a:rPr lang="en-US" sz="1800" b="1" dirty="0" smtClean="0">
                <a:sym typeface="Wingdings" panose="05000000000000000000" pitchFamily="2" charset="2"/>
              </a:rPr>
              <a:t> </a:t>
            </a:r>
            <a:r>
              <a:rPr lang="en-US" sz="1800" b="1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–</a:t>
            </a:r>
            <a:r>
              <a:rPr lang="en-US" sz="1400" b="1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40</a:t>
            </a:r>
            <a:r>
              <a:rPr lang="en-US" sz="1800" b="1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&gt; </a:t>
            </a:r>
            <a:r>
              <a:rPr lang="en-US" sz="1800" b="1" dirty="0" smtClean="0">
                <a:sym typeface="Wingdings" panose="05000000000000000000" pitchFamily="2" charset="2"/>
              </a:rPr>
              <a:t>LA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1800" b="1" dirty="0">
                <a:sym typeface="Wingdings" panose="05000000000000000000" pitchFamily="2" charset="2"/>
              </a:rPr>
              <a:t> </a:t>
            </a:r>
            <a:r>
              <a:rPr lang="en-US" sz="1800" b="1" dirty="0" smtClean="0">
                <a:sym typeface="Wingdings" panose="05000000000000000000" pitchFamily="2" charset="2"/>
              </a:rPr>
              <a:t>                                                                          </a:t>
            </a:r>
            <a:r>
              <a:rPr lang="en-US" sz="1800" b="1" i="1" dirty="0" smtClean="0">
                <a:solidFill>
                  <a:srgbClr val="C0000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5 hops, cost is 105</a:t>
            </a:r>
          </a:p>
          <a:p>
            <a:pPr marL="109728" indent="0">
              <a:spcBef>
                <a:spcPts val="1800"/>
              </a:spcBef>
              <a:buNone/>
            </a:pPr>
            <a:r>
              <a:rPr lang="en-US" sz="2800" b="1" dirty="0" smtClean="0">
                <a:latin typeface="Trebuchet MS" panose="020B0603020202020204" pitchFamily="34" charset="0"/>
                <a:sym typeface="Wingdings" panose="05000000000000000000" pitchFamily="2" charset="2"/>
              </a:rPr>
              <a:t>Can I get from DC to any other city?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000" b="1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   </a:t>
            </a:r>
            <a:r>
              <a:rPr lang="en-US" sz="2000" b="1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Is the map </a:t>
            </a:r>
            <a:r>
              <a:rPr lang="en-US" sz="2000" b="1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strongly connected</a:t>
            </a:r>
            <a:r>
              <a:rPr lang="en-US" sz="2000" b="1" i="1" dirty="0" smtClean="0">
                <a:sym typeface="Wingdings" panose="05000000000000000000" pitchFamily="2" charset="2"/>
              </a:rPr>
              <a:t>?  </a:t>
            </a:r>
          </a:p>
          <a:p>
            <a:pPr marL="109728" indent="0">
              <a:spcBef>
                <a:spcPts val="600"/>
              </a:spcBef>
              <a:buNone/>
            </a:pPr>
            <a:r>
              <a:rPr lang="en-US" sz="2000" b="1" i="1" dirty="0">
                <a:sym typeface="Wingdings" panose="05000000000000000000" pitchFamily="2" charset="2"/>
              </a:rPr>
              <a:t> </a:t>
            </a:r>
            <a:r>
              <a:rPr lang="en-US" sz="2000" b="1" i="1" dirty="0" smtClean="0">
                <a:sym typeface="Wingdings" panose="05000000000000000000" pitchFamily="2" charset="2"/>
              </a:rPr>
              <a:t>   </a:t>
            </a:r>
            <a:r>
              <a:rPr lang="en-US" sz="2000" b="1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If so, then </a:t>
            </a:r>
            <a:r>
              <a:rPr lang="en-US" sz="2000" b="1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yes</a:t>
            </a:r>
            <a:endParaRPr lang="en-US" sz="2000" b="1" i="1" dirty="0" smtClean="0">
              <a:solidFill>
                <a:srgbClr val="C00000"/>
              </a:solidFill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00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58370"/>
            <a:ext cx="8229600" cy="5066230"/>
          </a:xfrm>
        </p:spPr>
        <p:txBody>
          <a:bodyPr>
            <a:normAutofit/>
          </a:bodyPr>
          <a:lstStyle/>
          <a:p>
            <a:pPr marL="109728" indent="0">
              <a:spcBef>
                <a:spcPts val="600"/>
              </a:spcBef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Adjacency Matrix </a:t>
            </a:r>
            <a:r>
              <a:rPr lang="en-US" sz="2400" b="1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(unweighted edges)</a:t>
            </a:r>
            <a:endParaRPr lang="en-US" sz="2400" b="1" dirty="0">
              <a:solidFill>
                <a:srgbClr val="C00000"/>
              </a:solidFill>
              <a:latin typeface="Trebuchet MS" panose="020B0603020202020204" pitchFamily="34" charset="0"/>
            </a:endParaRPr>
          </a:p>
          <a:p>
            <a:pPr marL="109728" indent="0">
              <a:spcBef>
                <a:spcPts val="600"/>
              </a:spcBef>
              <a:buNone/>
            </a:pPr>
            <a:r>
              <a:rPr lang="en-US" sz="2400" b="1" dirty="0" smtClean="0">
                <a:latin typeface="Trebuchet MS" panose="020B0603020202020204" pitchFamily="34" charset="0"/>
              </a:rPr>
              <a:t>For N nodes, we use an </a:t>
            </a:r>
            <a:r>
              <a:rPr lang="en-US" sz="2400" b="1" dirty="0" err="1" smtClean="0">
                <a:latin typeface="Trebuchet MS" panose="020B0603020202020204" pitchFamily="34" charset="0"/>
              </a:rPr>
              <a:t>NxN</a:t>
            </a:r>
            <a:r>
              <a:rPr lang="en-US" sz="2400" b="1" dirty="0" smtClean="0">
                <a:latin typeface="Trebuchet MS" panose="020B0603020202020204" pitchFamily="34" charset="0"/>
              </a:rPr>
              <a:t> array of Boolean</a:t>
            </a:r>
          </a:p>
          <a:p>
            <a:pPr marL="365760" lvl="1" indent="0">
              <a:spcBef>
                <a:spcPts val="1200"/>
              </a:spcBef>
              <a:buNone/>
            </a:pPr>
            <a:r>
              <a:rPr lang="en-US" sz="2400" b="1" i="1" dirty="0">
                <a:solidFill>
                  <a:srgbClr val="0070C0"/>
                </a:solidFill>
                <a:latin typeface="Trebuchet MS" panose="020B0603020202020204" pitchFamily="34" charset="0"/>
              </a:rPr>
              <a:t>i</a:t>
            </a:r>
            <a:r>
              <a:rPr lang="en-US" sz="2400" b="1" i="1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f AM[</a:t>
            </a:r>
            <a:r>
              <a:rPr lang="en-US" sz="2400" b="1" i="1" dirty="0" err="1" smtClean="0">
                <a:solidFill>
                  <a:srgbClr val="0070C0"/>
                </a:solidFill>
                <a:latin typeface="Trebuchet MS" panose="020B0603020202020204" pitchFamily="34" charset="0"/>
              </a:rPr>
              <a:t>a,b</a:t>
            </a:r>
            <a:r>
              <a:rPr lang="en-US" sz="2400" b="1" i="1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]==True then (</a:t>
            </a:r>
            <a:r>
              <a:rPr lang="en-US" sz="2400" b="1" i="1" dirty="0" err="1" smtClean="0">
                <a:solidFill>
                  <a:srgbClr val="0070C0"/>
                </a:solidFill>
                <a:latin typeface="Trebuchet MS" panose="020B0603020202020204" pitchFamily="34" charset="0"/>
              </a:rPr>
              <a:t>a,b</a:t>
            </a:r>
            <a:r>
              <a:rPr lang="en-US" sz="2400" b="1" i="1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)</a:t>
            </a:r>
            <a:r>
              <a:rPr lang="en-US" sz="2400" b="1" i="1" dirty="0" smtClean="0">
                <a:solidFill>
                  <a:srgbClr val="0070C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∈E</a:t>
            </a:r>
            <a:endParaRPr lang="en-US" sz="2400" b="1" i="1" dirty="0" smtClean="0">
              <a:solidFill>
                <a:srgbClr val="0070C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Representing Graphs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270309" y="2688712"/>
            <a:ext cx="3799029" cy="3479192"/>
            <a:chOff x="4278171" y="2666556"/>
            <a:chExt cx="3799029" cy="3479192"/>
          </a:xfrm>
        </p:grpSpPr>
        <p:sp>
          <p:nvSpPr>
            <p:cNvPr id="18" name="Rectangle 17"/>
            <p:cNvSpPr/>
            <p:nvPr/>
          </p:nvSpPr>
          <p:spPr>
            <a:xfrm>
              <a:off x="5105400" y="3429000"/>
              <a:ext cx="2819400" cy="27167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6515100" y="3429000"/>
              <a:ext cx="0" cy="2716748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239000" y="3429000"/>
              <a:ext cx="0" cy="2716748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791200" y="3429000"/>
              <a:ext cx="0" cy="2716748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18" idx="3"/>
            </p:cNvCxnSpPr>
            <p:nvPr/>
          </p:nvCxnSpPr>
          <p:spPr>
            <a:xfrm>
              <a:off x="5105400" y="4780447"/>
              <a:ext cx="2819400" cy="6927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105400" y="4094333"/>
              <a:ext cx="2819400" cy="6927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105400" y="5459634"/>
              <a:ext cx="2819400" cy="6927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334000" y="3022723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A       B       C        D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86301" y="3650732"/>
              <a:ext cx="457199" cy="233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0070C0"/>
                  </a:solidFill>
                </a:rPr>
                <a:t>A </a:t>
              </a:r>
            </a:p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0070C0"/>
                  </a:solidFill>
                </a:rPr>
                <a:t>      B 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b="1" dirty="0" smtClean="0">
                  <a:solidFill>
                    <a:srgbClr val="0070C0"/>
                  </a:solidFill>
                </a:rPr>
                <a:t>      C</a:t>
              </a:r>
            </a:p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0070C0"/>
                  </a:solidFill>
                </a:rPr>
                <a:t>        D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78171" y="4205490"/>
              <a:ext cx="30479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i="1" dirty="0" smtClean="0">
                  <a:solidFill>
                    <a:srgbClr val="C00000"/>
                  </a:solidFill>
                </a:rPr>
                <a:t>source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54904" y="2666556"/>
              <a:ext cx="1543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i="1" dirty="0" smtClean="0">
                  <a:solidFill>
                    <a:srgbClr val="C00000"/>
                  </a:solidFill>
                </a:rPr>
                <a:t>destination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938839" y="4911734"/>
            <a:ext cx="42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/>
              <a:t>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05690" y="3578057"/>
            <a:ext cx="42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/>
              <a:t>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654223" y="3564203"/>
            <a:ext cx="42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/>
              <a:t>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57890" y="3559626"/>
            <a:ext cx="42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/>
              <a:t>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10951" y="3285825"/>
            <a:ext cx="2305339" cy="2507612"/>
            <a:chOff x="986315" y="3220416"/>
            <a:chExt cx="2305339" cy="2507612"/>
          </a:xfrm>
        </p:grpSpPr>
        <p:cxnSp>
          <p:nvCxnSpPr>
            <p:cNvPr id="41" name="Straight Arrow Connector 40"/>
            <p:cNvCxnSpPr>
              <a:stCxn id="46" idx="2"/>
              <a:endCxn id="44" idx="6"/>
            </p:cNvCxnSpPr>
            <p:nvPr/>
          </p:nvCxnSpPr>
          <p:spPr>
            <a:xfrm flipH="1">
              <a:off x="1478872" y="5493867"/>
              <a:ext cx="1315243" cy="2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991224" y="3220416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799022" y="3220416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986315" y="5259705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2" idx="4"/>
              <a:endCxn id="44" idx="0"/>
            </p:cNvCxnSpPr>
            <p:nvPr/>
          </p:nvCxnSpPr>
          <p:spPr>
            <a:xfrm flipH="1">
              <a:off x="1232593" y="3688739"/>
              <a:ext cx="4909" cy="1570969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2794114" y="5259705"/>
              <a:ext cx="492557" cy="46832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>
              <a:stCxn id="43" idx="4"/>
              <a:endCxn id="46" idx="0"/>
            </p:cNvCxnSpPr>
            <p:nvPr/>
          </p:nvCxnSpPr>
          <p:spPr>
            <a:xfrm flipH="1">
              <a:off x="3040393" y="3688739"/>
              <a:ext cx="4909" cy="1570969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2" idx="5"/>
              <a:endCxn id="46" idx="1"/>
            </p:cNvCxnSpPr>
            <p:nvPr/>
          </p:nvCxnSpPr>
          <p:spPr>
            <a:xfrm>
              <a:off x="1411647" y="3620153"/>
              <a:ext cx="1454600" cy="1708136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2" idx="6"/>
              <a:endCxn id="43" idx="2"/>
            </p:cNvCxnSpPr>
            <p:nvPr/>
          </p:nvCxnSpPr>
          <p:spPr>
            <a:xfrm>
              <a:off x="1483780" y="3454577"/>
              <a:ext cx="1315243" cy="0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034719" y="3256883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/>
                <a:t>A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863032" y="5318384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C</a:t>
              </a:r>
              <a:endParaRPr lang="en-US" b="1" dirty="0" smtClean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67238" y="5315261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B</a:t>
              </a:r>
              <a:endParaRPr lang="en-US" b="1" dirty="0" smtClean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847979" y="3275972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/>
                <a:t>D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263789" y="3554680"/>
            <a:ext cx="2570954" cy="2496404"/>
            <a:chOff x="5263789" y="3554680"/>
            <a:chExt cx="2570954" cy="2496404"/>
          </a:xfrm>
        </p:grpSpPr>
        <p:sp>
          <p:nvSpPr>
            <p:cNvPr id="62" name="TextBox 61"/>
            <p:cNvSpPr txBox="1"/>
            <p:nvPr/>
          </p:nvSpPr>
          <p:spPr>
            <a:xfrm>
              <a:off x="7395156" y="4245046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 smtClean="0">
                  <a:solidFill>
                    <a:schemeClr val="accent4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682227" y="4243390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 smtClean="0">
                  <a:solidFill>
                    <a:schemeClr val="accent4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992670" y="4238813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 smtClean="0">
                  <a:solidFill>
                    <a:schemeClr val="accent4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63789" y="4236177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 smtClean="0">
                  <a:solidFill>
                    <a:schemeClr val="accent4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272088" y="3554680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 smtClean="0">
                  <a:solidFill>
                    <a:schemeClr val="accent4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406121" y="5589419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 smtClean="0">
                  <a:solidFill>
                    <a:schemeClr val="accent4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9589" y="4918287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 smtClean="0">
                  <a:solidFill>
                    <a:schemeClr val="accent4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405690" y="4954851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 smtClean="0">
                  <a:solidFill>
                    <a:schemeClr val="accent4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276280" y="4936361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 smtClean="0">
                  <a:solidFill>
                    <a:schemeClr val="accent4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955513" y="5587789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 smtClean="0">
                  <a:solidFill>
                    <a:schemeClr val="accent4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274760" y="5562605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 smtClean="0">
                  <a:solidFill>
                    <a:schemeClr val="accent4">
                      <a:lumMod val="75000"/>
                    </a:schemeClr>
                  </a:solidFill>
                </a:rPr>
                <a:t>F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670215" y="5640690"/>
            <a:ext cx="42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57708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6" grpId="0"/>
      <p:bldP spid="37" grpId="0"/>
      <p:bldP spid="38" grpId="0"/>
      <p:bldP spid="39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4287155" y="2655296"/>
            <a:ext cx="3799029" cy="3479192"/>
            <a:chOff x="4278171" y="2666556"/>
            <a:chExt cx="3799029" cy="3479192"/>
          </a:xfrm>
        </p:grpSpPr>
        <p:sp>
          <p:nvSpPr>
            <p:cNvPr id="71" name="Rectangle 70"/>
            <p:cNvSpPr/>
            <p:nvPr/>
          </p:nvSpPr>
          <p:spPr>
            <a:xfrm>
              <a:off x="5105400" y="3429000"/>
              <a:ext cx="2819400" cy="27167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6515100" y="3429000"/>
              <a:ext cx="0" cy="2716748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239000" y="3429000"/>
              <a:ext cx="0" cy="2716748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791200" y="3429000"/>
              <a:ext cx="0" cy="2716748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endCxn id="71" idx="3"/>
            </p:cNvCxnSpPr>
            <p:nvPr/>
          </p:nvCxnSpPr>
          <p:spPr>
            <a:xfrm>
              <a:off x="5105400" y="4780447"/>
              <a:ext cx="2819400" cy="6927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5105400" y="4094333"/>
              <a:ext cx="2819400" cy="6927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105400" y="5459634"/>
              <a:ext cx="2819400" cy="6927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5334000" y="3022723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A       B       C        D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686301" y="3650732"/>
              <a:ext cx="457199" cy="233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0070C0"/>
                  </a:solidFill>
                </a:rPr>
                <a:t>A </a:t>
              </a:r>
            </a:p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0070C0"/>
                  </a:solidFill>
                </a:rPr>
                <a:t>      B 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b="1" dirty="0" smtClean="0">
                  <a:solidFill>
                    <a:srgbClr val="0070C0"/>
                  </a:solidFill>
                </a:rPr>
                <a:t>      C</a:t>
              </a:r>
            </a:p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0070C0"/>
                  </a:solidFill>
                </a:rPr>
                <a:t>        D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278171" y="4205490"/>
              <a:ext cx="30479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i="1" dirty="0" smtClean="0">
                  <a:solidFill>
                    <a:srgbClr val="C00000"/>
                  </a:solidFill>
                </a:rPr>
                <a:t>source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354904" y="2666556"/>
              <a:ext cx="1543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i="1" dirty="0" smtClean="0">
                  <a:solidFill>
                    <a:srgbClr val="C00000"/>
                  </a:solidFill>
                </a:rPr>
                <a:t>destination</a:t>
              </a: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58370"/>
            <a:ext cx="8229600" cy="5066230"/>
          </a:xfrm>
        </p:spPr>
        <p:txBody>
          <a:bodyPr>
            <a:normAutofit/>
          </a:bodyPr>
          <a:lstStyle/>
          <a:p>
            <a:pPr marL="109728" indent="0">
              <a:spcBef>
                <a:spcPts val="600"/>
              </a:spcBef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Weighted Edges</a:t>
            </a:r>
            <a:endParaRPr lang="en-US" sz="2800" b="1" dirty="0">
              <a:solidFill>
                <a:srgbClr val="C00000"/>
              </a:solidFill>
              <a:latin typeface="Trebuchet MS" panose="020B0603020202020204" pitchFamily="34" charset="0"/>
            </a:endParaRPr>
          </a:p>
          <a:p>
            <a:pPr marL="109728" indent="0">
              <a:spcBef>
                <a:spcPts val="600"/>
              </a:spcBef>
              <a:buNone/>
            </a:pPr>
            <a:r>
              <a:rPr lang="en-US" sz="2800" b="1" i="1" dirty="0" smtClean="0">
                <a:latin typeface="Trebuchet MS" panose="020B0603020202020204" pitchFamily="34" charset="0"/>
              </a:rPr>
              <a:t>Array elements can be integer, real, etc.</a:t>
            </a:r>
            <a:endParaRPr lang="en-US" sz="2400" b="1" i="1" dirty="0" smtClean="0">
              <a:solidFill>
                <a:srgbClr val="0070C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Representing Graphs</a:t>
            </a:r>
            <a:endParaRPr 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19889" y="5599901"/>
            <a:ext cx="42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38839" y="4911734"/>
            <a:ext cx="42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05690" y="3578057"/>
            <a:ext cx="42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654223" y="3564203"/>
            <a:ext cx="42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/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57890" y="3559626"/>
            <a:ext cx="42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/>
              <a:t>3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27382" y="2960800"/>
            <a:ext cx="2620896" cy="2857944"/>
            <a:chOff x="864375" y="3029573"/>
            <a:chExt cx="2620896" cy="2857944"/>
          </a:xfrm>
        </p:grpSpPr>
        <p:cxnSp>
          <p:nvCxnSpPr>
            <p:cNvPr id="41" name="Straight Arrow Connector 40"/>
            <p:cNvCxnSpPr>
              <a:stCxn id="46" idx="2"/>
              <a:endCxn id="44" idx="6"/>
            </p:cNvCxnSpPr>
            <p:nvPr/>
          </p:nvCxnSpPr>
          <p:spPr>
            <a:xfrm flipH="1">
              <a:off x="1470398" y="5450432"/>
              <a:ext cx="1315243" cy="2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982750" y="3176981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790548" y="3176981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977841" y="5216270"/>
              <a:ext cx="492557" cy="46832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2" idx="4"/>
              <a:endCxn id="44" idx="0"/>
            </p:cNvCxnSpPr>
            <p:nvPr/>
          </p:nvCxnSpPr>
          <p:spPr>
            <a:xfrm flipH="1">
              <a:off x="1224119" y="3645304"/>
              <a:ext cx="4909" cy="1570969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2785640" y="5216270"/>
              <a:ext cx="492557" cy="46832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4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>
              <a:stCxn id="43" idx="4"/>
              <a:endCxn id="46" idx="0"/>
            </p:cNvCxnSpPr>
            <p:nvPr/>
          </p:nvCxnSpPr>
          <p:spPr>
            <a:xfrm flipH="1">
              <a:off x="3031919" y="3645304"/>
              <a:ext cx="4909" cy="1570969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2" idx="5"/>
              <a:endCxn id="46" idx="1"/>
            </p:cNvCxnSpPr>
            <p:nvPr/>
          </p:nvCxnSpPr>
          <p:spPr>
            <a:xfrm>
              <a:off x="1403173" y="3576718"/>
              <a:ext cx="1454600" cy="1708136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2" idx="6"/>
              <a:endCxn id="43" idx="2"/>
            </p:cNvCxnSpPr>
            <p:nvPr/>
          </p:nvCxnSpPr>
          <p:spPr>
            <a:xfrm>
              <a:off x="1475306" y="3411142"/>
              <a:ext cx="1315243" cy="0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034719" y="3256883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/>
                <a:t>A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863032" y="5318384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C</a:t>
              </a:r>
              <a:endParaRPr lang="en-US" b="1" dirty="0" smtClean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67238" y="5315261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B</a:t>
              </a:r>
              <a:endParaRPr lang="en-US" b="1" dirty="0" smtClean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847979" y="3275972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/>
                <a:t>D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861097" y="3029573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960568" y="5518185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64375" y="4239610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056649" y="4094333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24708" y="4025543"/>
              <a:ext cx="42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 smtClean="0">
                  <a:solidFill>
                    <a:srgbClr val="0070C0"/>
                  </a:solidFill>
                </a:rPr>
                <a:t>6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254941" y="3559626"/>
            <a:ext cx="2579619" cy="2489951"/>
            <a:chOff x="5254941" y="3559626"/>
            <a:chExt cx="2579619" cy="2489951"/>
          </a:xfrm>
        </p:grpSpPr>
        <p:sp>
          <p:nvSpPr>
            <p:cNvPr id="55" name="TextBox 54"/>
            <p:cNvSpPr txBox="1"/>
            <p:nvPr/>
          </p:nvSpPr>
          <p:spPr>
            <a:xfrm>
              <a:off x="6671256" y="4901796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 smtClean="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254941" y="4933992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 smtClean="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258627" y="4238168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 smtClean="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955513" y="4213485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 smtClean="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679413" y="4229536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 smtClean="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405938" y="4232832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 smtClean="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68438" y="3559626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 smtClean="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268438" y="5567399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 smtClean="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947356" y="5560152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 smtClean="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395156" y="5587912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 smtClean="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405690" y="4904378"/>
              <a:ext cx="42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 smtClean="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32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4" grpId="0"/>
      <p:bldP spid="36" grpId="0"/>
      <p:bldP spid="37" grpId="0"/>
      <p:bldP spid="38" grpId="0"/>
      <p:bldP spid="3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12445</TotalTime>
  <Words>1076</Words>
  <Application>Microsoft Office PowerPoint</Application>
  <PresentationFormat>On-screen Show (4:3)</PresentationFormat>
  <Paragraphs>368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</vt:lpstr>
      <vt:lpstr>Arial Rounded MT Bold</vt:lpstr>
      <vt:lpstr>Calibri</vt:lpstr>
      <vt:lpstr>Cambria Math</vt:lpstr>
      <vt:lpstr>Candara</vt:lpstr>
      <vt:lpstr>Lucida Sans Unicode</vt:lpstr>
      <vt:lpstr>Segoe Print</vt:lpstr>
      <vt:lpstr>Trebuchet MS</vt:lpstr>
      <vt:lpstr>Verdana</vt:lpstr>
      <vt:lpstr>Wingdings</vt:lpstr>
      <vt:lpstr>Wingdings 2</vt:lpstr>
      <vt:lpstr>Wingdings 3</vt:lpstr>
      <vt:lpstr>Concourse</vt:lpstr>
      <vt:lpstr>Data Structures  and Analysis  (COMP 410)</vt:lpstr>
      <vt:lpstr>PowerPoint Presentation</vt:lpstr>
      <vt:lpstr>Finite State Machine</vt:lpstr>
      <vt:lpstr>Predicate Transition Nets</vt:lpstr>
      <vt:lpstr>Modeling with Graphs</vt:lpstr>
      <vt:lpstr>Modeling</vt:lpstr>
      <vt:lpstr>Modeling</vt:lpstr>
      <vt:lpstr>Representing Graphs</vt:lpstr>
      <vt:lpstr>Representing Graphs</vt:lpstr>
      <vt:lpstr>Adjacency Matrix</vt:lpstr>
      <vt:lpstr>Sparse?</vt:lpstr>
      <vt:lpstr>Adjacency Matrix</vt:lpstr>
      <vt:lpstr>          Dense? Or Sparse?</vt:lpstr>
      <vt:lpstr>Complete Graphs are Dense</vt:lpstr>
      <vt:lpstr>Dense? Or Sparse?</vt:lpstr>
      <vt:lpstr>Adjacency List</vt:lpstr>
      <vt:lpstr>Adjacency List</vt:lpstr>
      <vt:lpstr>Another Example</vt:lpstr>
      <vt:lpstr>Adjacency List</vt:lpstr>
      <vt:lpstr>Efficiency</vt:lpstr>
      <vt:lpstr>PowerPoint Presentation</vt:lpstr>
    </vt:vector>
  </TitlesOfParts>
  <Company>The University of North Carolina at Chapel Hill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Elemental Design Patterns</dc:title>
  <dc:creator>pds</dc:creator>
  <cp:lastModifiedBy>David Stotts</cp:lastModifiedBy>
  <cp:revision>1100</cp:revision>
  <dcterms:created xsi:type="dcterms:W3CDTF">2013-02-22T17:09:52Z</dcterms:created>
  <dcterms:modified xsi:type="dcterms:W3CDTF">2017-11-06T18:10:09Z</dcterms:modified>
</cp:coreProperties>
</file>