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sldIdLst>
    <p:sldId id="256" r:id="rId2"/>
    <p:sldId id="493" r:id="rId3"/>
    <p:sldId id="525" r:id="rId4"/>
    <p:sldId id="526" r:id="rId5"/>
    <p:sldId id="535" r:id="rId6"/>
    <p:sldId id="536" r:id="rId7"/>
    <p:sldId id="528" r:id="rId8"/>
    <p:sldId id="527" r:id="rId9"/>
    <p:sldId id="529" r:id="rId10"/>
    <p:sldId id="530" r:id="rId11"/>
    <p:sldId id="531" r:id="rId12"/>
    <p:sldId id="533" r:id="rId13"/>
    <p:sldId id="534" r:id="rId14"/>
    <p:sldId id="539" r:id="rId15"/>
    <p:sldId id="537" r:id="rId16"/>
    <p:sldId id="538" r:id="rId17"/>
    <p:sldId id="540" r:id="rId18"/>
    <p:sldId id="554" r:id="rId19"/>
    <p:sldId id="555" r:id="rId20"/>
    <p:sldId id="556" r:id="rId21"/>
    <p:sldId id="557" r:id="rId22"/>
    <p:sldId id="558" r:id="rId23"/>
    <p:sldId id="559" r:id="rId24"/>
    <p:sldId id="560" r:id="rId25"/>
    <p:sldId id="561" r:id="rId26"/>
    <p:sldId id="562" r:id="rId27"/>
    <p:sldId id="563" r:id="rId28"/>
    <p:sldId id="564" r:id="rId29"/>
    <p:sldId id="567" r:id="rId30"/>
    <p:sldId id="553" r:id="rId31"/>
    <p:sldId id="542" r:id="rId32"/>
    <p:sldId id="543" r:id="rId33"/>
    <p:sldId id="544" r:id="rId34"/>
    <p:sldId id="545" r:id="rId35"/>
    <p:sldId id="546" r:id="rId36"/>
    <p:sldId id="547" r:id="rId37"/>
    <p:sldId id="548" r:id="rId38"/>
    <p:sldId id="549" r:id="rId39"/>
    <p:sldId id="568" r:id="rId40"/>
    <p:sldId id="550" r:id="rId41"/>
    <p:sldId id="551" r:id="rId42"/>
    <p:sldId id="552" r:id="rId43"/>
    <p:sldId id="565" r:id="rId44"/>
    <p:sldId id="516" r:id="rId45"/>
    <p:sldId id="519" r:id="rId46"/>
    <p:sldId id="520" r:id="rId47"/>
    <p:sldId id="521" r:id="rId48"/>
    <p:sldId id="517" r:id="rId49"/>
    <p:sldId id="522" r:id="rId50"/>
    <p:sldId id="524" r:id="rId51"/>
    <p:sldId id="518" r:id="rId52"/>
    <p:sldId id="523" r:id="rId53"/>
    <p:sldId id="566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9E2"/>
    <a:srgbClr val="C6341C"/>
    <a:srgbClr val="BE442C"/>
    <a:srgbClr val="CC0099"/>
    <a:srgbClr val="F59D9D"/>
    <a:srgbClr val="99FF33"/>
    <a:srgbClr val="3366FF"/>
    <a:srgbClr val="9966FF"/>
    <a:srgbClr val="FF6600"/>
    <a:srgbClr val="F9F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66" autoAdjust="0"/>
    <p:restoredTop sz="94633" autoAdjust="0"/>
  </p:normalViewPr>
  <p:slideViewPr>
    <p:cSldViewPr>
      <p:cViewPr varScale="1">
        <p:scale>
          <a:sx n="89" d="100"/>
          <a:sy n="89" d="100"/>
        </p:scale>
        <p:origin x="96" y="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4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731CC-7623-49A2-BDB8-9242858AF01D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7FE0E-92D0-472F-9E15-224B450E1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7FE0E-92D0-472F-9E15-224B450E13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51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7FE0E-92D0-472F-9E15-224B450E13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3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96200" cy="2514600"/>
          </a:xfrm>
        </p:spPr>
        <p:txBody>
          <a:bodyPr>
            <a:normAutofit fontScale="40000" lnSpcReduction="20000"/>
          </a:bodyPr>
          <a:lstStyle/>
          <a:p>
            <a:pPr algn="r">
              <a:lnSpc>
                <a:spcPts val="100"/>
              </a:lnSpc>
              <a:spcBef>
                <a:spcPts val="0"/>
              </a:spcBef>
            </a:pP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rgbClr val="C00000"/>
              </a:solidFill>
            </a:endParaRPr>
          </a:p>
          <a:p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David </a:t>
            </a:r>
            <a:r>
              <a:rPr lang="en-US" sz="5100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Stotts</a:t>
            </a:r>
            <a:endParaRPr lang="en-US" sz="51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 Science Department</a:t>
            </a: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UNC Chapel </a:t>
            </a:r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Hill</a:t>
            </a:r>
            <a:endParaRPr lang="en-US" sz="28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609600"/>
            <a:ext cx="7620000" cy="2590800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Structures 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Analysis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i="1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(COMP 410)</a:t>
            </a:r>
            <a:endParaRPr lang="en-US" sz="2400" i="1" dirty="0">
              <a:solidFill>
                <a:srgbClr val="F9FDC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on Example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99384" y="470424"/>
            <a:ext cx="3661900" cy="2737325"/>
            <a:chOff x="223236" y="1240918"/>
            <a:chExt cx="3661900" cy="2737325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1417638"/>
              <a:ext cx="3233057" cy="2370591"/>
              <a:chOff x="603039" y="1771595"/>
              <a:chExt cx="2873582" cy="2092255"/>
            </a:xfrm>
          </p:grpSpPr>
          <p:cxnSp>
            <p:nvCxnSpPr>
              <p:cNvPr id="5" name="Straight Arrow Connector 4"/>
              <p:cNvCxnSpPr>
                <a:stCxn id="25" idx="3"/>
                <a:endCxn id="9" idx="7"/>
              </p:cNvCxnSpPr>
              <p:nvPr/>
            </p:nvCxnSpPr>
            <p:spPr>
              <a:xfrm flipH="1">
                <a:off x="1626748" y="3025262"/>
                <a:ext cx="329271" cy="51661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5"/>
              <p:cNvGrpSpPr/>
              <p:nvPr/>
            </p:nvGrpSpPr>
            <p:grpSpPr>
              <a:xfrm>
                <a:off x="603039" y="1771595"/>
                <a:ext cx="2873582" cy="2092255"/>
                <a:chOff x="603039" y="1771595"/>
                <a:chExt cx="2873582" cy="209225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603039" y="1771595"/>
                  <a:ext cx="2342240" cy="1311870"/>
                  <a:chOff x="672813" y="3338604"/>
                  <a:chExt cx="2991383" cy="1628719"/>
                </a:xfrm>
              </p:grpSpPr>
              <p:cxnSp>
                <p:nvCxnSpPr>
                  <p:cNvPr id="20" name="Straight Arrow Connector 19"/>
                  <p:cNvCxnSpPr>
                    <a:stCxn id="25" idx="2"/>
                    <a:endCxn id="23" idx="6"/>
                  </p:cNvCxnSpPr>
                  <p:nvPr/>
                </p:nvCxnSpPr>
                <p:spPr>
                  <a:xfrm flipH="1">
                    <a:off x="1165370" y="4729487"/>
                    <a:ext cx="1163263" cy="3675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Oval 20"/>
                  <p:cNvSpPr/>
                  <p:nvPr/>
                </p:nvSpPr>
                <p:spPr>
                  <a:xfrm>
                    <a:off x="1519650" y="3347836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3137617" y="3338604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672813" y="4499000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Arrow Connector 23"/>
                  <p:cNvCxnSpPr>
                    <a:stCxn id="21" idx="3"/>
                    <a:endCxn id="23" idx="7"/>
                  </p:cNvCxnSpPr>
                  <p:nvPr/>
                </p:nvCxnSpPr>
                <p:spPr>
                  <a:xfrm flipH="1">
                    <a:off x="1093237" y="3747575"/>
                    <a:ext cx="498546" cy="820010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Oval 24"/>
                  <p:cNvSpPr/>
                  <p:nvPr/>
                </p:nvSpPr>
                <p:spPr>
                  <a:xfrm>
                    <a:off x="2328633" y="4495326"/>
                    <a:ext cx="492557" cy="468321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" name="Straight Arrow Connector 25"/>
                  <p:cNvCxnSpPr>
                    <a:stCxn id="22" idx="3"/>
                    <a:endCxn id="25" idx="7"/>
                  </p:cNvCxnSpPr>
                  <p:nvPr/>
                </p:nvCxnSpPr>
                <p:spPr>
                  <a:xfrm flipH="1">
                    <a:off x="2749057" y="3738343"/>
                    <a:ext cx="460693" cy="825568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>
                    <a:stCxn id="21" idx="5"/>
                    <a:endCxn id="25" idx="1"/>
                  </p:cNvCxnSpPr>
                  <p:nvPr/>
                </p:nvCxnSpPr>
                <p:spPr>
                  <a:xfrm>
                    <a:off x="1940074" y="3747575"/>
                    <a:ext cx="460692" cy="816336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>
                    <a:stCxn id="21" idx="6"/>
                    <a:endCxn id="22" idx="2"/>
                  </p:cNvCxnSpPr>
                  <p:nvPr/>
                </p:nvCxnSpPr>
                <p:spPr>
                  <a:xfrm flipV="1">
                    <a:off x="2012207" y="3572765"/>
                    <a:ext cx="1125410" cy="9232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09482" y="3435304"/>
                    <a:ext cx="428622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1</a:t>
                    </a:r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420150" y="4580089"/>
                    <a:ext cx="275480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4</a:t>
                    </a:r>
                    <a:endParaRPr lang="en-US" b="1" dirty="0" smtClean="0"/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774002" y="4580089"/>
                    <a:ext cx="452412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3</a:t>
                    </a: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235574" y="3424750"/>
                    <a:ext cx="428622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2</a:t>
                    </a:r>
                  </a:p>
                </p:txBody>
              </p:sp>
            </p:grpSp>
            <p:sp>
              <p:nvSpPr>
                <p:cNvPr id="8" name="Oval 7"/>
                <p:cNvSpPr/>
                <p:nvPr/>
              </p:nvSpPr>
              <p:spPr>
                <a:xfrm>
                  <a:off x="3090951" y="2712968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1297558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584639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166452" y="2800943"/>
                  <a:ext cx="225087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5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369515" y="3553060"/>
                  <a:ext cx="33560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6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649232" y="3570810"/>
                  <a:ext cx="30204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7</a:t>
                  </a:r>
                  <a:endParaRPr lang="en-US" b="1" dirty="0" smtClean="0"/>
                </a:p>
              </p:txBody>
            </p:sp>
            <p:cxnSp>
              <p:nvCxnSpPr>
                <p:cNvPr id="14" name="Straight Arrow Connector 13"/>
                <p:cNvCxnSpPr>
                  <a:stCxn id="22" idx="5"/>
                  <a:endCxn id="8" idx="0"/>
                </p:cNvCxnSpPr>
                <p:nvPr/>
              </p:nvCxnSpPr>
              <p:spPr>
                <a:xfrm>
                  <a:off x="2862160" y="2093568"/>
                  <a:ext cx="421626" cy="619400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>
                  <a:stCxn id="8" idx="2"/>
                  <a:endCxn id="25" idx="6"/>
                </p:cNvCxnSpPr>
                <p:nvPr/>
              </p:nvCxnSpPr>
              <p:spPr>
                <a:xfrm flipH="1" flipV="1">
                  <a:off x="2285209" y="2891897"/>
                  <a:ext cx="805742" cy="9678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>
                  <a:stCxn id="23" idx="5"/>
                  <a:endCxn id="9" idx="1"/>
                </p:cNvCxnSpPr>
                <p:nvPr/>
              </p:nvCxnSpPr>
              <p:spPr>
                <a:xfrm>
                  <a:off x="932229" y="3028223"/>
                  <a:ext cx="421809" cy="513654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25" idx="5"/>
                  <a:endCxn id="10" idx="1"/>
                </p:cNvCxnSpPr>
                <p:nvPr/>
              </p:nvCxnSpPr>
              <p:spPr>
                <a:xfrm>
                  <a:off x="2228729" y="3025262"/>
                  <a:ext cx="412390" cy="51661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8" idx="4"/>
                  <a:endCxn id="10" idx="7"/>
                </p:cNvCxnSpPr>
                <p:nvPr/>
              </p:nvCxnSpPr>
              <p:spPr>
                <a:xfrm flipH="1">
                  <a:off x="2913829" y="3090182"/>
                  <a:ext cx="369957" cy="45169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10" idx="2"/>
                  <a:endCxn id="9" idx="6"/>
                </p:cNvCxnSpPr>
                <p:nvPr/>
              </p:nvCxnSpPr>
              <p:spPr>
                <a:xfrm flipH="1">
                  <a:off x="1683228" y="3675243"/>
                  <a:ext cx="901411" cy="0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/>
            <p:cNvSpPr txBox="1"/>
            <p:nvPr/>
          </p:nvSpPr>
          <p:spPr>
            <a:xfrm>
              <a:off x="1853042" y="2108470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0009" y="1240918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3236" y="2125807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3509" y="3595042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81364" y="3608911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07543" y="2135049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74781" y="1257424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105411" y="2253865"/>
            <a:ext cx="44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>
                <a:solidFill>
                  <a:srgbClr val="0070C0"/>
                </a:solidFill>
              </a:rPr>
              <a:t>Node 1 has in-</a:t>
            </a:r>
            <a:r>
              <a:rPr lang="en-US" b="1" i="1" dirty="0" err="1" smtClean="0">
                <a:solidFill>
                  <a:srgbClr val="0070C0"/>
                </a:solidFill>
              </a:rPr>
              <a:t>deg</a:t>
            </a:r>
            <a:r>
              <a:rPr lang="en-US" b="1" i="1" dirty="0" smtClean="0">
                <a:solidFill>
                  <a:srgbClr val="0070C0"/>
                </a:solidFill>
              </a:rPr>
              <a:t> 0 so put it into TS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4552" y="2792368"/>
            <a:ext cx="4371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>
                <a:solidFill>
                  <a:srgbClr val="0070C0"/>
                </a:solidFill>
              </a:rPr>
              <a:t>Remove node 1, out edges, and redo in-degrees</a:t>
            </a:r>
            <a:endParaRPr lang="en-US" b="1" i="1" dirty="0">
              <a:solidFill>
                <a:srgbClr val="0070C0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06547" y="3588249"/>
            <a:ext cx="3334009" cy="2556044"/>
            <a:chOff x="223236" y="1240918"/>
            <a:chExt cx="3661900" cy="2737325"/>
          </a:xfrm>
        </p:grpSpPr>
        <p:grpSp>
          <p:nvGrpSpPr>
            <p:cNvPr id="46" name="Group 45"/>
            <p:cNvGrpSpPr/>
            <p:nvPr/>
          </p:nvGrpSpPr>
          <p:grpSpPr>
            <a:xfrm>
              <a:off x="304800" y="1417638"/>
              <a:ext cx="3233057" cy="2370591"/>
              <a:chOff x="603039" y="1771595"/>
              <a:chExt cx="2873582" cy="2092255"/>
            </a:xfrm>
          </p:grpSpPr>
          <p:cxnSp>
            <p:nvCxnSpPr>
              <p:cNvPr id="54" name="Straight Arrow Connector 53"/>
              <p:cNvCxnSpPr>
                <a:stCxn id="74" idx="3"/>
                <a:endCxn id="58" idx="7"/>
              </p:cNvCxnSpPr>
              <p:nvPr/>
            </p:nvCxnSpPr>
            <p:spPr>
              <a:xfrm flipH="1">
                <a:off x="1626748" y="3025262"/>
                <a:ext cx="329271" cy="51661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/>
              <p:cNvGrpSpPr/>
              <p:nvPr/>
            </p:nvGrpSpPr>
            <p:grpSpPr>
              <a:xfrm>
                <a:off x="603039" y="1771595"/>
                <a:ext cx="2873582" cy="2092255"/>
                <a:chOff x="603039" y="1771595"/>
                <a:chExt cx="2873582" cy="2092255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603039" y="1771595"/>
                  <a:ext cx="2342240" cy="1311870"/>
                  <a:chOff x="672813" y="3338604"/>
                  <a:chExt cx="2991383" cy="1628719"/>
                </a:xfrm>
              </p:grpSpPr>
              <p:cxnSp>
                <p:nvCxnSpPr>
                  <p:cNvPr id="69" name="Straight Arrow Connector 68"/>
                  <p:cNvCxnSpPr>
                    <a:stCxn id="74" idx="2"/>
                    <a:endCxn id="72" idx="6"/>
                  </p:cNvCxnSpPr>
                  <p:nvPr/>
                </p:nvCxnSpPr>
                <p:spPr>
                  <a:xfrm flipH="1">
                    <a:off x="1165370" y="4729487"/>
                    <a:ext cx="1163263" cy="3675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Oval 70"/>
                  <p:cNvSpPr/>
                  <p:nvPr/>
                </p:nvSpPr>
                <p:spPr>
                  <a:xfrm>
                    <a:off x="3137617" y="3338604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672813" y="4499000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2328633" y="4495326"/>
                    <a:ext cx="492557" cy="468321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5" name="Straight Arrow Connector 74"/>
                  <p:cNvCxnSpPr>
                    <a:stCxn id="71" idx="3"/>
                    <a:endCxn id="74" idx="7"/>
                  </p:cNvCxnSpPr>
                  <p:nvPr/>
                </p:nvCxnSpPr>
                <p:spPr>
                  <a:xfrm flipH="1">
                    <a:off x="2749057" y="3738343"/>
                    <a:ext cx="460693" cy="825568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420150" y="4580089"/>
                    <a:ext cx="275480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4</a:t>
                    </a:r>
                    <a:endParaRPr lang="en-US" b="1" dirty="0" smtClean="0"/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774002" y="4580089"/>
                    <a:ext cx="452412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3</a:t>
                    </a:r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3235574" y="3424750"/>
                    <a:ext cx="428622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2</a:t>
                    </a:r>
                  </a:p>
                </p:txBody>
              </p:sp>
            </p:grpSp>
            <p:sp>
              <p:nvSpPr>
                <p:cNvPr id="57" name="Oval 56"/>
                <p:cNvSpPr/>
                <p:nvPr/>
              </p:nvSpPr>
              <p:spPr>
                <a:xfrm>
                  <a:off x="3090951" y="2712968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297558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2584639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166452" y="2800943"/>
                  <a:ext cx="225087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5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369515" y="3553060"/>
                  <a:ext cx="33560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6</a:t>
                  </a: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2649232" y="3570810"/>
                  <a:ext cx="30204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7</a:t>
                  </a:r>
                  <a:endParaRPr lang="en-US" b="1" dirty="0" smtClean="0"/>
                </a:p>
              </p:txBody>
            </p:sp>
            <p:cxnSp>
              <p:nvCxnSpPr>
                <p:cNvPr id="63" name="Straight Arrow Connector 62"/>
                <p:cNvCxnSpPr>
                  <a:stCxn id="71" idx="5"/>
                  <a:endCxn id="57" idx="0"/>
                </p:cNvCxnSpPr>
                <p:nvPr/>
              </p:nvCxnSpPr>
              <p:spPr>
                <a:xfrm>
                  <a:off x="2862160" y="2093568"/>
                  <a:ext cx="421626" cy="619400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>
                  <a:stCxn id="57" idx="2"/>
                  <a:endCxn id="74" idx="6"/>
                </p:cNvCxnSpPr>
                <p:nvPr/>
              </p:nvCxnSpPr>
              <p:spPr>
                <a:xfrm flipH="1" flipV="1">
                  <a:off x="2285209" y="2891897"/>
                  <a:ext cx="805742" cy="9678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>
                  <a:stCxn id="72" idx="5"/>
                  <a:endCxn id="58" idx="1"/>
                </p:cNvCxnSpPr>
                <p:nvPr/>
              </p:nvCxnSpPr>
              <p:spPr>
                <a:xfrm>
                  <a:off x="932229" y="3028223"/>
                  <a:ext cx="421809" cy="513654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>
                  <a:stCxn id="74" idx="5"/>
                  <a:endCxn id="59" idx="1"/>
                </p:cNvCxnSpPr>
                <p:nvPr/>
              </p:nvCxnSpPr>
              <p:spPr>
                <a:xfrm>
                  <a:off x="2228729" y="3025262"/>
                  <a:ext cx="412390" cy="51661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>
                  <a:stCxn id="57" idx="4"/>
                  <a:endCxn id="59" idx="7"/>
                </p:cNvCxnSpPr>
                <p:nvPr/>
              </p:nvCxnSpPr>
              <p:spPr>
                <a:xfrm flipH="1">
                  <a:off x="2913829" y="3090182"/>
                  <a:ext cx="369957" cy="45169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>
                  <a:stCxn id="59" idx="2"/>
                  <a:endCxn id="58" idx="6"/>
                </p:cNvCxnSpPr>
                <p:nvPr/>
              </p:nvCxnSpPr>
              <p:spPr>
                <a:xfrm flipH="1">
                  <a:off x="1683228" y="3675243"/>
                  <a:ext cx="901411" cy="0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/>
            <p:cNvSpPr txBox="1"/>
            <p:nvPr/>
          </p:nvSpPr>
          <p:spPr>
            <a:xfrm>
              <a:off x="1853042" y="2108470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70009" y="1240918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endParaRPr lang="en-US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3236" y="2125807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3509" y="3595042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81364" y="3608911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07543" y="2135049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74781" y="1257424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82" name="Down Arrow 81"/>
          <p:cNvSpPr/>
          <p:nvPr/>
        </p:nvSpPr>
        <p:spPr>
          <a:xfrm rot="20936651">
            <a:off x="1245523" y="3462487"/>
            <a:ext cx="323278" cy="69568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own Arrow 82"/>
          <p:cNvSpPr/>
          <p:nvPr/>
        </p:nvSpPr>
        <p:spPr>
          <a:xfrm rot="16896417">
            <a:off x="4196897" y="5164374"/>
            <a:ext cx="323278" cy="69568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5232431" y="4938540"/>
            <a:ext cx="3334008" cy="1745947"/>
            <a:chOff x="223236" y="2108470"/>
            <a:chExt cx="3661900" cy="1869774"/>
          </a:xfrm>
        </p:grpSpPr>
        <p:grpSp>
          <p:nvGrpSpPr>
            <p:cNvPr id="117" name="Group 116"/>
            <p:cNvGrpSpPr/>
            <p:nvPr/>
          </p:nvGrpSpPr>
          <p:grpSpPr>
            <a:xfrm>
              <a:off x="304800" y="2473273"/>
              <a:ext cx="3233058" cy="1314954"/>
              <a:chOff x="603039" y="2703287"/>
              <a:chExt cx="2873582" cy="1160563"/>
            </a:xfrm>
          </p:grpSpPr>
          <p:cxnSp>
            <p:nvCxnSpPr>
              <p:cNvPr id="125" name="Straight Arrow Connector 124"/>
              <p:cNvCxnSpPr>
                <a:stCxn id="143" idx="3"/>
                <a:endCxn id="129" idx="7"/>
              </p:cNvCxnSpPr>
              <p:nvPr/>
            </p:nvCxnSpPr>
            <p:spPr>
              <a:xfrm flipH="1">
                <a:off x="1626748" y="3025262"/>
                <a:ext cx="329271" cy="51661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603039" y="2703287"/>
                <a:ext cx="2873582" cy="1160563"/>
                <a:chOff x="603039" y="2703287"/>
                <a:chExt cx="2873582" cy="1160563"/>
              </a:xfrm>
            </p:grpSpPr>
            <p:grpSp>
              <p:nvGrpSpPr>
                <p:cNvPr id="127" name="Group 126"/>
                <p:cNvGrpSpPr/>
                <p:nvPr/>
              </p:nvGrpSpPr>
              <p:grpSpPr>
                <a:xfrm>
                  <a:off x="603039" y="2703287"/>
                  <a:ext cx="1682170" cy="380175"/>
                  <a:chOff x="672813" y="4495326"/>
                  <a:chExt cx="2148377" cy="471997"/>
                </a:xfrm>
              </p:grpSpPr>
              <p:cxnSp>
                <p:nvCxnSpPr>
                  <p:cNvPr id="140" name="Straight Arrow Connector 139"/>
                  <p:cNvCxnSpPr>
                    <a:stCxn id="143" idx="2"/>
                    <a:endCxn id="142" idx="6"/>
                  </p:cNvCxnSpPr>
                  <p:nvPr/>
                </p:nvCxnSpPr>
                <p:spPr>
                  <a:xfrm flipH="1">
                    <a:off x="1165370" y="4729487"/>
                    <a:ext cx="1163263" cy="3675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2" name="Oval 141"/>
                  <p:cNvSpPr/>
                  <p:nvPr/>
                </p:nvSpPr>
                <p:spPr>
                  <a:xfrm>
                    <a:off x="672813" y="4499000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2328633" y="4495326"/>
                    <a:ext cx="492557" cy="468321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2420150" y="4580089"/>
                    <a:ext cx="275480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4</a:t>
                    </a:r>
                    <a:endParaRPr lang="en-US" b="1" dirty="0" smtClean="0"/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774002" y="4580089"/>
                    <a:ext cx="452412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3</a:t>
                    </a:r>
                  </a:p>
                </p:txBody>
              </p:sp>
            </p:grpSp>
            <p:sp>
              <p:nvSpPr>
                <p:cNvPr id="128" name="Oval 127"/>
                <p:cNvSpPr/>
                <p:nvPr/>
              </p:nvSpPr>
              <p:spPr>
                <a:xfrm>
                  <a:off x="3090951" y="2712968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1297558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2584639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166452" y="2800943"/>
                  <a:ext cx="225087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5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1369515" y="3553060"/>
                  <a:ext cx="33560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6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2649232" y="3570810"/>
                  <a:ext cx="30204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7</a:t>
                  </a:r>
                  <a:endParaRPr lang="en-US" b="1" dirty="0" smtClean="0"/>
                </a:p>
              </p:txBody>
            </p:sp>
            <p:cxnSp>
              <p:nvCxnSpPr>
                <p:cNvPr id="135" name="Straight Arrow Connector 134"/>
                <p:cNvCxnSpPr>
                  <a:stCxn id="128" idx="2"/>
                  <a:endCxn id="143" idx="6"/>
                </p:cNvCxnSpPr>
                <p:nvPr/>
              </p:nvCxnSpPr>
              <p:spPr>
                <a:xfrm flipH="1" flipV="1">
                  <a:off x="2285209" y="2891897"/>
                  <a:ext cx="805742" cy="9678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>
                  <a:stCxn id="142" idx="5"/>
                  <a:endCxn id="129" idx="1"/>
                </p:cNvCxnSpPr>
                <p:nvPr/>
              </p:nvCxnSpPr>
              <p:spPr>
                <a:xfrm>
                  <a:off x="932229" y="3028223"/>
                  <a:ext cx="421809" cy="513654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>
                  <a:stCxn id="143" idx="5"/>
                  <a:endCxn id="130" idx="1"/>
                </p:cNvCxnSpPr>
                <p:nvPr/>
              </p:nvCxnSpPr>
              <p:spPr>
                <a:xfrm>
                  <a:off x="2228729" y="3025262"/>
                  <a:ext cx="412390" cy="51661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/>
                <p:cNvCxnSpPr>
                  <a:stCxn id="128" idx="4"/>
                  <a:endCxn id="130" idx="7"/>
                </p:cNvCxnSpPr>
                <p:nvPr/>
              </p:nvCxnSpPr>
              <p:spPr>
                <a:xfrm flipH="1">
                  <a:off x="2913829" y="3090182"/>
                  <a:ext cx="369957" cy="45169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/>
                <p:cNvCxnSpPr>
                  <a:stCxn id="130" idx="2"/>
                  <a:endCxn id="129" idx="6"/>
                </p:cNvCxnSpPr>
                <p:nvPr/>
              </p:nvCxnSpPr>
              <p:spPr>
                <a:xfrm flipH="1">
                  <a:off x="1683228" y="3675243"/>
                  <a:ext cx="901411" cy="0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8" name="TextBox 117"/>
            <p:cNvSpPr txBox="1"/>
            <p:nvPr/>
          </p:nvSpPr>
          <p:spPr>
            <a:xfrm>
              <a:off x="1853042" y="2108470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23236" y="2125808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33510" y="3595043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981363" y="3608912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507543" y="2135049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4105411" y="3603662"/>
            <a:ext cx="44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>
                <a:solidFill>
                  <a:srgbClr val="0070C0"/>
                </a:solidFill>
              </a:rPr>
              <a:t>Node 2 has in-</a:t>
            </a:r>
            <a:r>
              <a:rPr lang="en-US" b="1" i="1" dirty="0" err="1" smtClean="0">
                <a:solidFill>
                  <a:srgbClr val="0070C0"/>
                </a:solidFill>
              </a:rPr>
              <a:t>deg</a:t>
            </a:r>
            <a:r>
              <a:rPr lang="en-US" b="1" i="1" dirty="0" smtClean="0">
                <a:solidFill>
                  <a:srgbClr val="0070C0"/>
                </a:solidFill>
              </a:rPr>
              <a:t> 0 so put it into TS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4081738" y="1317209"/>
            <a:ext cx="4523433" cy="736295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214552" y="150069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TS: 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638510" y="1494192"/>
            <a:ext cx="34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4800010" y="1494498"/>
            <a:ext cx="50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, 2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194469" y="4120192"/>
            <a:ext cx="4371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>
                <a:solidFill>
                  <a:srgbClr val="0070C0"/>
                </a:solidFill>
              </a:rPr>
              <a:t>Remove node 2, out edges, and redo in-degrees</a:t>
            </a:r>
            <a:endParaRPr lang="en-US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50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82" grpId="0" animBg="1"/>
      <p:bldP spid="83" grpId="0" animBg="1"/>
      <p:bldP spid="148" grpId="0"/>
      <p:bldP spid="150" grpId="0" animBg="1"/>
      <p:bldP spid="40" grpId="0"/>
      <p:bldP spid="42" grpId="0"/>
      <p:bldP spid="149" grpId="0"/>
      <p:bldP spid="1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on Example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14551" y="2242558"/>
            <a:ext cx="4487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rgbClr val="0070C0"/>
                </a:solidFill>
              </a:rPr>
              <a:t>Node 5 has in-</a:t>
            </a:r>
            <a:r>
              <a:rPr lang="en-US" sz="1600" b="1" i="1" dirty="0" err="1" smtClean="0">
                <a:solidFill>
                  <a:srgbClr val="0070C0"/>
                </a:solidFill>
              </a:rPr>
              <a:t>deg</a:t>
            </a:r>
            <a:r>
              <a:rPr lang="en-US" sz="1600" b="1" i="1" dirty="0" smtClean="0">
                <a:solidFill>
                  <a:srgbClr val="0070C0"/>
                </a:solidFill>
              </a:rPr>
              <a:t> 0 so put it into TS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52593" y="2681095"/>
            <a:ext cx="5002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rgbClr val="0070C0"/>
                </a:solidFill>
              </a:rPr>
              <a:t>Remove node 5, out edges, and redo in-degrees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sp>
        <p:nvSpPr>
          <p:cNvPr id="82" name="Down Arrow 81"/>
          <p:cNvSpPr/>
          <p:nvPr/>
        </p:nvSpPr>
        <p:spPr>
          <a:xfrm>
            <a:off x="2452790" y="2980456"/>
            <a:ext cx="275094" cy="549795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own Arrow 82"/>
          <p:cNvSpPr/>
          <p:nvPr/>
        </p:nvSpPr>
        <p:spPr>
          <a:xfrm rot="18204722">
            <a:off x="470090" y="4828749"/>
            <a:ext cx="280511" cy="461774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248192" y="1043311"/>
            <a:ext cx="3334008" cy="1745947"/>
            <a:chOff x="223236" y="2108470"/>
            <a:chExt cx="3661900" cy="1869774"/>
          </a:xfrm>
        </p:grpSpPr>
        <p:grpSp>
          <p:nvGrpSpPr>
            <p:cNvPr id="117" name="Group 116"/>
            <p:cNvGrpSpPr/>
            <p:nvPr/>
          </p:nvGrpSpPr>
          <p:grpSpPr>
            <a:xfrm>
              <a:off x="304800" y="2473273"/>
              <a:ext cx="3233058" cy="1314954"/>
              <a:chOff x="603039" y="2703287"/>
              <a:chExt cx="2873582" cy="1160563"/>
            </a:xfrm>
          </p:grpSpPr>
          <p:cxnSp>
            <p:nvCxnSpPr>
              <p:cNvPr id="125" name="Straight Arrow Connector 124"/>
              <p:cNvCxnSpPr>
                <a:stCxn id="143" idx="3"/>
                <a:endCxn id="129" idx="7"/>
              </p:cNvCxnSpPr>
              <p:nvPr/>
            </p:nvCxnSpPr>
            <p:spPr>
              <a:xfrm flipH="1">
                <a:off x="1626748" y="3025262"/>
                <a:ext cx="329271" cy="51661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603039" y="2703287"/>
                <a:ext cx="2873582" cy="1160563"/>
                <a:chOff x="603039" y="2703287"/>
                <a:chExt cx="2873582" cy="1160563"/>
              </a:xfrm>
            </p:grpSpPr>
            <p:grpSp>
              <p:nvGrpSpPr>
                <p:cNvPr id="127" name="Group 126"/>
                <p:cNvGrpSpPr/>
                <p:nvPr/>
              </p:nvGrpSpPr>
              <p:grpSpPr>
                <a:xfrm>
                  <a:off x="603039" y="2703287"/>
                  <a:ext cx="1682170" cy="380175"/>
                  <a:chOff x="672813" y="4495326"/>
                  <a:chExt cx="2148377" cy="471997"/>
                </a:xfrm>
              </p:grpSpPr>
              <p:cxnSp>
                <p:nvCxnSpPr>
                  <p:cNvPr id="140" name="Straight Arrow Connector 139"/>
                  <p:cNvCxnSpPr>
                    <a:stCxn id="143" idx="2"/>
                    <a:endCxn id="142" idx="6"/>
                  </p:cNvCxnSpPr>
                  <p:nvPr/>
                </p:nvCxnSpPr>
                <p:spPr>
                  <a:xfrm flipH="1">
                    <a:off x="1165370" y="4729487"/>
                    <a:ext cx="1163263" cy="3675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2" name="Oval 141"/>
                  <p:cNvSpPr/>
                  <p:nvPr/>
                </p:nvSpPr>
                <p:spPr>
                  <a:xfrm>
                    <a:off x="672813" y="4499000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2328633" y="4495326"/>
                    <a:ext cx="492557" cy="468321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2420150" y="4580089"/>
                    <a:ext cx="275480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4</a:t>
                    </a:r>
                    <a:endParaRPr lang="en-US" b="1" dirty="0" smtClean="0"/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774002" y="4580089"/>
                    <a:ext cx="452412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3</a:t>
                    </a:r>
                  </a:p>
                </p:txBody>
              </p:sp>
            </p:grpSp>
            <p:sp>
              <p:nvSpPr>
                <p:cNvPr id="128" name="Oval 127"/>
                <p:cNvSpPr/>
                <p:nvPr/>
              </p:nvSpPr>
              <p:spPr>
                <a:xfrm>
                  <a:off x="3090951" y="2712968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1297558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2584639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166452" y="2800943"/>
                  <a:ext cx="225087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5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1369515" y="3553060"/>
                  <a:ext cx="33560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6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2649232" y="3570810"/>
                  <a:ext cx="30204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7</a:t>
                  </a:r>
                  <a:endParaRPr lang="en-US" b="1" dirty="0" smtClean="0"/>
                </a:p>
              </p:txBody>
            </p:sp>
            <p:cxnSp>
              <p:nvCxnSpPr>
                <p:cNvPr id="135" name="Straight Arrow Connector 134"/>
                <p:cNvCxnSpPr>
                  <a:stCxn id="128" idx="2"/>
                  <a:endCxn id="143" idx="6"/>
                </p:cNvCxnSpPr>
                <p:nvPr/>
              </p:nvCxnSpPr>
              <p:spPr>
                <a:xfrm flipH="1" flipV="1">
                  <a:off x="2285209" y="2891897"/>
                  <a:ext cx="805742" cy="9678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>
                  <a:stCxn id="142" idx="5"/>
                  <a:endCxn id="129" idx="1"/>
                </p:cNvCxnSpPr>
                <p:nvPr/>
              </p:nvCxnSpPr>
              <p:spPr>
                <a:xfrm>
                  <a:off x="932229" y="3028223"/>
                  <a:ext cx="421809" cy="513654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>
                  <a:stCxn id="143" idx="5"/>
                  <a:endCxn id="130" idx="1"/>
                </p:cNvCxnSpPr>
                <p:nvPr/>
              </p:nvCxnSpPr>
              <p:spPr>
                <a:xfrm>
                  <a:off x="2228729" y="3025262"/>
                  <a:ext cx="412390" cy="51661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/>
                <p:cNvCxnSpPr>
                  <a:stCxn id="128" idx="4"/>
                  <a:endCxn id="130" idx="7"/>
                </p:cNvCxnSpPr>
                <p:nvPr/>
              </p:nvCxnSpPr>
              <p:spPr>
                <a:xfrm flipH="1">
                  <a:off x="2913829" y="3090182"/>
                  <a:ext cx="369957" cy="45169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/>
                <p:cNvCxnSpPr>
                  <a:stCxn id="130" idx="2"/>
                  <a:endCxn id="129" idx="6"/>
                </p:cNvCxnSpPr>
                <p:nvPr/>
              </p:nvCxnSpPr>
              <p:spPr>
                <a:xfrm flipH="1">
                  <a:off x="1683228" y="3675243"/>
                  <a:ext cx="901411" cy="0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8" name="TextBox 117"/>
            <p:cNvSpPr txBox="1"/>
            <p:nvPr/>
          </p:nvSpPr>
          <p:spPr>
            <a:xfrm>
              <a:off x="1853042" y="2108470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23236" y="2125808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33510" y="3595043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981363" y="3608912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507543" y="2135049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4184797" y="3122575"/>
            <a:ext cx="4487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rgbClr val="0070C0"/>
                </a:solidFill>
              </a:rPr>
              <a:t>Node 4 has in-</a:t>
            </a:r>
            <a:r>
              <a:rPr lang="en-US" sz="1600" b="1" i="1" dirty="0" err="1" smtClean="0">
                <a:solidFill>
                  <a:srgbClr val="0070C0"/>
                </a:solidFill>
              </a:rPr>
              <a:t>deg</a:t>
            </a:r>
            <a:r>
              <a:rPr lang="en-US" sz="1600" b="1" i="1" dirty="0" smtClean="0">
                <a:solidFill>
                  <a:srgbClr val="0070C0"/>
                </a:solidFill>
              </a:rPr>
              <a:t> 0 so put it into TS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4081738" y="1317209"/>
            <a:ext cx="4523433" cy="736295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214551" y="1500690"/>
            <a:ext cx="645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TS: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1184" y="1500690"/>
            <a:ext cx="346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5089077" y="1494426"/>
            <a:ext cx="67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, 2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456529" y="3655858"/>
            <a:ext cx="5203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rgbClr val="0070C0"/>
                </a:solidFill>
              </a:rPr>
              <a:t>Remove node 4, out edges, and redo in-degrees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551686" y="1491693"/>
            <a:ext cx="64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, 5 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025843" y="1482035"/>
            <a:ext cx="613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, 4 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248192" y="3070104"/>
            <a:ext cx="2854943" cy="1770406"/>
            <a:chOff x="223236" y="2108470"/>
            <a:chExt cx="3135720" cy="1895968"/>
          </a:xfrm>
        </p:grpSpPr>
        <p:grpSp>
          <p:nvGrpSpPr>
            <p:cNvPr id="111" name="Group 110"/>
            <p:cNvGrpSpPr/>
            <p:nvPr/>
          </p:nvGrpSpPr>
          <p:grpSpPr>
            <a:xfrm>
              <a:off x="304800" y="2473273"/>
              <a:ext cx="2663408" cy="1314954"/>
              <a:chOff x="603039" y="2703287"/>
              <a:chExt cx="2367270" cy="1160563"/>
            </a:xfrm>
          </p:grpSpPr>
          <p:cxnSp>
            <p:nvCxnSpPr>
              <p:cNvPr id="124" name="Straight Arrow Connector 123"/>
              <p:cNvCxnSpPr>
                <a:stCxn id="163" idx="3"/>
                <a:endCxn id="147" idx="7"/>
              </p:cNvCxnSpPr>
              <p:nvPr/>
            </p:nvCxnSpPr>
            <p:spPr>
              <a:xfrm flipH="1">
                <a:off x="1626748" y="3025262"/>
                <a:ext cx="329271" cy="51661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Group 133"/>
              <p:cNvGrpSpPr/>
              <p:nvPr/>
            </p:nvGrpSpPr>
            <p:grpSpPr>
              <a:xfrm>
                <a:off x="603039" y="2703287"/>
                <a:ext cx="2367270" cy="1160563"/>
                <a:chOff x="603039" y="2703287"/>
                <a:chExt cx="2367270" cy="1160563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603039" y="2703287"/>
                  <a:ext cx="1682170" cy="380175"/>
                  <a:chOff x="672813" y="4495326"/>
                  <a:chExt cx="2148377" cy="471997"/>
                </a:xfrm>
              </p:grpSpPr>
              <p:cxnSp>
                <p:nvCxnSpPr>
                  <p:cNvPr id="161" name="Straight Arrow Connector 160"/>
                  <p:cNvCxnSpPr>
                    <a:stCxn id="163" idx="2"/>
                    <a:endCxn id="162" idx="6"/>
                  </p:cNvCxnSpPr>
                  <p:nvPr/>
                </p:nvCxnSpPr>
                <p:spPr>
                  <a:xfrm flipH="1">
                    <a:off x="1165370" y="4729487"/>
                    <a:ext cx="1163263" cy="3675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2" name="Oval 161"/>
                  <p:cNvSpPr/>
                  <p:nvPr/>
                </p:nvSpPr>
                <p:spPr>
                  <a:xfrm>
                    <a:off x="672813" y="4499000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2328633" y="4495326"/>
                    <a:ext cx="492557" cy="468321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2420150" y="4580089"/>
                    <a:ext cx="275480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4</a:t>
                    </a:r>
                    <a:endParaRPr lang="en-US" b="1" dirty="0" smtClean="0"/>
                  </a:p>
                </p:txBody>
              </p:sp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774002" y="4580089"/>
                    <a:ext cx="452412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3</a:t>
                    </a:r>
                  </a:p>
                </p:txBody>
              </p:sp>
            </p:grpSp>
            <p:sp>
              <p:nvSpPr>
                <p:cNvPr id="147" name="Oval 146"/>
                <p:cNvSpPr/>
                <p:nvPr/>
              </p:nvSpPr>
              <p:spPr>
                <a:xfrm>
                  <a:off x="1297558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2584639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1369515" y="3553060"/>
                  <a:ext cx="33560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6</a:t>
                  </a:r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2649232" y="3570810"/>
                  <a:ext cx="30204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7</a:t>
                  </a:r>
                  <a:endParaRPr lang="en-US" b="1" dirty="0" smtClean="0"/>
                </a:p>
              </p:txBody>
            </p:sp>
            <p:cxnSp>
              <p:nvCxnSpPr>
                <p:cNvPr id="157" name="Straight Arrow Connector 156"/>
                <p:cNvCxnSpPr>
                  <a:stCxn id="162" idx="5"/>
                  <a:endCxn id="147" idx="1"/>
                </p:cNvCxnSpPr>
                <p:nvPr/>
              </p:nvCxnSpPr>
              <p:spPr>
                <a:xfrm>
                  <a:off x="932229" y="3028223"/>
                  <a:ext cx="421809" cy="513654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/>
                <p:cNvCxnSpPr>
                  <a:stCxn id="163" idx="5"/>
                  <a:endCxn id="152" idx="1"/>
                </p:cNvCxnSpPr>
                <p:nvPr/>
              </p:nvCxnSpPr>
              <p:spPr>
                <a:xfrm>
                  <a:off x="2228729" y="3025262"/>
                  <a:ext cx="412390" cy="51661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>
                  <a:stCxn id="152" idx="2"/>
                  <a:endCxn id="147" idx="6"/>
                </p:cNvCxnSpPr>
                <p:nvPr/>
              </p:nvCxnSpPr>
              <p:spPr>
                <a:xfrm flipH="1">
                  <a:off x="1683228" y="3675243"/>
                  <a:ext cx="901411" cy="0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2" name="TextBox 111"/>
            <p:cNvSpPr txBox="1"/>
            <p:nvPr/>
          </p:nvSpPr>
          <p:spPr>
            <a:xfrm>
              <a:off x="1853042" y="2108470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23236" y="2125808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33510" y="3595043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81363" y="3608912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143626" y="5097199"/>
            <a:ext cx="2126340" cy="1224736"/>
            <a:chOff x="304800" y="2476629"/>
            <a:chExt cx="2335461" cy="1311598"/>
          </a:xfrm>
        </p:grpSpPr>
        <p:grpSp>
          <p:nvGrpSpPr>
            <p:cNvPr id="173" name="Group 172"/>
            <p:cNvGrpSpPr/>
            <p:nvPr/>
          </p:nvGrpSpPr>
          <p:grpSpPr>
            <a:xfrm>
              <a:off x="304800" y="2476629"/>
              <a:ext cx="2335461" cy="1311598"/>
              <a:chOff x="603039" y="2706249"/>
              <a:chExt cx="2075786" cy="1157601"/>
            </a:xfrm>
          </p:grpSpPr>
          <p:grpSp>
            <p:nvGrpSpPr>
              <p:cNvPr id="174" name="Group 173"/>
              <p:cNvGrpSpPr/>
              <p:nvPr/>
            </p:nvGrpSpPr>
            <p:grpSpPr>
              <a:xfrm>
                <a:off x="603039" y="2706249"/>
                <a:ext cx="433467" cy="377216"/>
                <a:chOff x="672813" y="4499000"/>
                <a:chExt cx="553601" cy="468323"/>
              </a:xfrm>
            </p:grpSpPr>
            <p:sp>
              <p:nvSpPr>
                <p:cNvPr id="183" name="Oval 182"/>
                <p:cNvSpPr/>
                <p:nvPr/>
              </p:nvSpPr>
              <p:spPr>
                <a:xfrm>
                  <a:off x="672813" y="4499000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774002" y="4580089"/>
                  <a:ext cx="452412" cy="32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3</a:t>
                  </a:r>
                </a:p>
              </p:txBody>
            </p:sp>
          </p:grpSp>
          <p:sp>
            <p:nvSpPr>
              <p:cNvPr id="175" name="Oval 174"/>
              <p:cNvSpPr/>
              <p:nvPr/>
            </p:nvSpPr>
            <p:spPr>
              <a:xfrm>
                <a:off x="1344484" y="3385353"/>
                <a:ext cx="385670" cy="37721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293155" y="3486636"/>
                <a:ext cx="385670" cy="37721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1377161" y="3430284"/>
                <a:ext cx="335609" cy="26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 smtClean="0"/>
                  <a:t>6</a:t>
                </a: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2330228" y="3510293"/>
                <a:ext cx="302049" cy="26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7</a:t>
                </a:r>
                <a:endParaRPr lang="en-US" b="1" dirty="0" smtClean="0"/>
              </a:p>
            </p:txBody>
          </p:sp>
          <p:cxnSp>
            <p:nvCxnSpPr>
              <p:cNvPr id="179" name="Straight Arrow Connector 178"/>
              <p:cNvCxnSpPr>
                <a:stCxn id="183" idx="5"/>
                <a:endCxn id="175" idx="1"/>
              </p:cNvCxnSpPr>
              <p:nvPr/>
            </p:nvCxnSpPr>
            <p:spPr>
              <a:xfrm>
                <a:off x="932229" y="3028223"/>
                <a:ext cx="468735" cy="412372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>
                <a:stCxn id="176" idx="2"/>
                <a:endCxn id="175" idx="6"/>
              </p:cNvCxnSpPr>
              <p:nvPr/>
            </p:nvCxnSpPr>
            <p:spPr>
              <a:xfrm flipH="1" flipV="1">
                <a:off x="1730154" y="3573961"/>
                <a:ext cx="563001" cy="101282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168"/>
            <p:cNvSpPr txBox="1"/>
            <p:nvPr/>
          </p:nvSpPr>
          <p:spPr>
            <a:xfrm>
              <a:off x="835146" y="2555809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434208" y="2913139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117052" y="2977284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3239456" y="4125374"/>
            <a:ext cx="5433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rgbClr val="0070C0"/>
                </a:solidFill>
              </a:rPr>
              <a:t>Nodes 3 and 7 have in-</a:t>
            </a:r>
            <a:r>
              <a:rPr lang="en-US" sz="1600" b="1" i="1" dirty="0" err="1" smtClean="0">
                <a:solidFill>
                  <a:srgbClr val="0070C0"/>
                </a:solidFill>
              </a:rPr>
              <a:t>deg</a:t>
            </a:r>
            <a:r>
              <a:rPr lang="en-US" sz="1600" b="1" i="1" dirty="0" smtClean="0">
                <a:solidFill>
                  <a:srgbClr val="0070C0"/>
                </a:solidFill>
              </a:rPr>
              <a:t> 0 so pick one, put in TS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482732" y="1491693"/>
            <a:ext cx="601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, 7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746492" y="5375241"/>
            <a:ext cx="1372061" cy="1117578"/>
            <a:chOff x="3635942" y="5335503"/>
            <a:chExt cx="1372061" cy="1117578"/>
          </a:xfrm>
        </p:grpSpPr>
        <p:grpSp>
          <p:nvGrpSpPr>
            <p:cNvPr id="191" name="Group 190"/>
            <p:cNvGrpSpPr/>
            <p:nvPr/>
          </p:nvGrpSpPr>
          <p:grpSpPr>
            <a:xfrm>
              <a:off x="3635942" y="5335503"/>
              <a:ext cx="1154564" cy="1117578"/>
              <a:chOff x="603039" y="2706249"/>
              <a:chExt cx="1127115" cy="1056318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603039" y="2706249"/>
                <a:ext cx="433467" cy="377216"/>
                <a:chOff x="672813" y="4499000"/>
                <a:chExt cx="553601" cy="468323"/>
              </a:xfrm>
            </p:grpSpPr>
            <p:sp>
              <p:nvSpPr>
                <p:cNvPr id="202" name="Oval 201"/>
                <p:cNvSpPr/>
                <p:nvPr/>
              </p:nvSpPr>
              <p:spPr>
                <a:xfrm>
                  <a:off x="672813" y="4499000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774002" y="4580089"/>
                  <a:ext cx="452412" cy="32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3</a:t>
                  </a:r>
                </a:p>
              </p:txBody>
            </p:sp>
          </p:grpSp>
          <p:sp>
            <p:nvSpPr>
              <p:cNvPr id="196" name="Oval 195"/>
              <p:cNvSpPr/>
              <p:nvPr/>
            </p:nvSpPr>
            <p:spPr>
              <a:xfrm>
                <a:off x="1344484" y="3385353"/>
                <a:ext cx="385670" cy="37721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1377161" y="3430284"/>
                <a:ext cx="335609" cy="26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 smtClean="0"/>
                  <a:t>6</a:t>
                </a:r>
              </a:p>
            </p:txBody>
          </p:sp>
          <p:cxnSp>
            <p:nvCxnSpPr>
              <p:cNvPr id="200" name="Straight Arrow Connector 199"/>
              <p:cNvCxnSpPr>
                <a:stCxn id="202" idx="5"/>
                <a:endCxn id="196" idx="1"/>
              </p:cNvCxnSpPr>
              <p:nvPr/>
            </p:nvCxnSpPr>
            <p:spPr>
              <a:xfrm>
                <a:off x="932229" y="3028223"/>
                <a:ext cx="468735" cy="412372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TextBox 191"/>
            <p:cNvSpPr txBox="1"/>
            <p:nvPr/>
          </p:nvSpPr>
          <p:spPr>
            <a:xfrm>
              <a:off x="4118800" y="5409439"/>
              <a:ext cx="343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664220" y="5743104"/>
              <a:ext cx="343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5551686" y="4630621"/>
            <a:ext cx="3120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rgbClr val="0070C0"/>
                </a:solidFill>
              </a:rPr>
              <a:t>Node 3 into TS, remove it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739389" y="5519145"/>
            <a:ext cx="612560" cy="709975"/>
            <a:chOff x="5919152" y="5758930"/>
            <a:chExt cx="612560" cy="709975"/>
          </a:xfrm>
        </p:grpSpPr>
        <p:grpSp>
          <p:nvGrpSpPr>
            <p:cNvPr id="206" name="Group 205"/>
            <p:cNvGrpSpPr/>
            <p:nvPr/>
          </p:nvGrpSpPr>
          <p:grpSpPr>
            <a:xfrm>
              <a:off x="5919152" y="6069815"/>
              <a:ext cx="395062" cy="399090"/>
              <a:chOff x="1344484" y="3385353"/>
              <a:chExt cx="385670" cy="377214"/>
            </a:xfrm>
          </p:grpSpPr>
          <p:sp>
            <p:nvSpPr>
              <p:cNvPr id="210" name="Oval 209"/>
              <p:cNvSpPr/>
              <p:nvPr/>
            </p:nvSpPr>
            <p:spPr>
              <a:xfrm>
                <a:off x="1344484" y="3385353"/>
                <a:ext cx="385670" cy="37721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1377161" y="3430284"/>
                <a:ext cx="335609" cy="26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 smtClean="0"/>
                  <a:t>6</a:t>
                </a:r>
              </a:p>
            </p:txBody>
          </p:sp>
        </p:grpSp>
        <p:sp>
          <p:nvSpPr>
            <p:cNvPr id="208" name="TextBox 207"/>
            <p:cNvSpPr txBox="1"/>
            <p:nvPr/>
          </p:nvSpPr>
          <p:spPr>
            <a:xfrm>
              <a:off x="6187929" y="5758930"/>
              <a:ext cx="343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215" name="TextBox 214"/>
          <p:cNvSpPr txBox="1"/>
          <p:nvPr/>
        </p:nvSpPr>
        <p:spPr>
          <a:xfrm>
            <a:off x="6924547" y="1482035"/>
            <a:ext cx="56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, 3 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7372488" y="1491693"/>
            <a:ext cx="55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, 6 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6699793" y="5064328"/>
            <a:ext cx="1955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rgbClr val="0070C0"/>
                </a:solidFill>
              </a:rPr>
              <a:t>Node 6 into TS, remove, </a:t>
            </a:r>
            <a:r>
              <a:rPr lang="en-US" sz="1600" b="1" i="1" dirty="0" smtClean="0">
                <a:solidFill>
                  <a:srgbClr val="C00000"/>
                </a:solidFill>
              </a:rPr>
              <a:t>done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218" name="Down Arrow 217"/>
          <p:cNvSpPr/>
          <p:nvPr/>
        </p:nvSpPr>
        <p:spPr>
          <a:xfrm rot="16518736">
            <a:off x="3101563" y="5013143"/>
            <a:ext cx="241476" cy="461774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Down Arrow 218"/>
          <p:cNvSpPr/>
          <p:nvPr/>
        </p:nvSpPr>
        <p:spPr>
          <a:xfrm rot="17327441">
            <a:off x="5139649" y="5355052"/>
            <a:ext cx="241476" cy="461774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8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7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7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42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82" grpId="0" animBg="1"/>
      <p:bldP spid="83" grpId="0" animBg="1"/>
      <p:bldP spid="148" grpId="0"/>
      <p:bldP spid="150" grpId="0" animBg="1"/>
      <p:bldP spid="40" grpId="0"/>
      <p:bldP spid="42" grpId="0"/>
      <p:bldP spid="149" grpId="0"/>
      <p:bldP spid="151" grpId="0"/>
      <p:bldP spid="108" grpId="0"/>
      <p:bldP spid="109" grpId="0"/>
      <p:bldP spid="188" grpId="0"/>
      <p:bldP spid="189" grpId="0"/>
      <p:bldP spid="204" grpId="0"/>
      <p:bldP spid="215" grpId="0"/>
      <p:bldP spid="216" grpId="0"/>
      <p:bldP spid="217" grpId="0"/>
      <p:bldP spid="218" grpId="0" animBg="1"/>
      <p:bldP spid="2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happens with cycles?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56989" y="1192705"/>
            <a:ext cx="2133412" cy="2459204"/>
            <a:chOff x="646837" y="1511477"/>
            <a:chExt cx="2438546" cy="2921463"/>
          </a:xfrm>
        </p:grpSpPr>
        <p:grpSp>
          <p:nvGrpSpPr>
            <p:cNvPr id="57" name="Group 56"/>
            <p:cNvGrpSpPr/>
            <p:nvPr/>
          </p:nvGrpSpPr>
          <p:grpSpPr>
            <a:xfrm>
              <a:off x="691161" y="1676400"/>
              <a:ext cx="2356328" cy="2756540"/>
              <a:chOff x="1073790" y="2195844"/>
              <a:chExt cx="2356328" cy="275654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084610" y="2195844"/>
                <a:ext cx="2345508" cy="2756540"/>
                <a:chOff x="717105" y="2402932"/>
                <a:chExt cx="2995558" cy="3422311"/>
              </a:xfrm>
            </p:grpSpPr>
            <p:cxnSp>
              <p:nvCxnSpPr>
                <p:cNvPr id="5" name="Straight Arrow Connector 4"/>
                <p:cNvCxnSpPr>
                  <a:stCxn id="10" idx="1"/>
                  <a:endCxn id="8" idx="5"/>
                </p:cNvCxnSpPr>
                <p:nvPr/>
              </p:nvCxnSpPr>
              <p:spPr>
                <a:xfrm flipH="1" flipV="1">
                  <a:off x="1389840" y="4383920"/>
                  <a:ext cx="848794" cy="1041585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Oval 5"/>
                <p:cNvSpPr/>
                <p:nvPr/>
              </p:nvSpPr>
              <p:spPr>
                <a:xfrm>
                  <a:off x="2104905" y="2402932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20106" y="3930253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969416" y="3984182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Arrow Connector 8"/>
                <p:cNvCxnSpPr>
                  <a:stCxn id="6" idx="3"/>
                  <a:endCxn id="8" idx="0"/>
                </p:cNvCxnSpPr>
                <p:nvPr/>
              </p:nvCxnSpPr>
              <p:spPr>
                <a:xfrm flipH="1">
                  <a:off x="1215695" y="2802670"/>
                  <a:ext cx="961344" cy="1181511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2166501" y="5356921"/>
                  <a:ext cx="492557" cy="468322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>
                  <a:stCxn id="7" idx="3"/>
                  <a:endCxn id="10" idx="7"/>
                </p:cNvCxnSpPr>
                <p:nvPr/>
              </p:nvCxnSpPr>
              <p:spPr>
                <a:xfrm flipH="1">
                  <a:off x="2586925" y="4329991"/>
                  <a:ext cx="705314" cy="1095515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>
                  <a:stCxn id="6" idx="5"/>
                  <a:endCxn id="7" idx="1"/>
                </p:cNvCxnSpPr>
                <p:nvPr/>
              </p:nvCxnSpPr>
              <p:spPr>
                <a:xfrm>
                  <a:off x="2525329" y="2802670"/>
                  <a:ext cx="766910" cy="119616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2158303" y="2429967"/>
                  <a:ext cx="428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A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015396" y="4014588"/>
                  <a:ext cx="428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B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205658" y="5395637"/>
                  <a:ext cx="428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D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717105" y="2564357"/>
                  <a:ext cx="428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C</a:t>
                  </a:r>
                  <a:endParaRPr lang="en-US" b="1" dirty="0" smtClean="0"/>
                </a:p>
              </p:txBody>
            </p:sp>
          </p:grpSp>
          <p:sp>
            <p:nvSpPr>
              <p:cNvPr id="47" name="Oval 46"/>
              <p:cNvSpPr/>
              <p:nvPr/>
            </p:nvSpPr>
            <p:spPr>
              <a:xfrm>
                <a:off x="1073790" y="2304346"/>
                <a:ext cx="385670" cy="37721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V="1">
                <a:off x="1667838" y="3655954"/>
                <a:ext cx="1376610" cy="164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47" idx="6"/>
                <a:endCxn id="6" idx="2"/>
              </p:cNvCxnSpPr>
              <p:nvPr/>
            </p:nvCxnSpPr>
            <p:spPr>
              <a:xfrm flipV="1">
                <a:off x="1459460" y="2384452"/>
                <a:ext cx="711791" cy="108502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077058" y="3471288"/>
                <a:ext cx="335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E</a:t>
                </a:r>
                <a:endParaRPr lang="en-US" b="1" dirty="0" smtClean="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2149260" y="1549927"/>
              <a:ext cx="335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13503" y="1511477"/>
              <a:ext cx="335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6837" y="2666819"/>
              <a:ext cx="335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27426" y="4050984"/>
              <a:ext cx="335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49774" y="2537266"/>
              <a:ext cx="335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4059211" y="1242568"/>
            <a:ext cx="4523433" cy="92600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267200" y="151797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TS:</a:t>
            </a:r>
            <a:endParaRPr lang="en-US" b="1" dirty="0"/>
          </a:p>
        </p:txBody>
      </p:sp>
      <p:grpSp>
        <p:nvGrpSpPr>
          <p:cNvPr id="94" name="Group 93"/>
          <p:cNvGrpSpPr/>
          <p:nvPr/>
        </p:nvGrpSpPr>
        <p:grpSpPr>
          <a:xfrm>
            <a:off x="2986640" y="2497159"/>
            <a:ext cx="2133412" cy="2426838"/>
            <a:chOff x="646837" y="1549927"/>
            <a:chExt cx="2438546" cy="2883013"/>
          </a:xfrm>
        </p:grpSpPr>
        <p:grpSp>
          <p:nvGrpSpPr>
            <p:cNvPr id="95" name="Group 94"/>
            <p:cNvGrpSpPr/>
            <p:nvPr/>
          </p:nvGrpSpPr>
          <p:grpSpPr>
            <a:xfrm>
              <a:off x="899539" y="1676400"/>
              <a:ext cx="2147950" cy="2756540"/>
              <a:chOff x="1282168" y="2195844"/>
              <a:chExt cx="2147950" cy="2756540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1282168" y="2195844"/>
                <a:ext cx="2147950" cy="2756540"/>
                <a:chOff x="969416" y="2402932"/>
                <a:chExt cx="2743247" cy="3422311"/>
              </a:xfrm>
            </p:grpSpPr>
            <p:cxnSp>
              <p:nvCxnSpPr>
                <p:cNvPr id="106" name="Straight Arrow Connector 105"/>
                <p:cNvCxnSpPr>
                  <a:stCxn id="111" idx="1"/>
                  <a:endCxn id="109" idx="5"/>
                </p:cNvCxnSpPr>
                <p:nvPr/>
              </p:nvCxnSpPr>
              <p:spPr>
                <a:xfrm flipH="1" flipV="1">
                  <a:off x="1389840" y="4383920"/>
                  <a:ext cx="848794" cy="1041585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Oval 106"/>
                <p:cNvSpPr/>
                <p:nvPr/>
              </p:nvSpPr>
              <p:spPr>
                <a:xfrm>
                  <a:off x="2104905" y="2402932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20106" y="3930253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969416" y="3984182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>
                  <a:stCxn id="107" idx="3"/>
                  <a:endCxn id="109" idx="0"/>
                </p:cNvCxnSpPr>
                <p:nvPr/>
              </p:nvCxnSpPr>
              <p:spPr>
                <a:xfrm flipH="1">
                  <a:off x="1215695" y="2802670"/>
                  <a:ext cx="961344" cy="1181511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Oval 110"/>
                <p:cNvSpPr/>
                <p:nvPr/>
              </p:nvSpPr>
              <p:spPr>
                <a:xfrm>
                  <a:off x="2166501" y="5356921"/>
                  <a:ext cx="492557" cy="468322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2" name="Straight Arrow Connector 111"/>
                <p:cNvCxnSpPr>
                  <a:stCxn id="108" idx="3"/>
                  <a:endCxn id="111" idx="7"/>
                </p:cNvCxnSpPr>
                <p:nvPr/>
              </p:nvCxnSpPr>
              <p:spPr>
                <a:xfrm flipH="1">
                  <a:off x="2586925" y="4329991"/>
                  <a:ext cx="705314" cy="1095515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>
                  <a:stCxn id="107" idx="5"/>
                  <a:endCxn id="108" idx="1"/>
                </p:cNvCxnSpPr>
                <p:nvPr/>
              </p:nvCxnSpPr>
              <p:spPr>
                <a:xfrm>
                  <a:off x="2525329" y="2802670"/>
                  <a:ext cx="766910" cy="119616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/>
                <p:cNvSpPr txBox="1"/>
                <p:nvPr/>
              </p:nvSpPr>
              <p:spPr>
                <a:xfrm>
                  <a:off x="2158303" y="2429967"/>
                  <a:ext cx="428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A</a:t>
                  </a: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015396" y="4014588"/>
                  <a:ext cx="428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B</a:t>
                  </a: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2205658" y="5395637"/>
                  <a:ext cx="428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D</a:t>
                  </a:r>
                </a:p>
              </p:txBody>
            </p:sp>
          </p:grp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1667838" y="3655954"/>
                <a:ext cx="1376610" cy="164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3077058" y="3471288"/>
                <a:ext cx="335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E</a:t>
                </a:r>
                <a:endParaRPr lang="en-US" b="1" dirty="0" smtClean="0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2149260" y="1549927"/>
              <a:ext cx="335609" cy="438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46837" y="2666819"/>
              <a:ext cx="335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327426" y="4050984"/>
              <a:ext cx="335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749774" y="2537266"/>
              <a:ext cx="335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4800600" y="1517971"/>
            <a:ext cx="42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9" name="Down Arrow 118"/>
          <p:cNvSpPr/>
          <p:nvPr/>
        </p:nvSpPr>
        <p:spPr>
          <a:xfrm rot="16200000">
            <a:off x="2332705" y="3925139"/>
            <a:ext cx="275094" cy="549795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/>
          <p:cNvGrpSpPr/>
          <p:nvPr/>
        </p:nvGrpSpPr>
        <p:grpSpPr>
          <a:xfrm>
            <a:off x="6193061" y="2736270"/>
            <a:ext cx="2133412" cy="1595722"/>
            <a:chOff x="5601403" y="4567827"/>
            <a:chExt cx="2133412" cy="1595722"/>
          </a:xfrm>
        </p:grpSpPr>
        <p:grpSp>
          <p:nvGrpSpPr>
            <p:cNvPr id="121" name="Group 120"/>
            <p:cNvGrpSpPr/>
            <p:nvPr/>
          </p:nvGrpSpPr>
          <p:grpSpPr>
            <a:xfrm>
              <a:off x="5822485" y="4878719"/>
              <a:ext cx="1879178" cy="1284830"/>
              <a:chOff x="1282168" y="3426041"/>
              <a:chExt cx="2147950" cy="1526341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1282168" y="3426041"/>
                <a:ext cx="2147950" cy="1526341"/>
                <a:chOff x="969416" y="3930253"/>
                <a:chExt cx="2743247" cy="1894990"/>
              </a:xfrm>
            </p:grpSpPr>
            <p:cxnSp>
              <p:nvCxnSpPr>
                <p:cNvPr id="129" name="Straight Arrow Connector 128"/>
                <p:cNvCxnSpPr>
                  <a:stCxn id="134" idx="1"/>
                  <a:endCxn id="132" idx="5"/>
                </p:cNvCxnSpPr>
                <p:nvPr/>
              </p:nvCxnSpPr>
              <p:spPr>
                <a:xfrm flipH="1" flipV="1">
                  <a:off x="1389840" y="4383920"/>
                  <a:ext cx="848794" cy="1041585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Oval 130"/>
                <p:cNvSpPr/>
                <p:nvPr/>
              </p:nvSpPr>
              <p:spPr>
                <a:xfrm>
                  <a:off x="3220106" y="3930253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969416" y="3984182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2166501" y="5356921"/>
                  <a:ext cx="492557" cy="468322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5" name="Straight Arrow Connector 134"/>
                <p:cNvCxnSpPr>
                  <a:stCxn id="131" idx="3"/>
                  <a:endCxn id="134" idx="7"/>
                </p:cNvCxnSpPr>
                <p:nvPr/>
              </p:nvCxnSpPr>
              <p:spPr>
                <a:xfrm flipH="1">
                  <a:off x="2586925" y="4329991"/>
                  <a:ext cx="705314" cy="1095515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TextBox 137"/>
                <p:cNvSpPr txBox="1"/>
                <p:nvPr/>
              </p:nvSpPr>
              <p:spPr>
                <a:xfrm>
                  <a:off x="1015396" y="4014588"/>
                  <a:ext cx="428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B</a:t>
                  </a: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2205658" y="5395637"/>
                  <a:ext cx="428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D</a:t>
                  </a:r>
                </a:p>
              </p:txBody>
            </p:sp>
          </p:grpSp>
          <p:cxnSp>
            <p:nvCxnSpPr>
              <p:cNvPr id="127" name="Straight Arrow Connector 126"/>
              <p:cNvCxnSpPr/>
              <p:nvPr/>
            </p:nvCxnSpPr>
            <p:spPr>
              <a:xfrm flipV="1">
                <a:off x="1667838" y="3655954"/>
                <a:ext cx="1376610" cy="164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3077058" y="3471288"/>
                <a:ext cx="335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E</a:t>
                </a:r>
                <a:endParaRPr lang="en-US" b="1" dirty="0" smtClean="0"/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5601403" y="4676881"/>
              <a:ext cx="293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071701" y="5842031"/>
              <a:ext cx="293614" cy="3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441201" y="4567827"/>
              <a:ext cx="293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140" name="Down Arrow 139"/>
          <p:cNvSpPr/>
          <p:nvPr/>
        </p:nvSpPr>
        <p:spPr>
          <a:xfrm rot="16200000">
            <a:off x="5878989" y="3960910"/>
            <a:ext cx="275094" cy="549795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5186265" y="1524177"/>
            <a:ext cx="42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486399" y="4661287"/>
            <a:ext cx="330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>
                <a:solidFill>
                  <a:srgbClr val="0070C0"/>
                </a:solidFill>
              </a:rPr>
              <a:t>There are </a:t>
            </a:r>
            <a:r>
              <a:rPr lang="en-US" b="1" i="1" dirty="0" smtClean="0">
                <a:solidFill>
                  <a:srgbClr val="C00000"/>
                </a:solidFill>
              </a:rPr>
              <a:t>no </a:t>
            </a:r>
            <a:r>
              <a:rPr lang="en-US" b="1" i="1" dirty="0" smtClean="0">
                <a:solidFill>
                  <a:srgbClr val="0070C0"/>
                </a:solidFill>
              </a:rPr>
              <a:t>vertices with </a:t>
            </a:r>
          </a:p>
          <a:p>
            <a:pPr algn="r"/>
            <a:r>
              <a:rPr lang="en-US" b="1" i="1" dirty="0" smtClean="0">
                <a:solidFill>
                  <a:srgbClr val="0070C0"/>
                </a:solidFill>
              </a:rPr>
              <a:t>in-degree 0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693964" y="5417055"/>
            <a:ext cx="5097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>
                <a:solidFill>
                  <a:srgbClr val="0070C0"/>
                </a:solidFill>
              </a:rPr>
              <a:t>However there </a:t>
            </a:r>
            <a:r>
              <a:rPr lang="en-US" b="1" i="1" dirty="0" smtClean="0">
                <a:solidFill>
                  <a:srgbClr val="C00000"/>
                </a:solidFill>
              </a:rPr>
              <a:t>are</a:t>
            </a:r>
            <a:r>
              <a:rPr lang="en-US" b="1" i="1" dirty="0" smtClean="0">
                <a:solidFill>
                  <a:srgbClr val="0070C0"/>
                </a:solidFill>
              </a:rPr>
              <a:t> unprocessed nodes</a:t>
            </a:r>
          </a:p>
          <a:p>
            <a:pPr algn="r"/>
            <a:r>
              <a:rPr lang="en-US" b="1" i="1" dirty="0" smtClean="0">
                <a:solidFill>
                  <a:srgbClr val="0070C0"/>
                </a:solidFill>
              </a:rPr>
              <a:t>So, we have found cycle(s)</a:t>
            </a:r>
          </a:p>
          <a:p>
            <a:pPr algn="r"/>
            <a:r>
              <a:rPr lang="en-US" b="1" i="1" dirty="0" smtClean="0">
                <a:solidFill>
                  <a:srgbClr val="0070C0"/>
                </a:solidFill>
              </a:rPr>
              <a:t>So, </a:t>
            </a:r>
            <a:r>
              <a:rPr lang="en-US" b="1" i="1" dirty="0" smtClean="0">
                <a:solidFill>
                  <a:srgbClr val="C00000"/>
                </a:solidFill>
              </a:rPr>
              <a:t>no Topo Sort </a:t>
            </a:r>
            <a:r>
              <a:rPr lang="en-US" b="1" i="1" dirty="0" smtClean="0">
                <a:solidFill>
                  <a:srgbClr val="0070C0"/>
                </a:solidFill>
              </a:rPr>
              <a:t>possible</a:t>
            </a:r>
            <a:endParaRPr lang="en-US" b="1" i="1" dirty="0">
              <a:solidFill>
                <a:srgbClr val="0070C0"/>
              </a:solidFill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5854174" y="1381543"/>
            <a:ext cx="2423879" cy="543446"/>
            <a:chOff x="1121254" y="5653037"/>
            <a:chExt cx="2423879" cy="543446"/>
          </a:xfrm>
        </p:grpSpPr>
        <p:sp>
          <p:nvSpPr>
            <p:cNvPr id="146" name="Rounded Rectangle 145"/>
            <p:cNvSpPr/>
            <p:nvPr/>
          </p:nvSpPr>
          <p:spPr>
            <a:xfrm>
              <a:off x="1121254" y="5653037"/>
              <a:ext cx="2423879" cy="54344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270086" y="5766494"/>
              <a:ext cx="2164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C00000"/>
                  </a:solidFill>
                </a:rPr>
                <a:t>Length is not |V|</a:t>
              </a:r>
              <a:endParaRPr lang="en-US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0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9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9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3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3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/>
      <p:bldP spid="118" grpId="0"/>
      <p:bldP spid="119" grpId="0" animBg="1"/>
      <p:bldP spid="140" grpId="0" animBg="1"/>
      <p:bldP spid="142" grpId="0"/>
      <p:bldP spid="143" grpId="0"/>
      <p:bldP spid="1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happens with cycles?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029014" y="1626112"/>
            <a:ext cx="4523433" cy="92600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305300" y="185179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TS:</a:t>
            </a:r>
            <a:endParaRPr lang="en-US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5239027" y="4594033"/>
            <a:ext cx="330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>
                <a:solidFill>
                  <a:srgbClr val="0070C0"/>
                </a:solidFill>
              </a:rPr>
              <a:t>There are </a:t>
            </a:r>
            <a:r>
              <a:rPr lang="en-US" b="1" i="1" dirty="0" smtClean="0">
                <a:solidFill>
                  <a:srgbClr val="C00000"/>
                </a:solidFill>
              </a:rPr>
              <a:t>no </a:t>
            </a:r>
            <a:r>
              <a:rPr lang="en-US" b="1" i="1" dirty="0" smtClean="0">
                <a:solidFill>
                  <a:srgbClr val="0070C0"/>
                </a:solidFill>
              </a:rPr>
              <a:t>vertices with </a:t>
            </a:r>
          </a:p>
          <a:p>
            <a:pPr algn="r"/>
            <a:r>
              <a:rPr lang="en-US" b="1" i="1" dirty="0" smtClean="0">
                <a:solidFill>
                  <a:srgbClr val="0070C0"/>
                </a:solidFill>
              </a:rPr>
              <a:t>in-degree 0</a:t>
            </a:r>
            <a:endParaRPr lang="en-US" b="1" i="1" dirty="0">
              <a:solidFill>
                <a:srgbClr val="0070C0"/>
              </a:solidFill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4648200" y="3230255"/>
            <a:ext cx="3924300" cy="947327"/>
            <a:chOff x="1121254" y="5653037"/>
            <a:chExt cx="2423879" cy="543446"/>
          </a:xfrm>
        </p:grpSpPr>
        <p:sp>
          <p:nvSpPr>
            <p:cNvPr id="146" name="Rounded Rectangle 145"/>
            <p:cNvSpPr/>
            <p:nvPr/>
          </p:nvSpPr>
          <p:spPr>
            <a:xfrm>
              <a:off x="1121254" y="5653037"/>
              <a:ext cx="2423879" cy="54344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251119" y="5815500"/>
              <a:ext cx="2164148" cy="229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i="1" dirty="0" smtClean="0">
                  <a:solidFill>
                    <a:srgbClr val="C00000"/>
                  </a:solidFill>
                </a:rPr>
                <a:t>Can’t even start this one</a:t>
              </a:r>
              <a:endParaRPr lang="en-US" sz="2000" b="1" i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9904" y="1887303"/>
            <a:ext cx="2912591" cy="3291969"/>
            <a:chOff x="513247" y="1954556"/>
            <a:chExt cx="2912591" cy="3291969"/>
          </a:xfrm>
        </p:grpSpPr>
        <p:grpSp>
          <p:nvGrpSpPr>
            <p:cNvPr id="73" name="Group 72"/>
            <p:cNvGrpSpPr/>
            <p:nvPr/>
          </p:nvGrpSpPr>
          <p:grpSpPr>
            <a:xfrm>
              <a:off x="762000" y="2297818"/>
              <a:ext cx="2663838" cy="2948707"/>
              <a:chOff x="986315" y="3220416"/>
              <a:chExt cx="2305264" cy="2507612"/>
            </a:xfrm>
          </p:grpSpPr>
          <p:cxnSp>
            <p:nvCxnSpPr>
              <p:cNvPr id="74" name="Straight Arrow Connector 73"/>
              <p:cNvCxnSpPr>
                <a:stCxn id="77" idx="6"/>
                <a:endCxn id="79" idx="2"/>
              </p:cNvCxnSpPr>
              <p:nvPr/>
            </p:nvCxnSpPr>
            <p:spPr>
              <a:xfrm flipV="1">
                <a:off x="1478872" y="5493866"/>
                <a:ext cx="1315242" cy="1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991224" y="3220416"/>
                <a:ext cx="492557" cy="46832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799022" y="3220416"/>
                <a:ext cx="492557" cy="46832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986315" y="5259705"/>
                <a:ext cx="492557" cy="46832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Arrow Connector 77"/>
              <p:cNvCxnSpPr>
                <a:stCxn id="77" idx="0"/>
                <a:endCxn id="75" idx="4"/>
              </p:cNvCxnSpPr>
              <p:nvPr/>
            </p:nvCxnSpPr>
            <p:spPr>
              <a:xfrm flipV="1">
                <a:off x="1232593" y="3688739"/>
                <a:ext cx="4909" cy="157096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/>
              <p:cNvSpPr/>
              <p:nvPr/>
            </p:nvSpPr>
            <p:spPr>
              <a:xfrm>
                <a:off x="2794114" y="5259705"/>
                <a:ext cx="492557" cy="468321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>
                <a:stCxn id="79" idx="0"/>
                <a:endCxn id="76" idx="4"/>
              </p:cNvCxnSpPr>
              <p:nvPr/>
            </p:nvCxnSpPr>
            <p:spPr>
              <a:xfrm flipV="1">
                <a:off x="3040392" y="3688739"/>
                <a:ext cx="4909" cy="157096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6" idx="3"/>
                <a:endCxn id="77" idx="7"/>
              </p:cNvCxnSpPr>
              <p:nvPr/>
            </p:nvCxnSpPr>
            <p:spPr>
              <a:xfrm flipH="1">
                <a:off x="1406739" y="3620155"/>
                <a:ext cx="1464416" cy="1708134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5" idx="6"/>
                <a:endCxn id="76" idx="2"/>
              </p:cNvCxnSpPr>
              <p:nvPr/>
            </p:nvCxnSpPr>
            <p:spPr>
              <a:xfrm>
                <a:off x="1483780" y="3454577"/>
                <a:ext cx="1315243" cy="0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1082650" y="3306069"/>
                <a:ext cx="376928" cy="314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 smtClean="0"/>
                  <a:t>A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902827" y="5336825"/>
                <a:ext cx="332212" cy="314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C</a:t>
                </a:r>
                <a:endParaRPr lang="en-US" b="1" dirty="0" smtClean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108726" y="5348116"/>
                <a:ext cx="302922" cy="314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B</a:t>
                </a:r>
                <a:endParaRPr lang="en-US" b="1" dirty="0" smtClean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902827" y="3331849"/>
                <a:ext cx="347265" cy="314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 smtClean="0"/>
                  <a:t>D</a:t>
                </a: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513247" y="4427557"/>
              <a:ext cx="435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97080" y="1954556"/>
              <a:ext cx="435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679003" y="1983905"/>
              <a:ext cx="435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79003" y="4387831"/>
              <a:ext cx="435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437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/>
      <p:bldP spid="1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Example not in Text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227" name="Group 226"/>
          <p:cNvGrpSpPr/>
          <p:nvPr/>
        </p:nvGrpSpPr>
        <p:grpSpPr>
          <a:xfrm>
            <a:off x="685800" y="1417638"/>
            <a:ext cx="4896517" cy="4575640"/>
            <a:chOff x="625777" y="1291760"/>
            <a:chExt cx="4896517" cy="4575640"/>
          </a:xfrm>
        </p:grpSpPr>
        <p:grpSp>
          <p:nvGrpSpPr>
            <p:cNvPr id="177" name="Group 176"/>
            <p:cNvGrpSpPr/>
            <p:nvPr/>
          </p:nvGrpSpPr>
          <p:grpSpPr>
            <a:xfrm>
              <a:off x="668978" y="1442882"/>
              <a:ext cx="4853316" cy="4424518"/>
              <a:chOff x="-140256" y="1309066"/>
              <a:chExt cx="4853316" cy="4424518"/>
            </a:xfrm>
          </p:grpSpPr>
          <p:cxnSp>
            <p:nvCxnSpPr>
              <p:cNvPr id="127" name="Straight Arrow Connector 126"/>
              <p:cNvCxnSpPr>
                <a:stCxn id="17" idx="4"/>
                <a:endCxn id="86" idx="0"/>
              </p:cNvCxnSpPr>
              <p:nvPr/>
            </p:nvCxnSpPr>
            <p:spPr>
              <a:xfrm flipV="1">
                <a:off x="3022890" y="3666869"/>
                <a:ext cx="587277" cy="133339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/>
            </p:nvGrpSpPr>
            <p:grpSpPr>
              <a:xfrm>
                <a:off x="-140256" y="1309066"/>
                <a:ext cx="4853316" cy="4424518"/>
                <a:chOff x="-140256" y="1309066"/>
                <a:chExt cx="4853316" cy="4424518"/>
              </a:xfrm>
            </p:grpSpPr>
            <p:sp>
              <p:nvSpPr>
                <p:cNvPr id="86" name="Oval 85"/>
                <p:cNvSpPr/>
                <p:nvPr/>
              </p:nvSpPr>
              <p:spPr>
                <a:xfrm rot="16200000">
                  <a:off x="3737117" y="3345992"/>
                  <a:ext cx="387854" cy="64175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3787225" y="3526420"/>
                  <a:ext cx="3880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200" b="1" dirty="0" smtClean="0"/>
                    <a:t>4</a:t>
                  </a:r>
                </a:p>
              </p:txBody>
            </p:sp>
            <p:cxnSp>
              <p:nvCxnSpPr>
                <p:cNvPr id="116" name="Straight Arrow Connector 115"/>
                <p:cNvCxnSpPr>
                  <a:stCxn id="86" idx="2"/>
                  <a:endCxn id="12" idx="5"/>
                </p:cNvCxnSpPr>
                <p:nvPr/>
              </p:nvCxnSpPr>
              <p:spPr>
                <a:xfrm flipH="1">
                  <a:off x="3263931" y="3860796"/>
                  <a:ext cx="667113" cy="1158639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>
                  <a:stCxn id="11" idx="5"/>
                  <a:endCxn id="17" idx="1"/>
                </p:cNvCxnSpPr>
                <p:nvPr/>
              </p:nvCxnSpPr>
              <p:spPr>
                <a:xfrm flipV="1">
                  <a:off x="1584844" y="3937336"/>
                  <a:ext cx="890275" cy="965387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/>
                <p:cNvCxnSpPr>
                  <a:stCxn id="37" idx="2"/>
                  <a:endCxn id="86" idx="6"/>
                </p:cNvCxnSpPr>
                <p:nvPr/>
              </p:nvCxnSpPr>
              <p:spPr>
                <a:xfrm flipH="1">
                  <a:off x="3931044" y="2324163"/>
                  <a:ext cx="177058" cy="1148779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5" name="Group 174"/>
                <p:cNvGrpSpPr/>
                <p:nvPr/>
              </p:nvGrpSpPr>
              <p:grpSpPr>
                <a:xfrm>
                  <a:off x="-140256" y="1309066"/>
                  <a:ext cx="4853316" cy="4424518"/>
                  <a:chOff x="-140256" y="1309066"/>
                  <a:chExt cx="4853316" cy="4424518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-140256" y="1309066"/>
                    <a:ext cx="4569235" cy="4041424"/>
                    <a:chOff x="-884206" y="621450"/>
                    <a:chExt cx="4569235" cy="4836549"/>
                  </a:xfrm>
                </p:grpSpPr>
                <p:cxnSp>
                  <p:nvCxnSpPr>
                    <p:cNvPr id="8" name="Straight Arrow Connector 7"/>
                    <p:cNvCxnSpPr>
                      <a:stCxn id="54" idx="2"/>
                      <a:endCxn id="32" idx="7"/>
                    </p:cNvCxnSpPr>
                    <p:nvPr/>
                  </p:nvCxnSpPr>
                  <p:spPr>
                    <a:xfrm>
                      <a:off x="-527284" y="1772248"/>
                      <a:ext cx="516340" cy="937236"/>
                    </a:xfrm>
                    <a:prstGeom prst="straightConnector1">
                      <a:avLst/>
                    </a:prstGeom>
                    <a:ln w="444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-884206" y="621450"/>
                      <a:ext cx="4569235" cy="4836549"/>
                      <a:chOff x="-884206" y="621450"/>
                      <a:chExt cx="4569235" cy="4836549"/>
                    </a:xfrm>
                  </p:grpSpPr>
                  <p:grpSp>
                    <p:nvGrpSpPr>
                      <p:cNvPr id="23" name="Group 22"/>
                      <p:cNvGrpSpPr/>
                      <p:nvPr/>
                    </p:nvGrpSpPr>
                    <p:grpSpPr>
                      <a:xfrm>
                        <a:off x="-884206" y="621450"/>
                        <a:ext cx="4569235" cy="4440362"/>
                        <a:chOff x="-1042393" y="1799177"/>
                        <a:chExt cx="4569235" cy="4440362"/>
                      </a:xfrm>
                    </p:grpSpPr>
                    <p:grpSp>
                      <p:nvGrpSpPr>
                        <p:cNvPr id="41" name="Group 40"/>
                        <p:cNvGrpSpPr/>
                        <p:nvPr/>
                      </p:nvGrpSpPr>
                      <p:grpSpPr>
                        <a:xfrm rot="16200000">
                          <a:off x="-1337620" y="2130446"/>
                          <a:ext cx="4440362" cy="3777824"/>
                          <a:chOff x="418615" y="394305"/>
                          <a:chExt cx="3689477" cy="2220551"/>
                        </a:xfrm>
                      </p:grpSpPr>
                      <p:grpSp>
                        <p:nvGrpSpPr>
                          <p:cNvPr id="42" name="Group 41"/>
                          <p:cNvGrpSpPr/>
                          <p:nvPr/>
                        </p:nvGrpSpPr>
                        <p:grpSpPr>
                          <a:xfrm>
                            <a:off x="418615" y="394305"/>
                            <a:ext cx="3689477" cy="2031943"/>
                            <a:chOff x="437273" y="1628664"/>
                            <a:chExt cx="4712002" cy="2522708"/>
                          </a:xfrm>
                        </p:grpSpPr>
                        <p:sp>
                          <p:nvSpPr>
                            <p:cNvPr id="54" name="Oval 53"/>
                            <p:cNvSpPr/>
                            <p:nvPr/>
                          </p:nvSpPr>
                          <p:spPr>
                            <a:xfrm>
                              <a:off x="3928076" y="1628664"/>
                              <a:ext cx="492557" cy="468323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40000"/>
                                <a:lumOff val="60000"/>
                                <a:alpha val="45000"/>
                              </a:schemeClr>
                            </a:solidFill>
                            <a:ln w="254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55" name="Oval 54"/>
                            <p:cNvSpPr/>
                            <p:nvPr/>
                          </p:nvSpPr>
                          <p:spPr>
                            <a:xfrm>
                              <a:off x="4656718" y="2840103"/>
                              <a:ext cx="492557" cy="468323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40000"/>
                                <a:lumOff val="60000"/>
                                <a:alpha val="45000"/>
                              </a:schemeClr>
                            </a:solidFill>
                            <a:ln w="254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56" name="Oval 55"/>
                            <p:cNvSpPr/>
                            <p:nvPr/>
                          </p:nvSpPr>
                          <p:spPr>
                            <a:xfrm>
                              <a:off x="3077356" y="3088766"/>
                              <a:ext cx="463593" cy="468320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40000"/>
                                <a:lumOff val="60000"/>
                                <a:alpha val="45000"/>
                              </a:schemeClr>
                            </a:solidFill>
                            <a:ln w="254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57" name="Straight Arrow Connector 56"/>
                            <p:cNvCxnSpPr>
                              <a:stCxn id="17" idx="5"/>
                              <a:endCxn id="45" idx="2"/>
                            </p:cNvCxnSpPr>
                            <p:nvPr/>
                          </p:nvCxnSpPr>
                          <p:spPr>
                            <a:xfrm rot="5400000" flipV="1">
                              <a:off x="2436380" y="3565487"/>
                              <a:ext cx="309289" cy="862481"/>
                            </a:xfrm>
                            <a:prstGeom prst="straightConnector1">
                              <a:avLst/>
                            </a:prstGeom>
                            <a:ln w="4445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8" name="Straight Arrow Connector 57"/>
                            <p:cNvCxnSpPr>
                              <a:stCxn id="32" idx="3"/>
                              <a:endCxn id="12" idx="7"/>
                            </p:cNvCxnSpPr>
                            <p:nvPr/>
                          </p:nvCxnSpPr>
                          <p:spPr>
                            <a:xfrm rot="5400000">
                              <a:off x="918924" y="2089126"/>
                              <a:ext cx="1184640" cy="2147942"/>
                            </a:xfrm>
                            <a:prstGeom prst="straightConnector1">
                              <a:avLst/>
                            </a:prstGeom>
                            <a:ln w="4445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9" name="Straight Arrow Connector 58"/>
                            <p:cNvCxnSpPr>
                              <a:stCxn id="54" idx="5"/>
                              <a:endCxn id="55" idx="1"/>
                            </p:cNvCxnSpPr>
                            <p:nvPr/>
                          </p:nvCxnSpPr>
                          <p:spPr>
                            <a:xfrm rot="5400000" flipV="1">
                              <a:off x="4098533" y="2278369"/>
                              <a:ext cx="880284" cy="380351"/>
                            </a:xfrm>
                            <a:prstGeom prst="straightConnector1">
                              <a:avLst/>
                            </a:prstGeom>
                            <a:ln w="4445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60" name="TextBox 59"/>
                            <p:cNvSpPr txBox="1"/>
                            <p:nvPr/>
                          </p:nvSpPr>
                          <p:spPr>
                            <a:xfrm rot="5400000">
                              <a:off x="4050487" y="1686937"/>
                              <a:ext cx="215332" cy="35177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spcAft>
                                  <a:spcPts val="600"/>
                                </a:spcAft>
                              </a:pPr>
                              <a:r>
                                <a:rPr lang="en-US" sz="1200" b="1" dirty="0" smtClean="0"/>
                                <a:t>1</a:t>
                              </a:r>
                            </a:p>
                          </p:txBody>
                        </p:sp>
                        <p:sp>
                          <p:nvSpPr>
                            <p:cNvPr id="61" name="TextBox 60"/>
                            <p:cNvSpPr txBox="1"/>
                            <p:nvPr/>
                          </p:nvSpPr>
                          <p:spPr>
                            <a:xfrm rot="5400000">
                              <a:off x="3180231" y="3163646"/>
                              <a:ext cx="216980" cy="35177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spcAft>
                                  <a:spcPts val="600"/>
                                </a:spcAft>
                              </a:pPr>
                              <a:r>
                                <a:rPr lang="en-US" sz="1200" b="1" dirty="0" smtClean="0"/>
                                <a:t>7</a:t>
                              </a:r>
                            </a:p>
                          </p:txBody>
                        </p:sp>
                        <p:sp>
                          <p:nvSpPr>
                            <p:cNvPr id="62" name="TextBox 61"/>
                            <p:cNvSpPr txBox="1"/>
                            <p:nvPr/>
                          </p:nvSpPr>
                          <p:spPr>
                            <a:xfrm rot="5400000">
                              <a:off x="4788996" y="2908706"/>
                              <a:ext cx="228002" cy="35177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spcAft>
                                  <a:spcPts val="600"/>
                                </a:spcAft>
                              </a:pPr>
                              <a:r>
                                <a:rPr lang="en-US" sz="1200" b="1" dirty="0" smtClean="0"/>
                                <a:t>5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45" name="Oval 44"/>
                          <p:cNvSpPr/>
                          <p:nvPr/>
                        </p:nvSpPr>
                        <p:spPr>
                          <a:xfrm>
                            <a:off x="2442652" y="2237642"/>
                            <a:ext cx="385670" cy="377214"/>
                          </a:xfrm>
                          <a:prstGeom prst="ellipse">
                            <a:avLst/>
                          </a:prstGeom>
                          <a:solidFill>
                            <a:schemeClr val="tx2">
                              <a:lumMod val="40000"/>
                              <a:lumOff val="60000"/>
                              <a:alpha val="45000"/>
                            </a:schemeClr>
                          </a:solidFill>
                          <a:ln w="2540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8" name="TextBox 47"/>
                          <p:cNvSpPr txBox="1"/>
                          <p:nvPr/>
                        </p:nvSpPr>
                        <p:spPr>
                          <a:xfrm rot="5400000">
                            <a:off x="2522337" y="2284614"/>
                            <a:ext cx="187957" cy="27543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>
                              <a:spcAft>
                                <a:spcPts val="600"/>
                              </a:spcAft>
                            </a:pPr>
                            <a:r>
                              <a:rPr lang="en-US" sz="1200" b="1" dirty="0" smtClean="0"/>
                              <a:t>9</a:t>
                            </a:r>
                          </a:p>
                        </p:txBody>
                      </p:sp>
                      <p:cxnSp>
                        <p:nvCxnSpPr>
                          <p:cNvPr id="51" name="Straight Arrow Connector 50"/>
                          <p:cNvCxnSpPr>
                            <a:stCxn id="56" idx="4"/>
                            <a:endCxn id="45" idx="0"/>
                          </p:cNvCxnSpPr>
                          <p:nvPr/>
                        </p:nvCxnSpPr>
                        <p:spPr>
                          <a:xfrm rot="5400000">
                            <a:off x="2506352" y="2076710"/>
                            <a:ext cx="290067" cy="31797"/>
                          </a:xfrm>
                          <a:prstGeom prst="straightConnector1">
                            <a:avLst/>
                          </a:prstGeom>
                          <a:ln w="44450">
                            <a:solidFill>
                              <a:schemeClr val="accent4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32" name="Oval 31"/>
                        <p:cNvSpPr/>
                        <p:nvPr/>
                      </p:nvSpPr>
                      <p:spPr>
                        <a:xfrm rot="16200000">
                          <a:off x="-174318" y="3730440"/>
                          <a:ext cx="464162" cy="641754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" name="TextBox 32"/>
                        <p:cNvSpPr txBox="1"/>
                        <p:nvPr/>
                      </p:nvSpPr>
                      <p:spPr>
                        <a:xfrm>
                          <a:off x="-66517" y="3910468"/>
                          <a:ext cx="374061" cy="3314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sz="1200" b="1" dirty="0" smtClean="0"/>
                            <a:t>2</a:t>
                          </a:r>
                        </a:p>
                      </p:txBody>
                    </p:sp>
                    <p:sp>
                      <p:nvSpPr>
                        <p:cNvPr id="34" name="Oval 33"/>
                        <p:cNvSpPr/>
                        <p:nvPr/>
                      </p:nvSpPr>
                      <p:spPr>
                        <a:xfrm rot="16200000">
                          <a:off x="-953597" y="4583236"/>
                          <a:ext cx="464162" cy="641754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" name="TextBox 34"/>
                        <p:cNvSpPr txBox="1"/>
                        <p:nvPr/>
                      </p:nvSpPr>
                      <p:spPr>
                        <a:xfrm>
                          <a:off x="-857982" y="4742428"/>
                          <a:ext cx="242839" cy="3314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sz="1200" b="1" dirty="0" smtClean="0"/>
                            <a:t>0</a:t>
                          </a:r>
                        </a:p>
                      </p:txBody>
                    </p:sp>
                    <p:cxnSp>
                      <p:nvCxnSpPr>
                        <p:cNvPr id="36" name="Straight Arrow Connector 35"/>
                        <p:cNvCxnSpPr>
                          <a:stCxn id="34" idx="5"/>
                          <a:endCxn id="32" idx="1"/>
                        </p:cNvCxnSpPr>
                        <p:nvPr/>
                      </p:nvCxnSpPr>
                      <p:spPr>
                        <a:xfrm flipV="1">
                          <a:off x="-494622" y="4215423"/>
                          <a:ext cx="325491" cy="524584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Oval 36"/>
                        <p:cNvSpPr/>
                        <p:nvPr/>
                      </p:nvSpPr>
                      <p:spPr>
                        <a:xfrm rot="16200000">
                          <a:off x="2973884" y="2461031"/>
                          <a:ext cx="464162" cy="641754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8" name="TextBox 37"/>
                        <p:cNvSpPr txBox="1"/>
                        <p:nvPr/>
                      </p:nvSpPr>
                      <p:spPr>
                        <a:xfrm>
                          <a:off x="3079124" y="2617778"/>
                          <a:ext cx="319640" cy="3314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sz="1200" b="1" dirty="0" smtClean="0"/>
                            <a:t>8</a:t>
                          </a:r>
                        </a:p>
                      </p:txBody>
                    </p:sp>
                    <p:cxnSp>
                      <p:nvCxnSpPr>
                        <p:cNvPr id="39" name="Straight Arrow Connector 38"/>
                        <p:cNvCxnSpPr>
                          <a:stCxn id="55" idx="3"/>
                          <a:endCxn id="37" idx="7"/>
                        </p:cNvCxnSpPr>
                        <p:nvPr/>
                      </p:nvCxnSpPr>
                      <p:spPr>
                        <a:xfrm>
                          <a:off x="1201497" y="2195364"/>
                          <a:ext cx="1777574" cy="422439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1" name="Oval 10"/>
                      <p:cNvSpPr/>
                      <p:nvPr/>
                    </p:nvSpPr>
                    <p:spPr>
                      <a:xfrm rot="16200000">
                        <a:off x="381919" y="4765366"/>
                        <a:ext cx="464162" cy="64175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" name="Oval 11"/>
                      <p:cNvSpPr/>
                      <p:nvPr/>
                    </p:nvSpPr>
                    <p:spPr>
                      <a:xfrm rot="16200000">
                        <a:off x="2061006" y="4905041"/>
                        <a:ext cx="464162" cy="64175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463315" y="4926891"/>
                        <a:ext cx="350057" cy="3314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sz="1200" b="1" dirty="0" smtClean="0"/>
                          <a:t>6</a:t>
                        </a:r>
                      </a:p>
                    </p:txBody>
                  </p:sp>
                  <p:sp>
                    <p:nvSpPr>
                      <p:cNvPr id="14" name="TextBox 13"/>
                      <p:cNvSpPr txBox="1"/>
                      <p:nvPr/>
                    </p:nvSpPr>
                    <p:spPr>
                      <a:xfrm>
                        <a:off x="2094633" y="5073370"/>
                        <a:ext cx="499904" cy="3314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sz="1200" b="1" dirty="0" smtClean="0"/>
                          <a:t>10</a:t>
                        </a:r>
                      </a:p>
                    </p:txBody>
                  </p:sp>
                  <p:cxnSp>
                    <p:nvCxnSpPr>
                      <p:cNvPr id="15" name="Straight Arrow Connector 14"/>
                      <p:cNvCxnSpPr>
                        <a:stCxn id="34" idx="3"/>
                        <a:endCxn id="11" idx="7"/>
                      </p:cNvCxnSpPr>
                      <p:nvPr/>
                    </p:nvCxnSpPr>
                    <p:spPr>
                      <a:xfrm>
                        <a:off x="-336435" y="3890492"/>
                        <a:ext cx="723541" cy="1031645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Arrow Connector 15"/>
                      <p:cNvCxnSpPr>
                        <a:stCxn id="11" idx="4"/>
                        <a:endCxn id="86" idx="1"/>
                      </p:cNvCxnSpPr>
                      <p:nvPr/>
                    </p:nvCxnSpPr>
                    <p:spPr>
                      <a:xfrm flipV="1">
                        <a:off x="934877" y="3607242"/>
                        <a:ext cx="2025323" cy="1479001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" name="Oval 16"/>
                      <p:cNvSpPr/>
                      <p:nvPr/>
                    </p:nvSpPr>
                    <p:spPr>
                      <a:xfrm rot="16200000">
                        <a:off x="1725982" y="3281833"/>
                        <a:ext cx="464162" cy="64175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814244" y="3465471"/>
                        <a:ext cx="388072" cy="3314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sz="1200" b="1" dirty="0" smtClean="0"/>
                          <a:t>3</a:t>
                        </a:r>
                      </a:p>
                    </p:txBody>
                  </p:sp>
                  <p:cxnSp>
                    <p:nvCxnSpPr>
                      <p:cNvPr id="19" name="Straight Arrow Connector 18"/>
                      <p:cNvCxnSpPr>
                        <a:stCxn id="56" idx="3"/>
                        <a:endCxn id="17" idx="6"/>
                      </p:cNvCxnSpPr>
                      <p:nvPr/>
                    </p:nvCxnSpPr>
                    <p:spPr>
                      <a:xfrm>
                        <a:off x="1700435" y="2509951"/>
                        <a:ext cx="257628" cy="860678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98" name="Straight Arrow Connector 97"/>
                  <p:cNvCxnSpPr>
                    <a:stCxn id="32" idx="5"/>
                    <a:endCxn id="56" idx="1"/>
                  </p:cNvCxnSpPr>
                  <p:nvPr/>
                </p:nvCxnSpPr>
                <p:spPr>
                  <a:xfrm flipV="1">
                    <a:off x="1186794" y="2887096"/>
                    <a:ext cx="803799" cy="166732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Arrow Connector 100"/>
                  <p:cNvCxnSpPr>
                    <a:stCxn id="55" idx="2"/>
                    <a:endCxn id="56" idx="6"/>
                  </p:cNvCxnSpPr>
                  <p:nvPr/>
                </p:nvCxnSpPr>
                <p:spPr>
                  <a:xfrm>
                    <a:off x="1876738" y="1696920"/>
                    <a:ext cx="340749" cy="878589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/>
                  <p:cNvCxnSpPr>
                    <a:stCxn id="56" idx="2"/>
                    <a:endCxn id="11" idx="6"/>
                  </p:cNvCxnSpPr>
                  <p:nvPr/>
                </p:nvCxnSpPr>
                <p:spPr>
                  <a:xfrm flipH="1">
                    <a:off x="1357950" y="2940556"/>
                    <a:ext cx="859537" cy="1905367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7" name="Freeform 156"/>
                  <p:cNvSpPr/>
                  <p:nvPr/>
                </p:nvSpPr>
                <p:spPr>
                  <a:xfrm>
                    <a:off x="1357950" y="2295331"/>
                    <a:ext cx="3355110" cy="3438253"/>
                  </a:xfrm>
                  <a:custGeom>
                    <a:avLst/>
                    <a:gdLst>
                      <a:gd name="connsiteX0" fmla="*/ 2537927 w 2968236"/>
                      <a:gd name="connsiteY0" fmla="*/ 0 h 3540642"/>
                      <a:gd name="connsiteX1" fmla="*/ 2939143 w 2968236"/>
                      <a:gd name="connsiteY1" fmla="*/ 681134 h 3540642"/>
                      <a:gd name="connsiteX2" fmla="*/ 2873829 w 2968236"/>
                      <a:gd name="connsiteY2" fmla="*/ 2062065 h 3540642"/>
                      <a:gd name="connsiteX3" fmla="*/ 2369976 w 2968236"/>
                      <a:gd name="connsiteY3" fmla="*/ 3032449 h 3540642"/>
                      <a:gd name="connsiteX4" fmla="*/ 1464907 w 2968236"/>
                      <a:gd name="connsiteY4" fmla="*/ 3489649 h 3540642"/>
                      <a:gd name="connsiteX5" fmla="*/ 317241 w 2968236"/>
                      <a:gd name="connsiteY5" fmla="*/ 3480318 h 3540642"/>
                      <a:gd name="connsiteX6" fmla="*/ 0 w 2968236"/>
                      <a:gd name="connsiteY6" fmla="*/ 3051110 h 3540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968236" h="3540642">
                        <a:moveTo>
                          <a:pt x="2537927" y="0"/>
                        </a:moveTo>
                        <a:cubicBezTo>
                          <a:pt x="2710543" y="168728"/>
                          <a:pt x="2883159" y="337456"/>
                          <a:pt x="2939143" y="681134"/>
                        </a:cubicBezTo>
                        <a:cubicBezTo>
                          <a:pt x="2995127" y="1024812"/>
                          <a:pt x="2968690" y="1670179"/>
                          <a:pt x="2873829" y="2062065"/>
                        </a:cubicBezTo>
                        <a:cubicBezTo>
                          <a:pt x="2778968" y="2453951"/>
                          <a:pt x="2604796" y="2794518"/>
                          <a:pt x="2369976" y="3032449"/>
                        </a:cubicBezTo>
                        <a:cubicBezTo>
                          <a:pt x="2135156" y="3270380"/>
                          <a:pt x="1807029" y="3415004"/>
                          <a:pt x="1464907" y="3489649"/>
                        </a:cubicBezTo>
                        <a:cubicBezTo>
                          <a:pt x="1122784" y="3564294"/>
                          <a:pt x="561392" y="3553408"/>
                          <a:pt x="317241" y="3480318"/>
                        </a:cubicBezTo>
                        <a:cubicBezTo>
                          <a:pt x="73090" y="3407228"/>
                          <a:pt x="36545" y="3229169"/>
                          <a:pt x="0" y="3051110"/>
                        </a:cubicBezTo>
                      </a:path>
                    </a:pathLst>
                  </a:custGeom>
                  <a:noFill/>
                  <a:ln w="444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213" name="TextBox 212"/>
            <p:cNvSpPr txBox="1"/>
            <p:nvPr/>
          </p:nvSpPr>
          <p:spPr>
            <a:xfrm>
              <a:off x="740987" y="1718302"/>
              <a:ext cx="29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 smtClean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625777" y="3588557"/>
              <a:ext cx="29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 smtClean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916884" y="1291760"/>
              <a:ext cx="29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 smtClean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518591" y="2511556"/>
              <a:ext cx="29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995568" y="1823862"/>
              <a:ext cx="29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 smtClean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3816673" y="2487106"/>
              <a:ext cx="29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589280" y="5147943"/>
              <a:ext cx="29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 smtClean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1651023" y="2827279"/>
              <a:ext cx="29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035654" y="3567048"/>
              <a:ext cx="29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4912488" y="3398973"/>
              <a:ext cx="29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 smtClean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4253074" y="5133875"/>
              <a:ext cx="288952" cy="278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5951940" y="1824532"/>
            <a:ext cx="23150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Topo Sort:</a:t>
            </a:r>
          </a:p>
          <a:p>
            <a:r>
              <a:rPr lang="en-US" sz="2000" b="1" i="1" dirty="0"/>
              <a:t> </a:t>
            </a:r>
            <a:r>
              <a:rPr lang="en-US" sz="2000" b="1" i="1" dirty="0" smtClean="0"/>
              <a:t> </a:t>
            </a:r>
            <a:r>
              <a:rPr lang="en-US" b="1" dirty="0" smtClean="0"/>
              <a:t>1    </a:t>
            </a:r>
            <a:r>
              <a:rPr lang="en-US" b="1" i="1" dirty="0" smtClean="0">
                <a:solidFill>
                  <a:srgbClr val="C00000"/>
                </a:solidFill>
              </a:rPr>
              <a:t>choice: 0, 1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5    </a:t>
            </a:r>
            <a:r>
              <a:rPr lang="en-US" b="1" i="1" dirty="0" smtClean="0">
                <a:solidFill>
                  <a:srgbClr val="C00000"/>
                </a:solidFill>
              </a:rPr>
              <a:t>choice: 0, 5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0    </a:t>
            </a:r>
            <a:r>
              <a:rPr lang="en-US" b="1" i="1" dirty="0" smtClean="0">
                <a:solidFill>
                  <a:srgbClr val="C00000"/>
                </a:solidFill>
              </a:rPr>
              <a:t>choice: 0, 8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8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2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7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6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3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4</a:t>
            </a:r>
          </a:p>
          <a:p>
            <a:r>
              <a:rPr lang="en-US" b="1" i="1" dirty="0" smtClean="0"/>
              <a:t>  10   </a:t>
            </a:r>
            <a:r>
              <a:rPr lang="en-US" b="1" i="1" dirty="0" smtClean="0">
                <a:solidFill>
                  <a:srgbClr val="C00000"/>
                </a:solidFill>
              </a:rPr>
              <a:t>choice</a:t>
            </a:r>
            <a:r>
              <a:rPr lang="en-US" b="1" i="1" dirty="0">
                <a:solidFill>
                  <a:srgbClr val="C00000"/>
                </a:solidFill>
              </a:rPr>
              <a:t>: 9, </a:t>
            </a:r>
            <a:r>
              <a:rPr lang="en-US" b="1" i="1" dirty="0" smtClean="0">
                <a:solidFill>
                  <a:srgbClr val="C00000"/>
                </a:solidFill>
              </a:rPr>
              <a:t>10</a:t>
            </a:r>
          </a:p>
          <a:p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 </a:t>
            </a:r>
            <a:r>
              <a:rPr lang="en-US" b="1" i="1" dirty="0" smtClean="0"/>
              <a:t>9</a:t>
            </a:r>
            <a:endParaRPr lang="en-US" b="1" i="1" dirty="0"/>
          </a:p>
          <a:p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2718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4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dirty="0" smtClean="0"/>
              <a:t>What is Big-O for topo sort ?</a:t>
            </a:r>
          </a:p>
          <a:p>
            <a:pPr marL="651510" lvl="1" indent="-285750">
              <a:spcBef>
                <a:spcPts val="1200"/>
              </a:spcBef>
            </a:pPr>
            <a:r>
              <a:rPr lang="en-US" sz="2000" b="1" i="1" dirty="0" smtClean="0">
                <a:solidFill>
                  <a:srgbClr val="0070C0"/>
                </a:solidFill>
              </a:rPr>
              <a:t>We examine and remove each node, so we handle each node </a:t>
            </a:r>
            <a:r>
              <a:rPr lang="en-US" sz="2000" b="1" i="1" dirty="0" smtClean="0">
                <a:solidFill>
                  <a:srgbClr val="C00000"/>
                </a:solidFill>
              </a:rPr>
              <a:t>once</a:t>
            </a:r>
          </a:p>
          <a:p>
            <a:pPr marL="651510" lvl="1" indent="-285750">
              <a:spcBef>
                <a:spcPts val="1200"/>
              </a:spcBef>
            </a:pPr>
            <a:r>
              <a:rPr lang="en-US" sz="2000" b="1" i="1" dirty="0" smtClean="0">
                <a:solidFill>
                  <a:srgbClr val="0070C0"/>
                </a:solidFill>
              </a:rPr>
              <a:t>For each node, we remove its out edges, which means we operate on each edge </a:t>
            </a:r>
            <a:r>
              <a:rPr lang="en-US" sz="2000" b="1" i="1" dirty="0" smtClean="0">
                <a:solidFill>
                  <a:srgbClr val="C00000"/>
                </a:solidFill>
              </a:rPr>
              <a:t>once</a:t>
            </a:r>
          </a:p>
          <a:p>
            <a:pPr marL="109728" indent="0">
              <a:buNone/>
            </a:pPr>
            <a:endParaRPr lang="en-US" sz="2400" b="1" dirty="0"/>
          </a:p>
          <a:p>
            <a:pPr marL="109728" indent="0">
              <a:buNone/>
            </a:pPr>
            <a:r>
              <a:rPr lang="en-US" sz="2400" b="1" dirty="0" smtClean="0"/>
              <a:t>So </a:t>
            </a:r>
            <a:r>
              <a:rPr lang="en-US" sz="2400" b="1" i="1" dirty="0" smtClean="0">
                <a:solidFill>
                  <a:srgbClr val="C00000"/>
                </a:solidFill>
              </a:rPr>
              <a:t>O(|V|+|E|)  </a:t>
            </a:r>
            <a:r>
              <a:rPr lang="en-US" sz="2400" b="1" dirty="0" smtClean="0"/>
              <a:t>which in </a:t>
            </a:r>
            <a:r>
              <a:rPr lang="en-US" sz="2400" b="1" i="1" dirty="0" smtClean="0">
                <a:solidFill>
                  <a:srgbClr val="C00000"/>
                </a:solidFill>
              </a:rPr>
              <a:t>linear</a:t>
            </a:r>
            <a:r>
              <a:rPr lang="en-US" sz="2400" b="1" dirty="0" smtClean="0"/>
              <a:t>  for graphs</a:t>
            </a:r>
          </a:p>
          <a:p>
            <a:pPr marL="708660" lvl="1" indent="-342900">
              <a:spcBef>
                <a:spcPts val="1200"/>
              </a:spcBef>
            </a:pPr>
            <a:r>
              <a:rPr lang="en-US" sz="2000" b="1" i="1" dirty="0" smtClean="0">
                <a:solidFill>
                  <a:srgbClr val="0070C0"/>
                </a:solidFill>
              </a:rPr>
              <a:t>In theory, this is what we hope for</a:t>
            </a:r>
          </a:p>
          <a:p>
            <a:pPr marL="708660" lvl="1" indent="-342900">
              <a:spcBef>
                <a:spcPts val="1200"/>
              </a:spcBef>
            </a:pPr>
            <a:r>
              <a:rPr lang="en-US" sz="2000" b="1" i="1" dirty="0" smtClean="0">
                <a:solidFill>
                  <a:srgbClr val="0070C0"/>
                </a:solidFill>
              </a:rPr>
              <a:t>Actual complexity depends on implementation choices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Algorithm Analysis</a:t>
            </a:r>
            <a:endParaRPr lang="en-US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70315" y="3429000"/>
            <a:ext cx="6019798" cy="30911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mpd="sng">
            <a:solidFill>
              <a:schemeClr val="accent4">
                <a:lumMod val="75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48609" y="4944824"/>
            <a:ext cx="516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Print" panose="02000600000000000000" pitchFamily="2" charset="0"/>
              </a:rPr>
              <a:t>Depends on “remove edge” being O( 1 )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8609" y="3828236"/>
            <a:ext cx="5395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Print" panose="02000600000000000000" pitchFamily="2" charset="0"/>
              </a:rPr>
              <a:t>Depends on “handle a node” being O( 1 )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8609" y="4361650"/>
            <a:ext cx="554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Print" panose="02000600000000000000" pitchFamily="2" charset="0"/>
              </a:rPr>
              <a:t>Depends on “handle all nodes” being O( |V| )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8609" y="5498909"/>
            <a:ext cx="5166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Print" panose="02000600000000000000" pitchFamily="2" charset="0"/>
              </a:rPr>
              <a:t>Depends on “find a node with </a:t>
            </a:r>
            <a:r>
              <a:rPr lang="en-US" b="1" dirty="0" err="1" smtClean="0">
                <a:latin typeface="Segoe Print" panose="02000600000000000000" pitchFamily="2" charset="0"/>
              </a:rPr>
              <a:t>indegree</a:t>
            </a:r>
            <a:r>
              <a:rPr lang="en-US" b="1" dirty="0" smtClean="0">
                <a:latin typeface="Segoe Print" panose="02000600000000000000" pitchFamily="2" charset="0"/>
              </a:rPr>
              <a:t>(0)” being O(1) ( or efficient )</a:t>
            </a:r>
            <a:endParaRPr lang="en-US" b="1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5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sz="2400" b="1" dirty="0" smtClean="0"/>
                  <a:t>How did we find next node with in-degree 0?</a:t>
                </a:r>
              </a:p>
              <a:p>
                <a:pPr marL="651510" lvl="1" indent="-285750">
                  <a:spcBef>
                    <a:spcPts val="1200"/>
                  </a:spcBef>
                </a:pPr>
                <a:r>
                  <a:rPr lang="en-US" sz="2000" b="1" i="1" dirty="0" smtClean="0">
                    <a:solidFill>
                      <a:srgbClr val="0070C0"/>
                    </a:solidFill>
                  </a:rPr>
                  <a:t>If we scan a list of nodes looking for one with in-degree 0, then this is worst case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O( |V| ) </a:t>
                </a:r>
              </a:p>
              <a:p>
                <a:pPr marL="651510" lvl="1" indent="-285750">
                  <a:spcBef>
                    <a:spcPts val="1200"/>
                  </a:spcBef>
                </a:pPr>
                <a:r>
                  <a:rPr lang="en-US" sz="2000" b="1" i="1" dirty="0" smtClean="0">
                    <a:solidFill>
                      <a:srgbClr val="0070C0"/>
                    </a:solidFill>
                  </a:rPr>
                  <a:t>Do this for every node, we get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O(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𝐕</m:t>
                        </m:r>
                        <m:r>
                          <a:rPr lang="en-US" sz="20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)  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for the algorithm</a:t>
                </a:r>
              </a:p>
              <a:p>
                <a:pPr marL="651510" lvl="1" indent="-285750">
                  <a:spcBef>
                    <a:spcPts val="1200"/>
                  </a:spcBef>
                </a:pPr>
                <a:r>
                  <a:rPr lang="en-US" sz="2000" b="1" i="1" dirty="0" smtClean="0">
                    <a:solidFill>
                      <a:srgbClr val="0070C0"/>
                    </a:solidFill>
                  </a:rPr>
                  <a:t>For the vertex when we find it, we have to find it’s out edges to decrement the in-degree of the adjacent nodes</a:t>
                </a:r>
              </a:p>
              <a:p>
                <a:pPr marL="651510" lvl="1" indent="-285750">
                  <a:spcBef>
                    <a:spcPts val="1200"/>
                  </a:spcBef>
                </a:pPr>
                <a:r>
                  <a:rPr lang="en-US" sz="2000" b="1" i="1" dirty="0" smtClean="0">
                    <a:solidFill>
                      <a:srgbClr val="0070C0"/>
                    </a:solidFill>
                  </a:rPr>
                  <a:t>If we store adjacency lists on nodes, then we visit each edge only once</a:t>
                </a:r>
              </a:p>
              <a:p>
                <a:pPr marL="651510" lvl="1" indent="-285750">
                  <a:spcBef>
                    <a:spcPts val="1200"/>
                  </a:spcBef>
                </a:pPr>
                <a:r>
                  <a:rPr lang="en-US" sz="2000" b="1" i="1" dirty="0" smtClean="0">
                    <a:solidFill>
                      <a:srgbClr val="0070C0"/>
                    </a:solidFill>
                  </a:rPr>
                  <a:t>Final algorithm: </a:t>
                </a:r>
                <a:r>
                  <a:rPr lang="en-US" sz="2000" b="1" i="1" dirty="0" smtClean="0">
                    <a:solidFill>
                      <a:srgbClr val="C00000"/>
                    </a:solidFill>
                  </a:rPr>
                  <a:t>worst case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𝐕</m:t>
                        </m:r>
                        <m:r>
                          <a:rPr lang="en-US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  <a:latin typeface="+mj-lt"/>
                  </a:rPr>
                  <a:t>+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) </a:t>
                </a: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651510" lvl="1" indent="-285750">
                  <a:spcBef>
                    <a:spcPts val="1200"/>
                  </a:spcBef>
                </a:pPr>
                <a:r>
                  <a:rPr lang="en-US" sz="2000" b="1" i="1" dirty="0" smtClean="0">
                    <a:solidFill>
                      <a:srgbClr val="C00000"/>
                    </a:solidFill>
                  </a:rPr>
                  <a:t>We would like to do better</a:t>
                </a:r>
              </a:p>
              <a:p>
                <a:pPr marL="109728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Algorithm Analysis</a:t>
            </a:r>
            <a:endParaRPr lang="en-US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58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1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dirty="0" smtClean="0"/>
              <a:t>We compute initial in-degrees as we build the graph</a:t>
            </a:r>
          </a:p>
          <a:p>
            <a:pPr marL="708660" lvl="1" indent="-342900"/>
            <a:r>
              <a:rPr lang="en-US" sz="2000" b="1" i="1" dirty="0">
                <a:solidFill>
                  <a:srgbClr val="0070C0"/>
                </a:solidFill>
              </a:rPr>
              <a:t>t</a:t>
            </a:r>
            <a:r>
              <a:rPr lang="en-US" sz="2000" b="1" i="1" dirty="0" smtClean="0">
                <a:solidFill>
                  <a:srgbClr val="0070C0"/>
                </a:solidFill>
              </a:rPr>
              <a:t>hat’s O(|V|)  … 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and we have to do it to build anyway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 smtClean="0"/>
              <a:t>Then when we first scan the vertices… O(|V|)</a:t>
            </a:r>
          </a:p>
          <a:p>
            <a:pPr marL="708660" lvl="1" indent="-342900">
              <a:spcBef>
                <a:spcPts val="600"/>
              </a:spcBef>
            </a:pPr>
            <a:r>
              <a:rPr lang="en-US" sz="2000" b="1" i="1" dirty="0" smtClean="0">
                <a:solidFill>
                  <a:srgbClr val="0070C0"/>
                </a:solidFill>
              </a:rPr>
              <a:t>put each vertex with in-degree 0 into a queue Q</a:t>
            </a:r>
          </a:p>
          <a:p>
            <a:pPr marL="708660" lvl="1" indent="-342900">
              <a:spcBef>
                <a:spcPts val="600"/>
              </a:spcBef>
            </a:pPr>
            <a:r>
              <a:rPr lang="en-US" sz="2000" b="1" i="1" dirty="0">
                <a:solidFill>
                  <a:srgbClr val="0070C0"/>
                </a:solidFill>
              </a:rPr>
              <a:t>w</a:t>
            </a:r>
            <a:r>
              <a:rPr lang="en-US" sz="2000" b="1" i="1" dirty="0" smtClean="0">
                <a:solidFill>
                  <a:srgbClr val="0070C0"/>
                </a:solidFill>
              </a:rPr>
              <a:t>hen need next in-degree 0 node,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Q.deq</a:t>
            </a:r>
            <a:r>
              <a:rPr lang="en-US" sz="2000" b="1" i="1" dirty="0" smtClean="0">
                <a:solidFill>
                  <a:srgbClr val="0070C0"/>
                </a:solidFill>
              </a:rPr>
              <a:t> it :  O(1) </a:t>
            </a:r>
          </a:p>
          <a:p>
            <a:pPr marL="708660" lvl="1" indent="-342900">
              <a:spcBef>
                <a:spcPts val="600"/>
              </a:spcBef>
            </a:pPr>
            <a:r>
              <a:rPr lang="en-US" sz="2000" b="1" i="1" dirty="0">
                <a:solidFill>
                  <a:srgbClr val="0070C0"/>
                </a:solidFill>
              </a:rPr>
              <a:t>w</a:t>
            </a:r>
            <a:r>
              <a:rPr lang="en-US" sz="2000" b="1" i="1" dirty="0" smtClean="0">
                <a:solidFill>
                  <a:srgbClr val="0070C0"/>
                </a:solidFill>
              </a:rPr>
              <a:t>hen you decrement in-degree of each adjacent node, if one drops to 0,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Q.enq</a:t>
            </a:r>
            <a:r>
              <a:rPr lang="en-US" sz="2000" b="1" i="1" dirty="0" smtClean="0">
                <a:solidFill>
                  <a:srgbClr val="0070C0"/>
                </a:solidFill>
              </a:rPr>
              <a:t> it :  O(1) </a:t>
            </a:r>
          </a:p>
          <a:p>
            <a:pPr marL="708660" lvl="1" indent="-342900">
              <a:spcBef>
                <a:spcPts val="600"/>
              </a:spcBef>
            </a:pPr>
            <a:r>
              <a:rPr lang="en-US" sz="2000" b="1" i="1" dirty="0" smtClean="0">
                <a:solidFill>
                  <a:srgbClr val="0070C0"/>
                </a:solidFill>
              </a:rPr>
              <a:t>When Q is empty we have no more in-degree 0 nodes… check to see if we have processed all nodes in the graph (cycles)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i="1" dirty="0" smtClean="0">
                <a:solidFill>
                  <a:srgbClr val="C00000"/>
                </a:solidFill>
              </a:rPr>
              <a:t>Now total algorithm is  O(|V|+|E|),  linear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Algorithm Improvements</a:t>
            </a:r>
            <a:endParaRPr lang="en-US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35702" y="3499859"/>
            <a:ext cx="6019798" cy="1676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mpd="sng">
            <a:solidFill>
              <a:schemeClr val="accent4">
                <a:lumMod val="75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7999" y="3876394"/>
            <a:ext cx="5395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Print" panose="02000600000000000000" pitchFamily="2" charset="0"/>
              </a:rPr>
              <a:t>Re-run the earlier examples, </a:t>
            </a:r>
          </a:p>
          <a:p>
            <a:r>
              <a:rPr lang="en-US" b="1" dirty="0" smtClean="0">
                <a:latin typeface="Segoe Print" panose="02000600000000000000" pitchFamily="2" charset="0"/>
              </a:rPr>
              <a:t>but use a queue to keep track of nodes with </a:t>
            </a:r>
            <a:r>
              <a:rPr lang="en-US" b="1" dirty="0" err="1" smtClean="0">
                <a:latin typeface="Segoe Print" panose="02000600000000000000" pitchFamily="2" charset="0"/>
              </a:rPr>
              <a:t>indegree</a:t>
            </a:r>
            <a:r>
              <a:rPr lang="en-US" b="1" dirty="0" smtClean="0">
                <a:latin typeface="Segoe Print" panose="02000600000000000000" pitchFamily="2" charset="0"/>
              </a:rPr>
              <a:t>(0) as you create them</a:t>
            </a:r>
            <a:endParaRPr lang="en-US" b="1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7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2"/>
          </a:xfrm>
        </p:spPr>
        <p:txBody>
          <a:bodyPr>
            <a:normAutofit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2000" b="1" dirty="0" smtClean="0"/>
              <a:t>Many problems require us to find the shortest path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dirty="0" smtClean="0"/>
              <a:t>from vertex v to vertex w in a graph.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000" b="1" dirty="0" smtClean="0"/>
              <a:t>We will look at 2 situations:</a:t>
            </a:r>
          </a:p>
          <a:p>
            <a:pPr lvl="1">
              <a:spcBef>
                <a:spcPts val="1200"/>
              </a:spcBef>
            </a:pPr>
            <a:r>
              <a:rPr lang="en-US" sz="1800" b="1" i="1" dirty="0" smtClean="0">
                <a:solidFill>
                  <a:srgbClr val="0070C0"/>
                </a:solidFill>
              </a:rPr>
              <a:t>digraph, unweighted edges (weight 1 on all)</a:t>
            </a:r>
          </a:p>
          <a:p>
            <a:pPr lvl="1">
              <a:spcBef>
                <a:spcPts val="600"/>
              </a:spcBef>
            </a:pPr>
            <a:r>
              <a:rPr lang="en-US" sz="1800" b="1" i="1" dirty="0">
                <a:solidFill>
                  <a:srgbClr val="0070C0"/>
                </a:solidFill>
              </a:rPr>
              <a:t>d</a:t>
            </a:r>
            <a:r>
              <a:rPr lang="en-US" sz="1800" b="1" i="1" dirty="0" smtClean="0">
                <a:solidFill>
                  <a:srgbClr val="0070C0"/>
                </a:solidFill>
              </a:rPr>
              <a:t>igraph, weighted edges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Shortest Path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9273" y="3657600"/>
            <a:ext cx="4126153" cy="3063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87974" y="3796782"/>
            <a:ext cx="3357132" cy="2604752"/>
            <a:chOff x="538764" y="2109267"/>
            <a:chExt cx="3233057" cy="2495444"/>
          </a:xfrm>
        </p:grpSpPr>
        <p:sp>
          <p:nvSpPr>
            <p:cNvPr id="10" name="TextBox 9"/>
            <p:cNvSpPr txBox="1"/>
            <p:nvPr/>
          </p:nvSpPr>
          <p:spPr>
            <a:xfrm>
              <a:off x="2826860" y="3145091"/>
              <a:ext cx="3775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99" y="3818435"/>
              <a:ext cx="300231" cy="324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solidFill>
                    <a:srgbClr val="0070C0"/>
                  </a:solidFill>
                </a:rPr>
                <a:t>4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38764" y="2109267"/>
              <a:ext cx="3233057" cy="2495444"/>
              <a:chOff x="538764" y="2109267"/>
              <a:chExt cx="3233057" cy="2495444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38764" y="2109267"/>
                <a:ext cx="3233057" cy="2495444"/>
                <a:chOff x="304800" y="1292785"/>
                <a:chExt cx="3233057" cy="2495444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304800" y="1417638"/>
                  <a:ext cx="3233057" cy="2370591"/>
                  <a:chOff x="603039" y="1771595"/>
                  <a:chExt cx="2873582" cy="2092255"/>
                </a:xfrm>
              </p:grpSpPr>
              <p:cxnSp>
                <p:nvCxnSpPr>
                  <p:cNvPr id="25" name="Straight Arrow Connector 24"/>
                  <p:cNvCxnSpPr>
                    <a:stCxn id="45" idx="3"/>
                    <a:endCxn id="29" idx="7"/>
                  </p:cNvCxnSpPr>
                  <p:nvPr/>
                </p:nvCxnSpPr>
                <p:spPr>
                  <a:xfrm flipH="1">
                    <a:off x="1626748" y="3025262"/>
                    <a:ext cx="329271" cy="516616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603039" y="1771595"/>
                    <a:ext cx="2873582" cy="2092255"/>
                    <a:chOff x="603039" y="1771595"/>
                    <a:chExt cx="2873582" cy="2092255"/>
                  </a:xfrm>
                </p:grpSpPr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603039" y="1771595"/>
                      <a:ext cx="2315601" cy="1311870"/>
                      <a:chOff x="672813" y="3338604"/>
                      <a:chExt cx="2957361" cy="1628719"/>
                    </a:xfrm>
                  </p:grpSpPr>
                  <p:cxnSp>
                    <p:nvCxnSpPr>
                      <p:cNvPr id="40" name="Straight Arrow Connector 39"/>
                      <p:cNvCxnSpPr>
                        <a:stCxn id="45" idx="2"/>
                        <a:endCxn id="43" idx="6"/>
                      </p:cNvCxnSpPr>
                      <p:nvPr/>
                    </p:nvCxnSpPr>
                    <p:spPr>
                      <a:xfrm flipH="1">
                        <a:off x="1165370" y="4729487"/>
                        <a:ext cx="1163263" cy="3675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1" name="Oval 40"/>
                      <p:cNvSpPr/>
                      <p:nvPr/>
                    </p:nvSpPr>
                    <p:spPr>
                      <a:xfrm>
                        <a:off x="1519650" y="3347836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2" name="Oval 41"/>
                      <p:cNvSpPr/>
                      <p:nvPr/>
                    </p:nvSpPr>
                    <p:spPr>
                      <a:xfrm>
                        <a:off x="3137617" y="3338604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Oval 42"/>
                      <p:cNvSpPr/>
                      <p:nvPr/>
                    </p:nvSpPr>
                    <p:spPr>
                      <a:xfrm>
                        <a:off x="672813" y="4499000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4" name="Straight Arrow Connector 43"/>
                      <p:cNvCxnSpPr>
                        <a:stCxn id="41" idx="3"/>
                        <a:endCxn id="43" idx="7"/>
                      </p:cNvCxnSpPr>
                      <p:nvPr/>
                    </p:nvCxnSpPr>
                    <p:spPr>
                      <a:xfrm flipH="1">
                        <a:off x="1093237" y="3747575"/>
                        <a:ext cx="498546" cy="820010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accent4">
                            <a:lumMod val="75000"/>
                          </a:schemeClr>
                        </a:solidFill>
                        <a:headEnd type="triangle" w="med" len="med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5" name="Oval 44"/>
                      <p:cNvSpPr/>
                      <p:nvPr/>
                    </p:nvSpPr>
                    <p:spPr>
                      <a:xfrm>
                        <a:off x="2328633" y="4495326"/>
                        <a:ext cx="492557" cy="468321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6" name="Straight Arrow Connector 45"/>
                      <p:cNvCxnSpPr>
                        <a:stCxn id="42" idx="3"/>
                        <a:endCxn id="45" idx="7"/>
                      </p:cNvCxnSpPr>
                      <p:nvPr/>
                    </p:nvCxnSpPr>
                    <p:spPr>
                      <a:xfrm flipH="1">
                        <a:off x="2749057" y="3738343"/>
                        <a:ext cx="460693" cy="825568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Arrow Connector 46"/>
                      <p:cNvCxnSpPr>
                        <a:stCxn id="41" idx="5"/>
                        <a:endCxn id="45" idx="1"/>
                      </p:cNvCxnSpPr>
                      <p:nvPr/>
                    </p:nvCxnSpPr>
                    <p:spPr>
                      <a:xfrm>
                        <a:off x="1940074" y="3747575"/>
                        <a:ext cx="460692" cy="816336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Arrow Connector 47"/>
                      <p:cNvCxnSpPr>
                        <a:stCxn id="41" idx="6"/>
                        <a:endCxn id="42" idx="2"/>
                      </p:cNvCxnSpPr>
                      <p:nvPr/>
                    </p:nvCxnSpPr>
                    <p:spPr>
                      <a:xfrm flipV="1">
                        <a:off x="2012207" y="3572765"/>
                        <a:ext cx="1125410" cy="9232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9" name="TextBox 48"/>
                      <p:cNvSpPr txBox="1"/>
                      <p:nvPr/>
                    </p:nvSpPr>
                    <p:spPr>
                      <a:xfrm>
                        <a:off x="1605946" y="3403100"/>
                        <a:ext cx="276955" cy="3877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A</a:t>
                        </a:r>
                      </a:p>
                    </p:txBody>
                  </p:sp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407972" y="4567377"/>
                        <a:ext cx="275479" cy="3877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D</a:t>
                        </a:r>
                      </a:p>
                    </p:txBody>
                  </p:sp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716429" y="4563911"/>
                        <a:ext cx="325452" cy="39117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C</a:t>
                        </a:r>
                      </a:p>
                    </p:txBody>
                  </p:sp>
                  <p:sp>
                    <p:nvSpPr>
                      <p:cNvPr id="52" name="TextBox 51"/>
                      <p:cNvSpPr txBox="1"/>
                      <p:nvPr/>
                    </p:nvSpPr>
                    <p:spPr>
                      <a:xfrm>
                        <a:off x="3225155" y="3407420"/>
                        <a:ext cx="265858" cy="3877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B</a:t>
                        </a:r>
                      </a:p>
                    </p:txBody>
                  </p:sp>
                </p:grp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3090951" y="2712968"/>
                      <a:ext cx="385670" cy="37721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1297558" y="3486636"/>
                      <a:ext cx="385670" cy="37721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2584639" y="3486636"/>
                      <a:ext cx="385670" cy="37721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3149459" y="2752974"/>
                      <a:ext cx="225087" cy="312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E</a:t>
                      </a:r>
                    </a:p>
                  </p:txBody>
                </p:sp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1354038" y="3546925"/>
                      <a:ext cx="270185" cy="312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F</a:t>
                      </a:r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2631907" y="3539027"/>
                      <a:ext cx="271292" cy="312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G</a:t>
                      </a:r>
                    </a:p>
                  </p:txBody>
                </p:sp>
                <p:cxnSp>
                  <p:nvCxnSpPr>
                    <p:cNvPr id="34" name="Straight Arrow Connector 33"/>
                    <p:cNvCxnSpPr>
                      <a:stCxn id="42" idx="5"/>
                      <a:endCxn id="28" idx="0"/>
                    </p:cNvCxnSpPr>
                    <p:nvPr/>
                  </p:nvCxnSpPr>
                  <p:spPr>
                    <a:xfrm>
                      <a:off x="2862160" y="2093568"/>
                      <a:ext cx="421626" cy="619400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/>
                    <p:cNvCxnSpPr>
                      <a:stCxn id="28" idx="2"/>
                      <a:endCxn id="45" idx="6"/>
                    </p:cNvCxnSpPr>
                    <p:nvPr/>
                  </p:nvCxnSpPr>
                  <p:spPr>
                    <a:xfrm flipH="1" flipV="1">
                      <a:off x="2285209" y="2891897"/>
                      <a:ext cx="805742" cy="9678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Arrow Connector 35"/>
                    <p:cNvCxnSpPr>
                      <a:stCxn id="43" idx="5"/>
                      <a:endCxn id="29" idx="1"/>
                    </p:cNvCxnSpPr>
                    <p:nvPr/>
                  </p:nvCxnSpPr>
                  <p:spPr>
                    <a:xfrm>
                      <a:off x="932229" y="3028223"/>
                      <a:ext cx="421809" cy="513654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Arrow Connector 36"/>
                    <p:cNvCxnSpPr>
                      <a:stCxn id="45" idx="5"/>
                      <a:endCxn id="30" idx="1"/>
                    </p:cNvCxnSpPr>
                    <p:nvPr/>
                  </p:nvCxnSpPr>
                  <p:spPr>
                    <a:xfrm>
                      <a:off x="2228729" y="3025262"/>
                      <a:ext cx="412390" cy="516616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Arrow Connector 37"/>
                    <p:cNvCxnSpPr>
                      <a:stCxn id="28" idx="4"/>
                      <a:endCxn id="30" idx="7"/>
                    </p:cNvCxnSpPr>
                    <p:nvPr/>
                  </p:nvCxnSpPr>
                  <p:spPr>
                    <a:xfrm flipH="1">
                      <a:off x="2913829" y="3090182"/>
                      <a:ext cx="369957" cy="451696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Arrow Connector 38"/>
                    <p:cNvCxnSpPr>
                      <a:stCxn id="30" idx="2"/>
                      <a:endCxn id="29" idx="6"/>
                    </p:cNvCxnSpPr>
                    <p:nvPr/>
                  </p:nvCxnSpPr>
                  <p:spPr>
                    <a:xfrm flipH="1">
                      <a:off x="1683228" y="3675243"/>
                      <a:ext cx="901411" cy="0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8" name="TextBox 17"/>
                <p:cNvSpPr txBox="1"/>
                <p:nvPr/>
              </p:nvSpPr>
              <p:spPr>
                <a:xfrm>
                  <a:off x="2041837" y="1869169"/>
                  <a:ext cx="37759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3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815300" y="1292785"/>
                  <a:ext cx="260178" cy="3243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2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574281" y="1909309"/>
                  <a:ext cx="245093" cy="3243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4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72608" y="3084531"/>
                  <a:ext cx="37759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5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908168" y="3300552"/>
                  <a:ext cx="298208" cy="3243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1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133204" y="3074809"/>
                  <a:ext cx="345767" cy="3243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6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011530" y="1825761"/>
                  <a:ext cx="494502" cy="294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400" b="1" dirty="0" smtClean="0">
                      <a:solidFill>
                        <a:srgbClr val="0070C0"/>
                      </a:solidFill>
                    </a:rPr>
                    <a:t>10</a:t>
                  </a: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1855762" y="3851606"/>
                <a:ext cx="3775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8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723649" y="2718572"/>
                <a:ext cx="297219" cy="32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06192" y="3196109"/>
                <a:ext cx="3775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2</a:t>
                </a:r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4843884" y="473568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Weighted: </a:t>
            </a:r>
            <a:r>
              <a:rPr lang="en-US" b="1" i="1" dirty="0" smtClean="0">
                <a:solidFill>
                  <a:srgbClr val="002060"/>
                </a:solidFill>
              </a:rPr>
              <a:t>shortest path is 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A, D, G, F  </a:t>
            </a:r>
            <a:r>
              <a:rPr lang="en-US" b="1" i="1" dirty="0" smtClean="0">
                <a:solidFill>
                  <a:srgbClr val="002060"/>
                </a:solidFill>
              </a:rPr>
              <a:t>with a cost of  </a:t>
            </a:r>
            <a:r>
              <a:rPr lang="en-US" b="1" i="1" dirty="0" smtClean="0">
                <a:solidFill>
                  <a:srgbClr val="C00000"/>
                </a:solidFill>
              </a:rPr>
              <a:t>6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25203" y="4029081"/>
            <a:ext cx="295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Going from </a:t>
            </a:r>
            <a:r>
              <a:rPr lang="en-US" b="1" i="1" dirty="0" smtClean="0"/>
              <a:t>A</a:t>
            </a:r>
            <a:r>
              <a:rPr lang="en-US" b="1" i="1" dirty="0" smtClean="0">
                <a:solidFill>
                  <a:srgbClr val="C00000"/>
                </a:solidFill>
              </a:rPr>
              <a:t> to </a:t>
            </a:r>
            <a:r>
              <a:rPr lang="en-US" b="1" i="1" dirty="0"/>
              <a:t>F</a:t>
            </a:r>
            <a:r>
              <a:rPr lang="en-US" b="1" i="1" dirty="0" smtClean="0"/>
              <a:t> </a:t>
            </a:r>
            <a:endParaRPr lang="en-US" b="1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4794193" y="558948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Unweighted: </a:t>
            </a:r>
            <a:r>
              <a:rPr lang="en-US" b="1" i="1" dirty="0" smtClean="0">
                <a:solidFill>
                  <a:srgbClr val="002060"/>
                </a:solidFill>
              </a:rPr>
              <a:t>shortest path is 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A, D, F  </a:t>
            </a:r>
            <a:r>
              <a:rPr lang="en-US" b="1" i="1" dirty="0" smtClean="0">
                <a:solidFill>
                  <a:srgbClr val="002060"/>
                </a:solidFill>
              </a:rPr>
              <a:t>with a length/cost of  </a:t>
            </a:r>
            <a:r>
              <a:rPr lang="en-US" b="1" i="1" dirty="0" smtClean="0">
                <a:solidFill>
                  <a:srgbClr val="C00000"/>
                </a:solidFill>
              </a:rPr>
              <a:t>2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43884" y="3596727"/>
            <a:ext cx="2955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Digraph Example</a:t>
            </a:r>
            <a:endParaRPr lang="en-US" sz="2000" b="1" i="1" dirty="0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2015156" y="4279640"/>
            <a:ext cx="369300" cy="66691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2698616" y="5357009"/>
            <a:ext cx="418322" cy="519545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2095282" y="6294301"/>
            <a:ext cx="792782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712322" y="4502699"/>
            <a:ext cx="369300" cy="66691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1831835" y="5382019"/>
            <a:ext cx="274404" cy="45490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97631" y="308505"/>
            <a:ext cx="4772327" cy="3063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87974" y="560179"/>
            <a:ext cx="2955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We say “</a:t>
            </a:r>
            <a:r>
              <a:rPr lang="en-US" sz="2000" b="1" i="1" dirty="0" smtClean="0">
                <a:solidFill>
                  <a:srgbClr val="C00000"/>
                </a:solidFill>
              </a:rPr>
              <a:t>shortest path</a:t>
            </a:r>
            <a:r>
              <a:rPr lang="en-US" sz="2000" b="1" i="1" dirty="0" smtClean="0"/>
              <a:t>”</a:t>
            </a:r>
            <a:endParaRPr lang="en-US" sz="2000" b="1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679142" y="1143413"/>
            <a:ext cx="4269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For un-weighted digraph this is ok term, as it means </a:t>
            </a:r>
            <a:r>
              <a:rPr lang="en-US" sz="2000" b="1" i="1" dirty="0" smtClean="0">
                <a:solidFill>
                  <a:srgbClr val="C00000"/>
                </a:solidFill>
              </a:rPr>
              <a:t>path length </a:t>
            </a:r>
            <a:r>
              <a:rPr lang="en-US" sz="2000" b="1" i="1" dirty="0" smtClean="0"/>
              <a:t>(every edge weight 1)</a:t>
            </a:r>
            <a:endParaRPr lang="en-US" sz="2000" b="1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648817" y="2371981"/>
            <a:ext cx="4269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For weighted digraph we really mean “</a:t>
            </a:r>
            <a:r>
              <a:rPr lang="en-US" sz="2000" b="1" i="1" dirty="0" smtClean="0">
                <a:solidFill>
                  <a:srgbClr val="C00000"/>
                </a:solidFill>
              </a:rPr>
              <a:t>cheapest path</a:t>
            </a:r>
            <a:r>
              <a:rPr lang="en-US" sz="2000" b="1" i="1" dirty="0" smtClean="0"/>
              <a:t>”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25334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9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9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9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1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9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9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9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animBg="1"/>
      <p:bldP spid="64" grpId="0"/>
      <p:bldP spid="65" grpId="0"/>
      <p:bldP spid="66" grpId="0"/>
      <p:bldP spid="67" grpId="0"/>
      <p:bldP spid="58" grpId="0" animBg="1"/>
      <p:bldP spid="59" grpId="0"/>
      <p:bldP spid="60" grpId="0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767072"/>
              </a:xfrm>
            </p:spPr>
            <p:txBody>
              <a:bodyPr>
                <a:normAutofit/>
              </a:bodyPr>
              <a:lstStyle/>
              <a:p>
                <a:pPr marL="109728" indent="0">
                  <a:spcBef>
                    <a:spcPts val="1200"/>
                  </a:spcBef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</a:rPr>
                  <a:t>Input:</a:t>
                </a:r>
                <a:r>
                  <a:rPr lang="en-US" sz="2400" b="1" dirty="0" smtClean="0"/>
                  <a:t> An unweighted digraph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G=( V, E ) 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        </a:t>
                </a:r>
                <a:r>
                  <a:rPr lang="en-US" sz="2400" b="1" dirty="0" smtClean="0"/>
                  <a:t>and a start vertex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s, </a:t>
                </a:r>
                <a:r>
                  <a:rPr lang="en-US" sz="2400" b="1" dirty="0" smtClean="0"/>
                  <a:t>where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400" b="1" dirty="0" err="1" smtClean="0">
                    <a:solidFill>
                      <a:srgbClr val="C00000"/>
                    </a:solidFill>
                  </a:rPr>
                  <a:t>s</a:t>
                </a:r>
                <a:r>
                  <a:rPr lang="en-US" sz="2400" b="1" dirty="0" err="1" smtClean="0">
                    <a:solidFill>
                      <a:srgbClr val="C00000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∈V</a:t>
                </a:r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109728" indent="0">
                  <a:spcBef>
                    <a:spcPts val="1800"/>
                  </a:spcBef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</a:rPr>
                  <a:t>Output: </a:t>
                </a:r>
                <a:r>
                  <a:rPr lang="en-US" sz="2400" b="1" dirty="0" smtClean="0"/>
                  <a:t>shortest paths from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 smtClean="0"/>
                  <a:t>to every other vertex 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400" b="1" dirty="0" smtClean="0"/>
                  <a:t>             ( there will be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|−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 smtClean="0"/>
                  <a:t>paths )</a:t>
                </a:r>
              </a:p>
              <a:p>
                <a:pPr marL="109728" indent="0">
                  <a:spcBef>
                    <a:spcPts val="2400"/>
                  </a:spcBef>
                  <a:buNone/>
                </a:pPr>
                <a:r>
                  <a:rPr lang="en-US" sz="2400" b="1" dirty="0" smtClean="0"/>
                  <a:t>Unweighted algorithm is fairly simple</a:t>
                </a:r>
              </a:p>
              <a:p>
                <a:pPr marL="651510" lvl="1" indent="-285750">
                  <a:spcBef>
                    <a:spcPts val="600"/>
                  </a:spcBef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Segoe Print" panose="02000600000000000000" pitchFamily="2" charset="0"/>
                  </a:rPr>
                  <a:t>Adding weights to edges complicates things</a:t>
                </a:r>
              </a:p>
              <a:p>
                <a:pPr marL="651510" lvl="1" indent="-285750">
                  <a:spcBef>
                    <a:spcPts val="600"/>
                  </a:spcBef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Segoe Print" panose="02000600000000000000" pitchFamily="2" charset="0"/>
                  </a:rPr>
                  <a:t>Weights is Dijkstra’s algorithm</a:t>
                </a:r>
              </a:p>
              <a:p>
                <a:pPr marL="109728" indent="0">
                  <a:spcBef>
                    <a:spcPts val="3000"/>
                  </a:spcBef>
                  <a:buNone/>
                </a:pPr>
                <a:r>
                  <a:rPr lang="en-US" sz="2400" b="1" dirty="0" smtClean="0"/>
                  <a:t>One simple and obvious algorithm has worst case time complexity of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)</a:t>
                </a:r>
                <a:endParaRPr lang="en-US" sz="2400" b="1" dirty="0" smtClean="0"/>
              </a:p>
              <a:p>
                <a:pPr marL="109728" indent="0">
                  <a:spcBef>
                    <a:spcPts val="0"/>
                  </a:spcBef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767072"/>
              </a:xfrm>
              <a:blipFill rotWithShape="0">
                <a:blip r:embed="rId2"/>
                <a:stretch>
                  <a:fillRect t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Unweighted Shortest Path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99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30891"/>
          </a:xfrm>
        </p:spPr>
        <p:txBody>
          <a:bodyPr>
            <a:normAutofit/>
          </a:bodyPr>
          <a:lstStyle/>
          <a:p>
            <a:pPr marL="109728" indent="0" algn="ctr">
              <a:spcBef>
                <a:spcPts val="2400"/>
              </a:spcBef>
              <a:spcAft>
                <a:spcPts val="1200"/>
              </a:spcAft>
              <a:buNone/>
            </a:pPr>
            <a:endParaRPr lang="en-US" sz="36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Algorithms</a:t>
            </a:r>
          </a:p>
          <a:p>
            <a:pPr marL="109728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5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(part 3)</a:t>
            </a:r>
          </a:p>
          <a:p>
            <a:pPr marL="109728" indent="0" algn="ctr">
              <a:spcAft>
                <a:spcPts val="1200"/>
              </a:spcAft>
              <a:buNone/>
            </a:pPr>
            <a:endParaRPr lang="en-US" sz="1800" i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5071872"/>
              </a:xfrm>
              <a:noFill/>
            </p:spPr>
            <p:txBody>
              <a:bodyPr>
                <a:noAutofit/>
              </a:bodyPr>
              <a:lstStyle/>
              <a:p>
                <a:pPr marL="109728" indent="0">
                  <a:buNone/>
                </a:pPr>
                <a:r>
                  <a:rPr lang="en-US" sz="2400" b="1" dirty="0" smtClean="0">
                    <a:cs typeface="Consolas" panose="020B0609020204030204" pitchFamily="49" charset="0"/>
                  </a:rPr>
                  <a:t>First, we recognize that no “shortest path” can be longer than |V|-1</a:t>
                </a:r>
              </a:p>
              <a:p>
                <a:pPr marL="109728" indent="0">
                  <a:buNone/>
                </a:pPr>
                <a:endParaRPr lang="en-US" sz="1200" b="1" dirty="0">
                  <a:cs typeface="Consolas" panose="020B0609020204030204" pitchFamily="49" charset="0"/>
                </a:endParaRPr>
              </a:p>
              <a:p>
                <a:pPr marL="109728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  <a:cs typeface="Consolas" panose="020B0609020204030204" pitchFamily="49" charset="0"/>
                  </a:rPr>
                  <a:t>So run a loop with </a:t>
                </a:r>
                <a:r>
                  <a:rPr lang="en-US" sz="2400" b="1" dirty="0" err="1" smtClean="0">
                    <a:solidFill>
                      <a:srgbClr val="C00000"/>
                    </a:solidFill>
                    <a:cs typeface="Consolas" panose="020B0609020204030204" pitchFamily="49" charset="0"/>
                  </a:rPr>
                  <a:t>len</a:t>
                </a:r>
                <a:r>
                  <a:rPr lang="en-US" sz="2400" b="1" dirty="0" smtClean="0">
                    <a:solidFill>
                      <a:srgbClr val="C00000"/>
                    </a:solidFill>
                    <a:cs typeface="Consolas" panose="020B0609020204030204" pitchFamily="49" charset="0"/>
                  </a:rPr>
                  <a:t> going from 0 to |V|-1</a:t>
                </a:r>
              </a:p>
              <a:p>
                <a:pPr marL="708660" lvl="1" indent="-342900"/>
                <a:r>
                  <a:rPr lang="en-US" sz="2000" b="1" dirty="0" smtClean="0">
                    <a:solidFill>
                      <a:srgbClr val="0070C0"/>
                    </a:solidFill>
                    <a:latin typeface="Segoe Print" panose="02000600000000000000" pitchFamily="2" charset="0"/>
                    <a:cs typeface="Consolas" panose="020B0609020204030204" pitchFamily="49" charset="0"/>
                  </a:rPr>
                  <a:t>One loop iteration for each possible path length </a:t>
                </a:r>
              </a:p>
              <a:p>
                <a:pPr marL="708660" lvl="1" indent="-342900"/>
                <a:r>
                  <a:rPr lang="en-US" sz="2000" b="1" dirty="0" smtClean="0">
                    <a:solidFill>
                      <a:srgbClr val="0070C0"/>
                    </a:solidFill>
                    <a:latin typeface="Segoe Print" panose="02000600000000000000" pitchFamily="2" charset="0"/>
                    <a:cs typeface="Consolas" panose="020B0609020204030204" pitchFamily="49" charset="0"/>
                  </a:rPr>
                  <a:t>|V|-1 iterations</a:t>
                </a:r>
              </a:p>
              <a:p>
                <a:pPr marL="109728" indent="0">
                  <a:buNone/>
                </a:pPr>
                <a:r>
                  <a:rPr lang="en-US" sz="2400" b="1" dirty="0" smtClean="0">
                    <a:cs typeface="Consolas" panose="020B0609020204030204" pitchFamily="49" charset="0"/>
                  </a:rPr>
                  <a:t>    </a:t>
                </a:r>
              </a:p>
              <a:p>
                <a:pPr marL="109728" indent="0">
                  <a:buNone/>
                </a:pPr>
                <a:r>
                  <a:rPr lang="en-US" sz="2400" b="1" dirty="0" smtClean="0">
                    <a:cs typeface="Consolas" panose="020B0609020204030204" pitchFamily="49" charset="0"/>
                  </a:rPr>
                  <a:t>Inside this loop, </a:t>
                </a:r>
                <a:r>
                  <a:rPr lang="en-US" sz="2400" b="1" i="1" dirty="0" smtClean="0">
                    <a:solidFill>
                      <a:srgbClr val="C00000"/>
                    </a:solidFill>
                    <a:cs typeface="Consolas" panose="020B0609020204030204" pitchFamily="49" charset="0"/>
                  </a:rPr>
                  <a:t>go through all nodes </a:t>
                </a:r>
                <a:r>
                  <a:rPr lang="en-US" sz="2400" b="1" dirty="0" smtClean="0">
                    <a:cs typeface="Consolas" panose="020B0609020204030204" pitchFamily="49" charset="0"/>
                  </a:rPr>
                  <a:t>and when we find one with distance “</a:t>
                </a:r>
                <a:r>
                  <a:rPr lang="en-US" sz="2400" b="1" dirty="0" err="1" smtClean="0">
                    <a:cs typeface="Consolas" panose="020B0609020204030204" pitchFamily="49" charset="0"/>
                  </a:rPr>
                  <a:t>len</a:t>
                </a:r>
                <a:r>
                  <a:rPr lang="en-US" sz="2400" b="1" dirty="0" smtClean="0">
                    <a:cs typeface="Consolas" panose="020B0609020204030204" pitchFamily="49" charset="0"/>
                  </a:rPr>
                  <a:t>” we mark all </a:t>
                </a:r>
                <a:r>
                  <a:rPr lang="en-US" sz="2400" b="1" i="1" dirty="0" smtClean="0">
                    <a:cs typeface="Consolas" panose="020B0609020204030204" pitchFamily="49" charset="0"/>
                  </a:rPr>
                  <a:t>unmarked </a:t>
                </a:r>
                <a:r>
                  <a:rPr lang="en-US" sz="2400" b="1" dirty="0" smtClean="0">
                    <a:cs typeface="Consolas" panose="020B0609020204030204" pitchFamily="49" charset="0"/>
                  </a:rPr>
                  <a:t>adjacent nodes with distant “len+1”.</a:t>
                </a:r>
              </a:p>
              <a:p>
                <a:pPr marL="109728" indent="0">
                  <a:buNone/>
                </a:pPr>
                <a:endParaRPr lang="en-US" sz="1800" b="1" dirty="0">
                  <a:cs typeface="Consolas" panose="020B0609020204030204" pitchFamily="49" charset="0"/>
                </a:endParaRPr>
              </a:p>
              <a:p>
                <a:pPr marL="109728" indent="0">
                  <a:buNone/>
                </a:pPr>
                <a:r>
                  <a:rPr lang="en-US" sz="2400" b="1" dirty="0" smtClean="0">
                    <a:cs typeface="Consolas" panose="020B0609020204030204" pitchFamily="49" charset="0"/>
                  </a:rPr>
                  <a:t>Double nested loops: </a:t>
                </a:r>
                <a:r>
                  <a:rPr lang="en-US" sz="2400" b="1" dirty="0" smtClean="0">
                    <a:solidFill>
                      <a:srgbClr val="0070C0"/>
                    </a:solidFill>
                    <a:cs typeface="Consolas" panose="020B0609020204030204" pitchFamily="49" charset="0"/>
                  </a:rPr>
                  <a:t>O(|V|-1) * O(|V|)  </a:t>
                </a:r>
                <a:r>
                  <a:rPr lang="en-US" sz="2400" b="1" dirty="0" smtClean="0">
                    <a:cs typeface="Consolas" panose="020B0609020204030204" pitchFamily="49" charset="0"/>
                  </a:rPr>
                  <a:t>is</a:t>
                </a:r>
                <a:r>
                  <a:rPr lang="en-US" sz="2400" b="1" dirty="0" smtClean="0">
                    <a:solidFill>
                      <a:srgbClr val="C00000"/>
                    </a:solidFill>
                    <a:cs typeface="Consolas" panose="020B0609020204030204" pitchFamily="49" charset="0"/>
                  </a:rPr>
                  <a:t>  O(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|</m:t>
                        </m:r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𝑽</m:t>
                        </m:r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|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 smtClean="0">
                    <a:solidFill>
                      <a:srgbClr val="C00000"/>
                    </a:solidFill>
                    <a:cs typeface="Consolas" panose="020B0609020204030204" pitchFamily="49" charset="0"/>
                  </a:rPr>
                  <a:t>)</a:t>
                </a:r>
                <a:endParaRPr lang="en-US" sz="2400" b="1" dirty="0">
                  <a:cs typeface="Consolas" panose="020B0609020204030204" pitchFamily="49" charset="0"/>
                </a:endParaRPr>
              </a:p>
              <a:p>
                <a:pPr marL="109728" indent="0">
                  <a:buNone/>
                </a:pPr>
                <a:endParaRPr lang="en-US" sz="2400" b="1" dirty="0"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5071872"/>
              </a:xfrm>
              <a:blipFill rotWithShape="0">
                <a:blip r:embed="rId2"/>
                <a:stretch>
                  <a:fillRect t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(Bad) Unweighted Shortest Path</a:t>
            </a:r>
            <a:endParaRPr lang="en-US" sz="400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2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9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8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7187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bad_SSSP_unweighted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 Vertex s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for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each Vertex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 {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v.dist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-1; } </a:t>
            </a:r>
          </a:p>
          <a:p>
            <a:pPr marL="109728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s.dist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 0;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currDist</a:t>
            </a:r>
            <a:r>
              <a:rPr lang="en-US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currDist</a:t>
            </a:r>
            <a:r>
              <a:rPr lang="en-US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&lt;|V|; 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currDist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 Vertex </a:t>
            </a:r>
            <a:r>
              <a:rPr lang="en-US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if(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v.dist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currDist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109728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for each Vertex w adjacent to v</a:t>
            </a:r>
          </a:p>
          <a:p>
            <a:pPr marL="109728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if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w.dist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-1 ) {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w.dist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currDist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  <a:p>
            <a:pPr marL="109728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w.path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 v;</a:t>
            </a:r>
          </a:p>
          <a:p>
            <a:pPr marL="109728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spcBef>
                <a:spcPts val="12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(Bad) Unweighted Shortest Path</a:t>
            </a:r>
            <a:endParaRPr lang="en-US" sz="400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6245" y="2590800"/>
            <a:ext cx="6934200" cy="3695700"/>
          </a:xfrm>
          <a:prstGeom prst="rect">
            <a:avLst/>
          </a:prstGeom>
          <a:solidFill>
            <a:schemeClr val="bg1">
              <a:lumMod val="95000"/>
              <a:alpha val="9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58890" y="3313944"/>
            <a:ext cx="1323110" cy="707886"/>
          </a:xfrm>
          <a:prstGeom prst="rect">
            <a:avLst/>
          </a:prstGeom>
          <a:gradFill>
            <a:gsLst>
              <a:gs pos="0">
                <a:schemeClr val="bg1">
                  <a:tint val="55000"/>
                  <a:satMod val="300000"/>
                </a:schemeClr>
              </a:gs>
              <a:gs pos="40000">
                <a:schemeClr val="bg1">
                  <a:tint val="65000"/>
                  <a:satMod val="300000"/>
                </a:schemeClr>
              </a:gs>
              <a:gs pos="100000">
                <a:schemeClr val="bg1">
                  <a:shade val="65000"/>
                  <a:satMod val="300000"/>
                </a:schemeClr>
              </a:gs>
            </a:gsLst>
            <a:path path="circle">
              <a:fillToRect l="65000" b="98000"/>
            </a:path>
          </a:gra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For each distance</a:t>
            </a:r>
            <a:endParaRPr lang="en-US" sz="2000" b="1" dirty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4678" y="3124200"/>
            <a:ext cx="5410200" cy="3048000"/>
          </a:xfrm>
          <a:prstGeom prst="rect">
            <a:avLst/>
          </a:prstGeom>
          <a:solidFill>
            <a:schemeClr val="bg1">
              <a:lumMod val="95000"/>
              <a:alpha val="9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05052" y="4793601"/>
            <a:ext cx="1065648" cy="1015663"/>
          </a:xfrm>
          <a:prstGeom prst="rect">
            <a:avLst/>
          </a:prstGeom>
          <a:gradFill>
            <a:gsLst>
              <a:gs pos="0">
                <a:schemeClr val="bg1">
                  <a:tint val="55000"/>
                  <a:satMod val="300000"/>
                </a:schemeClr>
              </a:gs>
              <a:gs pos="40000">
                <a:schemeClr val="bg1">
                  <a:tint val="65000"/>
                  <a:satMod val="300000"/>
                </a:schemeClr>
              </a:gs>
              <a:gs pos="100000">
                <a:schemeClr val="bg1">
                  <a:shade val="65000"/>
                  <a:satMod val="300000"/>
                </a:schemeClr>
              </a:gs>
            </a:gsLst>
            <a:path path="circle">
              <a:fillToRect l="65000" b="98000"/>
            </a:path>
          </a:gra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For each node</a:t>
            </a:r>
            <a:endParaRPr lang="en-US" sz="2000" b="1" dirty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4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3389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(Bad) Unweighted Shortest Path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400" y="1371600"/>
            <a:ext cx="4876800" cy="3822951"/>
            <a:chOff x="147901" y="3657600"/>
            <a:chExt cx="3986554" cy="3063193"/>
          </a:xfrm>
        </p:grpSpPr>
        <p:sp>
          <p:nvSpPr>
            <p:cNvPr id="8" name="Rounded Rectangle 7"/>
            <p:cNvSpPr/>
            <p:nvPr/>
          </p:nvSpPr>
          <p:spPr>
            <a:xfrm>
              <a:off x="147901" y="3657600"/>
              <a:ext cx="3986554" cy="306319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mpd="sng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57200" y="3951981"/>
              <a:ext cx="3357132" cy="2474430"/>
              <a:chOff x="603039" y="1771595"/>
              <a:chExt cx="2873582" cy="2092255"/>
            </a:xfrm>
          </p:grpSpPr>
          <p:cxnSp>
            <p:nvCxnSpPr>
              <p:cNvPr id="25" name="Straight Arrow Connector 24"/>
              <p:cNvCxnSpPr>
                <a:stCxn id="45" idx="3"/>
                <a:endCxn id="29" idx="7"/>
              </p:cNvCxnSpPr>
              <p:nvPr/>
            </p:nvCxnSpPr>
            <p:spPr>
              <a:xfrm flipH="1">
                <a:off x="1626748" y="3025262"/>
                <a:ext cx="329271" cy="516616"/>
              </a:xfrm>
              <a:prstGeom prst="straightConnector1">
                <a:avLst/>
              </a:prstGeom>
              <a:ln w="317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>
                <a:off x="603039" y="1771595"/>
                <a:ext cx="2873582" cy="2092255"/>
                <a:chOff x="603039" y="1771595"/>
                <a:chExt cx="2873582" cy="2092255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603039" y="1771595"/>
                  <a:ext cx="2315601" cy="1311870"/>
                  <a:chOff x="672813" y="3338604"/>
                  <a:chExt cx="2957361" cy="1628719"/>
                </a:xfrm>
              </p:grpSpPr>
              <p:cxnSp>
                <p:nvCxnSpPr>
                  <p:cNvPr id="40" name="Straight Arrow Connector 39"/>
                  <p:cNvCxnSpPr>
                    <a:stCxn id="45" idx="2"/>
                    <a:endCxn id="43" idx="6"/>
                  </p:cNvCxnSpPr>
                  <p:nvPr/>
                </p:nvCxnSpPr>
                <p:spPr>
                  <a:xfrm flipH="1">
                    <a:off x="1165370" y="4729487"/>
                    <a:ext cx="1163263" cy="3675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Oval 40"/>
                  <p:cNvSpPr/>
                  <p:nvPr/>
                </p:nvSpPr>
                <p:spPr>
                  <a:xfrm>
                    <a:off x="1519650" y="3347836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3137617" y="3338604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672813" y="4499000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" name="Straight Arrow Connector 43"/>
                  <p:cNvCxnSpPr>
                    <a:stCxn id="41" idx="3"/>
                    <a:endCxn id="43" idx="7"/>
                  </p:cNvCxnSpPr>
                  <p:nvPr/>
                </p:nvCxnSpPr>
                <p:spPr>
                  <a:xfrm flipH="1">
                    <a:off x="1093237" y="3747575"/>
                    <a:ext cx="498546" cy="820010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headEnd type="triangle" w="med" len="med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Oval 44"/>
                  <p:cNvSpPr/>
                  <p:nvPr/>
                </p:nvSpPr>
                <p:spPr>
                  <a:xfrm>
                    <a:off x="2328633" y="4495326"/>
                    <a:ext cx="492557" cy="468321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6" name="Straight Arrow Connector 45"/>
                  <p:cNvCxnSpPr>
                    <a:stCxn id="42" idx="3"/>
                    <a:endCxn id="45" idx="7"/>
                  </p:cNvCxnSpPr>
                  <p:nvPr/>
                </p:nvCxnSpPr>
                <p:spPr>
                  <a:xfrm flipH="1">
                    <a:off x="2749057" y="3738343"/>
                    <a:ext cx="460693" cy="825568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>
                    <a:stCxn id="41" idx="5"/>
                    <a:endCxn id="45" idx="1"/>
                  </p:cNvCxnSpPr>
                  <p:nvPr/>
                </p:nvCxnSpPr>
                <p:spPr>
                  <a:xfrm>
                    <a:off x="1940074" y="3747575"/>
                    <a:ext cx="460692" cy="816336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>
                    <a:stCxn id="41" idx="6"/>
                    <a:endCxn id="42" idx="2"/>
                  </p:cNvCxnSpPr>
                  <p:nvPr/>
                </p:nvCxnSpPr>
                <p:spPr>
                  <a:xfrm flipV="1">
                    <a:off x="2012207" y="3572765"/>
                    <a:ext cx="1125410" cy="9232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605946" y="3403100"/>
                    <a:ext cx="276955" cy="387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A</a:t>
                    </a: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2407972" y="4567377"/>
                    <a:ext cx="275479" cy="387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D</a:t>
                    </a:r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716429" y="4563911"/>
                    <a:ext cx="325452" cy="3911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C</a:t>
                    </a: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225155" y="3407420"/>
                    <a:ext cx="265858" cy="387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B</a:t>
                    </a:r>
                  </a:p>
                </p:txBody>
              </p:sp>
            </p:grpSp>
            <p:sp>
              <p:nvSpPr>
                <p:cNvPr id="28" name="Oval 27"/>
                <p:cNvSpPr/>
                <p:nvPr/>
              </p:nvSpPr>
              <p:spPr>
                <a:xfrm>
                  <a:off x="3090951" y="2712968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297558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584639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149459" y="2752974"/>
                  <a:ext cx="225087" cy="312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E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354038" y="3546925"/>
                  <a:ext cx="270185" cy="312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F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631907" y="3539027"/>
                  <a:ext cx="271292" cy="312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G</a:t>
                  </a:r>
                </a:p>
              </p:txBody>
            </p:sp>
            <p:cxnSp>
              <p:nvCxnSpPr>
                <p:cNvPr id="34" name="Straight Arrow Connector 33"/>
                <p:cNvCxnSpPr>
                  <a:stCxn id="42" idx="5"/>
                  <a:endCxn id="28" idx="0"/>
                </p:cNvCxnSpPr>
                <p:nvPr/>
              </p:nvCxnSpPr>
              <p:spPr>
                <a:xfrm>
                  <a:off x="2862160" y="2093568"/>
                  <a:ext cx="421626" cy="619400"/>
                </a:xfrm>
                <a:prstGeom prst="straightConnector1">
                  <a:avLst/>
                </a:prstGeom>
                <a:ln w="317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28" idx="2"/>
                  <a:endCxn id="45" idx="6"/>
                </p:cNvCxnSpPr>
                <p:nvPr/>
              </p:nvCxnSpPr>
              <p:spPr>
                <a:xfrm flipH="1" flipV="1">
                  <a:off x="2285209" y="2891897"/>
                  <a:ext cx="805742" cy="9678"/>
                </a:xfrm>
                <a:prstGeom prst="straightConnector1">
                  <a:avLst/>
                </a:prstGeom>
                <a:ln w="31750">
                  <a:solidFill>
                    <a:schemeClr val="accent4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43" idx="5"/>
                  <a:endCxn id="29" idx="1"/>
                </p:cNvCxnSpPr>
                <p:nvPr/>
              </p:nvCxnSpPr>
              <p:spPr>
                <a:xfrm>
                  <a:off x="932229" y="3028223"/>
                  <a:ext cx="421809" cy="513654"/>
                </a:xfrm>
                <a:prstGeom prst="straightConnector1">
                  <a:avLst/>
                </a:prstGeom>
                <a:ln w="31750">
                  <a:solidFill>
                    <a:schemeClr val="accent4">
                      <a:lumMod val="75000"/>
                    </a:schemeClr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45" idx="5"/>
                  <a:endCxn id="30" idx="1"/>
                </p:cNvCxnSpPr>
                <p:nvPr/>
              </p:nvCxnSpPr>
              <p:spPr>
                <a:xfrm>
                  <a:off x="2228729" y="3025262"/>
                  <a:ext cx="412390" cy="516616"/>
                </a:xfrm>
                <a:prstGeom prst="straightConnector1">
                  <a:avLst/>
                </a:prstGeom>
                <a:ln w="317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28" idx="4"/>
                  <a:endCxn id="30" idx="7"/>
                </p:cNvCxnSpPr>
                <p:nvPr/>
              </p:nvCxnSpPr>
              <p:spPr>
                <a:xfrm flipH="1">
                  <a:off x="2913829" y="3090182"/>
                  <a:ext cx="369957" cy="451696"/>
                </a:xfrm>
                <a:prstGeom prst="straightConnector1">
                  <a:avLst/>
                </a:prstGeom>
                <a:ln w="317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>
                  <a:stCxn id="30" idx="2"/>
                  <a:endCxn id="29" idx="6"/>
                </p:cNvCxnSpPr>
                <p:nvPr/>
              </p:nvCxnSpPr>
              <p:spPr>
                <a:xfrm flipH="1">
                  <a:off x="1683228" y="3675243"/>
                  <a:ext cx="901411" cy="0"/>
                </a:xfrm>
                <a:prstGeom prst="straightConnector1">
                  <a:avLst/>
                </a:prstGeom>
                <a:ln w="317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" name="Down Arrow 3"/>
            <p:cNvSpPr/>
            <p:nvPr/>
          </p:nvSpPr>
          <p:spPr>
            <a:xfrm>
              <a:off x="468655" y="4532690"/>
              <a:ext cx="261406" cy="457200"/>
            </a:xfrm>
            <a:prstGeom prst="down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51713" y="380138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08742" y="23719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798" y="3887341"/>
            <a:ext cx="27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7800" y="118693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 is marked </a:t>
            </a:r>
            <a:r>
              <a:rPr lang="en-US" b="1" dirty="0" smtClean="0">
                <a:solidFill>
                  <a:srgbClr val="C00000"/>
                </a:solidFill>
              </a:rPr>
              <a:t>0</a:t>
            </a:r>
            <a:r>
              <a:rPr lang="en-US" b="1" dirty="0" smtClean="0"/>
              <a:t> to start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257800" y="1610343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currDist</a:t>
            </a:r>
            <a:r>
              <a:rPr lang="en-US" b="1" dirty="0" smtClean="0"/>
              <a:t> = </a:t>
            </a:r>
            <a:r>
              <a:rPr lang="en-US" b="1" dirty="0" smtClean="0">
                <a:solidFill>
                  <a:srgbClr val="C00000"/>
                </a:solidFill>
              </a:rPr>
              <a:t>0</a:t>
            </a:r>
            <a:r>
              <a:rPr lang="en-US" b="1" dirty="0" smtClean="0"/>
              <a:t>, </a:t>
            </a:r>
          </a:p>
          <a:p>
            <a:r>
              <a:rPr lang="en-US" b="1" dirty="0" smtClean="0"/>
              <a:t>find all nodes marked </a:t>
            </a:r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24500" y="221801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We find C, and mark adjacencies </a:t>
            </a:r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0+1</a:t>
            </a:r>
            <a:endParaRPr lang="en-US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57800" y="2871443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currDist</a:t>
            </a:r>
            <a:r>
              <a:rPr lang="en-US" b="1" dirty="0" smtClean="0"/>
              <a:t> = 1, </a:t>
            </a:r>
          </a:p>
          <a:p>
            <a:r>
              <a:rPr lang="en-US" b="1" dirty="0" smtClean="0"/>
              <a:t>find all nodes marked 1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535887" y="3504439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We find </a:t>
            </a:r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A</a:t>
            </a:r>
            <a:r>
              <a:rPr lang="en-US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, and mark adjacencies </a:t>
            </a:r>
            <a:r>
              <a:rPr lang="en-US" b="1" dirty="0">
                <a:solidFill>
                  <a:srgbClr val="C00000"/>
                </a:solidFill>
                <a:latin typeface="Segoe Print" panose="02000600000000000000" pitchFamily="2" charset="0"/>
              </a:rPr>
              <a:t>1</a:t>
            </a:r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+1</a:t>
            </a:r>
            <a:endParaRPr lang="en-US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06872" y="2722298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2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434960" y="2350902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2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26055" y="417695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We find </a:t>
            </a:r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F</a:t>
            </a:r>
            <a:r>
              <a:rPr lang="en-US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, no adjacencies</a:t>
            </a:r>
            <a:endParaRPr lang="en-US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57800" y="4572464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currDist</a:t>
            </a:r>
            <a:r>
              <a:rPr lang="en-US" b="1" dirty="0" smtClean="0"/>
              <a:t> = 2, </a:t>
            </a:r>
          </a:p>
          <a:p>
            <a:r>
              <a:rPr lang="en-US" b="1" dirty="0" smtClean="0"/>
              <a:t>find all nodes marked 2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5524500" y="5244976"/>
            <a:ext cx="346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We find </a:t>
            </a:r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B</a:t>
            </a:r>
            <a:r>
              <a:rPr lang="en-US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, and mark unmarked adjacencies </a:t>
            </a:r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2+1</a:t>
            </a:r>
            <a:endParaRPr lang="en-US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81659" y="2727347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3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35887" y="5883269"/>
            <a:ext cx="346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We find </a:t>
            </a:r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D</a:t>
            </a:r>
            <a:r>
              <a:rPr lang="en-US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, and mark unmarked adjacencies </a:t>
            </a:r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2+1</a:t>
            </a:r>
            <a:endParaRPr lang="en-US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22464" y="3931834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3</a:t>
            </a:r>
            <a:endParaRPr 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7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4" grpId="0"/>
      <p:bldP spid="55" grpId="0"/>
      <p:bldP spid="9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3389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Smarter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184988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Recognize that once we deal with a node with some length (like 1) we will not work on that node again</a:t>
            </a:r>
            <a:endParaRPr lang="en-US" sz="24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20872" y="3429000"/>
            <a:ext cx="4351128" cy="3292900"/>
            <a:chOff x="220872" y="3429000"/>
            <a:chExt cx="4351128" cy="3292900"/>
          </a:xfrm>
        </p:grpSpPr>
        <p:grpSp>
          <p:nvGrpSpPr>
            <p:cNvPr id="5" name="Group 4"/>
            <p:cNvGrpSpPr/>
            <p:nvPr/>
          </p:nvGrpSpPr>
          <p:grpSpPr>
            <a:xfrm>
              <a:off x="220872" y="3429000"/>
              <a:ext cx="4351128" cy="3292900"/>
              <a:chOff x="147901" y="3657600"/>
              <a:chExt cx="3986554" cy="3063193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147901" y="3657600"/>
                <a:ext cx="3986554" cy="306319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mpd="sng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457200" y="3951981"/>
                <a:ext cx="3357132" cy="2474430"/>
                <a:chOff x="603039" y="1771595"/>
                <a:chExt cx="2873582" cy="2092255"/>
              </a:xfrm>
            </p:grpSpPr>
            <p:cxnSp>
              <p:nvCxnSpPr>
                <p:cNvPr id="25" name="Straight Arrow Connector 24"/>
                <p:cNvCxnSpPr>
                  <a:stCxn id="45" idx="3"/>
                  <a:endCxn id="29" idx="7"/>
                </p:cNvCxnSpPr>
                <p:nvPr/>
              </p:nvCxnSpPr>
              <p:spPr>
                <a:xfrm flipH="1">
                  <a:off x="1626748" y="3025262"/>
                  <a:ext cx="329271" cy="516616"/>
                </a:xfrm>
                <a:prstGeom prst="straightConnector1">
                  <a:avLst/>
                </a:prstGeom>
                <a:ln w="317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25"/>
                <p:cNvGrpSpPr/>
                <p:nvPr/>
              </p:nvGrpSpPr>
              <p:grpSpPr>
                <a:xfrm>
                  <a:off x="603039" y="1771595"/>
                  <a:ext cx="2873582" cy="2092255"/>
                  <a:chOff x="603039" y="1771595"/>
                  <a:chExt cx="2873582" cy="2092255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603039" y="1771595"/>
                    <a:ext cx="2315601" cy="1311870"/>
                    <a:chOff x="672813" y="3338604"/>
                    <a:chExt cx="2957361" cy="1628719"/>
                  </a:xfrm>
                </p:grpSpPr>
                <p:cxnSp>
                  <p:nvCxnSpPr>
                    <p:cNvPr id="40" name="Straight Arrow Connector 39"/>
                    <p:cNvCxnSpPr>
                      <a:stCxn id="45" idx="2"/>
                      <a:endCxn id="43" idx="6"/>
                    </p:cNvCxnSpPr>
                    <p:nvPr/>
                  </p:nvCxnSpPr>
                  <p:spPr>
                    <a:xfrm flipH="1">
                      <a:off x="1165370" y="4729487"/>
                      <a:ext cx="1163263" cy="3675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Oval 40"/>
                    <p:cNvSpPr/>
                    <p:nvPr/>
                  </p:nvSpPr>
                  <p:spPr>
                    <a:xfrm>
                      <a:off x="1519650" y="3347836"/>
                      <a:ext cx="492557" cy="468323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Oval 41"/>
                    <p:cNvSpPr/>
                    <p:nvPr/>
                  </p:nvSpPr>
                  <p:spPr>
                    <a:xfrm>
                      <a:off x="3137617" y="3338604"/>
                      <a:ext cx="492557" cy="468323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672813" y="4499000"/>
                      <a:ext cx="492557" cy="468323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4" name="Straight Arrow Connector 43"/>
                    <p:cNvCxnSpPr>
                      <a:stCxn id="41" idx="3"/>
                      <a:endCxn id="43" idx="7"/>
                    </p:cNvCxnSpPr>
                    <p:nvPr/>
                  </p:nvCxnSpPr>
                  <p:spPr>
                    <a:xfrm flipH="1">
                      <a:off x="1093237" y="3747575"/>
                      <a:ext cx="498546" cy="820010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headEnd type="triangle" w="med" len="med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2328633" y="4495326"/>
                      <a:ext cx="492557" cy="468321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6" name="Straight Arrow Connector 45"/>
                    <p:cNvCxnSpPr>
                      <a:stCxn id="42" idx="3"/>
                      <a:endCxn id="45" idx="7"/>
                    </p:cNvCxnSpPr>
                    <p:nvPr/>
                  </p:nvCxnSpPr>
                  <p:spPr>
                    <a:xfrm flipH="1">
                      <a:off x="2749057" y="3738343"/>
                      <a:ext cx="460693" cy="825568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Arrow Connector 46"/>
                    <p:cNvCxnSpPr>
                      <a:stCxn id="41" idx="5"/>
                      <a:endCxn id="45" idx="1"/>
                    </p:cNvCxnSpPr>
                    <p:nvPr/>
                  </p:nvCxnSpPr>
                  <p:spPr>
                    <a:xfrm>
                      <a:off x="1940074" y="3747575"/>
                      <a:ext cx="460692" cy="816336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Arrow Connector 47"/>
                    <p:cNvCxnSpPr>
                      <a:stCxn id="41" idx="6"/>
                      <a:endCxn id="42" idx="2"/>
                    </p:cNvCxnSpPr>
                    <p:nvPr/>
                  </p:nvCxnSpPr>
                  <p:spPr>
                    <a:xfrm flipV="1">
                      <a:off x="2012207" y="3572765"/>
                      <a:ext cx="1125410" cy="9232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605946" y="3403100"/>
                      <a:ext cx="276955" cy="3877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A</a:t>
                      </a:r>
                    </a:p>
                  </p:txBody>
                </p:sp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2407972" y="4567377"/>
                      <a:ext cx="275479" cy="3877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D</a:t>
                      </a:r>
                    </a:p>
                  </p:txBody>
                </p:sp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716429" y="4563911"/>
                      <a:ext cx="325452" cy="3911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C</a:t>
                      </a:r>
                    </a:p>
                  </p:txBody>
                </p:sp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3225155" y="3407420"/>
                      <a:ext cx="265858" cy="3877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B</a:t>
                      </a:r>
                    </a:p>
                  </p:txBody>
                </p:sp>
              </p:grpSp>
              <p:sp>
                <p:nvSpPr>
                  <p:cNvPr id="28" name="Oval 27"/>
                  <p:cNvSpPr/>
                  <p:nvPr/>
                </p:nvSpPr>
                <p:spPr>
                  <a:xfrm>
                    <a:off x="3090951" y="2712968"/>
                    <a:ext cx="385670" cy="377214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1297558" y="3486636"/>
                    <a:ext cx="385670" cy="377214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2584639" y="3486636"/>
                    <a:ext cx="385670" cy="377214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3149459" y="2752974"/>
                    <a:ext cx="225087" cy="3122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E</a:t>
                    </a: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354038" y="3546925"/>
                    <a:ext cx="270185" cy="3122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F</a:t>
                    </a:r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631907" y="3539027"/>
                    <a:ext cx="271292" cy="3122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G</a:t>
                    </a:r>
                  </a:p>
                </p:txBody>
              </p:sp>
              <p:cxnSp>
                <p:nvCxnSpPr>
                  <p:cNvPr id="34" name="Straight Arrow Connector 33"/>
                  <p:cNvCxnSpPr>
                    <a:stCxn id="42" idx="5"/>
                    <a:endCxn id="28" idx="0"/>
                  </p:cNvCxnSpPr>
                  <p:nvPr/>
                </p:nvCxnSpPr>
                <p:spPr>
                  <a:xfrm>
                    <a:off x="2862160" y="2093568"/>
                    <a:ext cx="421626" cy="619400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>
                    <a:stCxn id="28" idx="2"/>
                    <a:endCxn id="45" idx="6"/>
                  </p:cNvCxnSpPr>
                  <p:nvPr/>
                </p:nvCxnSpPr>
                <p:spPr>
                  <a:xfrm flipH="1" flipV="1">
                    <a:off x="2285209" y="2891897"/>
                    <a:ext cx="805742" cy="9678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/>
                  <p:cNvCxnSpPr>
                    <a:stCxn id="43" idx="5"/>
                    <a:endCxn id="29" idx="1"/>
                  </p:cNvCxnSpPr>
                  <p:nvPr/>
                </p:nvCxnSpPr>
                <p:spPr>
                  <a:xfrm>
                    <a:off x="932229" y="3028223"/>
                    <a:ext cx="421809" cy="513654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/>
                  <p:cNvCxnSpPr>
                    <a:stCxn id="45" idx="5"/>
                    <a:endCxn id="30" idx="1"/>
                  </p:cNvCxnSpPr>
                  <p:nvPr/>
                </p:nvCxnSpPr>
                <p:spPr>
                  <a:xfrm>
                    <a:off x="2228729" y="3025262"/>
                    <a:ext cx="412390" cy="516616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/>
                  <p:cNvCxnSpPr>
                    <a:stCxn id="28" idx="4"/>
                    <a:endCxn id="30" idx="7"/>
                  </p:cNvCxnSpPr>
                  <p:nvPr/>
                </p:nvCxnSpPr>
                <p:spPr>
                  <a:xfrm flipH="1">
                    <a:off x="2913829" y="3090182"/>
                    <a:ext cx="369957" cy="451696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/>
                  <p:cNvCxnSpPr>
                    <a:stCxn id="30" idx="2"/>
                    <a:endCxn id="29" idx="6"/>
                  </p:cNvCxnSpPr>
                  <p:nvPr/>
                </p:nvCxnSpPr>
                <p:spPr>
                  <a:xfrm flipH="1">
                    <a:off x="1683228" y="3675243"/>
                    <a:ext cx="901411" cy="0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" name="Down Arrow 3"/>
              <p:cNvSpPr/>
              <p:nvPr/>
            </p:nvSpPr>
            <p:spPr>
              <a:xfrm>
                <a:off x="468655" y="4532690"/>
                <a:ext cx="261406" cy="457200"/>
              </a:xfrm>
              <a:prstGeom prst="downArrow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30475" y="5498426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0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13644" y="5575045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17331" y="4289787"/>
              <a:ext cx="277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329971" y="4601706"/>
              <a:ext cx="295322" cy="347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2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134294" y="4267774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2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99014" y="4591470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3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145495" y="5620621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3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81000" y="2222136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 the outer loop revisits C, A, F (lengths 0, 1) just to get to B, D (length 2).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864079" y="3372609"/>
            <a:ext cx="373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We can visit only the “rest of the nodes” </a:t>
            </a:r>
          </a:p>
          <a:p>
            <a:r>
              <a:rPr lang="en-US" sz="2400" b="1" i="1" dirty="0" smtClean="0">
                <a:solidFill>
                  <a:srgbClr val="0070C0"/>
                </a:solidFill>
              </a:rPr>
              <a:t>by doing a </a:t>
            </a:r>
          </a:p>
          <a:p>
            <a:r>
              <a:rPr lang="en-US" sz="2400" b="1" i="1" dirty="0" smtClean="0">
                <a:solidFill>
                  <a:srgbClr val="C00000"/>
                </a:solidFill>
              </a:rPr>
              <a:t>breadth-first search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92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3" grpId="0"/>
      <p:bldP spid="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1800" b="1" dirty="0" smtClean="0"/>
              <a:t>Consider </a:t>
            </a:r>
            <a:r>
              <a:rPr lang="en-US" sz="1800" b="1" dirty="0" smtClean="0">
                <a:solidFill>
                  <a:srgbClr val="C00000"/>
                </a:solidFill>
              </a:rPr>
              <a:t>G</a:t>
            </a:r>
            <a:r>
              <a:rPr lang="en-US" sz="1800" b="1" dirty="0" smtClean="0"/>
              <a:t> and start node </a:t>
            </a:r>
            <a:r>
              <a:rPr lang="en-US" sz="1800" b="1" dirty="0" smtClean="0">
                <a:solidFill>
                  <a:srgbClr val="C00000"/>
                </a:solidFill>
              </a:rPr>
              <a:t>C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1800" b="1" i="1" dirty="0" smtClean="0">
                <a:solidFill>
                  <a:srgbClr val="0070C0"/>
                </a:solidFill>
              </a:rPr>
              <a:t>We will annotate each node </a:t>
            </a:r>
            <a:r>
              <a:rPr lang="en-US" sz="1800" b="1" i="1" dirty="0" smtClean="0">
                <a:solidFill>
                  <a:srgbClr val="C00000"/>
                </a:solidFill>
              </a:rPr>
              <a:t>N </a:t>
            </a:r>
            <a:r>
              <a:rPr lang="en-US" sz="1800" b="1" i="1" dirty="0" smtClean="0">
                <a:solidFill>
                  <a:srgbClr val="0070C0"/>
                </a:solidFill>
              </a:rPr>
              <a:t>with an integer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800" b="1" i="1" dirty="0" smtClean="0">
                <a:solidFill>
                  <a:srgbClr val="0070C0"/>
                </a:solidFill>
              </a:rPr>
              <a:t>This integer tells the shortest path from </a:t>
            </a:r>
            <a:r>
              <a:rPr lang="en-US" sz="1800" b="1" i="1" dirty="0" smtClean="0">
                <a:solidFill>
                  <a:srgbClr val="C00000"/>
                </a:solidFill>
              </a:rPr>
              <a:t>C to N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1800" b="1" i="1" dirty="0" smtClean="0">
                <a:solidFill>
                  <a:srgbClr val="0070C0"/>
                </a:solidFill>
              </a:rPr>
              <a:t>Start with </a:t>
            </a:r>
            <a:r>
              <a:rPr lang="en-US" sz="1800" b="1" i="1" dirty="0" smtClean="0">
                <a:solidFill>
                  <a:srgbClr val="C00000"/>
                </a:solidFill>
              </a:rPr>
              <a:t>0 </a:t>
            </a:r>
            <a:r>
              <a:rPr lang="en-US" sz="1800" b="1" i="1" dirty="0" smtClean="0">
                <a:solidFill>
                  <a:srgbClr val="0070C0"/>
                </a:solidFill>
              </a:rPr>
              <a:t>on </a:t>
            </a:r>
            <a:r>
              <a:rPr lang="en-US" sz="1800" b="1" i="1" dirty="0" smtClean="0">
                <a:solidFill>
                  <a:srgbClr val="C00000"/>
                </a:solidFill>
              </a:rPr>
              <a:t>C</a:t>
            </a:r>
            <a:r>
              <a:rPr lang="en-US" sz="1800" b="1" i="1" dirty="0" smtClean="0">
                <a:solidFill>
                  <a:srgbClr val="0070C0"/>
                </a:solidFill>
              </a:rPr>
              <a:t>, since there is a path length 0 from C to 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3389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Unweighted Shortest Path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47767" y="3220484"/>
            <a:ext cx="4038600" cy="3139393"/>
            <a:chOff x="147901" y="3657600"/>
            <a:chExt cx="3986554" cy="3063193"/>
          </a:xfrm>
        </p:grpSpPr>
        <p:sp>
          <p:nvSpPr>
            <p:cNvPr id="8" name="Rounded Rectangle 7"/>
            <p:cNvSpPr/>
            <p:nvPr/>
          </p:nvSpPr>
          <p:spPr>
            <a:xfrm>
              <a:off x="147901" y="3657600"/>
              <a:ext cx="3986554" cy="306319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mpd="sng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57200" y="3951981"/>
              <a:ext cx="3357132" cy="2474430"/>
              <a:chOff x="603039" y="1771595"/>
              <a:chExt cx="2873582" cy="2092255"/>
            </a:xfrm>
          </p:grpSpPr>
          <p:cxnSp>
            <p:nvCxnSpPr>
              <p:cNvPr id="25" name="Straight Arrow Connector 24"/>
              <p:cNvCxnSpPr>
                <a:stCxn id="45" idx="3"/>
                <a:endCxn id="29" idx="7"/>
              </p:cNvCxnSpPr>
              <p:nvPr/>
            </p:nvCxnSpPr>
            <p:spPr>
              <a:xfrm flipH="1">
                <a:off x="1626748" y="3025262"/>
                <a:ext cx="329271" cy="516616"/>
              </a:xfrm>
              <a:prstGeom prst="straightConnector1">
                <a:avLst/>
              </a:prstGeom>
              <a:ln w="317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>
                <a:off x="603039" y="1771595"/>
                <a:ext cx="2873582" cy="2092255"/>
                <a:chOff x="603039" y="1771595"/>
                <a:chExt cx="2873582" cy="2092255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603039" y="1771595"/>
                  <a:ext cx="2315601" cy="1311870"/>
                  <a:chOff x="672813" y="3338604"/>
                  <a:chExt cx="2957361" cy="1628719"/>
                </a:xfrm>
              </p:grpSpPr>
              <p:cxnSp>
                <p:nvCxnSpPr>
                  <p:cNvPr id="40" name="Straight Arrow Connector 39"/>
                  <p:cNvCxnSpPr>
                    <a:stCxn id="45" idx="2"/>
                    <a:endCxn id="43" idx="6"/>
                  </p:cNvCxnSpPr>
                  <p:nvPr/>
                </p:nvCxnSpPr>
                <p:spPr>
                  <a:xfrm flipH="1">
                    <a:off x="1165370" y="4729487"/>
                    <a:ext cx="1163263" cy="3675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Oval 40"/>
                  <p:cNvSpPr/>
                  <p:nvPr/>
                </p:nvSpPr>
                <p:spPr>
                  <a:xfrm>
                    <a:off x="1519650" y="3347836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3137617" y="3338604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672813" y="4499000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" name="Straight Arrow Connector 43"/>
                  <p:cNvCxnSpPr>
                    <a:stCxn id="41" idx="3"/>
                    <a:endCxn id="43" idx="7"/>
                  </p:cNvCxnSpPr>
                  <p:nvPr/>
                </p:nvCxnSpPr>
                <p:spPr>
                  <a:xfrm flipH="1">
                    <a:off x="1093237" y="3747575"/>
                    <a:ext cx="498546" cy="820010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headEnd type="triangle" w="med" len="med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Oval 44"/>
                  <p:cNvSpPr/>
                  <p:nvPr/>
                </p:nvSpPr>
                <p:spPr>
                  <a:xfrm>
                    <a:off x="2328633" y="4495326"/>
                    <a:ext cx="492557" cy="468321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6" name="Straight Arrow Connector 45"/>
                  <p:cNvCxnSpPr>
                    <a:stCxn id="42" idx="3"/>
                    <a:endCxn id="45" idx="7"/>
                  </p:cNvCxnSpPr>
                  <p:nvPr/>
                </p:nvCxnSpPr>
                <p:spPr>
                  <a:xfrm flipH="1">
                    <a:off x="2749057" y="3738343"/>
                    <a:ext cx="460693" cy="825568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>
                    <a:stCxn id="41" idx="5"/>
                    <a:endCxn id="45" idx="1"/>
                  </p:cNvCxnSpPr>
                  <p:nvPr/>
                </p:nvCxnSpPr>
                <p:spPr>
                  <a:xfrm>
                    <a:off x="1940074" y="3747575"/>
                    <a:ext cx="460692" cy="816336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>
                    <a:stCxn id="41" idx="6"/>
                    <a:endCxn id="42" idx="2"/>
                  </p:cNvCxnSpPr>
                  <p:nvPr/>
                </p:nvCxnSpPr>
                <p:spPr>
                  <a:xfrm flipV="1">
                    <a:off x="2012207" y="3572765"/>
                    <a:ext cx="1125410" cy="9232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605946" y="3403100"/>
                    <a:ext cx="276955" cy="387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A</a:t>
                    </a: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2407972" y="4567377"/>
                    <a:ext cx="275479" cy="387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D</a:t>
                    </a:r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716429" y="4563911"/>
                    <a:ext cx="325452" cy="3911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C</a:t>
                    </a: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225155" y="3407420"/>
                    <a:ext cx="265858" cy="387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B</a:t>
                    </a:r>
                  </a:p>
                </p:txBody>
              </p:sp>
            </p:grpSp>
            <p:sp>
              <p:nvSpPr>
                <p:cNvPr id="28" name="Oval 27"/>
                <p:cNvSpPr/>
                <p:nvPr/>
              </p:nvSpPr>
              <p:spPr>
                <a:xfrm>
                  <a:off x="3090951" y="2712968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297558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584639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149459" y="2752974"/>
                  <a:ext cx="225087" cy="312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E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354038" y="3546925"/>
                  <a:ext cx="270185" cy="312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F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631907" y="3539027"/>
                  <a:ext cx="271292" cy="312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G</a:t>
                  </a:r>
                </a:p>
              </p:txBody>
            </p:sp>
            <p:cxnSp>
              <p:nvCxnSpPr>
                <p:cNvPr id="34" name="Straight Arrow Connector 33"/>
                <p:cNvCxnSpPr>
                  <a:stCxn id="42" idx="5"/>
                  <a:endCxn id="28" idx="0"/>
                </p:cNvCxnSpPr>
                <p:nvPr/>
              </p:nvCxnSpPr>
              <p:spPr>
                <a:xfrm>
                  <a:off x="2862160" y="2093568"/>
                  <a:ext cx="421626" cy="619400"/>
                </a:xfrm>
                <a:prstGeom prst="straightConnector1">
                  <a:avLst/>
                </a:prstGeom>
                <a:ln w="317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28" idx="2"/>
                  <a:endCxn id="45" idx="6"/>
                </p:cNvCxnSpPr>
                <p:nvPr/>
              </p:nvCxnSpPr>
              <p:spPr>
                <a:xfrm flipH="1" flipV="1">
                  <a:off x="2285209" y="2891897"/>
                  <a:ext cx="805742" cy="9678"/>
                </a:xfrm>
                <a:prstGeom prst="straightConnector1">
                  <a:avLst/>
                </a:prstGeom>
                <a:ln w="31750">
                  <a:solidFill>
                    <a:schemeClr val="accent4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43" idx="5"/>
                  <a:endCxn id="29" idx="1"/>
                </p:cNvCxnSpPr>
                <p:nvPr/>
              </p:nvCxnSpPr>
              <p:spPr>
                <a:xfrm>
                  <a:off x="932229" y="3028223"/>
                  <a:ext cx="421809" cy="513654"/>
                </a:xfrm>
                <a:prstGeom prst="straightConnector1">
                  <a:avLst/>
                </a:prstGeom>
                <a:ln w="31750">
                  <a:solidFill>
                    <a:schemeClr val="accent4">
                      <a:lumMod val="75000"/>
                    </a:schemeClr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45" idx="5"/>
                  <a:endCxn id="30" idx="1"/>
                </p:cNvCxnSpPr>
                <p:nvPr/>
              </p:nvCxnSpPr>
              <p:spPr>
                <a:xfrm>
                  <a:off x="2228729" y="3025262"/>
                  <a:ext cx="412390" cy="516616"/>
                </a:xfrm>
                <a:prstGeom prst="straightConnector1">
                  <a:avLst/>
                </a:prstGeom>
                <a:ln w="317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28" idx="4"/>
                  <a:endCxn id="30" idx="7"/>
                </p:cNvCxnSpPr>
                <p:nvPr/>
              </p:nvCxnSpPr>
              <p:spPr>
                <a:xfrm flipH="1">
                  <a:off x="2913829" y="3090182"/>
                  <a:ext cx="369957" cy="451696"/>
                </a:xfrm>
                <a:prstGeom prst="straightConnector1">
                  <a:avLst/>
                </a:prstGeom>
                <a:ln w="317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>
                  <a:stCxn id="30" idx="2"/>
                  <a:endCxn id="29" idx="6"/>
                </p:cNvCxnSpPr>
                <p:nvPr/>
              </p:nvCxnSpPr>
              <p:spPr>
                <a:xfrm flipH="1">
                  <a:off x="1683228" y="3675243"/>
                  <a:ext cx="901411" cy="0"/>
                </a:xfrm>
                <a:prstGeom prst="straightConnector1">
                  <a:avLst/>
                </a:prstGeom>
                <a:ln w="317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" name="Down Arrow 3"/>
            <p:cNvSpPr/>
            <p:nvPr/>
          </p:nvSpPr>
          <p:spPr>
            <a:xfrm>
              <a:off x="468655" y="4532690"/>
              <a:ext cx="261406" cy="457200"/>
            </a:xfrm>
            <a:prstGeom prst="down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98318" y="516371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0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7153" y="2838132"/>
            <a:ext cx="37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Now visit vertices adjacent to C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787153" y="3352491"/>
            <a:ext cx="3779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If we can go from C to C in 0, then we can go from </a:t>
            </a:r>
            <a:r>
              <a:rPr lang="en-US" b="1" i="1" dirty="0" smtClean="0">
                <a:solidFill>
                  <a:srgbClr val="C00000"/>
                </a:solidFill>
              </a:rPr>
              <a:t>C to A in 1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21690" y="405642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83035" y="532395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787153" y="4143850"/>
            <a:ext cx="3779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If we can go from C to C in 0, then we can go from </a:t>
            </a:r>
            <a:r>
              <a:rPr lang="en-US" b="1" i="1" dirty="0" smtClean="0">
                <a:solidFill>
                  <a:srgbClr val="C00000"/>
                </a:solidFill>
              </a:rPr>
              <a:t>C to F in 1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73533" y="5062349"/>
            <a:ext cx="4050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Now visit adjacent to A, then F, </a:t>
            </a:r>
          </a:p>
          <a:p>
            <a:pPr>
              <a:spcBef>
                <a:spcPts val="1200"/>
              </a:spcBef>
            </a:pPr>
            <a:r>
              <a:rPr lang="en-US" b="1" i="1" dirty="0" smtClean="0">
                <a:solidFill>
                  <a:srgbClr val="0070C0"/>
                </a:solidFill>
              </a:rPr>
              <a:t>continue visiting vertices in </a:t>
            </a:r>
            <a:r>
              <a:rPr lang="en-US" b="1" i="1" dirty="0" smtClean="0">
                <a:solidFill>
                  <a:srgbClr val="C00000"/>
                </a:solidFill>
              </a:rPr>
              <a:t>breadth-first order</a:t>
            </a:r>
          </a:p>
        </p:txBody>
      </p:sp>
    </p:spTree>
    <p:extLst>
      <p:ext uri="{BB962C8B-B14F-4D97-AF65-F5344CB8AC3E}">
        <p14:creationId xmlns:p14="http://schemas.microsoft.com/office/powerpoint/2010/main" val="122379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  <p:bldP spid="7" grpId="0"/>
      <p:bldP spid="53" grpId="0"/>
      <p:bldP spid="54" grpId="0"/>
      <p:bldP spid="55" grpId="0"/>
      <p:bldP spid="56" grpId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2"/>
          </a:xfrm>
        </p:spPr>
        <p:txBody>
          <a:bodyPr>
            <a:normAutofit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1800" b="1" dirty="0" smtClean="0"/>
              <a:t>Now consider vertices adjacent to A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1800" b="1" i="1" dirty="0" smtClean="0">
                <a:solidFill>
                  <a:srgbClr val="C00000"/>
                </a:solidFill>
              </a:rPr>
              <a:t>B: </a:t>
            </a:r>
            <a:r>
              <a:rPr lang="en-US" sz="1800" b="1" i="1" dirty="0" smtClean="0">
                <a:solidFill>
                  <a:srgbClr val="0070C0"/>
                </a:solidFill>
              </a:rPr>
              <a:t>C </a:t>
            </a:r>
            <a:r>
              <a:rPr lang="en-US" sz="1800" b="1" i="1" dirty="0">
                <a:solidFill>
                  <a:srgbClr val="0070C0"/>
                </a:solidFill>
              </a:rPr>
              <a:t>to A is 1, so </a:t>
            </a:r>
            <a:r>
              <a:rPr lang="en-US" sz="1800" b="1" i="1" dirty="0">
                <a:solidFill>
                  <a:srgbClr val="C00000"/>
                </a:solidFill>
              </a:rPr>
              <a:t>C to B is </a:t>
            </a:r>
            <a:r>
              <a:rPr lang="en-US" sz="1800" b="1" i="1" dirty="0" smtClean="0">
                <a:solidFill>
                  <a:srgbClr val="C00000"/>
                </a:solidFill>
              </a:rPr>
              <a:t>2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1800" b="1" i="1" dirty="0" smtClean="0">
                <a:solidFill>
                  <a:srgbClr val="C00000"/>
                </a:solidFill>
              </a:rPr>
              <a:t>D: </a:t>
            </a:r>
            <a:r>
              <a:rPr lang="en-US" sz="1800" b="1" i="1" dirty="0" smtClean="0">
                <a:solidFill>
                  <a:srgbClr val="0070C0"/>
                </a:solidFill>
              </a:rPr>
              <a:t>C </a:t>
            </a:r>
            <a:r>
              <a:rPr lang="en-US" sz="1800" b="1" i="1" dirty="0">
                <a:solidFill>
                  <a:srgbClr val="0070C0"/>
                </a:solidFill>
              </a:rPr>
              <a:t>to A is 1, so </a:t>
            </a:r>
            <a:r>
              <a:rPr lang="en-US" sz="1800" b="1" i="1" dirty="0">
                <a:solidFill>
                  <a:srgbClr val="C00000"/>
                </a:solidFill>
              </a:rPr>
              <a:t>C to </a:t>
            </a:r>
            <a:r>
              <a:rPr lang="en-US" sz="1800" b="1" i="1" dirty="0" smtClean="0">
                <a:solidFill>
                  <a:srgbClr val="C00000"/>
                </a:solidFill>
              </a:rPr>
              <a:t>D is </a:t>
            </a:r>
            <a:r>
              <a:rPr lang="en-US" sz="1800" b="1" i="1" dirty="0">
                <a:solidFill>
                  <a:srgbClr val="C00000"/>
                </a:solidFill>
              </a:rPr>
              <a:t>2</a:t>
            </a:r>
          </a:p>
          <a:p>
            <a:pPr marL="109728" indent="0">
              <a:spcBef>
                <a:spcPts val="1200"/>
              </a:spcBef>
              <a:buNone/>
            </a:pPr>
            <a:endParaRPr lang="en-US" sz="1800" b="1" i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Unweighted Shortest Path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7076" y="2403773"/>
            <a:ext cx="37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Now visit vertices adjacent to F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77076" y="2710336"/>
            <a:ext cx="37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No vertices adjacent to F</a:t>
            </a:r>
            <a:endParaRPr lang="en-US" b="1" i="1" dirty="0">
              <a:solidFill>
                <a:srgbClr val="C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4494" y="3247393"/>
            <a:ext cx="4038600" cy="3139393"/>
            <a:chOff x="457200" y="3352800"/>
            <a:chExt cx="4038600" cy="3139393"/>
          </a:xfrm>
        </p:grpSpPr>
        <p:grpSp>
          <p:nvGrpSpPr>
            <p:cNvPr id="5" name="Group 4"/>
            <p:cNvGrpSpPr/>
            <p:nvPr/>
          </p:nvGrpSpPr>
          <p:grpSpPr>
            <a:xfrm>
              <a:off x="457200" y="3352800"/>
              <a:ext cx="4038600" cy="3139393"/>
              <a:chOff x="147901" y="3657600"/>
              <a:chExt cx="3986554" cy="3063193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147901" y="3657600"/>
                <a:ext cx="3986554" cy="306319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mpd="sng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457200" y="3951981"/>
                <a:ext cx="3357132" cy="2474430"/>
                <a:chOff x="603039" y="1771595"/>
                <a:chExt cx="2873582" cy="2092255"/>
              </a:xfrm>
            </p:grpSpPr>
            <p:cxnSp>
              <p:nvCxnSpPr>
                <p:cNvPr id="25" name="Straight Arrow Connector 24"/>
                <p:cNvCxnSpPr>
                  <a:stCxn id="45" idx="3"/>
                  <a:endCxn id="29" idx="7"/>
                </p:cNvCxnSpPr>
                <p:nvPr/>
              </p:nvCxnSpPr>
              <p:spPr>
                <a:xfrm flipH="1">
                  <a:off x="1626748" y="3025262"/>
                  <a:ext cx="329271" cy="516616"/>
                </a:xfrm>
                <a:prstGeom prst="straightConnector1">
                  <a:avLst/>
                </a:prstGeom>
                <a:ln w="317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25"/>
                <p:cNvGrpSpPr/>
                <p:nvPr/>
              </p:nvGrpSpPr>
              <p:grpSpPr>
                <a:xfrm>
                  <a:off x="603039" y="1771595"/>
                  <a:ext cx="2873582" cy="2092255"/>
                  <a:chOff x="603039" y="1771595"/>
                  <a:chExt cx="2873582" cy="2092255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603039" y="1771595"/>
                    <a:ext cx="2315601" cy="1311870"/>
                    <a:chOff x="672813" y="3338604"/>
                    <a:chExt cx="2957361" cy="1628719"/>
                  </a:xfrm>
                </p:grpSpPr>
                <p:cxnSp>
                  <p:nvCxnSpPr>
                    <p:cNvPr id="40" name="Straight Arrow Connector 39"/>
                    <p:cNvCxnSpPr>
                      <a:stCxn id="45" idx="2"/>
                      <a:endCxn id="43" idx="6"/>
                    </p:cNvCxnSpPr>
                    <p:nvPr/>
                  </p:nvCxnSpPr>
                  <p:spPr>
                    <a:xfrm flipH="1">
                      <a:off x="1165370" y="4729487"/>
                      <a:ext cx="1163263" cy="3675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Oval 40"/>
                    <p:cNvSpPr/>
                    <p:nvPr/>
                  </p:nvSpPr>
                  <p:spPr>
                    <a:xfrm>
                      <a:off x="1519650" y="3347836"/>
                      <a:ext cx="492557" cy="468323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Oval 41"/>
                    <p:cNvSpPr/>
                    <p:nvPr/>
                  </p:nvSpPr>
                  <p:spPr>
                    <a:xfrm>
                      <a:off x="3137617" y="3338604"/>
                      <a:ext cx="492557" cy="468323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672813" y="4499000"/>
                      <a:ext cx="492557" cy="468323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4" name="Straight Arrow Connector 43"/>
                    <p:cNvCxnSpPr>
                      <a:stCxn id="41" idx="3"/>
                      <a:endCxn id="43" idx="7"/>
                    </p:cNvCxnSpPr>
                    <p:nvPr/>
                  </p:nvCxnSpPr>
                  <p:spPr>
                    <a:xfrm flipH="1">
                      <a:off x="1093237" y="3747575"/>
                      <a:ext cx="498546" cy="820010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headEnd type="triangle" w="med" len="med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2328633" y="4495326"/>
                      <a:ext cx="492557" cy="468321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6" name="Straight Arrow Connector 45"/>
                    <p:cNvCxnSpPr>
                      <a:stCxn id="42" idx="3"/>
                      <a:endCxn id="45" idx="7"/>
                    </p:cNvCxnSpPr>
                    <p:nvPr/>
                  </p:nvCxnSpPr>
                  <p:spPr>
                    <a:xfrm flipH="1">
                      <a:off x="2749057" y="3738343"/>
                      <a:ext cx="460693" cy="825568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Arrow Connector 46"/>
                    <p:cNvCxnSpPr>
                      <a:stCxn id="41" idx="5"/>
                      <a:endCxn id="45" idx="1"/>
                    </p:cNvCxnSpPr>
                    <p:nvPr/>
                  </p:nvCxnSpPr>
                  <p:spPr>
                    <a:xfrm>
                      <a:off x="1940074" y="3747575"/>
                      <a:ext cx="460692" cy="816336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Arrow Connector 47"/>
                    <p:cNvCxnSpPr>
                      <a:stCxn id="41" idx="6"/>
                      <a:endCxn id="42" idx="2"/>
                    </p:cNvCxnSpPr>
                    <p:nvPr/>
                  </p:nvCxnSpPr>
                  <p:spPr>
                    <a:xfrm flipV="1">
                      <a:off x="2012207" y="3572765"/>
                      <a:ext cx="1125410" cy="9232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605946" y="3403100"/>
                      <a:ext cx="276955" cy="3877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A</a:t>
                      </a:r>
                    </a:p>
                  </p:txBody>
                </p:sp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2407972" y="4567377"/>
                      <a:ext cx="275479" cy="3877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D</a:t>
                      </a:r>
                    </a:p>
                  </p:txBody>
                </p:sp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716429" y="4563911"/>
                      <a:ext cx="325452" cy="3911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C</a:t>
                      </a:r>
                    </a:p>
                  </p:txBody>
                </p:sp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3225155" y="3407420"/>
                      <a:ext cx="265858" cy="3877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B</a:t>
                      </a:r>
                    </a:p>
                  </p:txBody>
                </p:sp>
              </p:grpSp>
              <p:sp>
                <p:nvSpPr>
                  <p:cNvPr id="28" name="Oval 27"/>
                  <p:cNvSpPr/>
                  <p:nvPr/>
                </p:nvSpPr>
                <p:spPr>
                  <a:xfrm>
                    <a:off x="3090951" y="2712968"/>
                    <a:ext cx="385670" cy="377214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1297558" y="3486636"/>
                    <a:ext cx="385670" cy="377214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2584639" y="3486636"/>
                    <a:ext cx="385670" cy="377214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3149459" y="2752974"/>
                    <a:ext cx="225087" cy="3122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E</a:t>
                    </a: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354038" y="3546925"/>
                    <a:ext cx="270185" cy="3122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F</a:t>
                    </a:r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631907" y="3539027"/>
                    <a:ext cx="271292" cy="3122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G</a:t>
                    </a:r>
                  </a:p>
                </p:txBody>
              </p:sp>
              <p:cxnSp>
                <p:nvCxnSpPr>
                  <p:cNvPr id="34" name="Straight Arrow Connector 33"/>
                  <p:cNvCxnSpPr>
                    <a:stCxn id="42" idx="5"/>
                    <a:endCxn id="28" idx="0"/>
                  </p:cNvCxnSpPr>
                  <p:nvPr/>
                </p:nvCxnSpPr>
                <p:spPr>
                  <a:xfrm>
                    <a:off x="2862160" y="2093568"/>
                    <a:ext cx="421626" cy="619400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>
                    <a:stCxn id="28" idx="2"/>
                    <a:endCxn id="45" idx="6"/>
                  </p:cNvCxnSpPr>
                  <p:nvPr/>
                </p:nvCxnSpPr>
                <p:spPr>
                  <a:xfrm flipH="1" flipV="1">
                    <a:off x="2285209" y="2891897"/>
                    <a:ext cx="805742" cy="9678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/>
                  <p:cNvCxnSpPr>
                    <a:stCxn id="43" idx="5"/>
                    <a:endCxn id="29" idx="1"/>
                  </p:cNvCxnSpPr>
                  <p:nvPr/>
                </p:nvCxnSpPr>
                <p:spPr>
                  <a:xfrm>
                    <a:off x="932229" y="3028223"/>
                    <a:ext cx="421809" cy="513654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/>
                  <p:cNvCxnSpPr>
                    <a:stCxn id="45" idx="5"/>
                    <a:endCxn id="30" idx="1"/>
                  </p:cNvCxnSpPr>
                  <p:nvPr/>
                </p:nvCxnSpPr>
                <p:spPr>
                  <a:xfrm>
                    <a:off x="2228729" y="3025262"/>
                    <a:ext cx="412390" cy="516616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/>
                  <p:cNvCxnSpPr>
                    <a:stCxn id="28" idx="4"/>
                    <a:endCxn id="30" idx="7"/>
                  </p:cNvCxnSpPr>
                  <p:nvPr/>
                </p:nvCxnSpPr>
                <p:spPr>
                  <a:xfrm flipH="1">
                    <a:off x="2913829" y="3090182"/>
                    <a:ext cx="369957" cy="451696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/>
                  <p:cNvCxnSpPr>
                    <a:stCxn id="30" idx="2"/>
                    <a:endCxn id="29" idx="6"/>
                  </p:cNvCxnSpPr>
                  <p:nvPr/>
                </p:nvCxnSpPr>
                <p:spPr>
                  <a:xfrm flipH="1">
                    <a:off x="1683228" y="3675243"/>
                    <a:ext cx="901411" cy="0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" name="Down Arrow 3"/>
              <p:cNvSpPr/>
              <p:nvPr/>
            </p:nvSpPr>
            <p:spPr>
              <a:xfrm>
                <a:off x="468655" y="4532690"/>
                <a:ext cx="261406" cy="457200"/>
              </a:xfrm>
              <a:prstGeom prst="downArrow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839588" y="5241044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0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22143" y="4153691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63932" y="5459202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060311" y="4083885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2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82705" y="4393035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2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89895" y="3229480"/>
            <a:ext cx="37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Now visit vertices adjacent to B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898797" y="3563958"/>
            <a:ext cx="37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D:</a:t>
            </a:r>
            <a:r>
              <a:rPr lang="en-US" b="1" i="1" dirty="0" smtClean="0">
                <a:solidFill>
                  <a:srgbClr val="0070C0"/>
                </a:solidFill>
              </a:rPr>
              <a:t> D is already done (in 2)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911037" y="3927055"/>
            <a:ext cx="37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E</a:t>
            </a:r>
            <a:r>
              <a:rPr lang="en-US" b="1" i="1" dirty="0" smtClean="0">
                <a:solidFill>
                  <a:srgbClr val="C00000"/>
                </a:solidFill>
              </a:rPr>
              <a:t>:</a:t>
            </a:r>
            <a:r>
              <a:rPr lang="en-US" b="1" i="1" dirty="0" smtClean="0">
                <a:solidFill>
                  <a:srgbClr val="0070C0"/>
                </a:solidFill>
              </a:rPr>
              <a:t> C to B is 2, so </a:t>
            </a:r>
            <a:r>
              <a:rPr lang="en-US" b="1" i="1" dirty="0" smtClean="0">
                <a:solidFill>
                  <a:srgbClr val="C00000"/>
                </a:solidFill>
              </a:rPr>
              <a:t>C to E is 3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66950" y="516040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3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14820" y="4439964"/>
            <a:ext cx="398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Now visit vertices adjacent to …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8557796" y="4447758"/>
            <a:ext cx="50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4898797" y="4863323"/>
            <a:ext cx="37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E:</a:t>
            </a:r>
            <a:r>
              <a:rPr lang="en-US" b="1" i="1" dirty="0" smtClean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E</a:t>
            </a:r>
            <a:r>
              <a:rPr lang="en-US" b="1" i="1" dirty="0" smtClean="0">
                <a:solidFill>
                  <a:srgbClr val="0070C0"/>
                </a:solidFill>
              </a:rPr>
              <a:t> is already done (in 3)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98797" y="5252739"/>
            <a:ext cx="37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F</a:t>
            </a:r>
            <a:r>
              <a:rPr lang="en-US" b="1" i="1" dirty="0" smtClean="0">
                <a:solidFill>
                  <a:srgbClr val="C00000"/>
                </a:solidFill>
              </a:rPr>
              <a:t>:</a:t>
            </a:r>
            <a:r>
              <a:rPr lang="en-US" b="1" i="1" dirty="0" smtClean="0">
                <a:solidFill>
                  <a:srgbClr val="0070C0"/>
                </a:solidFill>
              </a:rPr>
              <a:t> F is already done (in 1)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05952" y="5668972"/>
            <a:ext cx="37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G:</a:t>
            </a:r>
            <a:r>
              <a:rPr lang="en-US" b="1" i="1" dirty="0" smtClean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C to </a:t>
            </a:r>
            <a:r>
              <a:rPr lang="en-US" b="1" i="1" dirty="0" smtClean="0">
                <a:solidFill>
                  <a:srgbClr val="0070C0"/>
                </a:solidFill>
              </a:rPr>
              <a:t>D </a:t>
            </a:r>
            <a:r>
              <a:rPr lang="en-US" b="1" i="1" dirty="0">
                <a:solidFill>
                  <a:srgbClr val="0070C0"/>
                </a:solidFill>
              </a:rPr>
              <a:t>is </a:t>
            </a:r>
            <a:r>
              <a:rPr lang="en-US" b="1" i="1" dirty="0" smtClean="0">
                <a:solidFill>
                  <a:srgbClr val="0070C0"/>
                </a:solidFill>
              </a:rPr>
              <a:t>2, </a:t>
            </a:r>
            <a:r>
              <a:rPr lang="en-US" b="1" i="1" dirty="0">
                <a:solidFill>
                  <a:srgbClr val="0070C0"/>
                </a:solidFill>
              </a:rPr>
              <a:t>so </a:t>
            </a:r>
            <a:r>
              <a:rPr lang="en-US" b="1" i="1" dirty="0">
                <a:solidFill>
                  <a:srgbClr val="C00000"/>
                </a:solidFill>
              </a:rPr>
              <a:t>C to </a:t>
            </a:r>
            <a:r>
              <a:rPr lang="en-US" b="1" i="1" dirty="0" smtClean="0">
                <a:solidFill>
                  <a:srgbClr val="C00000"/>
                </a:solidFill>
              </a:rPr>
              <a:t>G </a:t>
            </a:r>
            <a:r>
              <a:rPr lang="en-US" b="1" i="1" dirty="0">
                <a:solidFill>
                  <a:srgbClr val="C00000"/>
                </a:solidFill>
              </a:rPr>
              <a:t>is 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096475" y="5353795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3</a:t>
            </a:r>
            <a:endParaRPr 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05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47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  <p:bldP spid="53" grpId="0"/>
      <p:bldP spid="58" grpId="0"/>
      <p:bldP spid="59" grpId="0"/>
      <p:bldP spid="60" grpId="0"/>
      <p:bldP spid="61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2"/>
          </a:xfrm>
        </p:spPr>
        <p:txBody>
          <a:bodyPr>
            <a:normAutofit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2400" b="1" dirty="0" smtClean="0"/>
              <a:t>This algorithm visits each node once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 smtClean="0"/>
              <a:t>At each node, visit each adjacent out-edge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So this is </a:t>
            </a:r>
            <a:r>
              <a:rPr lang="en-US" sz="2400" b="1" dirty="0" smtClean="0">
                <a:solidFill>
                  <a:srgbClr val="C00000"/>
                </a:solidFill>
              </a:rPr>
              <a:t>O(|V|+|E|)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Unweighted Shortest Path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52400" y="3581400"/>
            <a:ext cx="4038600" cy="3139393"/>
            <a:chOff x="147898" y="3590709"/>
            <a:chExt cx="4038600" cy="3139393"/>
          </a:xfrm>
        </p:grpSpPr>
        <p:grpSp>
          <p:nvGrpSpPr>
            <p:cNvPr id="9" name="Group 8"/>
            <p:cNvGrpSpPr/>
            <p:nvPr/>
          </p:nvGrpSpPr>
          <p:grpSpPr>
            <a:xfrm>
              <a:off x="147898" y="3590709"/>
              <a:ext cx="4038600" cy="3139393"/>
              <a:chOff x="457200" y="3352800"/>
              <a:chExt cx="4038600" cy="313939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57200" y="3352800"/>
                <a:ext cx="4038600" cy="3139393"/>
                <a:chOff x="147901" y="3657600"/>
                <a:chExt cx="3986554" cy="3063193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147901" y="3657600"/>
                  <a:ext cx="3986554" cy="3063193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mpd="sng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457200" y="3951981"/>
                  <a:ext cx="3357132" cy="2474430"/>
                  <a:chOff x="603039" y="1771595"/>
                  <a:chExt cx="2873582" cy="2092255"/>
                </a:xfrm>
              </p:grpSpPr>
              <p:cxnSp>
                <p:nvCxnSpPr>
                  <p:cNvPr id="25" name="Straight Arrow Connector 24"/>
                  <p:cNvCxnSpPr>
                    <a:stCxn id="45" idx="3"/>
                    <a:endCxn id="29" idx="7"/>
                  </p:cNvCxnSpPr>
                  <p:nvPr/>
                </p:nvCxnSpPr>
                <p:spPr>
                  <a:xfrm flipH="1">
                    <a:off x="1626748" y="3025262"/>
                    <a:ext cx="329271" cy="516616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603039" y="1771595"/>
                    <a:ext cx="2873582" cy="2092255"/>
                    <a:chOff x="603039" y="1771595"/>
                    <a:chExt cx="2873582" cy="2092255"/>
                  </a:xfrm>
                </p:grpSpPr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603039" y="1771595"/>
                      <a:ext cx="2315601" cy="1311870"/>
                      <a:chOff x="672813" y="3338604"/>
                      <a:chExt cx="2957361" cy="1628719"/>
                    </a:xfrm>
                  </p:grpSpPr>
                  <p:cxnSp>
                    <p:nvCxnSpPr>
                      <p:cNvPr id="40" name="Straight Arrow Connector 39"/>
                      <p:cNvCxnSpPr>
                        <a:stCxn id="45" idx="2"/>
                        <a:endCxn id="43" idx="6"/>
                      </p:cNvCxnSpPr>
                      <p:nvPr/>
                    </p:nvCxnSpPr>
                    <p:spPr>
                      <a:xfrm flipH="1">
                        <a:off x="1165370" y="4729487"/>
                        <a:ext cx="1163263" cy="3675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1" name="Oval 40"/>
                      <p:cNvSpPr/>
                      <p:nvPr/>
                    </p:nvSpPr>
                    <p:spPr>
                      <a:xfrm>
                        <a:off x="1519650" y="3347836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2" name="Oval 41"/>
                      <p:cNvSpPr/>
                      <p:nvPr/>
                    </p:nvSpPr>
                    <p:spPr>
                      <a:xfrm>
                        <a:off x="3137617" y="3338604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Oval 42"/>
                      <p:cNvSpPr/>
                      <p:nvPr/>
                    </p:nvSpPr>
                    <p:spPr>
                      <a:xfrm>
                        <a:off x="672813" y="4499000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4" name="Straight Arrow Connector 43"/>
                      <p:cNvCxnSpPr>
                        <a:stCxn id="41" idx="3"/>
                        <a:endCxn id="43" idx="7"/>
                      </p:cNvCxnSpPr>
                      <p:nvPr/>
                    </p:nvCxnSpPr>
                    <p:spPr>
                      <a:xfrm flipH="1">
                        <a:off x="1093237" y="3747575"/>
                        <a:ext cx="498546" cy="820010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accent4">
                            <a:lumMod val="75000"/>
                          </a:schemeClr>
                        </a:solidFill>
                        <a:headEnd type="triangle" w="med" len="med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5" name="Oval 44"/>
                      <p:cNvSpPr/>
                      <p:nvPr/>
                    </p:nvSpPr>
                    <p:spPr>
                      <a:xfrm>
                        <a:off x="2328633" y="4495326"/>
                        <a:ext cx="492557" cy="468321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6" name="Straight Arrow Connector 45"/>
                      <p:cNvCxnSpPr>
                        <a:stCxn id="42" idx="3"/>
                        <a:endCxn id="45" idx="7"/>
                      </p:cNvCxnSpPr>
                      <p:nvPr/>
                    </p:nvCxnSpPr>
                    <p:spPr>
                      <a:xfrm flipH="1">
                        <a:off x="2749057" y="3738343"/>
                        <a:ext cx="460693" cy="825568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Arrow Connector 46"/>
                      <p:cNvCxnSpPr>
                        <a:stCxn id="41" idx="5"/>
                        <a:endCxn id="45" idx="1"/>
                      </p:cNvCxnSpPr>
                      <p:nvPr/>
                    </p:nvCxnSpPr>
                    <p:spPr>
                      <a:xfrm>
                        <a:off x="1940074" y="3747575"/>
                        <a:ext cx="460692" cy="816336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Arrow Connector 47"/>
                      <p:cNvCxnSpPr>
                        <a:stCxn id="41" idx="6"/>
                        <a:endCxn id="42" idx="2"/>
                      </p:cNvCxnSpPr>
                      <p:nvPr/>
                    </p:nvCxnSpPr>
                    <p:spPr>
                      <a:xfrm flipV="1">
                        <a:off x="2012207" y="3572765"/>
                        <a:ext cx="1125410" cy="9232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9" name="TextBox 48"/>
                      <p:cNvSpPr txBox="1"/>
                      <p:nvPr/>
                    </p:nvSpPr>
                    <p:spPr>
                      <a:xfrm>
                        <a:off x="1605946" y="3403100"/>
                        <a:ext cx="276955" cy="3877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A</a:t>
                        </a:r>
                      </a:p>
                    </p:txBody>
                  </p:sp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407972" y="4567377"/>
                        <a:ext cx="275479" cy="3877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D</a:t>
                        </a:r>
                      </a:p>
                    </p:txBody>
                  </p:sp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716429" y="4563911"/>
                        <a:ext cx="325452" cy="39117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C</a:t>
                        </a:r>
                      </a:p>
                    </p:txBody>
                  </p:sp>
                  <p:sp>
                    <p:nvSpPr>
                      <p:cNvPr id="52" name="TextBox 51"/>
                      <p:cNvSpPr txBox="1"/>
                      <p:nvPr/>
                    </p:nvSpPr>
                    <p:spPr>
                      <a:xfrm>
                        <a:off x="3225155" y="3407420"/>
                        <a:ext cx="265858" cy="3877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B</a:t>
                        </a:r>
                      </a:p>
                    </p:txBody>
                  </p:sp>
                </p:grp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3090951" y="2712968"/>
                      <a:ext cx="385670" cy="37721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1297558" y="3486636"/>
                      <a:ext cx="385670" cy="37721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2584639" y="3486636"/>
                      <a:ext cx="385670" cy="37721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3149459" y="2752974"/>
                      <a:ext cx="225087" cy="312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E</a:t>
                      </a:r>
                    </a:p>
                  </p:txBody>
                </p:sp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1354038" y="3546925"/>
                      <a:ext cx="270185" cy="312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F</a:t>
                      </a:r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2631907" y="3539027"/>
                      <a:ext cx="271292" cy="312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G</a:t>
                      </a:r>
                    </a:p>
                  </p:txBody>
                </p:sp>
                <p:cxnSp>
                  <p:nvCxnSpPr>
                    <p:cNvPr id="34" name="Straight Arrow Connector 33"/>
                    <p:cNvCxnSpPr>
                      <a:stCxn id="42" idx="5"/>
                      <a:endCxn id="28" idx="0"/>
                    </p:cNvCxnSpPr>
                    <p:nvPr/>
                  </p:nvCxnSpPr>
                  <p:spPr>
                    <a:xfrm>
                      <a:off x="2862160" y="2093568"/>
                      <a:ext cx="421626" cy="619400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/>
                    <p:cNvCxnSpPr>
                      <a:stCxn id="28" idx="2"/>
                      <a:endCxn id="45" idx="6"/>
                    </p:cNvCxnSpPr>
                    <p:nvPr/>
                  </p:nvCxnSpPr>
                  <p:spPr>
                    <a:xfrm flipH="1" flipV="1">
                      <a:off x="2285209" y="2891897"/>
                      <a:ext cx="805742" cy="9678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Arrow Connector 35"/>
                    <p:cNvCxnSpPr>
                      <a:stCxn id="43" idx="5"/>
                      <a:endCxn id="29" idx="1"/>
                    </p:cNvCxnSpPr>
                    <p:nvPr/>
                  </p:nvCxnSpPr>
                  <p:spPr>
                    <a:xfrm>
                      <a:off x="932229" y="3028223"/>
                      <a:ext cx="421809" cy="513654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Arrow Connector 36"/>
                    <p:cNvCxnSpPr>
                      <a:stCxn id="45" idx="5"/>
                      <a:endCxn id="30" idx="1"/>
                    </p:cNvCxnSpPr>
                    <p:nvPr/>
                  </p:nvCxnSpPr>
                  <p:spPr>
                    <a:xfrm>
                      <a:off x="2228729" y="3025262"/>
                      <a:ext cx="412390" cy="516616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Arrow Connector 37"/>
                    <p:cNvCxnSpPr>
                      <a:stCxn id="28" idx="4"/>
                      <a:endCxn id="30" idx="7"/>
                    </p:cNvCxnSpPr>
                    <p:nvPr/>
                  </p:nvCxnSpPr>
                  <p:spPr>
                    <a:xfrm flipH="1">
                      <a:off x="2913829" y="3090182"/>
                      <a:ext cx="369957" cy="451696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Arrow Connector 38"/>
                    <p:cNvCxnSpPr>
                      <a:stCxn id="30" idx="2"/>
                      <a:endCxn id="29" idx="6"/>
                    </p:cNvCxnSpPr>
                    <p:nvPr/>
                  </p:nvCxnSpPr>
                  <p:spPr>
                    <a:xfrm flipH="1">
                      <a:off x="1683228" y="3675243"/>
                      <a:ext cx="901411" cy="0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" name="Down Arrow 3"/>
                <p:cNvSpPr/>
                <p:nvPr/>
              </p:nvSpPr>
              <p:spPr>
                <a:xfrm>
                  <a:off x="468655" y="4532690"/>
                  <a:ext cx="261406" cy="457200"/>
                </a:xfrm>
                <a:prstGeom prst="downArrow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839588" y="5241044"/>
                <a:ext cx="304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C00000"/>
                    </a:solidFill>
                  </a:rPr>
                  <a:t>0</a:t>
                </a:r>
                <a:endParaRPr lang="en-US" sz="12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622143" y="4153691"/>
                <a:ext cx="304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663932" y="5459202"/>
                <a:ext cx="304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873003" y="4399676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2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080545" y="4685667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2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97183" y="4756435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3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896374" y="5678576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3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503174" y="28194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Key is to efficiently find “next node”</a:t>
            </a:r>
            <a:endParaRPr lang="en-US" sz="2400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95738" y="3798498"/>
            <a:ext cx="4029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Segoe Print" panose="02000600000000000000" pitchFamily="2" charset="0"/>
              </a:rPr>
              <a:t>Use a queue like in topological sort</a:t>
            </a:r>
            <a:endParaRPr lang="en-US" sz="2400" b="1" dirty="0">
              <a:latin typeface="Segoe Print" panose="02000600000000000000" pitchFamily="2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10507" y="4821662"/>
            <a:ext cx="4029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Segoe Print" panose="02000600000000000000" pitchFamily="2" charset="0"/>
              </a:rPr>
              <a:t>Visiting a node, </a:t>
            </a:r>
            <a:r>
              <a:rPr lang="en-US" sz="2400" b="1" dirty="0" err="1" smtClean="0">
                <a:solidFill>
                  <a:srgbClr val="0070C0"/>
                </a:solidFill>
                <a:latin typeface="Segoe Print" panose="02000600000000000000" pitchFamily="2" charset="0"/>
              </a:rPr>
              <a:t>enq</a:t>
            </a:r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 </a:t>
            </a:r>
            <a:r>
              <a:rPr lang="en-US" sz="2400" b="1" dirty="0" smtClean="0">
                <a:latin typeface="Segoe Print" panose="02000600000000000000" pitchFamily="2" charset="0"/>
              </a:rPr>
              <a:t>the adjacent nodes</a:t>
            </a:r>
            <a:endParaRPr lang="en-US" sz="2400" b="1" dirty="0">
              <a:latin typeface="Segoe Print" panose="02000600000000000000" pitchFamily="2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03174" y="5799137"/>
            <a:ext cx="4029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  <a:latin typeface="Segoe Print" panose="02000600000000000000" pitchFamily="2" charset="0"/>
              </a:rPr>
              <a:t>deq</a:t>
            </a:r>
            <a:r>
              <a:rPr lang="en-US" sz="2400" b="1" dirty="0" smtClean="0">
                <a:latin typeface="Segoe Print" panose="02000600000000000000" pitchFamily="2" charset="0"/>
              </a:rPr>
              <a:t> to get “next” node</a:t>
            </a:r>
            <a:endParaRPr lang="en-US" sz="2400" b="1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3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6" grpId="0"/>
      <p:bldP spid="57" grpId="0"/>
      <p:bldP spid="62" grpId="0"/>
      <p:bldP spid="7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34788" y="1991425"/>
            <a:ext cx="3656212" cy="77338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51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2"/>
          </a:xfrm>
        </p:spPr>
        <p:txBody>
          <a:bodyPr>
            <a:normAutofit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2400" b="1" dirty="0" smtClean="0"/>
              <a:t>Let’s look at Queue </a:t>
            </a:r>
          </a:p>
          <a:p>
            <a:pPr marL="109728" indent="0">
              <a:spcBef>
                <a:spcPts val="2400"/>
              </a:spcBef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Q: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 Gives Breadth-first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52400" y="3581400"/>
            <a:ext cx="4038600" cy="3139393"/>
            <a:chOff x="147898" y="3590709"/>
            <a:chExt cx="4038600" cy="3139393"/>
          </a:xfrm>
        </p:grpSpPr>
        <p:grpSp>
          <p:nvGrpSpPr>
            <p:cNvPr id="9" name="Group 8"/>
            <p:cNvGrpSpPr/>
            <p:nvPr/>
          </p:nvGrpSpPr>
          <p:grpSpPr>
            <a:xfrm>
              <a:off x="147898" y="3590709"/>
              <a:ext cx="4038600" cy="3139393"/>
              <a:chOff x="457200" y="3352800"/>
              <a:chExt cx="4038600" cy="313939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57200" y="3352800"/>
                <a:ext cx="4038600" cy="3139393"/>
                <a:chOff x="147901" y="3657600"/>
                <a:chExt cx="3986554" cy="3063193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147901" y="3657600"/>
                  <a:ext cx="3986554" cy="3063193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mpd="sng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457200" y="3951981"/>
                  <a:ext cx="3357132" cy="2474430"/>
                  <a:chOff x="603039" y="1771595"/>
                  <a:chExt cx="2873582" cy="2092255"/>
                </a:xfrm>
              </p:grpSpPr>
              <p:cxnSp>
                <p:nvCxnSpPr>
                  <p:cNvPr id="25" name="Straight Arrow Connector 24"/>
                  <p:cNvCxnSpPr>
                    <a:stCxn id="45" idx="3"/>
                    <a:endCxn id="29" idx="7"/>
                  </p:cNvCxnSpPr>
                  <p:nvPr/>
                </p:nvCxnSpPr>
                <p:spPr>
                  <a:xfrm flipH="1">
                    <a:off x="1626748" y="3025262"/>
                    <a:ext cx="329271" cy="516616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603039" y="1771595"/>
                    <a:ext cx="2873582" cy="2092255"/>
                    <a:chOff x="603039" y="1771595"/>
                    <a:chExt cx="2873582" cy="2092255"/>
                  </a:xfrm>
                </p:grpSpPr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603039" y="1771595"/>
                      <a:ext cx="2315601" cy="1311870"/>
                      <a:chOff x="672813" y="3338604"/>
                      <a:chExt cx="2957361" cy="1628719"/>
                    </a:xfrm>
                  </p:grpSpPr>
                  <p:cxnSp>
                    <p:nvCxnSpPr>
                      <p:cNvPr id="40" name="Straight Arrow Connector 39"/>
                      <p:cNvCxnSpPr>
                        <a:stCxn id="45" idx="2"/>
                        <a:endCxn id="43" idx="6"/>
                      </p:cNvCxnSpPr>
                      <p:nvPr/>
                    </p:nvCxnSpPr>
                    <p:spPr>
                      <a:xfrm flipH="1">
                        <a:off x="1165370" y="4729487"/>
                        <a:ext cx="1163263" cy="3675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1" name="Oval 40"/>
                      <p:cNvSpPr/>
                      <p:nvPr/>
                    </p:nvSpPr>
                    <p:spPr>
                      <a:xfrm>
                        <a:off x="1519650" y="3347836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2" name="Oval 41"/>
                      <p:cNvSpPr/>
                      <p:nvPr/>
                    </p:nvSpPr>
                    <p:spPr>
                      <a:xfrm>
                        <a:off x="3137617" y="3338604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Oval 42"/>
                      <p:cNvSpPr/>
                      <p:nvPr/>
                    </p:nvSpPr>
                    <p:spPr>
                      <a:xfrm>
                        <a:off x="672813" y="4499000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4" name="Straight Arrow Connector 43"/>
                      <p:cNvCxnSpPr>
                        <a:stCxn id="41" idx="3"/>
                        <a:endCxn id="43" idx="7"/>
                      </p:cNvCxnSpPr>
                      <p:nvPr/>
                    </p:nvCxnSpPr>
                    <p:spPr>
                      <a:xfrm flipH="1">
                        <a:off x="1093237" y="3747575"/>
                        <a:ext cx="498546" cy="820010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accent4">
                            <a:lumMod val="75000"/>
                          </a:schemeClr>
                        </a:solidFill>
                        <a:headEnd type="triangle" w="med" len="med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5" name="Oval 44"/>
                      <p:cNvSpPr/>
                      <p:nvPr/>
                    </p:nvSpPr>
                    <p:spPr>
                      <a:xfrm>
                        <a:off x="2328633" y="4495326"/>
                        <a:ext cx="492557" cy="468321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6" name="Straight Arrow Connector 45"/>
                      <p:cNvCxnSpPr>
                        <a:stCxn id="42" idx="3"/>
                        <a:endCxn id="45" idx="7"/>
                      </p:cNvCxnSpPr>
                      <p:nvPr/>
                    </p:nvCxnSpPr>
                    <p:spPr>
                      <a:xfrm flipH="1">
                        <a:off x="2749057" y="3738343"/>
                        <a:ext cx="460693" cy="825568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Arrow Connector 46"/>
                      <p:cNvCxnSpPr>
                        <a:stCxn id="41" idx="5"/>
                        <a:endCxn id="45" idx="1"/>
                      </p:cNvCxnSpPr>
                      <p:nvPr/>
                    </p:nvCxnSpPr>
                    <p:spPr>
                      <a:xfrm>
                        <a:off x="1940074" y="3747575"/>
                        <a:ext cx="460692" cy="816336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Arrow Connector 47"/>
                      <p:cNvCxnSpPr>
                        <a:stCxn id="41" idx="6"/>
                        <a:endCxn id="42" idx="2"/>
                      </p:cNvCxnSpPr>
                      <p:nvPr/>
                    </p:nvCxnSpPr>
                    <p:spPr>
                      <a:xfrm flipV="1">
                        <a:off x="2012207" y="3572765"/>
                        <a:ext cx="1125410" cy="9232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9" name="TextBox 48"/>
                      <p:cNvSpPr txBox="1"/>
                      <p:nvPr/>
                    </p:nvSpPr>
                    <p:spPr>
                      <a:xfrm>
                        <a:off x="1605946" y="3403100"/>
                        <a:ext cx="276955" cy="3877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A</a:t>
                        </a:r>
                      </a:p>
                    </p:txBody>
                  </p:sp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407972" y="4567377"/>
                        <a:ext cx="275479" cy="3877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D</a:t>
                        </a:r>
                      </a:p>
                    </p:txBody>
                  </p:sp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716429" y="4563911"/>
                        <a:ext cx="325452" cy="39117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C</a:t>
                        </a:r>
                      </a:p>
                    </p:txBody>
                  </p:sp>
                  <p:sp>
                    <p:nvSpPr>
                      <p:cNvPr id="52" name="TextBox 51"/>
                      <p:cNvSpPr txBox="1"/>
                      <p:nvPr/>
                    </p:nvSpPr>
                    <p:spPr>
                      <a:xfrm>
                        <a:off x="3225155" y="3407420"/>
                        <a:ext cx="265858" cy="3877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B</a:t>
                        </a:r>
                      </a:p>
                    </p:txBody>
                  </p:sp>
                </p:grp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3090951" y="2712968"/>
                      <a:ext cx="385670" cy="37721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1297558" y="3486636"/>
                      <a:ext cx="385670" cy="37721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2584639" y="3486636"/>
                      <a:ext cx="385670" cy="37721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3149459" y="2752974"/>
                      <a:ext cx="225087" cy="312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E</a:t>
                      </a:r>
                    </a:p>
                  </p:txBody>
                </p:sp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1354038" y="3546925"/>
                      <a:ext cx="270185" cy="312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F</a:t>
                      </a:r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2631907" y="3539027"/>
                      <a:ext cx="271292" cy="312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G</a:t>
                      </a:r>
                    </a:p>
                  </p:txBody>
                </p:sp>
                <p:cxnSp>
                  <p:nvCxnSpPr>
                    <p:cNvPr id="34" name="Straight Arrow Connector 33"/>
                    <p:cNvCxnSpPr>
                      <a:stCxn id="42" idx="5"/>
                      <a:endCxn id="28" idx="0"/>
                    </p:cNvCxnSpPr>
                    <p:nvPr/>
                  </p:nvCxnSpPr>
                  <p:spPr>
                    <a:xfrm>
                      <a:off x="2862160" y="2093568"/>
                      <a:ext cx="421626" cy="619400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/>
                    <p:cNvCxnSpPr>
                      <a:stCxn id="28" idx="2"/>
                      <a:endCxn id="45" idx="6"/>
                    </p:cNvCxnSpPr>
                    <p:nvPr/>
                  </p:nvCxnSpPr>
                  <p:spPr>
                    <a:xfrm flipH="1" flipV="1">
                      <a:off x="2285209" y="2891897"/>
                      <a:ext cx="805742" cy="9678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Arrow Connector 35"/>
                    <p:cNvCxnSpPr>
                      <a:stCxn id="43" idx="5"/>
                      <a:endCxn id="29" idx="1"/>
                    </p:cNvCxnSpPr>
                    <p:nvPr/>
                  </p:nvCxnSpPr>
                  <p:spPr>
                    <a:xfrm>
                      <a:off x="932229" y="3028223"/>
                      <a:ext cx="421809" cy="513654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Arrow Connector 36"/>
                    <p:cNvCxnSpPr>
                      <a:stCxn id="45" idx="5"/>
                      <a:endCxn id="30" idx="1"/>
                    </p:cNvCxnSpPr>
                    <p:nvPr/>
                  </p:nvCxnSpPr>
                  <p:spPr>
                    <a:xfrm>
                      <a:off x="2228729" y="3025262"/>
                      <a:ext cx="412390" cy="516616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Arrow Connector 37"/>
                    <p:cNvCxnSpPr>
                      <a:stCxn id="28" idx="4"/>
                      <a:endCxn id="30" idx="7"/>
                    </p:cNvCxnSpPr>
                    <p:nvPr/>
                  </p:nvCxnSpPr>
                  <p:spPr>
                    <a:xfrm flipH="1">
                      <a:off x="2913829" y="3090182"/>
                      <a:ext cx="369957" cy="451696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Arrow Connector 38"/>
                    <p:cNvCxnSpPr>
                      <a:stCxn id="30" idx="2"/>
                      <a:endCxn id="29" idx="6"/>
                    </p:cNvCxnSpPr>
                    <p:nvPr/>
                  </p:nvCxnSpPr>
                  <p:spPr>
                    <a:xfrm flipH="1">
                      <a:off x="1683228" y="3675243"/>
                      <a:ext cx="901411" cy="0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" name="Down Arrow 3"/>
                <p:cNvSpPr/>
                <p:nvPr/>
              </p:nvSpPr>
              <p:spPr>
                <a:xfrm>
                  <a:off x="468655" y="4532690"/>
                  <a:ext cx="261406" cy="457200"/>
                </a:xfrm>
                <a:prstGeom prst="downArrow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839588" y="5241044"/>
                <a:ext cx="304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C00000"/>
                    </a:solidFill>
                  </a:rPr>
                  <a:t>0</a:t>
                </a:r>
                <a:endParaRPr lang="en-US" sz="12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622143" y="4153691"/>
                <a:ext cx="304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663932" y="5459202"/>
                <a:ext cx="304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873003" y="4399676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2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080545" y="4685667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2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97183" y="4756435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3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896374" y="5678576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3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68056" y="2958084"/>
            <a:ext cx="4037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Put start node C on Q</a:t>
            </a:r>
            <a:endParaRPr lang="en-US" sz="2400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54206" y="2157652"/>
            <a:ext cx="30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/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77714" y="1577634"/>
            <a:ext cx="430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  <a:latin typeface="Segoe Print" panose="02000600000000000000" pitchFamily="2" charset="0"/>
              </a:rPr>
              <a:t>Enq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 adjacent to C:  A, F</a:t>
            </a:r>
            <a:endParaRPr lang="en-US" sz="2000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50939" y="2157652"/>
            <a:ext cx="30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/>
              <a:t>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906536" y="2159008"/>
            <a:ext cx="30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/>
              <a:t>F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907742" y="2186853"/>
            <a:ext cx="304800" cy="31266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1506904" y="2218698"/>
            <a:ext cx="304800" cy="31266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1107345" y="2186853"/>
            <a:ext cx="304800" cy="31266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87926" y="1241114"/>
            <a:ext cx="430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  <a:latin typeface="Segoe Print" panose="02000600000000000000" pitchFamily="2" charset="0"/>
              </a:rPr>
              <a:t>Deq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 C</a:t>
            </a:r>
            <a:endParaRPr lang="en-US" sz="2000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485544" y="1944717"/>
            <a:ext cx="430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Segoe Print" panose="02000600000000000000" pitchFamily="2" charset="0"/>
              </a:rPr>
              <a:t>D</a:t>
            </a:r>
            <a:r>
              <a:rPr lang="en-US" sz="2000" b="1" dirty="0" err="1" smtClean="0">
                <a:solidFill>
                  <a:srgbClr val="C00000"/>
                </a:solidFill>
                <a:latin typeface="Segoe Print" panose="02000600000000000000" pitchFamily="2" charset="0"/>
              </a:rPr>
              <a:t>eq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 A</a:t>
            </a:r>
            <a:endParaRPr lang="en-US" sz="2000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85544" y="2762323"/>
            <a:ext cx="430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Segoe Print" panose="02000600000000000000" pitchFamily="2" charset="0"/>
              </a:rPr>
              <a:t>D</a:t>
            </a:r>
            <a:r>
              <a:rPr lang="en-US" sz="2000" b="1" dirty="0" err="1" smtClean="0">
                <a:solidFill>
                  <a:srgbClr val="C00000"/>
                </a:solidFill>
                <a:latin typeface="Segoe Print" panose="02000600000000000000" pitchFamily="2" charset="0"/>
              </a:rPr>
              <a:t>eq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 F</a:t>
            </a:r>
            <a:endParaRPr lang="en-US" sz="2000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77714" y="2353520"/>
            <a:ext cx="430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  <a:latin typeface="Segoe Print" panose="02000600000000000000" pitchFamily="2" charset="0"/>
              </a:rPr>
              <a:t>Enq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 adjacent to A:  B, D</a:t>
            </a:r>
            <a:endParaRPr lang="en-US" sz="2000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26330" y="2161579"/>
            <a:ext cx="30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/>
              <a:t>B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763719" y="2160105"/>
            <a:ext cx="30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/>
              <a:t>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485544" y="3145087"/>
            <a:ext cx="430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  <a:latin typeface="Segoe Print" panose="02000600000000000000" pitchFamily="2" charset="0"/>
              </a:rPr>
              <a:t>Enq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 adjacent to F:</a:t>
            </a:r>
            <a:endParaRPr lang="en-US" sz="2000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05487" y="3507837"/>
            <a:ext cx="430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Segoe Print" panose="02000600000000000000" pitchFamily="2" charset="0"/>
              </a:rPr>
              <a:t>D</a:t>
            </a:r>
            <a:r>
              <a:rPr lang="en-US" sz="2000" b="1" dirty="0" err="1" smtClean="0">
                <a:solidFill>
                  <a:srgbClr val="C00000"/>
                </a:solidFill>
                <a:latin typeface="Segoe Print" panose="02000600000000000000" pitchFamily="2" charset="0"/>
              </a:rPr>
              <a:t>eq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 B</a:t>
            </a:r>
            <a:endParaRPr lang="en-US" sz="2000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95738" y="3916640"/>
            <a:ext cx="430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  <a:latin typeface="Segoe Print" panose="02000600000000000000" pitchFamily="2" charset="0"/>
              </a:rPr>
              <a:t>Enq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 adjacent to B:  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D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, E</a:t>
            </a:r>
            <a:endParaRPr lang="en-US" sz="2000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2811013" y="2206166"/>
            <a:ext cx="304800" cy="31266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2302963" y="2197187"/>
            <a:ext cx="304800" cy="31266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198905" y="2161579"/>
            <a:ext cx="30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/>
              <a:t>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505487" y="4296633"/>
            <a:ext cx="430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Segoe Print" panose="02000600000000000000" pitchFamily="2" charset="0"/>
              </a:rPr>
              <a:t>D</a:t>
            </a:r>
            <a:r>
              <a:rPr lang="en-US" sz="2000" b="1" dirty="0" err="1" smtClean="0">
                <a:solidFill>
                  <a:srgbClr val="C00000"/>
                </a:solidFill>
                <a:latin typeface="Segoe Print" panose="02000600000000000000" pitchFamily="2" charset="0"/>
              </a:rPr>
              <a:t>eq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 D</a:t>
            </a:r>
            <a:endParaRPr lang="en-US" sz="2000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05487" y="4659290"/>
            <a:ext cx="430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  <a:latin typeface="Segoe Print" panose="02000600000000000000" pitchFamily="2" charset="0"/>
              </a:rPr>
              <a:t>Enq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 adjacent to D:  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E, 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G</a:t>
            </a:r>
            <a:endParaRPr lang="en-US" sz="2000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544076" y="2159312"/>
            <a:ext cx="30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/>
              <a:t>G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495738" y="5048745"/>
            <a:ext cx="430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Segoe Print" panose="02000600000000000000" pitchFamily="2" charset="0"/>
              </a:rPr>
              <a:t>D</a:t>
            </a:r>
            <a:r>
              <a:rPr lang="en-US" sz="2000" b="1" dirty="0" err="1" smtClean="0">
                <a:solidFill>
                  <a:srgbClr val="C00000"/>
                </a:solidFill>
                <a:latin typeface="Segoe Print" panose="02000600000000000000" pitchFamily="2" charset="0"/>
              </a:rPr>
              <a:t>eq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 E</a:t>
            </a:r>
            <a:endParaRPr lang="en-US" sz="2000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3612628" y="2216204"/>
            <a:ext cx="304800" cy="31266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3205290" y="2228884"/>
            <a:ext cx="304800" cy="31266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477714" y="5398680"/>
            <a:ext cx="430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  <a:latin typeface="Segoe Print" panose="02000600000000000000" pitchFamily="2" charset="0"/>
              </a:rPr>
              <a:t>Enq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 adjacent to E:  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G</a:t>
            </a:r>
            <a:endParaRPr lang="en-US" sz="2000" b="1" dirty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477714" y="5773315"/>
            <a:ext cx="430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Segoe Print" panose="02000600000000000000" pitchFamily="2" charset="0"/>
              </a:rPr>
              <a:t>D</a:t>
            </a:r>
            <a:r>
              <a:rPr lang="en-US" sz="2000" b="1" dirty="0" err="1" smtClean="0">
                <a:solidFill>
                  <a:srgbClr val="C00000"/>
                </a:solidFill>
                <a:latin typeface="Segoe Print" panose="02000600000000000000" pitchFamily="2" charset="0"/>
              </a:rPr>
              <a:t>eq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 G</a:t>
            </a:r>
            <a:endParaRPr lang="en-US" sz="2000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67387" y="6123250"/>
            <a:ext cx="430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  <a:latin typeface="Segoe Print" panose="02000600000000000000" pitchFamily="2" charset="0"/>
              </a:rPr>
              <a:t>Enq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 adjacent to G:  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F</a:t>
            </a:r>
            <a:endParaRPr lang="en-US" sz="2000" b="1" dirty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555889" y="5261876"/>
            <a:ext cx="1397104" cy="1261484"/>
            <a:chOff x="7555889" y="5261876"/>
            <a:chExt cx="1397104" cy="1261484"/>
          </a:xfrm>
        </p:grpSpPr>
        <p:sp>
          <p:nvSpPr>
            <p:cNvPr id="12" name="Rounded Rectangle 11"/>
            <p:cNvSpPr/>
            <p:nvPr/>
          </p:nvSpPr>
          <p:spPr>
            <a:xfrm>
              <a:off x="7555889" y="5261876"/>
              <a:ext cx="1359511" cy="126148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  <a:alpha val="44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682416" y="5457131"/>
              <a:ext cx="1270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Segoe Print" panose="02000600000000000000" pitchFamily="2" charset="0"/>
                </a:rPr>
                <a:t>Q is empty</a:t>
              </a:r>
              <a:endParaRPr lang="en-US" sz="2400" b="1" dirty="0">
                <a:solidFill>
                  <a:srgbClr val="0070C0"/>
                </a:solidFill>
                <a:latin typeface="Segoe Print" panose="02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393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6" grpId="0"/>
      <p:bldP spid="53" grpId="0"/>
      <p:bldP spid="61" grpId="0"/>
      <p:bldP spid="63" grpId="0"/>
      <p:bldP spid="65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3" grpId="0"/>
      <p:bldP spid="84" grpId="0"/>
      <p:bldP spid="85" grpId="0"/>
      <p:bldP spid="86" grpId="0"/>
      <p:bldP spid="87" grpId="0"/>
      <p:bldP spid="90" grpId="0"/>
      <p:bldP spid="91" grpId="0"/>
      <p:bldP spid="9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2"/>
          </a:xfrm>
        </p:spPr>
        <p:txBody>
          <a:bodyPr>
            <a:normAutofit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Shortest 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 will use a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priority queue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hold adjacent nodes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Dijkstra’s Algorithm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820314" y="2701389"/>
            <a:ext cx="42250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 known dv        </a:t>
            </a:r>
            <a:r>
              <a:rPr lang="en-US" sz="20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pv</a:t>
            </a:r>
            <a:endParaRPr lang="en-US" sz="2000" b="1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</a:t>
            </a:r>
          </a:p>
          <a:p>
            <a:pPr>
              <a:spcBef>
                <a:spcPts val="600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F     </a:t>
            </a:r>
            <a:r>
              <a:rPr lang="en-US" sz="20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000" b="1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F     </a:t>
            </a:r>
            <a:r>
              <a:rPr lang="en-US" sz="20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000" b="1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F     </a:t>
            </a:r>
            <a:r>
              <a:rPr lang="en-US" sz="20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000" b="1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 F     </a:t>
            </a:r>
            <a:r>
              <a:rPr lang="en-US" sz="20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000" b="1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 F     </a:t>
            </a:r>
            <a:r>
              <a:rPr lang="en-US" sz="20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000" b="1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 </a:t>
            </a:r>
            <a:r>
              <a:rPr lang="en-US" sz="20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 F     </a:t>
            </a:r>
            <a:r>
              <a:rPr lang="en-US" sz="20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52400" y="3581400"/>
            <a:ext cx="4038600" cy="3139393"/>
            <a:chOff x="152400" y="3581400"/>
            <a:chExt cx="4038600" cy="3139393"/>
          </a:xfrm>
        </p:grpSpPr>
        <p:grpSp>
          <p:nvGrpSpPr>
            <p:cNvPr id="10" name="Group 9"/>
            <p:cNvGrpSpPr/>
            <p:nvPr/>
          </p:nvGrpSpPr>
          <p:grpSpPr>
            <a:xfrm>
              <a:off x="152400" y="3581400"/>
              <a:ext cx="4038600" cy="3139393"/>
              <a:chOff x="147898" y="3590709"/>
              <a:chExt cx="4038600" cy="313939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47898" y="3590709"/>
                <a:ext cx="4038600" cy="3139393"/>
                <a:chOff x="457200" y="3352800"/>
                <a:chExt cx="4038600" cy="3139393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457200" y="3352800"/>
                  <a:ext cx="4038600" cy="3139393"/>
                  <a:chOff x="147901" y="3657600"/>
                  <a:chExt cx="3986554" cy="3063193"/>
                </a:xfrm>
              </p:grpSpPr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147901" y="3657600"/>
                    <a:ext cx="3986554" cy="3063193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9050" cmpd="sng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457200" y="3951981"/>
                    <a:ext cx="3357132" cy="2474430"/>
                    <a:chOff x="603039" y="1771595"/>
                    <a:chExt cx="2873582" cy="2092255"/>
                  </a:xfrm>
                </p:grpSpPr>
                <p:cxnSp>
                  <p:nvCxnSpPr>
                    <p:cNvPr id="25" name="Straight Arrow Connector 24"/>
                    <p:cNvCxnSpPr>
                      <a:stCxn id="45" idx="3"/>
                      <a:endCxn id="29" idx="7"/>
                    </p:cNvCxnSpPr>
                    <p:nvPr/>
                  </p:nvCxnSpPr>
                  <p:spPr>
                    <a:xfrm flipH="1">
                      <a:off x="1626748" y="3025262"/>
                      <a:ext cx="329271" cy="516616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603039" y="1771595"/>
                      <a:ext cx="2873582" cy="2092255"/>
                      <a:chOff x="603039" y="1771595"/>
                      <a:chExt cx="2873582" cy="2092255"/>
                    </a:xfrm>
                  </p:grpSpPr>
                  <p:grpSp>
                    <p:nvGrpSpPr>
                      <p:cNvPr id="27" name="Group 26"/>
                      <p:cNvGrpSpPr/>
                      <p:nvPr/>
                    </p:nvGrpSpPr>
                    <p:grpSpPr>
                      <a:xfrm>
                        <a:off x="603039" y="1771595"/>
                        <a:ext cx="2315601" cy="1311870"/>
                        <a:chOff x="672813" y="3338604"/>
                        <a:chExt cx="2957361" cy="1628719"/>
                      </a:xfrm>
                    </p:grpSpPr>
                    <p:cxnSp>
                      <p:nvCxnSpPr>
                        <p:cNvPr id="40" name="Straight Arrow Connector 39"/>
                        <p:cNvCxnSpPr>
                          <a:stCxn id="45" idx="2"/>
                          <a:endCxn id="43" idx="6"/>
                        </p:cNvCxnSpPr>
                        <p:nvPr/>
                      </p:nvCxnSpPr>
                      <p:spPr>
                        <a:xfrm flipH="1">
                          <a:off x="1165370" y="4729487"/>
                          <a:ext cx="1163263" cy="3675"/>
                        </a:xfrm>
                        <a:prstGeom prst="straightConnector1">
                          <a:avLst/>
                        </a:prstGeom>
                        <a:ln w="317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1" name="Oval 40"/>
                        <p:cNvSpPr/>
                        <p:nvPr/>
                      </p:nvSpPr>
                      <p:spPr>
                        <a:xfrm>
                          <a:off x="1519650" y="3347836"/>
                          <a:ext cx="492557" cy="468323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2" name="Oval 41"/>
                        <p:cNvSpPr/>
                        <p:nvPr/>
                      </p:nvSpPr>
                      <p:spPr>
                        <a:xfrm>
                          <a:off x="3137617" y="3338604"/>
                          <a:ext cx="492557" cy="468323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3" name="Oval 42"/>
                        <p:cNvSpPr/>
                        <p:nvPr/>
                      </p:nvSpPr>
                      <p:spPr>
                        <a:xfrm>
                          <a:off x="672813" y="4499000"/>
                          <a:ext cx="492557" cy="468323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44" name="Straight Arrow Connector 43"/>
                        <p:cNvCxnSpPr>
                          <a:stCxn id="41" idx="3"/>
                          <a:endCxn id="43" idx="7"/>
                        </p:cNvCxnSpPr>
                        <p:nvPr/>
                      </p:nvCxnSpPr>
                      <p:spPr>
                        <a:xfrm flipH="1">
                          <a:off x="1093237" y="3747575"/>
                          <a:ext cx="498546" cy="820010"/>
                        </a:xfrm>
                        <a:prstGeom prst="straightConnector1">
                          <a:avLst/>
                        </a:prstGeom>
                        <a:ln w="31750">
                          <a:solidFill>
                            <a:schemeClr val="accent4">
                              <a:lumMod val="75000"/>
                            </a:schemeClr>
                          </a:solidFill>
                          <a:headEnd type="triangle" w="med" len="me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5" name="Oval 44"/>
                        <p:cNvSpPr/>
                        <p:nvPr/>
                      </p:nvSpPr>
                      <p:spPr>
                        <a:xfrm>
                          <a:off x="2328633" y="4495326"/>
                          <a:ext cx="492557" cy="468321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46" name="Straight Arrow Connector 45"/>
                        <p:cNvCxnSpPr>
                          <a:stCxn id="42" idx="3"/>
                          <a:endCxn id="45" idx="7"/>
                        </p:cNvCxnSpPr>
                        <p:nvPr/>
                      </p:nvCxnSpPr>
                      <p:spPr>
                        <a:xfrm flipH="1">
                          <a:off x="2749057" y="3738343"/>
                          <a:ext cx="460693" cy="825568"/>
                        </a:xfrm>
                        <a:prstGeom prst="straightConnector1">
                          <a:avLst/>
                        </a:prstGeom>
                        <a:ln w="317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7" name="Straight Arrow Connector 46"/>
                        <p:cNvCxnSpPr>
                          <a:stCxn id="41" idx="5"/>
                          <a:endCxn id="45" idx="1"/>
                        </p:cNvCxnSpPr>
                        <p:nvPr/>
                      </p:nvCxnSpPr>
                      <p:spPr>
                        <a:xfrm>
                          <a:off x="1940074" y="3747575"/>
                          <a:ext cx="460692" cy="816336"/>
                        </a:xfrm>
                        <a:prstGeom prst="straightConnector1">
                          <a:avLst/>
                        </a:prstGeom>
                        <a:ln w="317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8" name="Straight Arrow Connector 47"/>
                        <p:cNvCxnSpPr>
                          <a:stCxn id="41" idx="6"/>
                          <a:endCxn id="42" idx="2"/>
                        </p:cNvCxnSpPr>
                        <p:nvPr/>
                      </p:nvCxnSpPr>
                      <p:spPr>
                        <a:xfrm flipV="1">
                          <a:off x="2012207" y="3572765"/>
                          <a:ext cx="1125410" cy="9232"/>
                        </a:xfrm>
                        <a:prstGeom prst="straightConnector1">
                          <a:avLst/>
                        </a:prstGeom>
                        <a:ln w="317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9" name="TextBox 48"/>
                        <p:cNvSpPr txBox="1"/>
                        <p:nvPr/>
                      </p:nvSpPr>
                      <p:spPr>
                        <a:xfrm>
                          <a:off x="1605946" y="3403100"/>
                          <a:ext cx="276955" cy="38771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A</a:t>
                          </a:r>
                        </a:p>
                      </p:txBody>
                    </p:sp>
                    <p:sp>
                      <p:nvSpPr>
                        <p:cNvPr id="50" name="TextBox 49"/>
                        <p:cNvSpPr txBox="1"/>
                        <p:nvPr/>
                      </p:nvSpPr>
                      <p:spPr>
                        <a:xfrm>
                          <a:off x="2407972" y="4567377"/>
                          <a:ext cx="275479" cy="38771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D</a:t>
                          </a:r>
                        </a:p>
                      </p:txBody>
                    </p:sp>
                    <p:sp>
                      <p:nvSpPr>
                        <p:cNvPr id="51" name="TextBox 50"/>
                        <p:cNvSpPr txBox="1"/>
                        <p:nvPr/>
                      </p:nvSpPr>
                      <p:spPr>
                        <a:xfrm>
                          <a:off x="716429" y="4563911"/>
                          <a:ext cx="325452" cy="39117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C</a:t>
                          </a:r>
                        </a:p>
                      </p:txBody>
                    </p:sp>
                    <p:sp>
                      <p:nvSpPr>
                        <p:cNvPr id="52" name="TextBox 51"/>
                        <p:cNvSpPr txBox="1"/>
                        <p:nvPr/>
                      </p:nvSpPr>
                      <p:spPr>
                        <a:xfrm>
                          <a:off x="3225155" y="3407420"/>
                          <a:ext cx="265858" cy="38771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B</a:t>
                          </a:r>
                        </a:p>
                      </p:txBody>
                    </p:sp>
                  </p:grpSp>
                  <p:sp>
                    <p:nvSpPr>
                      <p:cNvPr id="28" name="Oval 27"/>
                      <p:cNvSpPr/>
                      <p:nvPr/>
                    </p:nvSpPr>
                    <p:spPr>
                      <a:xfrm>
                        <a:off x="3090951" y="2712968"/>
                        <a:ext cx="385670" cy="37721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Oval 28"/>
                      <p:cNvSpPr/>
                      <p:nvPr/>
                    </p:nvSpPr>
                    <p:spPr>
                      <a:xfrm>
                        <a:off x="1297558" y="3486636"/>
                        <a:ext cx="385670" cy="37721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" name="Oval 29"/>
                      <p:cNvSpPr/>
                      <p:nvPr/>
                    </p:nvSpPr>
                    <p:spPr>
                      <a:xfrm>
                        <a:off x="2584639" y="3486636"/>
                        <a:ext cx="385670" cy="37721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3149459" y="2752974"/>
                        <a:ext cx="225087" cy="31228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E</a:t>
                        </a:r>
                      </a:p>
                    </p:txBody>
                  </p:sp>
                  <p:sp>
                    <p:nvSpPr>
                      <p:cNvPr id="32" name="TextBox 31"/>
                      <p:cNvSpPr txBox="1"/>
                      <p:nvPr/>
                    </p:nvSpPr>
                    <p:spPr>
                      <a:xfrm>
                        <a:off x="1354038" y="3546925"/>
                        <a:ext cx="270185" cy="31228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F</a:t>
                        </a:r>
                      </a:p>
                    </p:txBody>
                  </p:sp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>
                        <a:off x="2631907" y="3539027"/>
                        <a:ext cx="271292" cy="31228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G</a:t>
                        </a:r>
                      </a:p>
                    </p:txBody>
                  </p:sp>
                  <p:cxnSp>
                    <p:nvCxnSpPr>
                      <p:cNvPr id="34" name="Straight Arrow Connector 33"/>
                      <p:cNvCxnSpPr>
                        <a:stCxn id="42" idx="5"/>
                        <a:endCxn id="28" idx="0"/>
                      </p:cNvCxnSpPr>
                      <p:nvPr/>
                    </p:nvCxnSpPr>
                    <p:spPr>
                      <a:xfrm>
                        <a:off x="2862160" y="2093568"/>
                        <a:ext cx="421626" cy="619400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Straight Arrow Connector 34"/>
                      <p:cNvCxnSpPr>
                        <a:stCxn id="28" idx="2"/>
                        <a:endCxn id="45" idx="6"/>
                      </p:cNvCxnSpPr>
                      <p:nvPr/>
                    </p:nvCxnSpPr>
                    <p:spPr>
                      <a:xfrm flipH="1" flipV="1">
                        <a:off x="2285209" y="2891897"/>
                        <a:ext cx="805742" cy="9678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accent4">
                            <a:lumMod val="75000"/>
                          </a:schemeClr>
                        </a:solidFill>
                        <a:headEnd type="triangle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Arrow Connector 35"/>
                      <p:cNvCxnSpPr>
                        <a:stCxn id="43" idx="5"/>
                        <a:endCxn id="29" idx="1"/>
                      </p:cNvCxnSpPr>
                      <p:nvPr/>
                    </p:nvCxnSpPr>
                    <p:spPr>
                      <a:xfrm>
                        <a:off x="932229" y="3028223"/>
                        <a:ext cx="421809" cy="513654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accent4">
                            <a:lumMod val="75000"/>
                          </a:schemeClr>
                        </a:solidFill>
                        <a:headEnd type="non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Arrow Connector 36"/>
                      <p:cNvCxnSpPr>
                        <a:stCxn id="45" idx="5"/>
                        <a:endCxn id="30" idx="1"/>
                      </p:cNvCxnSpPr>
                      <p:nvPr/>
                    </p:nvCxnSpPr>
                    <p:spPr>
                      <a:xfrm>
                        <a:off x="2228729" y="3025262"/>
                        <a:ext cx="412390" cy="516616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Arrow Connector 37"/>
                      <p:cNvCxnSpPr>
                        <a:stCxn id="28" idx="4"/>
                        <a:endCxn id="30" idx="7"/>
                      </p:cNvCxnSpPr>
                      <p:nvPr/>
                    </p:nvCxnSpPr>
                    <p:spPr>
                      <a:xfrm flipH="1">
                        <a:off x="2913829" y="3090182"/>
                        <a:ext cx="369957" cy="451696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Straight Arrow Connector 38"/>
                      <p:cNvCxnSpPr>
                        <a:stCxn id="30" idx="2"/>
                        <a:endCxn id="29" idx="6"/>
                      </p:cNvCxnSpPr>
                      <p:nvPr/>
                    </p:nvCxnSpPr>
                    <p:spPr>
                      <a:xfrm flipH="1">
                        <a:off x="1683228" y="3675243"/>
                        <a:ext cx="901411" cy="0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" name="Down Arrow 3"/>
                  <p:cNvSpPr/>
                  <p:nvPr/>
                </p:nvSpPr>
                <p:spPr>
                  <a:xfrm rot="17359423">
                    <a:off x="816724" y="3801545"/>
                    <a:ext cx="258391" cy="462534"/>
                  </a:xfrm>
                  <a:prstGeom prst="downArrow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" name="TextBox 5"/>
                <p:cNvSpPr txBox="1"/>
                <p:nvPr/>
              </p:nvSpPr>
              <p:spPr>
                <a:xfrm>
                  <a:off x="1020787" y="4273604"/>
                  <a:ext cx="304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4</a:t>
                  </a: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3670079" y="4099882"/>
                  <a:ext cx="38061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rgbClr val="C00000"/>
                      </a:solidFill>
                    </a:rPr>
                    <a:t>1</a:t>
                  </a:r>
                  <a:endParaRPr lang="en-US" sz="1200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109638" y="4194953"/>
                  <a:ext cx="304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2299728" y="4441876"/>
                <a:ext cx="304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097603" y="3848528"/>
                <a:ext cx="304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C00000"/>
                    </a:solidFill>
                  </a:rPr>
                  <a:t>2</a:t>
                </a:r>
                <a:endParaRPr lang="en-US" sz="12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832116" y="4934814"/>
                <a:ext cx="304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C00000"/>
                    </a:solidFill>
                  </a:rPr>
                  <a:t>3</a:t>
                </a:r>
                <a:endParaRPr lang="en-US" sz="12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592960" y="5490648"/>
                <a:ext cx="304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1320946" y="4916769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41089" y="5696639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6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24671" y="5865597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22026" y="5489481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8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16912" y="5645415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</a:rPr>
                <a:t>5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320117" y="338374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5329068" y="3436854"/>
            <a:ext cx="127190" cy="25311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467740" y="338134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6184592" y="4617684"/>
            <a:ext cx="127190" cy="25311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6184592" y="3858363"/>
            <a:ext cx="127190" cy="25311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6175627" y="3463110"/>
            <a:ext cx="127190" cy="25311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03458" y="326305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24118" y="2590800"/>
            <a:ext cx="4347882" cy="762000"/>
            <a:chOff x="224118" y="2590800"/>
            <a:chExt cx="4347882" cy="762000"/>
          </a:xfrm>
        </p:grpSpPr>
        <p:sp>
          <p:nvSpPr>
            <p:cNvPr id="13" name="Rounded Rectangle 12"/>
            <p:cNvSpPr/>
            <p:nvPr/>
          </p:nvSpPr>
          <p:spPr>
            <a:xfrm>
              <a:off x="228600" y="2590800"/>
              <a:ext cx="4343400" cy="762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222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4118" y="2751846"/>
              <a:ext cx="6312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  <a:latin typeface="Arial Narrow" panose="020B0606020202030204" pitchFamily="34" charset="0"/>
                  <a:cs typeface="Consolas" panose="020B0609020204030204" pitchFamily="49" charset="0"/>
                </a:rPr>
                <a:t>PQ:</a:t>
              </a:r>
              <a:r>
                <a:rPr lang="en-US" b="1" dirty="0" smtClean="0">
                  <a:solidFill>
                    <a:srgbClr val="C00000"/>
                  </a:solidFill>
                  <a:latin typeface="Arial Narrow" panose="020B0606020202030204" pitchFamily="34" charset="0"/>
                  <a:cs typeface="Consolas" panose="020B0609020204030204" pitchFamily="49" charset="0"/>
                </a:rPr>
                <a:t>   </a:t>
              </a:r>
              <a:endParaRPr lang="en-US" b="1" dirty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67973" y="2721643"/>
            <a:ext cx="3904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0,A)   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11782" y="375820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503458" y="372061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39956" y="454418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526624" y="450263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15987" y="2784305"/>
            <a:ext cx="374571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00850" y="2745221"/>
            <a:ext cx="386594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(2,B)   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93962" y="2747874"/>
            <a:ext cx="380811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(1,D)(2,B)   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8755" y="2747745"/>
            <a:ext cx="380811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(2,B)   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5320306" y="4604556"/>
            <a:ext cx="127190" cy="25311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86400" y="452539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6175627" y="4212353"/>
            <a:ext cx="127190" cy="25311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354112" y="415015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6184592" y="5354780"/>
            <a:ext cx="127190" cy="25311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509336" y="413189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67973" y="2747553"/>
            <a:ext cx="380811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(2,B)(3,C)   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4329" y="6305558"/>
            <a:ext cx="614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(0,A)</a:t>
            </a:r>
            <a:endParaRPr lang="en-US" sz="1600" b="1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296429" y="6302583"/>
            <a:ext cx="614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(2,B)</a:t>
            </a:r>
            <a:endParaRPr lang="en-US" sz="1600" b="1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777054" y="6301980"/>
            <a:ext cx="614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(3,C)</a:t>
            </a:r>
            <a:endParaRPr lang="en-US" sz="1600" b="1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815804" y="6301980"/>
            <a:ext cx="614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(1,D)</a:t>
            </a:r>
            <a:endParaRPr lang="en-US" sz="1600" b="1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311782" y="528128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498450" y="528128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6714" y="2756522"/>
            <a:ext cx="380811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(2,B)(3,C)(9,F)   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6173203" y="5681485"/>
            <a:ext cx="127190" cy="25311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320117" y="558385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503458" y="561058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93962" y="2766164"/>
            <a:ext cx="380811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(2,B)(3,C)(5,G)(9,F)   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6173203" y="4985714"/>
            <a:ext cx="127190" cy="25311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325800" y="489553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525355" y="488443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74861" y="2764752"/>
            <a:ext cx="380811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(2,B)(3,C)(4,E)(5,G)(9,F)   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62766" y="2782859"/>
            <a:ext cx="380811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(3,C)(4,E)(5,G)(9,F)   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5320339" y="3836122"/>
            <a:ext cx="127190" cy="25311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85040" y="375820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 flipH="1">
            <a:off x="6421517" y="4993064"/>
            <a:ext cx="127190" cy="25311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569264" y="488443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7614160" y="4981630"/>
            <a:ext cx="127190" cy="25311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787825" y="489770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69654" y="2775101"/>
            <a:ext cx="380811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(3,C)(3,E)(4,E)(5,G)(9,F)   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76532" y="2790677"/>
            <a:ext cx="380811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(3,E)(4,E)(5,G)(9,F)   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 flipH="1">
            <a:off x="5329068" y="4211408"/>
            <a:ext cx="127190" cy="25311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486053" y="413133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6419519" y="5354779"/>
            <a:ext cx="127190" cy="25311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588270" y="527846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7598141" y="5363421"/>
            <a:ext cx="127190" cy="25311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797272" y="529245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85891" y="2771345"/>
            <a:ext cx="380811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(3,E)(4,E)(5,G)(8,F)(9,F)   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76531" y="2780314"/>
            <a:ext cx="380811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(4,E)(5,G)(8,F)(9,F)   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255356" y="6301980"/>
            <a:ext cx="614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(3,E)</a:t>
            </a:r>
            <a:endParaRPr lang="en-US" sz="1600" b="1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 flipH="1">
            <a:off x="5340550" y="5007311"/>
            <a:ext cx="127190" cy="25311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495636" y="493139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6262" y="2771185"/>
            <a:ext cx="380811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(5,G)(8,F)(9,F)   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59275" y="2762894"/>
            <a:ext cx="380811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(8,F)(9,F)   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721664" y="6301179"/>
            <a:ext cx="614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(5,G)</a:t>
            </a:r>
            <a:endParaRPr lang="en-US" sz="1600" b="1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5352977" y="5690767"/>
            <a:ext cx="127190" cy="25311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511628" y="562224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H="1">
            <a:off x="6687352" y="5381434"/>
            <a:ext cx="127190" cy="25311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825473" y="528843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 flipH="1">
            <a:off x="7902941" y="5363421"/>
            <a:ext cx="127190" cy="25311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8072518" y="529256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7467" y="2771170"/>
            <a:ext cx="380811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(6,F)(8,F)(9,F)   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77145" y="2771170"/>
            <a:ext cx="380811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(8,F)(9,F)   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17951" y="6292363"/>
            <a:ext cx="614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(6,F)</a:t>
            </a:r>
            <a:endParaRPr lang="en-US" sz="1600" b="1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 flipH="1">
            <a:off x="5334662" y="5389784"/>
            <a:ext cx="127190" cy="25311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503413" y="530967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59274" y="2771170"/>
            <a:ext cx="380811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(9,F)   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8210" y="2745221"/>
            <a:ext cx="380811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   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902941" y="6255522"/>
            <a:ext cx="106039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   DONE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0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9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9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6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6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9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9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9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00"/>
                            </p:stCondLst>
                            <p:childTnLst>
                              <p:par>
                                <p:cTn id="1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8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8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8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0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4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9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0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1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000"/>
                            </p:stCondLst>
                            <p:childTnLst>
                              <p:par>
                                <p:cTn id="2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9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9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900"/>
                            </p:stCondLst>
                            <p:childTnLst>
                              <p:par>
                                <p:cTn id="2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000"/>
                            </p:stCondLst>
                            <p:childTnLst>
                              <p:par>
                                <p:cTn id="2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7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7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7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000"/>
                            </p:stCondLst>
                            <p:childTnLst>
                              <p:par>
                                <p:cTn id="2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000"/>
                            </p:stCondLst>
                            <p:childTnLst>
                              <p:par>
                                <p:cTn id="2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9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9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900"/>
                            </p:stCondLst>
                            <p:childTnLst>
                              <p:par>
                                <p:cTn id="29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000"/>
                            </p:stCondLst>
                            <p:childTnLst>
                              <p:par>
                                <p:cTn id="3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8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8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8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9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9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900"/>
                            </p:stCondLst>
                            <p:childTnLst>
                              <p:par>
                                <p:cTn id="3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000"/>
                            </p:stCondLst>
                            <p:childTnLst>
                              <p:par>
                                <p:cTn id="3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8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8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8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9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9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900"/>
                            </p:stCondLst>
                            <p:childTnLst>
                              <p:par>
                                <p:cTn id="38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1000"/>
                            </p:stCondLst>
                            <p:childTnLst>
                              <p:par>
                                <p:cTn id="3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8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8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8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000"/>
                            </p:stCondLst>
                            <p:childTnLst>
                              <p:par>
                                <p:cTn id="40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2000"/>
                            </p:stCondLst>
                            <p:childTnLst>
                              <p:par>
                                <p:cTn id="4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3000"/>
                            </p:stCondLst>
                            <p:childTnLst>
                              <p:par>
                                <p:cTn id="4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9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9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900"/>
                            </p:stCondLst>
                            <p:childTnLst>
                              <p:par>
                                <p:cTn id="4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8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0" dur="8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8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9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9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900"/>
                            </p:stCondLst>
                            <p:childTnLst>
                              <p:par>
                                <p:cTn id="4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1" grpId="0"/>
      <p:bldP spid="66" grpId="0"/>
      <p:bldP spid="74" grpId="0"/>
      <p:bldP spid="78" grpId="0"/>
      <p:bldP spid="79" grpId="0"/>
      <p:bldP spid="81" grpId="0"/>
      <p:bldP spid="82" grpId="0"/>
      <p:bldP spid="84" grpId="0"/>
      <p:bldP spid="85" grpId="0"/>
      <p:bldP spid="87" grpId="0" animBg="1"/>
      <p:bldP spid="83" grpId="0" animBg="1"/>
      <p:bldP spid="86" grpId="0" animBg="1"/>
      <p:bldP spid="88" grpId="0" animBg="1"/>
      <p:bldP spid="91" grpId="0"/>
      <p:bldP spid="93" grpId="0"/>
      <p:bldP spid="95" grpId="0"/>
      <p:bldP spid="97" grpId="0" animBg="1"/>
      <p:bldP spid="16" grpId="0"/>
      <p:bldP spid="98" grpId="0"/>
      <p:bldP spid="99" grpId="0"/>
      <p:bldP spid="100" grpId="0"/>
      <p:bldP spid="101" grpId="0"/>
      <p:bldP spid="102" grpId="0"/>
      <p:bldP spid="104" grpId="0" animBg="1"/>
      <p:bldP spid="106" grpId="0"/>
      <p:bldP spid="107" grpId="0"/>
      <p:bldP spid="108" grpId="0" animBg="1"/>
      <p:bldP spid="110" grpId="0"/>
      <p:bldP spid="111" grpId="0"/>
      <p:bldP spid="112" grpId="0" animBg="1"/>
      <p:bldP spid="113" grpId="0" animBg="1"/>
      <p:bldP spid="115" grpId="0"/>
      <p:bldP spid="117" grpId="0"/>
      <p:bldP spid="119" grpId="0"/>
      <p:bldP spid="120" grpId="0" animBg="1"/>
      <p:bldP spid="121" grpId="0" animBg="1"/>
      <p:bldP spid="123" grpId="0"/>
      <p:bldP spid="126" grpId="0"/>
      <p:bldP spid="128" grpId="0"/>
      <p:bldP spid="129" grpId="0" animBg="1"/>
      <p:bldP spid="130" grpId="0" animBg="1"/>
      <p:bldP spid="131" grpId="0"/>
      <p:bldP spid="133" grpId="0"/>
      <p:bldP spid="134" grpId="0" animBg="1"/>
      <p:bldP spid="135" grpId="0" animBg="1"/>
      <p:bldP spid="136" grpId="0"/>
      <p:bldP spid="138" grpId="0"/>
      <p:bldP spid="140" grpId="0"/>
      <p:bldP spid="142" grpId="0"/>
      <p:bldP spid="143" grpId="0" animBg="1"/>
      <p:bldP spid="144" grpId="0" animBg="1"/>
      <p:bldP spid="145" grpId="0"/>
      <p:bldP spid="147" grpId="0"/>
      <p:bldP spid="148" grpId="0" animBg="1"/>
      <p:bldP spid="149" grpId="0" animBg="1"/>
      <p:bldP spid="15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Basic algorithm</a:t>
            </a:r>
          </a:p>
          <a:p>
            <a:r>
              <a:rPr lang="en-US" sz="2400" b="1" i="1" dirty="0" smtClean="0"/>
              <a:t>Put start s node in table with </a:t>
            </a:r>
            <a:r>
              <a:rPr lang="en-US" sz="2400" b="1" i="1" dirty="0" err="1" smtClean="0"/>
              <a:t>dist</a:t>
            </a:r>
            <a:r>
              <a:rPr lang="en-US" sz="2400" b="1" i="1" dirty="0" smtClean="0"/>
              <a:t> of 0</a:t>
            </a:r>
          </a:p>
          <a:p>
            <a:r>
              <a:rPr lang="en-US" sz="2400" b="1" i="1" dirty="0" smtClean="0"/>
              <a:t>Put (0,s) on priority queue PQ</a:t>
            </a:r>
          </a:p>
          <a:p>
            <a:r>
              <a:rPr lang="en-US" sz="2400" b="1" i="1" dirty="0" smtClean="0"/>
              <a:t>Loop: until PQ is empty:</a:t>
            </a:r>
          </a:p>
          <a:p>
            <a:pPr lvl="1"/>
            <a:r>
              <a:rPr lang="en-US" sz="2000" b="1" i="1" dirty="0" smtClean="0">
                <a:solidFill>
                  <a:srgbClr val="C00000"/>
                </a:solidFill>
              </a:rPr>
              <a:t>n</a:t>
            </a:r>
            <a:r>
              <a:rPr lang="en-US" sz="2000" b="1" i="1" dirty="0" smtClean="0"/>
              <a:t>=</a:t>
            </a:r>
            <a:r>
              <a:rPr lang="en-US" sz="2000" b="1" i="1" dirty="0" err="1" smtClean="0"/>
              <a:t>PQ.getMin</a:t>
            </a:r>
            <a:r>
              <a:rPr lang="en-US" sz="2000" b="1" i="1" dirty="0" smtClean="0"/>
              <a:t>().node; </a:t>
            </a:r>
            <a:r>
              <a:rPr lang="en-US" sz="2000" b="1" i="1" dirty="0" smtClean="0">
                <a:solidFill>
                  <a:srgbClr val="C00000"/>
                </a:solidFill>
              </a:rPr>
              <a:t>d</a:t>
            </a:r>
            <a:r>
              <a:rPr lang="en-US" sz="2000" b="1" i="1" dirty="0" smtClean="0"/>
              <a:t>=</a:t>
            </a:r>
            <a:r>
              <a:rPr lang="en-US" sz="2000" b="1" i="1" dirty="0" err="1" smtClean="0"/>
              <a:t>PQ.getMin</a:t>
            </a:r>
            <a:r>
              <a:rPr lang="en-US" sz="2000" b="1" i="1" dirty="0" smtClean="0"/>
              <a:t>().</a:t>
            </a:r>
            <a:r>
              <a:rPr lang="en-US" sz="2000" b="1" i="1" dirty="0" err="1" smtClean="0"/>
              <a:t>dist</a:t>
            </a:r>
            <a:r>
              <a:rPr lang="en-US" sz="2000" b="1" i="1" dirty="0" smtClean="0"/>
              <a:t>;  </a:t>
            </a:r>
            <a:r>
              <a:rPr lang="en-US" sz="2000" b="1" i="1" dirty="0" err="1" smtClean="0"/>
              <a:t>PQ.delMin</a:t>
            </a:r>
            <a:r>
              <a:rPr lang="en-US" sz="2000" b="1" i="1" dirty="0" smtClean="0"/>
              <a:t>()</a:t>
            </a:r>
          </a:p>
          <a:p>
            <a:pPr lvl="1"/>
            <a:r>
              <a:rPr lang="en-US" sz="2000" b="1" i="1" dirty="0" smtClean="0"/>
              <a:t>Is n known? Back to Loop and get another from PQ; </a:t>
            </a:r>
          </a:p>
          <a:p>
            <a:pPr lvl="1">
              <a:spcBef>
                <a:spcPts val="600"/>
              </a:spcBef>
            </a:pPr>
            <a:r>
              <a:rPr lang="en-US" sz="2000" b="1" i="1" dirty="0" smtClean="0"/>
              <a:t>Mark </a:t>
            </a:r>
            <a:r>
              <a:rPr lang="en-US" sz="2000" b="1" i="1" dirty="0" smtClean="0">
                <a:solidFill>
                  <a:srgbClr val="C00000"/>
                </a:solidFill>
              </a:rPr>
              <a:t>n</a:t>
            </a:r>
            <a:r>
              <a:rPr lang="en-US" sz="2000" b="1" i="1" dirty="0" smtClean="0"/>
              <a:t> as known  </a:t>
            </a:r>
          </a:p>
          <a:p>
            <a:pPr lvl="1"/>
            <a:r>
              <a:rPr lang="en-US" sz="2000" b="1" i="1" dirty="0" smtClean="0"/>
              <a:t>For each unknown node </a:t>
            </a:r>
            <a:r>
              <a:rPr lang="en-US" sz="2000" b="1" i="1" dirty="0" smtClean="0">
                <a:solidFill>
                  <a:srgbClr val="C00000"/>
                </a:solidFill>
              </a:rPr>
              <a:t>a </a:t>
            </a:r>
            <a:r>
              <a:rPr lang="en-US" sz="2000" b="1" i="1" dirty="0" smtClean="0"/>
              <a:t>adjacent to </a:t>
            </a:r>
            <a:r>
              <a:rPr lang="en-US" sz="2000" b="1" i="1" dirty="0" smtClean="0">
                <a:solidFill>
                  <a:srgbClr val="C00000"/>
                </a:solidFill>
              </a:rPr>
              <a:t>n</a:t>
            </a:r>
            <a:r>
              <a:rPr lang="en-US" sz="2000" b="1" i="1" dirty="0" smtClean="0"/>
              <a:t> </a:t>
            </a:r>
          </a:p>
          <a:p>
            <a:pPr lvl="2"/>
            <a:r>
              <a:rPr lang="en-US" sz="2000" b="1" i="1" dirty="0" smtClean="0"/>
              <a:t>if </a:t>
            </a:r>
            <a:r>
              <a:rPr lang="en-US" sz="2000" b="1" i="1" dirty="0" err="1" smtClean="0">
                <a:solidFill>
                  <a:srgbClr val="C00000"/>
                </a:solidFill>
              </a:rPr>
              <a:t>a</a:t>
            </a:r>
            <a:r>
              <a:rPr lang="en-US" sz="2000" b="1" i="1" dirty="0" err="1" smtClean="0"/>
              <a:t>.dist</a:t>
            </a:r>
            <a:r>
              <a:rPr lang="en-US" sz="2000" b="1" i="1" dirty="0"/>
              <a:t>&gt;</a:t>
            </a:r>
            <a:r>
              <a:rPr lang="en-US" sz="2000" b="1" i="1" dirty="0" err="1" smtClean="0">
                <a:solidFill>
                  <a:srgbClr val="C00000"/>
                </a:solidFill>
              </a:rPr>
              <a:t>d</a:t>
            </a:r>
            <a:r>
              <a:rPr lang="en-US" sz="2000" b="1" i="1" dirty="0" err="1" smtClean="0"/>
              <a:t>+edge.weight</a:t>
            </a:r>
            <a:r>
              <a:rPr lang="en-US" sz="2000" b="1" i="1" dirty="0" smtClean="0"/>
              <a:t> </a:t>
            </a:r>
            <a:r>
              <a:rPr lang="en-US" sz="2000" b="1" i="1" dirty="0" smtClean="0"/>
              <a:t>then </a:t>
            </a:r>
            <a:endParaRPr lang="en-US" sz="2000" b="1" i="1" dirty="0"/>
          </a:p>
          <a:p>
            <a:pPr marL="630936" lvl="2" indent="0">
              <a:buNone/>
            </a:pPr>
            <a:r>
              <a:rPr lang="en-US" sz="2000" b="1" i="1"/>
              <a:t> </a:t>
            </a:r>
            <a:r>
              <a:rPr lang="en-US" sz="2000" b="1" i="1" smtClean="0"/>
              <a:t>     </a:t>
            </a:r>
            <a:r>
              <a:rPr lang="en-US" sz="1800" b="1" i="1" smtClean="0"/>
              <a:t>update </a:t>
            </a:r>
            <a:r>
              <a:rPr lang="en-US" sz="1800" b="1" i="1" dirty="0" err="1" smtClean="0">
                <a:solidFill>
                  <a:srgbClr val="C00000"/>
                </a:solidFill>
              </a:rPr>
              <a:t>a.dist</a:t>
            </a:r>
            <a:r>
              <a:rPr lang="en-US" sz="1800" b="1" i="1" dirty="0" smtClean="0"/>
              <a:t> in table </a:t>
            </a:r>
            <a:r>
              <a:rPr lang="en-US" sz="1800" b="1" i="1" dirty="0" smtClean="0"/>
              <a:t>to be </a:t>
            </a:r>
            <a:r>
              <a:rPr lang="en-US" sz="1800" b="1" i="1" dirty="0" err="1" smtClean="0"/>
              <a:t>d+edge.weight</a:t>
            </a:r>
            <a:endParaRPr lang="en-US" sz="1800" b="1" i="1" dirty="0" smtClean="0"/>
          </a:p>
          <a:p>
            <a:pPr marL="914400" lvl="3" indent="0">
              <a:buNone/>
            </a:pPr>
            <a:r>
              <a:rPr lang="en-US" sz="1800" b="1" i="1" dirty="0" smtClean="0"/>
              <a:t>   and </a:t>
            </a:r>
            <a:r>
              <a:rPr lang="en-US" sz="1800" b="1" i="1" dirty="0" smtClean="0"/>
              <a:t>add </a:t>
            </a:r>
            <a:r>
              <a:rPr lang="en-US" sz="1800" b="1" i="1" dirty="0" smtClean="0">
                <a:solidFill>
                  <a:srgbClr val="C00000"/>
                </a:solidFill>
              </a:rPr>
              <a:t>a </a:t>
            </a:r>
            <a:r>
              <a:rPr lang="en-US" sz="1800" b="1" i="1" dirty="0" smtClean="0"/>
              <a:t>to PQ with priority </a:t>
            </a:r>
            <a:r>
              <a:rPr lang="en-US" sz="1800" b="1" i="1" dirty="0" err="1" smtClean="0">
                <a:solidFill>
                  <a:srgbClr val="C00000"/>
                </a:solidFill>
              </a:rPr>
              <a:t>d+edge.weight</a:t>
            </a:r>
            <a:endParaRPr lang="en-US" sz="1800" b="1" i="1" dirty="0" smtClean="0">
              <a:solidFill>
                <a:srgbClr val="C00000"/>
              </a:solidFill>
            </a:endParaRPr>
          </a:p>
          <a:p>
            <a:pPr marL="109728" indent="0">
              <a:spcBef>
                <a:spcPts val="1200"/>
              </a:spcBef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Trace the path itself using “from” fields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  <a:effectLst/>
              </a:rPr>
              <a:t>Dijkstra’s Algorithm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808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dirty="0" smtClean="0"/>
              <a:t>Computed for a DAG </a:t>
            </a:r>
            <a:r>
              <a:rPr lang="en-US" sz="2400" b="1" dirty="0" smtClean="0">
                <a:solidFill>
                  <a:srgbClr val="C00000"/>
                </a:solidFill>
              </a:rPr>
              <a:t>G</a:t>
            </a:r>
          </a:p>
          <a:p>
            <a:pPr marL="109728" indent="0">
              <a:buNone/>
            </a:pPr>
            <a:r>
              <a:rPr lang="en-US" sz="2400" b="1" dirty="0" smtClean="0"/>
              <a:t>An ordering (sequence) of all vertices in </a:t>
            </a:r>
            <a:r>
              <a:rPr lang="en-US" sz="2400" b="1" dirty="0" smtClean="0">
                <a:solidFill>
                  <a:srgbClr val="C00000"/>
                </a:solidFill>
              </a:rPr>
              <a:t>G</a:t>
            </a:r>
          </a:p>
          <a:p>
            <a:pPr marL="109728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  </a:t>
            </a:r>
            <a:r>
              <a:rPr lang="en-US" sz="2400" b="1" dirty="0" err="1" smtClean="0">
                <a:solidFill>
                  <a:srgbClr val="0070C0"/>
                </a:solidFill>
              </a:rPr>
              <a:t>s.t.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if (</a:t>
            </a:r>
            <a:r>
              <a:rPr lang="en-US" sz="2400" b="1" i="1" dirty="0" err="1" smtClean="0">
                <a:solidFill>
                  <a:srgbClr val="0070C0"/>
                </a:solidFill>
              </a:rPr>
              <a:t>u,v</a:t>
            </a:r>
            <a:r>
              <a:rPr lang="en-US" sz="2400" b="1" i="1" dirty="0" smtClean="0">
                <a:solidFill>
                  <a:srgbClr val="0070C0"/>
                </a:solidFill>
              </a:rPr>
              <a:t>) </a:t>
            </a:r>
            <a:r>
              <a:rPr lang="en-US" sz="2400" b="1" i="1" dirty="0" smtClean="0">
                <a:solidFill>
                  <a:srgbClr val="0070C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∈ E  </a:t>
            </a:r>
            <a:r>
              <a:rPr lang="en-US" sz="2400" b="1" dirty="0" smtClean="0">
                <a:solidFill>
                  <a:srgbClr val="0070C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then </a:t>
            </a:r>
            <a:r>
              <a:rPr lang="en-US" sz="2400" b="1" i="1" dirty="0" smtClean="0">
                <a:solidFill>
                  <a:srgbClr val="0070C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u&lt;v</a:t>
            </a:r>
            <a:r>
              <a:rPr lang="en-US" sz="2400" b="1" dirty="0" smtClean="0">
                <a:solidFill>
                  <a:srgbClr val="0070C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in the sort, </a:t>
            </a:r>
          </a:p>
          <a:p>
            <a:pPr marL="109728" indent="0"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that is, </a:t>
            </a:r>
            <a:r>
              <a:rPr lang="en-US" sz="2400" b="1" i="1" dirty="0" smtClean="0">
                <a:solidFill>
                  <a:srgbClr val="0070C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 precedes v in the sequence</a:t>
            </a:r>
          </a:p>
          <a:p>
            <a:pPr marL="109728" indent="0">
              <a:buNone/>
            </a:pPr>
            <a:endParaRPr lang="en-US" sz="2400" b="1" i="1" dirty="0">
              <a:solidFill>
                <a:srgbClr val="0070C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09728" indent="0">
              <a:buNone/>
            </a:pPr>
            <a:r>
              <a:rPr lang="en-US" sz="24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Every DAG has at least 1 topological sort</a:t>
            </a:r>
          </a:p>
          <a:p>
            <a:pPr marL="109728" indent="0">
              <a:buNone/>
            </a:pPr>
            <a:r>
              <a:rPr lang="en-US" sz="24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Some have more than 1</a:t>
            </a:r>
          </a:p>
          <a:p>
            <a:pPr marL="109728" indent="0">
              <a:buNone/>
            </a:pPr>
            <a:endParaRPr lang="en-US" sz="2400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09728" indent="0">
              <a:buNone/>
            </a:pPr>
            <a:r>
              <a:rPr lang="en-US" sz="24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If a graph has a cycle, then it has no topo sort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Topological Sort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9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2"/>
          </a:xfrm>
        </p:spPr>
        <p:txBody>
          <a:bodyPr>
            <a:normAutofit lnSpcReduction="10000"/>
          </a:bodyPr>
          <a:lstStyle/>
          <a:p>
            <a:pPr marL="109728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For undirected graph G=(V,E)</a:t>
            </a:r>
          </a:p>
          <a:p>
            <a:pPr marL="109728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000" b="1" dirty="0" smtClean="0"/>
              <a:t>Spanning Tree ST of G is a </a:t>
            </a:r>
          </a:p>
          <a:p>
            <a:pPr marL="651510" lvl="1" indent="-285750">
              <a:spcBef>
                <a:spcPts val="0"/>
              </a:spcBef>
              <a:spcAft>
                <a:spcPts val="600"/>
              </a:spcAft>
            </a:pPr>
            <a:r>
              <a:rPr lang="en-US" sz="1800" b="1" i="1" dirty="0" smtClean="0">
                <a:solidFill>
                  <a:srgbClr val="0070C0"/>
                </a:solidFill>
              </a:rPr>
              <a:t>tree </a:t>
            </a:r>
          </a:p>
          <a:p>
            <a:pPr marL="651510" lvl="1" indent="-285750">
              <a:spcBef>
                <a:spcPts val="0"/>
              </a:spcBef>
              <a:spcAft>
                <a:spcPts val="600"/>
              </a:spcAft>
            </a:pPr>
            <a:r>
              <a:rPr lang="en-US" sz="1800" b="1" i="1" dirty="0" smtClean="0">
                <a:solidFill>
                  <a:srgbClr val="0070C0"/>
                </a:solidFill>
              </a:rPr>
              <a:t>formed using edges in E </a:t>
            </a:r>
          </a:p>
          <a:p>
            <a:pPr marL="651510" lvl="1" indent="-285750">
              <a:spcBef>
                <a:spcPts val="0"/>
              </a:spcBef>
              <a:spcAft>
                <a:spcPts val="600"/>
              </a:spcAft>
            </a:pPr>
            <a:r>
              <a:rPr lang="en-US" sz="1800" b="1" i="1" dirty="0" smtClean="0">
                <a:solidFill>
                  <a:srgbClr val="0070C0"/>
                </a:solidFill>
              </a:rPr>
              <a:t>all vertices in V appear in ST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000" b="1" dirty="0" smtClean="0"/>
              <a:t>Minimum Spanning Tree MST of G is a </a:t>
            </a:r>
          </a:p>
          <a:p>
            <a:pPr marL="651510" lvl="1" indent="-285750">
              <a:spcBef>
                <a:spcPts val="0"/>
              </a:spcBef>
              <a:spcAft>
                <a:spcPts val="600"/>
              </a:spcAft>
            </a:pPr>
            <a:r>
              <a:rPr lang="en-US" sz="1800" b="1" i="1" dirty="0" smtClean="0">
                <a:solidFill>
                  <a:srgbClr val="0070C0"/>
                </a:solidFill>
              </a:rPr>
              <a:t>spanning tree </a:t>
            </a:r>
          </a:p>
          <a:p>
            <a:pPr marL="651510" lvl="1" indent="-285750">
              <a:spcBef>
                <a:spcPts val="0"/>
              </a:spcBef>
              <a:spcAft>
                <a:spcPts val="600"/>
              </a:spcAft>
            </a:pPr>
            <a:r>
              <a:rPr lang="en-US" sz="1800" b="1" i="1" dirty="0" smtClean="0">
                <a:solidFill>
                  <a:srgbClr val="0070C0"/>
                </a:solidFill>
              </a:rPr>
              <a:t>edge weights sum as small as possible for G</a:t>
            </a:r>
          </a:p>
          <a:p>
            <a:pPr marL="109728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000" b="1" dirty="0" smtClean="0"/>
              <a:t>MST exists </a:t>
            </a:r>
            <a:r>
              <a:rPr lang="en-US" sz="2000" b="1" i="1" dirty="0" err="1" smtClean="0"/>
              <a:t>iff</a:t>
            </a:r>
            <a:r>
              <a:rPr lang="en-US" sz="2000" b="1" dirty="0" smtClean="0"/>
              <a:t>  G </a:t>
            </a:r>
            <a:r>
              <a:rPr lang="en-US" sz="2000" b="1" dirty="0"/>
              <a:t>is </a:t>
            </a:r>
            <a:r>
              <a:rPr lang="en-US" sz="2000" b="1" dirty="0" smtClean="0"/>
              <a:t>connected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 smtClean="0"/>
              <a:t>MST is:  </a:t>
            </a:r>
            <a:r>
              <a:rPr lang="en-US" sz="2000" b="1" dirty="0" smtClean="0">
                <a:solidFill>
                  <a:srgbClr val="C00000"/>
                </a:solidFill>
              </a:rPr>
              <a:t>T  ( it is tree, acyclic )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            S  ( all nodes in G are in MST )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            M ( no other ST has smaller edge weight sum )</a:t>
            </a:r>
          </a:p>
          <a:p>
            <a:pPr marL="109728" indent="0">
              <a:spcBef>
                <a:spcPts val="1200"/>
              </a:spcBef>
              <a:buNone/>
            </a:pP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Spanning Tree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72000" y="2133600"/>
            <a:ext cx="4114800" cy="1219200"/>
            <a:chOff x="4559968" y="5502435"/>
            <a:chExt cx="4114800" cy="1219200"/>
          </a:xfrm>
        </p:grpSpPr>
        <p:sp>
          <p:nvSpPr>
            <p:cNvPr id="5" name="Rounded Rectangle 4"/>
            <p:cNvSpPr/>
            <p:nvPr/>
          </p:nvSpPr>
          <p:spPr>
            <a:xfrm>
              <a:off x="4559968" y="5502435"/>
              <a:ext cx="4114800" cy="1219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2225" cmpd="sng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40968" y="5848664"/>
              <a:ext cx="3479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#edges in ST is |V|-1</a:t>
              </a:r>
              <a:endParaRPr lang="en-US" sz="2400" dirty="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39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0396" y="238607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342842" y="3798139"/>
            <a:ext cx="2656463" cy="2659957"/>
            <a:chOff x="1006171" y="2057400"/>
            <a:chExt cx="2656463" cy="2659957"/>
          </a:xfrm>
        </p:grpSpPr>
        <p:grpSp>
          <p:nvGrpSpPr>
            <p:cNvPr id="4" name="Group 3"/>
            <p:cNvGrpSpPr/>
            <p:nvPr/>
          </p:nvGrpSpPr>
          <p:grpSpPr>
            <a:xfrm>
              <a:off x="1006171" y="2057400"/>
              <a:ext cx="2656463" cy="2659957"/>
              <a:chOff x="701371" y="1277372"/>
              <a:chExt cx="2656463" cy="265995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01371" y="1394594"/>
                <a:ext cx="2649238" cy="2542735"/>
                <a:chOff x="955517" y="1751257"/>
                <a:chExt cx="2354676" cy="2244187"/>
              </a:xfrm>
            </p:grpSpPr>
            <p:cxnSp>
              <p:nvCxnSpPr>
                <p:cNvPr id="13" name="Straight Arrow Connector 12"/>
                <p:cNvCxnSpPr>
                  <a:stCxn id="16" idx="3"/>
                  <a:endCxn id="17" idx="7"/>
                </p:cNvCxnSpPr>
                <p:nvPr/>
              </p:nvCxnSpPr>
              <p:spPr>
                <a:xfrm flipH="1">
                  <a:off x="2239618" y="3034940"/>
                  <a:ext cx="741386" cy="638533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/>
                <p:cNvGrpSpPr/>
                <p:nvPr/>
              </p:nvGrpSpPr>
              <p:grpSpPr>
                <a:xfrm>
                  <a:off x="955517" y="1751257"/>
                  <a:ext cx="2354676" cy="2244187"/>
                  <a:chOff x="955517" y="1751257"/>
                  <a:chExt cx="2354676" cy="2244187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955517" y="1751257"/>
                    <a:ext cx="1992780" cy="1330968"/>
                    <a:chOff x="1122979" y="3313353"/>
                    <a:chExt cx="2545071" cy="1652429"/>
                  </a:xfrm>
                </p:grpSpPr>
                <p:cxnSp>
                  <p:nvCxnSpPr>
                    <p:cNvPr id="28" name="Straight Arrow Connector 27"/>
                    <p:cNvCxnSpPr>
                      <a:stCxn id="33" idx="2"/>
                      <a:endCxn id="31" idx="6"/>
                    </p:cNvCxnSpPr>
                    <p:nvPr/>
                  </p:nvCxnSpPr>
                  <p:spPr>
                    <a:xfrm flipH="1" flipV="1">
                      <a:off x="1615536" y="4729485"/>
                      <a:ext cx="713097" cy="1"/>
                    </a:xfrm>
                    <a:prstGeom prst="straightConnector1">
                      <a:avLst/>
                    </a:prstGeom>
                    <a:ln w="44450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1528205" y="3315498"/>
                      <a:ext cx="492557" cy="468323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3156875" y="3313353"/>
                      <a:ext cx="492557" cy="468323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Oval 30"/>
                    <p:cNvSpPr/>
                    <p:nvPr/>
                  </p:nvSpPr>
                  <p:spPr>
                    <a:xfrm>
                      <a:off x="1122979" y="4495323"/>
                      <a:ext cx="492557" cy="468323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2328633" y="4495326"/>
                      <a:ext cx="492557" cy="468321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4" name="Straight Arrow Connector 33"/>
                    <p:cNvCxnSpPr>
                      <a:stCxn id="30" idx="3"/>
                      <a:endCxn id="33" idx="7"/>
                    </p:cNvCxnSpPr>
                    <p:nvPr/>
                  </p:nvCxnSpPr>
                  <p:spPr>
                    <a:xfrm flipH="1">
                      <a:off x="2749057" y="3713092"/>
                      <a:ext cx="479952" cy="850818"/>
                    </a:xfrm>
                    <a:prstGeom prst="straightConnector1">
                      <a:avLst/>
                    </a:prstGeom>
                    <a:ln w="44450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/>
                    <p:cNvCxnSpPr>
                      <a:stCxn id="29" idx="5"/>
                      <a:endCxn id="33" idx="1"/>
                    </p:cNvCxnSpPr>
                    <p:nvPr/>
                  </p:nvCxnSpPr>
                  <p:spPr>
                    <a:xfrm>
                      <a:off x="1948628" y="3715237"/>
                      <a:ext cx="452139" cy="848673"/>
                    </a:xfrm>
                    <a:prstGeom prst="straightConnector1">
                      <a:avLst/>
                    </a:prstGeom>
                    <a:ln w="44450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Arrow Connector 35"/>
                    <p:cNvCxnSpPr>
                      <a:stCxn id="29" idx="6"/>
                      <a:endCxn id="30" idx="2"/>
                    </p:cNvCxnSpPr>
                    <p:nvPr/>
                  </p:nvCxnSpPr>
                  <p:spPr>
                    <a:xfrm flipV="1">
                      <a:off x="2020762" y="3547515"/>
                      <a:ext cx="1136113" cy="2145"/>
                    </a:xfrm>
                    <a:prstGeom prst="straightConnector1">
                      <a:avLst/>
                    </a:prstGeom>
                    <a:ln w="44450">
                      <a:solidFill>
                        <a:schemeClr val="accent4">
                          <a:lumMod val="75000"/>
                        </a:schemeClr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1591944" y="3378940"/>
                      <a:ext cx="428622" cy="404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A</a:t>
                      </a:r>
                    </a:p>
                  </p:txBody>
                </p:sp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2390330" y="4561085"/>
                      <a:ext cx="275480" cy="404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D</a:t>
                      </a:r>
                    </a:p>
                  </p:txBody>
                </p: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179164" y="4552832"/>
                      <a:ext cx="452411" cy="404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C</a:t>
                      </a:r>
                    </a:p>
                  </p:txBody>
                </p: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3239428" y="3396451"/>
                      <a:ext cx="428622" cy="404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B</a:t>
                      </a:r>
                    </a:p>
                  </p:txBody>
                </p:sp>
              </p:grpSp>
              <p:sp>
                <p:nvSpPr>
                  <p:cNvPr id="16" name="Oval 15"/>
                  <p:cNvSpPr/>
                  <p:nvPr/>
                </p:nvSpPr>
                <p:spPr>
                  <a:xfrm>
                    <a:off x="2924523" y="2712968"/>
                    <a:ext cx="385670" cy="377214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1910428" y="3618230"/>
                    <a:ext cx="385670" cy="377214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009385" y="2764214"/>
                    <a:ext cx="225087" cy="3259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E</a:t>
                    </a: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965392" y="3663143"/>
                    <a:ext cx="335609" cy="3259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F</a:t>
                    </a:r>
                  </a:p>
                </p:txBody>
              </p:sp>
              <p:cxnSp>
                <p:nvCxnSpPr>
                  <p:cNvPr id="22" name="Straight Arrow Connector 21"/>
                  <p:cNvCxnSpPr>
                    <a:stCxn id="30" idx="5"/>
                    <a:endCxn id="16" idx="0"/>
                  </p:cNvCxnSpPr>
                  <p:nvPr/>
                </p:nvCxnSpPr>
                <p:spPr>
                  <a:xfrm>
                    <a:off x="2877239" y="2073231"/>
                    <a:ext cx="240120" cy="639737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>
                    <a:stCxn id="16" idx="2"/>
                    <a:endCxn id="33" idx="6"/>
                  </p:cNvCxnSpPr>
                  <p:nvPr/>
                </p:nvCxnSpPr>
                <p:spPr>
                  <a:xfrm flipH="1" flipV="1">
                    <a:off x="2285209" y="2891898"/>
                    <a:ext cx="639314" cy="9678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>
                    <a:stCxn id="31" idx="5"/>
                    <a:endCxn id="17" idx="1"/>
                  </p:cNvCxnSpPr>
                  <p:nvPr/>
                </p:nvCxnSpPr>
                <p:spPr>
                  <a:xfrm>
                    <a:off x="1284706" y="3025263"/>
                    <a:ext cx="682203" cy="648210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" name="TextBox 5"/>
              <p:cNvSpPr txBox="1"/>
              <p:nvPr/>
            </p:nvSpPr>
            <p:spPr>
              <a:xfrm>
                <a:off x="1854330" y="1277372"/>
                <a:ext cx="377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 smtClean="0">
                    <a:solidFill>
                      <a:srgbClr val="0070C0"/>
                    </a:solidFill>
                  </a:rPr>
                  <a:t>3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094921" y="3050890"/>
                <a:ext cx="377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 smtClean="0">
                    <a:solidFill>
                      <a:srgbClr val="0070C0"/>
                    </a:solidFill>
                  </a:rPr>
                  <a:t>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472514" y="2344108"/>
                <a:ext cx="377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980241" y="1851686"/>
                <a:ext cx="377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 smtClean="0">
                    <a:solidFill>
                      <a:srgbClr val="0070C0"/>
                    </a:solidFill>
                  </a:rPr>
                  <a:t>2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501898" y="3971517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3</a:t>
              </a: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534260" y="4505765"/>
            <a:ext cx="253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One Spanning Tree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Cost: 11</a:t>
            </a:r>
            <a:endParaRPr lang="en-US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4858777" y="1469102"/>
            <a:ext cx="2656463" cy="2542735"/>
            <a:chOff x="701371" y="1394594"/>
            <a:chExt cx="2656463" cy="2542735"/>
          </a:xfrm>
        </p:grpSpPr>
        <p:grpSp>
          <p:nvGrpSpPr>
            <p:cNvPr id="109" name="Group 108"/>
            <p:cNvGrpSpPr/>
            <p:nvPr/>
          </p:nvGrpSpPr>
          <p:grpSpPr>
            <a:xfrm>
              <a:off x="701371" y="1394594"/>
              <a:ext cx="2649238" cy="2542735"/>
              <a:chOff x="955517" y="1751257"/>
              <a:chExt cx="2354676" cy="2244187"/>
            </a:xfrm>
          </p:grpSpPr>
          <p:cxnSp>
            <p:nvCxnSpPr>
              <p:cNvPr id="116" name="Straight Arrow Connector 115"/>
              <p:cNvCxnSpPr>
                <a:stCxn id="119" idx="3"/>
                <a:endCxn id="120" idx="7"/>
              </p:cNvCxnSpPr>
              <p:nvPr/>
            </p:nvCxnSpPr>
            <p:spPr>
              <a:xfrm flipH="1">
                <a:off x="2239618" y="3034940"/>
                <a:ext cx="741386" cy="638533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Group 116"/>
              <p:cNvGrpSpPr/>
              <p:nvPr/>
            </p:nvGrpSpPr>
            <p:grpSpPr>
              <a:xfrm>
                <a:off x="955517" y="1751257"/>
                <a:ext cx="2354676" cy="2244187"/>
                <a:chOff x="955517" y="1751257"/>
                <a:chExt cx="2354676" cy="2244187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955517" y="1751257"/>
                  <a:ext cx="1992780" cy="1330968"/>
                  <a:chOff x="1122979" y="3313353"/>
                  <a:chExt cx="2545071" cy="1652429"/>
                </a:xfrm>
              </p:grpSpPr>
              <p:cxnSp>
                <p:nvCxnSpPr>
                  <p:cNvPr id="126" name="Straight Arrow Connector 125"/>
                  <p:cNvCxnSpPr>
                    <a:stCxn id="130" idx="2"/>
                    <a:endCxn id="129" idx="6"/>
                  </p:cNvCxnSpPr>
                  <p:nvPr/>
                </p:nvCxnSpPr>
                <p:spPr>
                  <a:xfrm flipH="1" flipV="1">
                    <a:off x="1615536" y="4729485"/>
                    <a:ext cx="713097" cy="1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" name="Oval 126"/>
                  <p:cNvSpPr/>
                  <p:nvPr/>
                </p:nvSpPr>
                <p:spPr>
                  <a:xfrm>
                    <a:off x="1528205" y="3315498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Oval 127"/>
                  <p:cNvSpPr/>
                  <p:nvPr/>
                </p:nvSpPr>
                <p:spPr>
                  <a:xfrm>
                    <a:off x="3156875" y="3313353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>
                  <a:xfrm>
                    <a:off x="1122979" y="4495323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Oval 129"/>
                  <p:cNvSpPr/>
                  <p:nvPr/>
                </p:nvSpPr>
                <p:spPr>
                  <a:xfrm>
                    <a:off x="2328633" y="4495326"/>
                    <a:ext cx="492557" cy="468321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1" name="Straight Arrow Connector 130"/>
                  <p:cNvCxnSpPr>
                    <a:stCxn id="128" idx="3"/>
                    <a:endCxn id="130" idx="7"/>
                  </p:cNvCxnSpPr>
                  <p:nvPr/>
                </p:nvCxnSpPr>
                <p:spPr>
                  <a:xfrm flipH="1">
                    <a:off x="2749057" y="3713092"/>
                    <a:ext cx="479952" cy="850818"/>
                  </a:xfrm>
                  <a:prstGeom prst="straightConnector1">
                    <a:avLst/>
                  </a:prstGeom>
                  <a:ln w="44450">
                    <a:solidFill>
                      <a:schemeClr val="bg1">
                        <a:lumMod val="85000"/>
                      </a:schemeClr>
                    </a:solidFill>
                    <a:prstDash val="sys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Arrow Connector 131"/>
                  <p:cNvCxnSpPr>
                    <a:stCxn id="127" idx="5"/>
                    <a:endCxn id="130" idx="1"/>
                  </p:cNvCxnSpPr>
                  <p:nvPr/>
                </p:nvCxnSpPr>
                <p:spPr>
                  <a:xfrm>
                    <a:off x="1948628" y="3715237"/>
                    <a:ext cx="452139" cy="848673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Arrow Connector 132"/>
                  <p:cNvCxnSpPr>
                    <a:stCxn id="127" idx="6"/>
                    <a:endCxn id="128" idx="2"/>
                  </p:cNvCxnSpPr>
                  <p:nvPr/>
                </p:nvCxnSpPr>
                <p:spPr>
                  <a:xfrm flipV="1">
                    <a:off x="2020762" y="3547515"/>
                    <a:ext cx="1136113" cy="2145"/>
                  </a:xfrm>
                  <a:prstGeom prst="straightConnector1">
                    <a:avLst/>
                  </a:prstGeom>
                  <a:ln w="44450">
                    <a:solidFill>
                      <a:schemeClr val="bg1">
                        <a:lumMod val="85000"/>
                      </a:schemeClr>
                    </a:solidFill>
                    <a:prstDash val="sys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1591944" y="3378940"/>
                    <a:ext cx="428622" cy="404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A</a:t>
                    </a:r>
                  </a:p>
                </p:txBody>
              </p:sp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2390330" y="4561085"/>
                    <a:ext cx="275480" cy="404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D</a:t>
                    </a: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1179164" y="4552832"/>
                    <a:ext cx="452411" cy="404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C</a:t>
                    </a:r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3239428" y="3396451"/>
                    <a:ext cx="428622" cy="404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B</a:t>
                    </a:r>
                  </a:p>
                </p:txBody>
              </p:sp>
            </p:grpSp>
            <p:sp>
              <p:nvSpPr>
                <p:cNvPr id="119" name="Oval 118"/>
                <p:cNvSpPr/>
                <p:nvPr/>
              </p:nvSpPr>
              <p:spPr>
                <a:xfrm>
                  <a:off x="2924523" y="2712968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1910428" y="3618230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3009385" y="2764214"/>
                  <a:ext cx="225087" cy="3259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E</a:t>
                  </a: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1965392" y="3663143"/>
                  <a:ext cx="335609" cy="3259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F</a:t>
                  </a:r>
                </a:p>
              </p:txBody>
            </p:sp>
            <p:cxnSp>
              <p:nvCxnSpPr>
                <p:cNvPr id="123" name="Straight Arrow Connector 122"/>
                <p:cNvCxnSpPr>
                  <a:stCxn id="128" idx="5"/>
                  <a:endCxn id="119" idx="0"/>
                </p:cNvCxnSpPr>
                <p:nvPr/>
              </p:nvCxnSpPr>
              <p:spPr>
                <a:xfrm>
                  <a:off x="2877239" y="2073231"/>
                  <a:ext cx="240120" cy="639737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>
                  <a:stCxn id="119" idx="2"/>
                  <a:endCxn id="130" idx="6"/>
                </p:cNvCxnSpPr>
                <p:nvPr/>
              </p:nvCxnSpPr>
              <p:spPr>
                <a:xfrm flipH="1" flipV="1">
                  <a:off x="2285209" y="2891898"/>
                  <a:ext cx="639314" cy="9678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>
                  <a:stCxn id="129" idx="5"/>
                  <a:endCxn id="120" idx="1"/>
                </p:cNvCxnSpPr>
                <p:nvPr/>
              </p:nvCxnSpPr>
              <p:spPr>
                <a:xfrm>
                  <a:off x="1284706" y="3025263"/>
                  <a:ext cx="682203" cy="648210"/>
                </a:xfrm>
                <a:prstGeom prst="straightConnector1">
                  <a:avLst/>
                </a:prstGeom>
                <a:ln w="44450">
                  <a:solidFill>
                    <a:schemeClr val="bg1">
                      <a:lumMod val="85000"/>
                    </a:schemeClr>
                  </a:solidFill>
                  <a:prstDash val="sys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1" name="TextBox 110"/>
            <p:cNvSpPr txBox="1"/>
            <p:nvPr/>
          </p:nvSpPr>
          <p:spPr>
            <a:xfrm>
              <a:off x="1574691" y="1878796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247300" y="2398173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121020" y="3051031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472514" y="2344108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80241" y="1851686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6499664" y="2962084"/>
            <a:ext cx="2258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Another </a:t>
            </a:r>
          </a:p>
          <a:p>
            <a:pPr algn="r"/>
            <a:r>
              <a:rPr lang="en-US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Spanning Tree</a:t>
            </a:r>
          </a:p>
          <a:p>
            <a:pPr algn="r"/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Cost: 8</a:t>
            </a:r>
            <a:endParaRPr lang="en-US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516378" y="4254546"/>
            <a:ext cx="3306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How do we know 8 is minimum?</a:t>
            </a:r>
            <a:endParaRPr lang="en-US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0003" y="151033"/>
            <a:ext cx="3468714" cy="3591460"/>
            <a:chOff x="140003" y="151033"/>
            <a:chExt cx="3468714" cy="3591460"/>
          </a:xfrm>
        </p:grpSpPr>
        <p:sp>
          <p:nvSpPr>
            <p:cNvPr id="2" name="Rounded Rectangle 1"/>
            <p:cNvSpPr/>
            <p:nvPr/>
          </p:nvSpPr>
          <p:spPr>
            <a:xfrm>
              <a:off x="140003" y="151033"/>
              <a:ext cx="3468714" cy="35914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 w="25400" cmpd="sng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605900" y="898467"/>
              <a:ext cx="2656463" cy="2659957"/>
              <a:chOff x="1006171" y="2057400"/>
              <a:chExt cx="2656463" cy="2659957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1006171" y="2057400"/>
                <a:ext cx="2656463" cy="2659957"/>
                <a:chOff x="935335" y="2017654"/>
                <a:chExt cx="2656463" cy="2659957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935335" y="2017654"/>
                  <a:ext cx="2656463" cy="2659957"/>
                  <a:chOff x="701371" y="1277372"/>
                  <a:chExt cx="2656463" cy="2659957"/>
                </a:xfrm>
              </p:grpSpPr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701371" y="1394594"/>
                    <a:ext cx="2649238" cy="2542735"/>
                    <a:chOff x="955517" y="1751257"/>
                    <a:chExt cx="2354676" cy="2244187"/>
                  </a:xfrm>
                </p:grpSpPr>
                <p:cxnSp>
                  <p:nvCxnSpPr>
                    <p:cNvPr id="81" name="Straight Arrow Connector 80"/>
                    <p:cNvCxnSpPr>
                      <a:stCxn id="84" idx="3"/>
                      <a:endCxn id="85" idx="7"/>
                    </p:cNvCxnSpPr>
                    <p:nvPr/>
                  </p:nvCxnSpPr>
                  <p:spPr>
                    <a:xfrm flipH="1">
                      <a:off x="2239618" y="3034940"/>
                      <a:ext cx="741386" cy="638533"/>
                    </a:xfrm>
                    <a:prstGeom prst="straightConnector1">
                      <a:avLst/>
                    </a:prstGeom>
                    <a:ln w="44450">
                      <a:solidFill>
                        <a:schemeClr val="accent4">
                          <a:lumMod val="75000"/>
                        </a:schemeClr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2" name="Group 81"/>
                    <p:cNvGrpSpPr/>
                    <p:nvPr/>
                  </p:nvGrpSpPr>
                  <p:grpSpPr>
                    <a:xfrm>
                      <a:off x="955517" y="1751257"/>
                      <a:ext cx="2354676" cy="2244187"/>
                      <a:chOff x="955517" y="1751257"/>
                      <a:chExt cx="2354676" cy="2244187"/>
                    </a:xfrm>
                  </p:grpSpPr>
                  <p:grpSp>
                    <p:nvGrpSpPr>
                      <p:cNvPr id="83" name="Group 82"/>
                      <p:cNvGrpSpPr/>
                      <p:nvPr/>
                    </p:nvGrpSpPr>
                    <p:grpSpPr>
                      <a:xfrm>
                        <a:off x="955517" y="1751257"/>
                        <a:ext cx="1992780" cy="1330968"/>
                        <a:chOff x="1122979" y="3313353"/>
                        <a:chExt cx="2545071" cy="1652429"/>
                      </a:xfrm>
                    </p:grpSpPr>
                    <p:cxnSp>
                      <p:nvCxnSpPr>
                        <p:cNvPr id="91" name="Straight Arrow Connector 90"/>
                        <p:cNvCxnSpPr>
                          <a:stCxn id="95" idx="2"/>
                          <a:endCxn id="94" idx="6"/>
                        </p:cNvCxnSpPr>
                        <p:nvPr/>
                      </p:nvCxnSpPr>
                      <p:spPr>
                        <a:xfrm flipH="1" flipV="1">
                          <a:off x="1615536" y="4729485"/>
                          <a:ext cx="713097" cy="1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2" name="Oval 91"/>
                        <p:cNvSpPr/>
                        <p:nvPr/>
                      </p:nvSpPr>
                      <p:spPr>
                        <a:xfrm>
                          <a:off x="1528205" y="3315498"/>
                          <a:ext cx="492557" cy="468323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3" name="Oval 92"/>
                        <p:cNvSpPr/>
                        <p:nvPr/>
                      </p:nvSpPr>
                      <p:spPr>
                        <a:xfrm>
                          <a:off x="3156875" y="3313353"/>
                          <a:ext cx="492557" cy="468323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" name="Oval 93"/>
                        <p:cNvSpPr/>
                        <p:nvPr/>
                      </p:nvSpPr>
                      <p:spPr>
                        <a:xfrm>
                          <a:off x="1122979" y="4495323"/>
                          <a:ext cx="492557" cy="468323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5" name="Oval 94"/>
                        <p:cNvSpPr/>
                        <p:nvPr/>
                      </p:nvSpPr>
                      <p:spPr>
                        <a:xfrm>
                          <a:off x="2328633" y="4495326"/>
                          <a:ext cx="492557" cy="468321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6" name="Straight Arrow Connector 95"/>
                        <p:cNvCxnSpPr>
                          <a:stCxn id="93" idx="3"/>
                          <a:endCxn id="95" idx="7"/>
                        </p:cNvCxnSpPr>
                        <p:nvPr/>
                      </p:nvCxnSpPr>
                      <p:spPr>
                        <a:xfrm flipH="1">
                          <a:off x="2749057" y="3713092"/>
                          <a:ext cx="479952" cy="850818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7" name="Straight Arrow Connector 96"/>
                        <p:cNvCxnSpPr>
                          <a:stCxn id="92" idx="5"/>
                          <a:endCxn id="95" idx="1"/>
                        </p:cNvCxnSpPr>
                        <p:nvPr/>
                      </p:nvCxnSpPr>
                      <p:spPr>
                        <a:xfrm>
                          <a:off x="1948628" y="3715237"/>
                          <a:ext cx="452139" cy="848673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8" name="Straight Arrow Connector 97"/>
                        <p:cNvCxnSpPr>
                          <a:stCxn id="92" idx="6"/>
                          <a:endCxn id="93" idx="2"/>
                        </p:cNvCxnSpPr>
                        <p:nvPr/>
                      </p:nvCxnSpPr>
                      <p:spPr>
                        <a:xfrm flipV="1">
                          <a:off x="2020762" y="3547515"/>
                          <a:ext cx="1136113" cy="2145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9" name="TextBox 98"/>
                        <p:cNvSpPr txBox="1"/>
                        <p:nvPr/>
                      </p:nvSpPr>
                      <p:spPr>
                        <a:xfrm>
                          <a:off x="1591944" y="3378940"/>
                          <a:ext cx="428622" cy="4046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A</a:t>
                          </a:r>
                        </a:p>
                      </p:txBody>
                    </p:sp>
                    <p:sp>
                      <p:nvSpPr>
                        <p:cNvPr id="100" name="TextBox 99"/>
                        <p:cNvSpPr txBox="1"/>
                        <p:nvPr/>
                      </p:nvSpPr>
                      <p:spPr>
                        <a:xfrm>
                          <a:off x="2390330" y="4561085"/>
                          <a:ext cx="275480" cy="4046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D</a:t>
                          </a:r>
                        </a:p>
                      </p:txBody>
                    </p:sp>
                    <p:sp>
                      <p:nvSpPr>
                        <p:cNvPr id="101" name="TextBox 100"/>
                        <p:cNvSpPr txBox="1"/>
                        <p:nvPr/>
                      </p:nvSpPr>
                      <p:spPr>
                        <a:xfrm>
                          <a:off x="1179164" y="4552832"/>
                          <a:ext cx="452411" cy="4046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C</a:t>
                          </a:r>
                        </a:p>
                      </p:txBody>
                    </p:sp>
                    <p:sp>
                      <p:nvSpPr>
                        <p:cNvPr id="102" name="TextBox 101"/>
                        <p:cNvSpPr txBox="1"/>
                        <p:nvPr/>
                      </p:nvSpPr>
                      <p:spPr>
                        <a:xfrm>
                          <a:off x="3239428" y="3396451"/>
                          <a:ext cx="428622" cy="4046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B</a:t>
                          </a:r>
                        </a:p>
                      </p:txBody>
                    </p:sp>
                  </p:grpSp>
                  <p:sp>
                    <p:nvSpPr>
                      <p:cNvPr id="84" name="Oval 83"/>
                      <p:cNvSpPr/>
                      <p:nvPr/>
                    </p:nvSpPr>
                    <p:spPr>
                      <a:xfrm>
                        <a:off x="2924523" y="2712968"/>
                        <a:ext cx="385670" cy="37721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5" name="Oval 84"/>
                      <p:cNvSpPr/>
                      <p:nvPr/>
                    </p:nvSpPr>
                    <p:spPr>
                      <a:xfrm>
                        <a:off x="1910428" y="3618230"/>
                        <a:ext cx="385670" cy="37721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6" name="TextBox 85"/>
                      <p:cNvSpPr txBox="1"/>
                      <p:nvPr/>
                    </p:nvSpPr>
                    <p:spPr>
                      <a:xfrm>
                        <a:off x="3009385" y="2764214"/>
                        <a:ext cx="225087" cy="32596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E</a:t>
                        </a:r>
                      </a:p>
                    </p:txBody>
                  </p:sp>
                  <p:sp>
                    <p:nvSpPr>
                      <p:cNvPr id="87" name="TextBox 86"/>
                      <p:cNvSpPr txBox="1"/>
                      <p:nvPr/>
                    </p:nvSpPr>
                    <p:spPr>
                      <a:xfrm>
                        <a:off x="1965392" y="3663143"/>
                        <a:ext cx="335609" cy="32596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F</a:t>
                        </a:r>
                      </a:p>
                    </p:txBody>
                  </p:sp>
                  <p:cxnSp>
                    <p:nvCxnSpPr>
                      <p:cNvPr id="88" name="Straight Arrow Connector 87"/>
                      <p:cNvCxnSpPr>
                        <a:stCxn id="93" idx="5"/>
                        <a:endCxn id="84" idx="0"/>
                      </p:cNvCxnSpPr>
                      <p:nvPr/>
                    </p:nvCxnSpPr>
                    <p:spPr>
                      <a:xfrm>
                        <a:off x="2877239" y="2073231"/>
                        <a:ext cx="240120" cy="639737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" name="Straight Arrow Connector 88"/>
                      <p:cNvCxnSpPr>
                        <a:stCxn id="84" idx="2"/>
                        <a:endCxn id="95" idx="6"/>
                      </p:cNvCxnSpPr>
                      <p:nvPr/>
                    </p:nvCxnSpPr>
                    <p:spPr>
                      <a:xfrm flipH="1" flipV="1">
                        <a:off x="2285209" y="2891898"/>
                        <a:ext cx="639314" cy="9678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" name="Straight Arrow Connector 89"/>
                      <p:cNvCxnSpPr>
                        <a:stCxn id="94" idx="5"/>
                        <a:endCxn id="85" idx="1"/>
                      </p:cNvCxnSpPr>
                      <p:nvPr/>
                    </p:nvCxnSpPr>
                    <p:spPr>
                      <a:xfrm>
                        <a:off x="1284706" y="3025263"/>
                        <a:ext cx="682203" cy="648210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1854330" y="1277372"/>
                    <a:ext cx="3775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>
                        <a:solidFill>
                          <a:srgbClr val="0070C0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1574691" y="1878796"/>
                    <a:ext cx="3775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>
                        <a:solidFill>
                          <a:srgbClr val="0070C0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1247300" y="2398173"/>
                    <a:ext cx="3775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>
                        <a:solidFill>
                          <a:srgbClr val="0070C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2126702" y="3051369"/>
                    <a:ext cx="3775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>
                        <a:solidFill>
                          <a:srgbClr val="0070C0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472514" y="2344108"/>
                    <a:ext cx="3775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>
                        <a:solidFill>
                          <a:srgbClr val="0070C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2980241" y="1851686"/>
                    <a:ext cx="3775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>
                        <a:solidFill>
                          <a:srgbClr val="0070C0"/>
                        </a:solidFill>
                      </a:rPr>
                      <a:t>2</a:t>
                    </a:r>
                  </a:p>
                </p:txBody>
              </p:sp>
            </p:grpSp>
            <p:sp>
              <p:nvSpPr>
                <p:cNvPr id="73" name="TextBox 72"/>
                <p:cNvSpPr txBox="1"/>
                <p:nvPr/>
              </p:nvSpPr>
              <p:spPr>
                <a:xfrm>
                  <a:off x="2294684" y="2646730"/>
                  <a:ext cx="3775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>
                      <a:solidFill>
                        <a:srgbClr val="0070C0"/>
                      </a:solidFill>
                    </a:rPr>
                    <a:t>3</a:t>
                  </a:r>
                </a:p>
              </p:txBody>
            </p:sp>
          </p:grpSp>
          <p:sp>
            <p:nvSpPr>
              <p:cNvPr id="71" name="TextBox 70"/>
              <p:cNvSpPr txBox="1"/>
              <p:nvPr/>
            </p:nvSpPr>
            <p:spPr>
              <a:xfrm>
                <a:off x="1501898" y="3971517"/>
                <a:ext cx="377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 smtClean="0">
                    <a:solidFill>
                      <a:srgbClr val="0070C0"/>
                    </a:solidFill>
                  </a:rPr>
                  <a:t>3</a:t>
                </a:r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390687" y="373919"/>
              <a:ext cx="1647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  <a:latin typeface="Segoe Print" panose="02000600000000000000" pitchFamily="2" charset="0"/>
                </a:rPr>
                <a:t>Graph G</a:t>
              </a:r>
              <a:endParaRPr lang="en-US" sz="2400" b="1" dirty="0">
                <a:solidFill>
                  <a:srgbClr val="C00000"/>
                </a:solidFill>
                <a:latin typeface="Segoe Print" panose="02000600000000000000" pitchFamily="2" charset="0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516378" y="4925326"/>
            <a:ext cx="3306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All 1 edges are used</a:t>
            </a:r>
          </a:p>
          <a:p>
            <a:pPr algn="r"/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All 2 edges are used</a:t>
            </a:r>
          </a:p>
          <a:p>
            <a:pPr algn="r"/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Any other edge would replace a 1 or 2 with 3 or higher</a:t>
            </a:r>
            <a:endParaRPr lang="en-US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27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38" grpId="0"/>
      <p:bldP spid="139" grpId="0"/>
      <p:bldP spid="14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Trees?</a:t>
            </a:r>
            <a:endParaRPr lang="en-US" sz="400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51105" y="697280"/>
            <a:ext cx="2656463" cy="2542735"/>
            <a:chOff x="701371" y="1394594"/>
            <a:chExt cx="2656463" cy="2542735"/>
          </a:xfrm>
        </p:grpSpPr>
        <p:grpSp>
          <p:nvGrpSpPr>
            <p:cNvPr id="5" name="Group 4"/>
            <p:cNvGrpSpPr/>
            <p:nvPr/>
          </p:nvGrpSpPr>
          <p:grpSpPr>
            <a:xfrm>
              <a:off x="701371" y="1394594"/>
              <a:ext cx="2649238" cy="2542735"/>
              <a:chOff x="955517" y="1751257"/>
              <a:chExt cx="2354676" cy="2244187"/>
            </a:xfrm>
          </p:grpSpPr>
          <p:cxnSp>
            <p:nvCxnSpPr>
              <p:cNvPr id="11" name="Straight Arrow Connector 10"/>
              <p:cNvCxnSpPr>
                <a:stCxn id="14" idx="3"/>
                <a:endCxn id="15" idx="7"/>
              </p:cNvCxnSpPr>
              <p:nvPr/>
            </p:nvCxnSpPr>
            <p:spPr>
              <a:xfrm flipH="1">
                <a:off x="2239618" y="3034940"/>
                <a:ext cx="741386" cy="638533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955517" y="1751257"/>
                <a:ext cx="2354676" cy="2244187"/>
                <a:chOff x="955517" y="1751257"/>
                <a:chExt cx="2354676" cy="2244187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955517" y="1751257"/>
                  <a:ext cx="1992780" cy="1330968"/>
                  <a:chOff x="1122979" y="3313353"/>
                  <a:chExt cx="2545071" cy="1652429"/>
                </a:xfrm>
              </p:grpSpPr>
              <p:cxnSp>
                <p:nvCxnSpPr>
                  <p:cNvPr id="21" name="Straight Arrow Connector 20"/>
                  <p:cNvCxnSpPr>
                    <a:stCxn id="25" idx="2"/>
                    <a:endCxn id="24" idx="6"/>
                  </p:cNvCxnSpPr>
                  <p:nvPr/>
                </p:nvCxnSpPr>
                <p:spPr>
                  <a:xfrm flipH="1" flipV="1">
                    <a:off x="1615536" y="4729485"/>
                    <a:ext cx="713097" cy="1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Oval 21"/>
                  <p:cNvSpPr/>
                  <p:nvPr/>
                </p:nvSpPr>
                <p:spPr>
                  <a:xfrm>
                    <a:off x="1528205" y="3315498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3156875" y="3313353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1122979" y="4495323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2328633" y="4495326"/>
                    <a:ext cx="492557" cy="468321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" name="Straight Arrow Connector 25"/>
                  <p:cNvCxnSpPr>
                    <a:stCxn id="23" idx="3"/>
                    <a:endCxn id="25" idx="7"/>
                  </p:cNvCxnSpPr>
                  <p:nvPr/>
                </p:nvCxnSpPr>
                <p:spPr>
                  <a:xfrm flipH="1">
                    <a:off x="2749057" y="3713092"/>
                    <a:ext cx="479952" cy="850818"/>
                  </a:xfrm>
                  <a:prstGeom prst="straightConnector1">
                    <a:avLst/>
                  </a:prstGeom>
                  <a:ln w="44450">
                    <a:solidFill>
                      <a:schemeClr val="bg1">
                        <a:lumMod val="85000"/>
                      </a:schemeClr>
                    </a:solidFill>
                    <a:prstDash val="sys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>
                    <a:stCxn id="22" idx="5"/>
                    <a:endCxn id="25" idx="1"/>
                  </p:cNvCxnSpPr>
                  <p:nvPr/>
                </p:nvCxnSpPr>
                <p:spPr>
                  <a:xfrm>
                    <a:off x="1948628" y="3715237"/>
                    <a:ext cx="452139" cy="848673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>
                    <a:stCxn id="22" idx="6"/>
                    <a:endCxn id="23" idx="2"/>
                  </p:cNvCxnSpPr>
                  <p:nvPr/>
                </p:nvCxnSpPr>
                <p:spPr>
                  <a:xfrm flipV="1">
                    <a:off x="2020762" y="3547515"/>
                    <a:ext cx="1136113" cy="2145"/>
                  </a:xfrm>
                  <a:prstGeom prst="straightConnector1">
                    <a:avLst/>
                  </a:prstGeom>
                  <a:ln w="44450">
                    <a:solidFill>
                      <a:schemeClr val="bg1">
                        <a:lumMod val="85000"/>
                      </a:schemeClr>
                    </a:solidFill>
                    <a:prstDash val="sys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91944" y="3378940"/>
                    <a:ext cx="428622" cy="404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A</a:t>
                    </a:r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390330" y="4561085"/>
                    <a:ext cx="275480" cy="404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D</a:t>
                    </a: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1179164" y="4552832"/>
                    <a:ext cx="452411" cy="404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C</a:t>
                    </a: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239428" y="3396451"/>
                    <a:ext cx="428622" cy="404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B</a:t>
                    </a:r>
                  </a:p>
                </p:txBody>
              </p:sp>
            </p:grpSp>
            <p:sp>
              <p:nvSpPr>
                <p:cNvPr id="14" name="Oval 13"/>
                <p:cNvSpPr/>
                <p:nvPr/>
              </p:nvSpPr>
              <p:spPr>
                <a:xfrm>
                  <a:off x="2924523" y="2712968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910428" y="3618230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009385" y="2764214"/>
                  <a:ext cx="225087" cy="3259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E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965392" y="3663143"/>
                  <a:ext cx="335609" cy="3259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F</a:t>
                  </a:r>
                </a:p>
              </p:txBody>
            </p:sp>
            <p:cxnSp>
              <p:nvCxnSpPr>
                <p:cNvPr id="18" name="Straight Arrow Connector 17"/>
                <p:cNvCxnSpPr>
                  <a:stCxn id="23" idx="5"/>
                  <a:endCxn id="14" idx="0"/>
                </p:cNvCxnSpPr>
                <p:nvPr/>
              </p:nvCxnSpPr>
              <p:spPr>
                <a:xfrm>
                  <a:off x="2877239" y="2073231"/>
                  <a:ext cx="240120" cy="639737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14" idx="2"/>
                  <a:endCxn id="25" idx="6"/>
                </p:cNvCxnSpPr>
                <p:nvPr/>
              </p:nvCxnSpPr>
              <p:spPr>
                <a:xfrm flipH="1" flipV="1">
                  <a:off x="2285209" y="2891898"/>
                  <a:ext cx="639314" cy="9678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stCxn id="24" idx="5"/>
                  <a:endCxn id="15" idx="1"/>
                </p:cNvCxnSpPr>
                <p:nvPr/>
              </p:nvCxnSpPr>
              <p:spPr>
                <a:xfrm>
                  <a:off x="1284706" y="3025263"/>
                  <a:ext cx="682203" cy="648210"/>
                </a:xfrm>
                <a:prstGeom prst="straightConnector1">
                  <a:avLst/>
                </a:prstGeom>
                <a:ln w="44450">
                  <a:solidFill>
                    <a:schemeClr val="bg1">
                      <a:lumMod val="85000"/>
                    </a:schemeClr>
                  </a:solidFill>
                  <a:prstDash val="sys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TextBox 5"/>
            <p:cNvSpPr txBox="1"/>
            <p:nvPr/>
          </p:nvSpPr>
          <p:spPr>
            <a:xfrm>
              <a:off x="1574691" y="1878796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47300" y="2398173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21020" y="3051031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72514" y="2344108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80241" y="1851686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 rot="15491271">
            <a:off x="2114232" y="3660507"/>
            <a:ext cx="2656463" cy="2542735"/>
            <a:chOff x="701371" y="1394594"/>
            <a:chExt cx="2656463" cy="2542735"/>
          </a:xfrm>
        </p:grpSpPr>
        <p:grpSp>
          <p:nvGrpSpPr>
            <p:cNvPr id="34" name="Group 33"/>
            <p:cNvGrpSpPr/>
            <p:nvPr/>
          </p:nvGrpSpPr>
          <p:grpSpPr>
            <a:xfrm>
              <a:off x="701371" y="1394594"/>
              <a:ext cx="2649238" cy="2542735"/>
              <a:chOff x="955517" y="1751257"/>
              <a:chExt cx="2354676" cy="2244187"/>
            </a:xfrm>
          </p:grpSpPr>
          <p:cxnSp>
            <p:nvCxnSpPr>
              <p:cNvPr id="40" name="Straight Arrow Connector 39"/>
              <p:cNvCxnSpPr>
                <a:stCxn id="43" idx="3"/>
                <a:endCxn id="44" idx="7"/>
              </p:cNvCxnSpPr>
              <p:nvPr/>
            </p:nvCxnSpPr>
            <p:spPr>
              <a:xfrm flipH="1">
                <a:off x="2239618" y="3034940"/>
                <a:ext cx="741386" cy="638533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955517" y="1751257"/>
                <a:ext cx="2354676" cy="2244187"/>
                <a:chOff x="955517" y="1751257"/>
                <a:chExt cx="2354676" cy="2244187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955517" y="1751257"/>
                  <a:ext cx="1992780" cy="1330968"/>
                  <a:chOff x="1122979" y="3313353"/>
                  <a:chExt cx="2545071" cy="1652429"/>
                </a:xfrm>
              </p:grpSpPr>
              <p:cxnSp>
                <p:nvCxnSpPr>
                  <p:cNvPr id="50" name="Straight Arrow Connector 49"/>
                  <p:cNvCxnSpPr>
                    <a:stCxn id="54" idx="2"/>
                    <a:endCxn id="53" idx="6"/>
                  </p:cNvCxnSpPr>
                  <p:nvPr/>
                </p:nvCxnSpPr>
                <p:spPr>
                  <a:xfrm flipH="1" flipV="1">
                    <a:off x="1615536" y="4729485"/>
                    <a:ext cx="713097" cy="1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Oval 50"/>
                  <p:cNvSpPr/>
                  <p:nvPr/>
                </p:nvSpPr>
                <p:spPr>
                  <a:xfrm>
                    <a:off x="1528205" y="3315498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Oval 51"/>
                  <p:cNvSpPr/>
                  <p:nvPr/>
                </p:nvSpPr>
                <p:spPr>
                  <a:xfrm>
                    <a:off x="3156875" y="3313353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>
                    <a:off x="1122979" y="4495323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2328633" y="4495326"/>
                    <a:ext cx="492557" cy="468321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>
                    <a:stCxn id="52" idx="3"/>
                    <a:endCxn id="54" idx="7"/>
                  </p:cNvCxnSpPr>
                  <p:nvPr/>
                </p:nvCxnSpPr>
                <p:spPr>
                  <a:xfrm flipH="1">
                    <a:off x="2749057" y="3713092"/>
                    <a:ext cx="479952" cy="850818"/>
                  </a:xfrm>
                  <a:prstGeom prst="straightConnector1">
                    <a:avLst/>
                  </a:prstGeom>
                  <a:ln w="44450">
                    <a:solidFill>
                      <a:schemeClr val="bg1">
                        <a:lumMod val="85000"/>
                      </a:schemeClr>
                    </a:solidFill>
                    <a:prstDash val="sys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>
                    <a:stCxn id="51" idx="5"/>
                    <a:endCxn id="54" idx="1"/>
                  </p:cNvCxnSpPr>
                  <p:nvPr/>
                </p:nvCxnSpPr>
                <p:spPr>
                  <a:xfrm>
                    <a:off x="1948628" y="3715237"/>
                    <a:ext cx="452139" cy="848673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/>
                  <p:cNvCxnSpPr>
                    <a:stCxn id="51" idx="6"/>
                    <a:endCxn id="52" idx="2"/>
                  </p:cNvCxnSpPr>
                  <p:nvPr/>
                </p:nvCxnSpPr>
                <p:spPr>
                  <a:xfrm flipV="1">
                    <a:off x="2020762" y="3547515"/>
                    <a:ext cx="1136113" cy="2145"/>
                  </a:xfrm>
                  <a:prstGeom prst="straightConnector1">
                    <a:avLst/>
                  </a:prstGeom>
                  <a:ln w="44450">
                    <a:solidFill>
                      <a:schemeClr val="bg1">
                        <a:lumMod val="85000"/>
                      </a:schemeClr>
                    </a:solidFill>
                    <a:prstDash val="sys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591944" y="3378940"/>
                    <a:ext cx="428622" cy="404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A</a:t>
                    </a:r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2390330" y="4561085"/>
                    <a:ext cx="275480" cy="404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D</a:t>
                    </a: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1179164" y="4552832"/>
                    <a:ext cx="452411" cy="404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C</a:t>
                    </a: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239428" y="3396451"/>
                    <a:ext cx="428622" cy="404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B</a:t>
                    </a:r>
                  </a:p>
                </p:txBody>
              </p:sp>
            </p:grpSp>
            <p:sp>
              <p:nvSpPr>
                <p:cNvPr id="43" name="Oval 42"/>
                <p:cNvSpPr/>
                <p:nvPr/>
              </p:nvSpPr>
              <p:spPr>
                <a:xfrm>
                  <a:off x="2924523" y="2712968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910428" y="3618230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009385" y="2764214"/>
                  <a:ext cx="225087" cy="3259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E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1965392" y="3663143"/>
                  <a:ext cx="335609" cy="3259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F</a:t>
                  </a:r>
                </a:p>
              </p:txBody>
            </p:sp>
            <p:cxnSp>
              <p:nvCxnSpPr>
                <p:cNvPr id="47" name="Straight Arrow Connector 46"/>
                <p:cNvCxnSpPr>
                  <a:stCxn id="52" idx="5"/>
                  <a:endCxn id="43" idx="0"/>
                </p:cNvCxnSpPr>
                <p:nvPr/>
              </p:nvCxnSpPr>
              <p:spPr>
                <a:xfrm>
                  <a:off x="2877239" y="2073231"/>
                  <a:ext cx="240120" cy="639737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>
                  <a:stCxn id="43" idx="2"/>
                  <a:endCxn id="54" idx="6"/>
                </p:cNvCxnSpPr>
                <p:nvPr/>
              </p:nvCxnSpPr>
              <p:spPr>
                <a:xfrm flipH="1" flipV="1">
                  <a:off x="2285209" y="2891898"/>
                  <a:ext cx="639314" cy="9678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>
                  <a:stCxn id="53" idx="5"/>
                  <a:endCxn id="44" idx="1"/>
                </p:cNvCxnSpPr>
                <p:nvPr/>
              </p:nvCxnSpPr>
              <p:spPr>
                <a:xfrm>
                  <a:off x="1284706" y="3025263"/>
                  <a:ext cx="682203" cy="648210"/>
                </a:xfrm>
                <a:prstGeom prst="straightConnector1">
                  <a:avLst/>
                </a:prstGeom>
                <a:ln w="44450">
                  <a:solidFill>
                    <a:schemeClr val="bg1">
                      <a:lumMod val="85000"/>
                    </a:schemeClr>
                  </a:solidFill>
                  <a:prstDash val="sys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TextBox 34"/>
            <p:cNvSpPr txBox="1"/>
            <p:nvPr/>
          </p:nvSpPr>
          <p:spPr>
            <a:xfrm>
              <a:off x="1574691" y="1878796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47300" y="2398173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21020" y="3051031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72514" y="2344108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80241" y="1851686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</a:p>
          </p:txBody>
        </p:sp>
      </p:grpSp>
      <p:sp>
        <p:nvSpPr>
          <p:cNvPr id="62" name="Right Arrow 61"/>
          <p:cNvSpPr/>
          <p:nvPr/>
        </p:nvSpPr>
        <p:spPr>
          <a:xfrm rot="4704276">
            <a:off x="2462081" y="2796285"/>
            <a:ext cx="1093406" cy="23775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5875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 rot="674659">
            <a:off x="2930107" y="1297824"/>
            <a:ext cx="4339947" cy="24378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5875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6280137" y="1835977"/>
            <a:ext cx="2291246" cy="3976450"/>
            <a:chOff x="936454" y="-774844"/>
            <a:chExt cx="2291246" cy="3976450"/>
          </a:xfrm>
        </p:grpSpPr>
        <p:grpSp>
          <p:nvGrpSpPr>
            <p:cNvPr id="65" name="Group 64"/>
            <p:cNvGrpSpPr/>
            <p:nvPr/>
          </p:nvGrpSpPr>
          <p:grpSpPr>
            <a:xfrm>
              <a:off x="936454" y="-774844"/>
              <a:ext cx="2291246" cy="3976450"/>
              <a:chOff x="1164462" y="-163463"/>
              <a:chExt cx="2036487" cy="3509567"/>
            </a:xfrm>
          </p:grpSpPr>
          <p:cxnSp>
            <p:nvCxnSpPr>
              <p:cNvPr id="71" name="Straight Arrow Connector 70"/>
              <p:cNvCxnSpPr>
                <a:stCxn id="74" idx="5"/>
                <a:endCxn id="75" idx="0"/>
              </p:cNvCxnSpPr>
              <p:nvPr/>
            </p:nvCxnSpPr>
            <p:spPr>
              <a:xfrm>
                <a:off x="2521477" y="1118033"/>
                <a:ext cx="459528" cy="714113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/>
              <p:cNvGrpSpPr/>
              <p:nvPr/>
            </p:nvGrpSpPr>
            <p:grpSpPr>
              <a:xfrm>
                <a:off x="1164462" y="-163463"/>
                <a:ext cx="2036487" cy="3509567"/>
                <a:chOff x="1164462" y="-163463"/>
                <a:chExt cx="2036487" cy="3509567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1164462" y="-163463"/>
                  <a:ext cx="1421045" cy="3509567"/>
                  <a:chOff x="1389834" y="936181"/>
                  <a:chExt cx="1814884" cy="4357212"/>
                </a:xfrm>
              </p:grpSpPr>
              <p:cxnSp>
                <p:nvCxnSpPr>
                  <p:cNvPr id="81" name="Straight Arrow Connector 80"/>
                  <p:cNvCxnSpPr>
                    <a:stCxn id="85" idx="5"/>
                    <a:endCxn id="84" idx="0"/>
                  </p:cNvCxnSpPr>
                  <p:nvPr/>
                </p:nvCxnSpPr>
                <p:spPr>
                  <a:xfrm>
                    <a:off x="2455936" y="3797971"/>
                    <a:ext cx="412670" cy="1027099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Oval 81"/>
                  <p:cNvSpPr/>
                  <p:nvPr/>
                </p:nvSpPr>
                <p:spPr>
                  <a:xfrm>
                    <a:off x="1389834" y="4785698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2712161" y="936181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>
                    <a:off x="2622328" y="4825070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2035513" y="3398234"/>
                    <a:ext cx="492557" cy="468321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7" name="Straight Arrow Connector 86"/>
                  <p:cNvCxnSpPr>
                    <a:stCxn id="82" idx="0"/>
                    <a:endCxn id="85" idx="3"/>
                  </p:cNvCxnSpPr>
                  <p:nvPr/>
                </p:nvCxnSpPr>
                <p:spPr>
                  <a:xfrm flipV="1">
                    <a:off x="1636112" y="3797971"/>
                    <a:ext cx="471534" cy="987727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1453768" y="4866221"/>
                    <a:ext cx="428622" cy="404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A</a:t>
                    </a:r>
                  </a:p>
                </p:txBody>
              </p: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2129600" y="3479562"/>
                    <a:ext cx="275480" cy="404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D</a:t>
                    </a:r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2681071" y="4866221"/>
                    <a:ext cx="452411" cy="404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C</a:t>
                    </a: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2776096" y="1011045"/>
                    <a:ext cx="428622" cy="404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B</a:t>
                    </a:r>
                  </a:p>
                </p:txBody>
              </p:sp>
            </p:grpSp>
            <p:sp>
              <p:nvSpPr>
                <p:cNvPr id="74" name="Oval 73"/>
                <p:cNvSpPr/>
                <p:nvPr/>
              </p:nvSpPr>
              <p:spPr>
                <a:xfrm>
                  <a:off x="2192288" y="796062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2788170" y="1832147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248541" y="848167"/>
                  <a:ext cx="225087" cy="3259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E</a:t>
                  </a: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2865340" y="1910371"/>
                  <a:ext cx="335609" cy="3259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F</a:t>
                  </a:r>
                </a:p>
              </p:txBody>
            </p:sp>
            <p:cxnSp>
              <p:nvCxnSpPr>
                <p:cNvPr id="78" name="Straight Arrow Connector 77"/>
                <p:cNvCxnSpPr>
                  <a:stCxn id="83" idx="4"/>
                  <a:endCxn id="74" idx="0"/>
                </p:cNvCxnSpPr>
                <p:nvPr/>
              </p:nvCxnSpPr>
              <p:spPr>
                <a:xfrm flipH="1">
                  <a:off x="2385123" y="213753"/>
                  <a:ext cx="7550" cy="582309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>
                  <a:stCxn id="74" idx="3"/>
                  <a:endCxn id="85" idx="0"/>
                </p:cNvCxnSpPr>
                <p:nvPr/>
              </p:nvCxnSpPr>
              <p:spPr>
                <a:xfrm flipH="1">
                  <a:off x="1862862" y="1118033"/>
                  <a:ext cx="385906" cy="701592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6" name="TextBox 65"/>
            <p:cNvSpPr txBox="1"/>
            <p:nvPr/>
          </p:nvSpPr>
          <p:spPr>
            <a:xfrm>
              <a:off x="1012089" y="1979998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121019" y="2123582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721735" y="820928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591903" y="822231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93842" y="-182634"/>
              <a:ext cx="256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3794391" y="2214324"/>
            <a:ext cx="3113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Grab a node, let the others “hang” down from it</a:t>
            </a:r>
            <a:endParaRPr lang="en-US" sz="2400" b="1" i="1" dirty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3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1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3423" y="526669"/>
            <a:ext cx="5388027" cy="56262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dirty="0" smtClean="0">
                <a:latin typeface="Arial Narrow" panose="020B0606020202030204" pitchFamily="34" charset="0"/>
              </a:rPr>
              <a:t>Have seen that a graph may have &gt;1 ST</a:t>
            </a:r>
          </a:p>
          <a:p>
            <a:pPr marL="109728" indent="0"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A graph may also have &gt;1 MST</a:t>
            </a:r>
            <a:endParaRPr lang="en-US" sz="24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45226" y="274638"/>
            <a:ext cx="2841574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endParaRPr lang="en-US" sz="400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68362" y="1563075"/>
            <a:ext cx="3117778" cy="2087890"/>
            <a:chOff x="735154" y="2423178"/>
            <a:chExt cx="3117778" cy="2087890"/>
          </a:xfrm>
        </p:grpSpPr>
        <p:grpSp>
          <p:nvGrpSpPr>
            <p:cNvPr id="89" name="Group 88"/>
            <p:cNvGrpSpPr/>
            <p:nvPr/>
          </p:nvGrpSpPr>
          <p:grpSpPr>
            <a:xfrm>
              <a:off x="735154" y="2423178"/>
              <a:ext cx="3117778" cy="2087890"/>
              <a:chOff x="461648" y="2272808"/>
              <a:chExt cx="3117778" cy="208789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89012" y="2272808"/>
                <a:ext cx="3090414" cy="2087890"/>
                <a:chOff x="1037983" y="2008842"/>
                <a:chExt cx="3090414" cy="208789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037983" y="2008842"/>
                  <a:ext cx="3090414" cy="2087890"/>
                  <a:chOff x="967147" y="1969096"/>
                  <a:chExt cx="3090414" cy="2087890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967147" y="1969096"/>
                    <a:ext cx="3090414" cy="2087890"/>
                    <a:chOff x="733183" y="1228814"/>
                    <a:chExt cx="3090414" cy="2087890"/>
                  </a:xfrm>
                </p:grpSpPr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733183" y="1359163"/>
                      <a:ext cx="2905047" cy="1868124"/>
                      <a:chOff x="983792" y="1719988"/>
                      <a:chExt cx="2582043" cy="1648785"/>
                    </a:xfrm>
                  </p:grpSpPr>
                  <p:sp>
                    <p:nvSpPr>
                      <p:cNvPr id="19" name="Oval 18"/>
                      <p:cNvSpPr/>
                      <p:nvPr/>
                    </p:nvSpPr>
                    <p:spPr>
                      <a:xfrm>
                        <a:off x="3180165" y="2991559"/>
                        <a:ext cx="385670" cy="37721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" name="Oval 19"/>
                      <p:cNvSpPr/>
                      <p:nvPr/>
                    </p:nvSpPr>
                    <p:spPr>
                      <a:xfrm>
                        <a:off x="3177117" y="1719988"/>
                        <a:ext cx="385670" cy="37721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8" name="Group 17"/>
                      <p:cNvGrpSpPr/>
                      <p:nvPr/>
                    </p:nvGrpSpPr>
                    <p:grpSpPr>
                      <a:xfrm>
                        <a:off x="983792" y="1719988"/>
                        <a:ext cx="2580457" cy="1646726"/>
                        <a:chOff x="1159091" y="3274535"/>
                        <a:chExt cx="3295621" cy="2044452"/>
                      </a:xfrm>
                    </p:grpSpPr>
                    <p:cxnSp>
                      <p:nvCxnSpPr>
                        <p:cNvPr id="26" name="Straight Arrow Connector 25"/>
                        <p:cNvCxnSpPr>
                          <a:stCxn id="30" idx="2"/>
                          <a:endCxn id="29" idx="6"/>
                        </p:cNvCxnSpPr>
                        <p:nvPr/>
                      </p:nvCxnSpPr>
                      <p:spPr>
                        <a:xfrm flipH="1" flipV="1">
                          <a:off x="1832363" y="4839390"/>
                          <a:ext cx="786988" cy="245437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7" name="Oval 26"/>
                        <p:cNvSpPr/>
                        <p:nvPr/>
                      </p:nvSpPr>
                      <p:spPr>
                        <a:xfrm>
                          <a:off x="1159091" y="3277089"/>
                          <a:ext cx="492557" cy="468323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" name="Oval 27"/>
                        <p:cNvSpPr/>
                        <p:nvPr/>
                      </p:nvSpPr>
                      <p:spPr>
                        <a:xfrm>
                          <a:off x="2612971" y="3274535"/>
                          <a:ext cx="492557" cy="468323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" name="Oval 28"/>
                        <p:cNvSpPr/>
                        <p:nvPr/>
                      </p:nvSpPr>
                      <p:spPr>
                        <a:xfrm>
                          <a:off x="1339806" y="4605228"/>
                          <a:ext cx="492557" cy="468323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" name="Oval 29"/>
                        <p:cNvSpPr/>
                        <p:nvPr/>
                      </p:nvSpPr>
                      <p:spPr>
                        <a:xfrm>
                          <a:off x="2619351" y="4850666"/>
                          <a:ext cx="492557" cy="468321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1" name="Straight Arrow Connector 30"/>
                        <p:cNvCxnSpPr>
                          <a:stCxn id="28" idx="4"/>
                          <a:endCxn id="30" idx="0"/>
                        </p:cNvCxnSpPr>
                        <p:nvPr/>
                      </p:nvCxnSpPr>
                      <p:spPr>
                        <a:xfrm>
                          <a:off x="2859249" y="3742858"/>
                          <a:ext cx="6381" cy="1107808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" name="Straight Arrow Connector 31"/>
                        <p:cNvCxnSpPr>
                          <a:stCxn id="27" idx="4"/>
                          <a:endCxn id="29" idx="0"/>
                        </p:cNvCxnSpPr>
                        <p:nvPr/>
                      </p:nvCxnSpPr>
                      <p:spPr>
                        <a:xfrm>
                          <a:off x="1405370" y="3745412"/>
                          <a:ext cx="180715" cy="859816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" name="Straight Arrow Connector 32"/>
                        <p:cNvCxnSpPr>
                          <a:stCxn id="27" idx="6"/>
                          <a:endCxn id="28" idx="2"/>
                        </p:cNvCxnSpPr>
                        <p:nvPr/>
                      </p:nvCxnSpPr>
                      <p:spPr>
                        <a:xfrm flipV="1">
                          <a:off x="1651648" y="3508697"/>
                          <a:ext cx="961322" cy="2554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4" name="TextBox 33"/>
                        <p:cNvSpPr txBox="1"/>
                        <p:nvPr/>
                      </p:nvSpPr>
                      <p:spPr>
                        <a:xfrm>
                          <a:off x="1182470" y="3313152"/>
                          <a:ext cx="432601" cy="4046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A</a:t>
                          </a:r>
                        </a:p>
                      </p:txBody>
                    </p:sp>
                    <p:sp>
                      <p:nvSpPr>
                        <p:cNvPr id="35" name="TextBox 34"/>
                        <p:cNvSpPr txBox="1"/>
                        <p:nvPr/>
                      </p:nvSpPr>
                      <p:spPr>
                        <a:xfrm>
                          <a:off x="1402142" y="4680129"/>
                          <a:ext cx="275480" cy="4046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D</a:t>
                          </a:r>
                        </a:p>
                      </p:txBody>
                    </p:sp>
                    <p:sp>
                      <p:nvSpPr>
                        <p:cNvPr id="36" name="TextBox 35"/>
                        <p:cNvSpPr txBox="1"/>
                        <p:nvPr/>
                      </p:nvSpPr>
                      <p:spPr>
                        <a:xfrm>
                          <a:off x="4002301" y="3339148"/>
                          <a:ext cx="452411" cy="4046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C</a:t>
                          </a:r>
                        </a:p>
                      </p:txBody>
                    </p:sp>
                    <p:sp>
                      <p:nvSpPr>
                        <p:cNvPr id="37" name="TextBox 36"/>
                        <p:cNvSpPr txBox="1"/>
                        <p:nvPr/>
                      </p:nvSpPr>
                      <p:spPr>
                        <a:xfrm>
                          <a:off x="2694819" y="3309349"/>
                          <a:ext cx="289030" cy="4046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B</a:t>
                          </a:r>
                        </a:p>
                      </p:txBody>
                    </p:sp>
                  </p:grpSp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2175630" y="3034372"/>
                        <a:ext cx="225087" cy="32596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E</a:t>
                        </a:r>
                      </a:p>
                    </p:txBody>
                  </p:sp>
                  <p:cxnSp>
                    <p:nvCxnSpPr>
                      <p:cNvPr id="23" name="Straight Arrow Connector 22"/>
                      <p:cNvCxnSpPr>
                        <a:stCxn id="30" idx="7"/>
                        <a:endCxn id="20" idx="3"/>
                      </p:cNvCxnSpPr>
                      <p:nvPr/>
                    </p:nvCxnSpPr>
                    <p:spPr>
                      <a:xfrm flipV="1">
                        <a:off x="2456359" y="2041960"/>
                        <a:ext cx="777238" cy="1002782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Arrow Connector 23"/>
                      <p:cNvCxnSpPr>
                        <a:stCxn id="19" idx="2"/>
                        <a:endCxn id="30" idx="6"/>
                      </p:cNvCxnSpPr>
                      <p:nvPr/>
                    </p:nvCxnSpPr>
                    <p:spPr>
                      <a:xfrm flipH="1" flipV="1">
                        <a:off x="2512840" y="3178107"/>
                        <a:ext cx="667325" cy="2059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Arrow Connector 24"/>
                      <p:cNvCxnSpPr>
                        <a:stCxn id="20" idx="4"/>
                        <a:endCxn id="19" idx="0"/>
                      </p:cNvCxnSpPr>
                      <p:nvPr/>
                    </p:nvCxnSpPr>
                    <p:spPr>
                      <a:xfrm>
                        <a:off x="3369952" y="2097202"/>
                        <a:ext cx="3048" cy="894357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429077" y="1228814"/>
                      <a:ext cx="37759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1440887" y="2947372"/>
                      <a:ext cx="37759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3446004" y="1973158"/>
                      <a:ext cx="37759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2756894" y="2684780"/>
                      <a:ext cx="37759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2716689" y="1736696"/>
                      <a:ext cx="37759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p:txBody>
                </p:sp>
              </p:grp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448601" y="2706577"/>
                    <a:ext cx="3775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>
                        <a:solidFill>
                          <a:srgbClr val="0070C0"/>
                        </a:solidFill>
                      </a:rPr>
                      <a:t>5</a:t>
                    </a:r>
                  </a:p>
                </p:txBody>
              </p:sp>
            </p:grpSp>
            <p:sp>
              <p:nvSpPr>
                <p:cNvPr id="6" name="TextBox 5"/>
                <p:cNvSpPr txBox="1"/>
                <p:nvPr/>
              </p:nvSpPr>
              <p:spPr>
                <a:xfrm>
                  <a:off x="1694024" y="2643197"/>
                  <a:ext cx="3775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>
                      <a:solidFill>
                        <a:srgbClr val="0070C0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461648" y="3124911"/>
                <a:ext cx="377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 smtClean="0">
                    <a:solidFill>
                      <a:srgbClr val="0070C0"/>
                    </a:solidFill>
                  </a:rPr>
                  <a:t>2</a:t>
                </a:r>
              </a:p>
            </p:txBody>
          </p:sp>
          <p:cxnSp>
            <p:nvCxnSpPr>
              <p:cNvPr id="68" name="Straight Arrow Connector 67"/>
              <p:cNvCxnSpPr>
                <a:stCxn id="29" idx="7"/>
                <a:endCxn id="28" idx="3"/>
              </p:cNvCxnSpPr>
              <p:nvPr/>
            </p:nvCxnSpPr>
            <p:spPr>
              <a:xfrm flipV="1">
                <a:off x="1018582" y="2767963"/>
                <a:ext cx="814765" cy="912191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3311090" y="4049986"/>
              <a:ext cx="253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F</a:t>
              </a:r>
              <a:endParaRPr lang="en-US" b="1" dirty="0" smtClean="0"/>
            </a:p>
          </p:txBody>
        </p:sp>
      </p:grpSp>
      <p:sp>
        <p:nvSpPr>
          <p:cNvPr id="91" name="Right Arrow 90"/>
          <p:cNvSpPr/>
          <p:nvPr/>
        </p:nvSpPr>
        <p:spPr>
          <a:xfrm>
            <a:off x="4062423" y="2097997"/>
            <a:ext cx="605547" cy="25861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5875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6643496" y="4037097"/>
            <a:ext cx="185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MST: cost 11</a:t>
            </a:r>
            <a:endParaRPr lang="en-US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169" name="Right Arrow 168"/>
          <p:cNvSpPr/>
          <p:nvPr/>
        </p:nvSpPr>
        <p:spPr>
          <a:xfrm rot="2474356">
            <a:off x="1137208" y="4168146"/>
            <a:ext cx="896835" cy="27458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5875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5138681" y="5299081"/>
            <a:ext cx="185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MST: cost 11</a:t>
            </a:r>
            <a:endParaRPr lang="en-US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5438721" y="1639686"/>
            <a:ext cx="3090414" cy="2024731"/>
            <a:chOff x="5368143" y="1659966"/>
            <a:chExt cx="3090414" cy="2024731"/>
          </a:xfrm>
        </p:grpSpPr>
        <p:grpSp>
          <p:nvGrpSpPr>
            <p:cNvPr id="92" name="Group 91"/>
            <p:cNvGrpSpPr/>
            <p:nvPr/>
          </p:nvGrpSpPr>
          <p:grpSpPr>
            <a:xfrm>
              <a:off x="5368143" y="1659966"/>
              <a:ext cx="3090414" cy="2024731"/>
              <a:chOff x="762518" y="2423178"/>
              <a:chExt cx="3090414" cy="2024731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762518" y="2423178"/>
                <a:ext cx="3090414" cy="2024731"/>
                <a:chOff x="967147" y="1969096"/>
                <a:chExt cx="3090414" cy="2024731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967147" y="1969096"/>
                  <a:ext cx="3090414" cy="2024731"/>
                  <a:chOff x="733183" y="1228814"/>
                  <a:chExt cx="3090414" cy="2024731"/>
                </a:xfrm>
              </p:grpSpPr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733183" y="1359163"/>
                    <a:ext cx="2905047" cy="1868124"/>
                    <a:chOff x="983792" y="1719988"/>
                    <a:chExt cx="2582043" cy="1648785"/>
                  </a:xfrm>
                </p:grpSpPr>
                <p:sp>
                  <p:nvSpPr>
                    <p:cNvPr id="111" name="Oval 110"/>
                    <p:cNvSpPr/>
                    <p:nvPr/>
                  </p:nvSpPr>
                  <p:spPr>
                    <a:xfrm>
                      <a:off x="3180165" y="2991559"/>
                      <a:ext cx="385670" cy="37721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Oval 111"/>
                    <p:cNvSpPr/>
                    <p:nvPr/>
                  </p:nvSpPr>
                  <p:spPr>
                    <a:xfrm>
                      <a:off x="3177117" y="1719988"/>
                      <a:ext cx="385670" cy="37721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13" name="Group 112"/>
                    <p:cNvGrpSpPr/>
                    <p:nvPr/>
                  </p:nvGrpSpPr>
                  <p:grpSpPr>
                    <a:xfrm>
                      <a:off x="983792" y="1719988"/>
                      <a:ext cx="2580457" cy="1646726"/>
                      <a:chOff x="1159091" y="3274535"/>
                      <a:chExt cx="3295621" cy="2044452"/>
                    </a:xfrm>
                  </p:grpSpPr>
                  <p:cxnSp>
                    <p:nvCxnSpPr>
                      <p:cNvPr id="118" name="Straight Arrow Connector 117"/>
                      <p:cNvCxnSpPr>
                        <a:stCxn id="122" idx="2"/>
                        <a:endCxn id="121" idx="6"/>
                      </p:cNvCxnSpPr>
                      <p:nvPr/>
                    </p:nvCxnSpPr>
                    <p:spPr>
                      <a:xfrm flipH="1" flipV="1">
                        <a:off x="1905547" y="4738570"/>
                        <a:ext cx="713805" cy="346257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9" name="Oval 118"/>
                      <p:cNvSpPr/>
                      <p:nvPr/>
                    </p:nvSpPr>
                    <p:spPr>
                      <a:xfrm>
                        <a:off x="1159091" y="3277089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0" name="Oval 119"/>
                      <p:cNvSpPr/>
                      <p:nvPr/>
                    </p:nvSpPr>
                    <p:spPr>
                      <a:xfrm>
                        <a:off x="2612971" y="3274535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1" name="Oval 120"/>
                      <p:cNvSpPr/>
                      <p:nvPr/>
                    </p:nvSpPr>
                    <p:spPr>
                      <a:xfrm>
                        <a:off x="1412990" y="4504408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2" name="Oval 121"/>
                      <p:cNvSpPr/>
                      <p:nvPr/>
                    </p:nvSpPr>
                    <p:spPr>
                      <a:xfrm>
                        <a:off x="2619351" y="4850666"/>
                        <a:ext cx="492557" cy="468321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25" name="Straight Arrow Connector 124"/>
                      <p:cNvCxnSpPr>
                        <a:stCxn id="119" idx="6"/>
                        <a:endCxn id="120" idx="2"/>
                      </p:cNvCxnSpPr>
                      <p:nvPr/>
                    </p:nvCxnSpPr>
                    <p:spPr>
                      <a:xfrm flipV="1">
                        <a:off x="1651648" y="3508697"/>
                        <a:ext cx="961322" cy="2554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6" name="TextBox 125"/>
                      <p:cNvSpPr txBox="1"/>
                      <p:nvPr/>
                    </p:nvSpPr>
                    <p:spPr>
                      <a:xfrm>
                        <a:off x="1183516" y="3299656"/>
                        <a:ext cx="432601" cy="4046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A</a:t>
                        </a:r>
                      </a:p>
                    </p:txBody>
                  </p:sp>
                  <p:sp>
                    <p:nvSpPr>
                      <p:cNvPr id="127" name="TextBox 126"/>
                      <p:cNvSpPr txBox="1"/>
                      <p:nvPr/>
                    </p:nvSpPr>
                    <p:spPr>
                      <a:xfrm>
                        <a:off x="1460280" y="4568035"/>
                        <a:ext cx="275480" cy="4046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D</a:t>
                        </a:r>
                      </a:p>
                    </p:txBody>
                  </p:sp>
                  <p:sp>
                    <p:nvSpPr>
                      <p:cNvPr id="128" name="TextBox 127"/>
                      <p:cNvSpPr txBox="1"/>
                      <p:nvPr/>
                    </p:nvSpPr>
                    <p:spPr>
                      <a:xfrm>
                        <a:off x="4002301" y="3339148"/>
                        <a:ext cx="452411" cy="4046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C</a:t>
                        </a:r>
                      </a:p>
                    </p:txBody>
                  </p:sp>
                  <p:sp>
                    <p:nvSpPr>
                      <p:cNvPr id="129" name="TextBox 128"/>
                      <p:cNvSpPr txBox="1"/>
                      <p:nvPr/>
                    </p:nvSpPr>
                    <p:spPr>
                      <a:xfrm>
                        <a:off x="2694820" y="3330509"/>
                        <a:ext cx="428622" cy="4046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B</a:t>
                        </a:r>
                      </a:p>
                    </p:txBody>
                  </p:sp>
                </p:grpSp>
                <p:sp>
                  <p:nvSpPr>
                    <p:cNvPr id="114" name="TextBox 113"/>
                    <p:cNvSpPr txBox="1"/>
                    <p:nvPr/>
                  </p:nvSpPr>
                  <p:spPr>
                    <a:xfrm>
                      <a:off x="2175630" y="3034372"/>
                      <a:ext cx="225087" cy="3259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E</a:t>
                      </a:r>
                    </a:p>
                  </p:txBody>
                </p:sp>
                <p:cxnSp>
                  <p:nvCxnSpPr>
                    <p:cNvPr id="115" name="Straight Arrow Connector 114"/>
                    <p:cNvCxnSpPr>
                      <a:stCxn id="122" idx="7"/>
                      <a:endCxn id="112" idx="3"/>
                    </p:cNvCxnSpPr>
                    <p:nvPr/>
                  </p:nvCxnSpPr>
                  <p:spPr>
                    <a:xfrm flipV="1">
                      <a:off x="2456359" y="2041960"/>
                      <a:ext cx="777238" cy="1002782"/>
                    </a:xfrm>
                    <a:prstGeom prst="straightConnector1">
                      <a:avLst/>
                    </a:prstGeom>
                    <a:ln w="44450">
                      <a:solidFill>
                        <a:schemeClr val="accent4">
                          <a:lumMod val="75000"/>
                        </a:schemeClr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Arrow Connector 116"/>
                    <p:cNvCxnSpPr>
                      <a:stCxn id="112" idx="4"/>
                      <a:endCxn id="111" idx="0"/>
                    </p:cNvCxnSpPr>
                    <p:nvPr/>
                  </p:nvCxnSpPr>
                  <p:spPr>
                    <a:xfrm>
                      <a:off x="3369952" y="2097202"/>
                      <a:ext cx="3048" cy="894357"/>
                    </a:xfrm>
                    <a:prstGeom prst="straightConnector1">
                      <a:avLst/>
                    </a:prstGeom>
                    <a:ln w="44450">
                      <a:solidFill>
                        <a:schemeClr val="accent4">
                          <a:lumMod val="75000"/>
                        </a:schemeClr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1429077" y="1228814"/>
                    <a:ext cx="3775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>
                        <a:solidFill>
                          <a:srgbClr val="0070C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1480465" y="2884213"/>
                    <a:ext cx="3775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>
                        <a:solidFill>
                          <a:srgbClr val="0070C0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3446004" y="1973158"/>
                    <a:ext cx="3775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>
                        <a:solidFill>
                          <a:srgbClr val="0070C0"/>
                        </a:solidFill>
                      </a:rPr>
                      <a:t>3</a:t>
                    </a:r>
                  </a:p>
                </p:txBody>
              </p:sp>
            </p:grpSp>
            <p:sp>
              <p:nvSpPr>
                <p:cNvPr id="101" name="TextBox 100"/>
                <p:cNvSpPr txBox="1"/>
                <p:nvPr/>
              </p:nvSpPr>
              <p:spPr>
                <a:xfrm>
                  <a:off x="2774401" y="2735497"/>
                  <a:ext cx="3775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>
                      <a:solidFill>
                        <a:srgbClr val="0070C0"/>
                      </a:solidFill>
                    </a:rPr>
                    <a:t>3</a:t>
                  </a:r>
                </a:p>
              </p:txBody>
            </p:sp>
          </p:grpSp>
          <p:sp>
            <p:nvSpPr>
              <p:cNvPr id="94" name="TextBox 93"/>
              <p:cNvSpPr txBox="1"/>
              <p:nvPr/>
            </p:nvSpPr>
            <p:spPr>
              <a:xfrm>
                <a:off x="3311090" y="4049986"/>
                <a:ext cx="253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F</a:t>
                </a:r>
                <a:endParaRPr lang="en-US" b="1" dirty="0" smtClean="0"/>
              </a:p>
            </p:txBody>
          </p:sp>
        </p:grpSp>
        <p:cxnSp>
          <p:nvCxnSpPr>
            <p:cNvPr id="171" name="Straight Arrow Connector 170"/>
            <p:cNvCxnSpPr>
              <a:stCxn id="121" idx="0"/>
              <a:endCxn id="119" idx="4"/>
            </p:cNvCxnSpPr>
            <p:nvPr/>
          </p:nvCxnSpPr>
          <p:spPr>
            <a:xfrm flipH="1" flipV="1">
              <a:off x="5585101" y="2220043"/>
              <a:ext cx="223671" cy="6926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5383545" y="2491993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2342500" y="4370071"/>
            <a:ext cx="2908459" cy="2011590"/>
            <a:chOff x="2708233" y="4305441"/>
            <a:chExt cx="2908459" cy="2011590"/>
          </a:xfrm>
        </p:grpSpPr>
        <p:grpSp>
          <p:nvGrpSpPr>
            <p:cNvPr id="185" name="Group 184"/>
            <p:cNvGrpSpPr/>
            <p:nvPr/>
          </p:nvGrpSpPr>
          <p:grpSpPr>
            <a:xfrm>
              <a:off x="2708233" y="4305441"/>
              <a:ext cx="2908459" cy="1998473"/>
              <a:chOff x="2708233" y="4305441"/>
              <a:chExt cx="2908459" cy="1998473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2708233" y="4305441"/>
                <a:ext cx="2908459" cy="1998473"/>
                <a:chOff x="759106" y="2423178"/>
                <a:chExt cx="2908459" cy="1998473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759106" y="2423178"/>
                  <a:ext cx="2908459" cy="1998473"/>
                  <a:chOff x="485600" y="2272808"/>
                  <a:chExt cx="2908459" cy="1998473"/>
                </a:xfrm>
              </p:grpSpPr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489012" y="2272808"/>
                    <a:ext cx="2905047" cy="1998473"/>
                    <a:chOff x="967147" y="1969096"/>
                    <a:chExt cx="2905047" cy="1998473"/>
                  </a:xfrm>
                </p:grpSpPr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967147" y="1969096"/>
                      <a:ext cx="2905047" cy="1998473"/>
                      <a:chOff x="733183" y="1228814"/>
                      <a:chExt cx="2905047" cy="1998473"/>
                    </a:xfrm>
                  </p:grpSpPr>
                  <p:grpSp>
                    <p:nvGrpSpPr>
                      <p:cNvPr id="149" name="Group 148"/>
                      <p:cNvGrpSpPr/>
                      <p:nvPr/>
                    </p:nvGrpSpPr>
                    <p:grpSpPr>
                      <a:xfrm>
                        <a:off x="733183" y="1359163"/>
                        <a:ext cx="2905047" cy="1868124"/>
                        <a:chOff x="983792" y="1719988"/>
                        <a:chExt cx="2582043" cy="1648785"/>
                      </a:xfrm>
                    </p:grpSpPr>
                    <p:sp>
                      <p:nvSpPr>
                        <p:cNvPr id="150" name="Oval 149"/>
                        <p:cNvSpPr/>
                        <p:nvPr/>
                      </p:nvSpPr>
                      <p:spPr>
                        <a:xfrm>
                          <a:off x="3180165" y="2991559"/>
                          <a:ext cx="385670" cy="377214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1" name="Oval 150"/>
                        <p:cNvSpPr/>
                        <p:nvPr/>
                      </p:nvSpPr>
                      <p:spPr>
                        <a:xfrm>
                          <a:off x="3177117" y="1719988"/>
                          <a:ext cx="385670" cy="377214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152" name="Group 151"/>
                        <p:cNvGrpSpPr/>
                        <p:nvPr/>
                      </p:nvGrpSpPr>
                      <p:grpSpPr>
                        <a:xfrm>
                          <a:off x="983792" y="1719988"/>
                          <a:ext cx="2580457" cy="1646726"/>
                          <a:chOff x="1159091" y="3274535"/>
                          <a:chExt cx="3295621" cy="2044452"/>
                        </a:xfrm>
                      </p:grpSpPr>
                      <p:sp>
                        <p:nvSpPr>
                          <p:cNvPr id="158" name="Oval 157"/>
                          <p:cNvSpPr/>
                          <p:nvPr/>
                        </p:nvSpPr>
                        <p:spPr>
                          <a:xfrm>
                            <a:off x="1159091" y="3277089"/>
                            <a:ext cx="492557" cy="468323"/>
                          </a:xfrm>
                          <a:prstGeom prst="ellipse">
                            <a:avLst/>
                          </a:prstGeom>
                          <a:solidFill>
                            <a:schemeClr val="tx2">
                              <a:lumMod val="40000"/>
                              <a:lumOff val="60000"/>
                              <a:alpha val="45000"/>
                            </a:schemeClr>
                          </a:solidFill>
                          <a:ln w="2540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9" name="Oval 158"/>
                          <p:cNvSpPr/>
                          <p:nvPr/>
                        </p:nvSpPr>
                        <p:spPr>
                          <a:xfrm>
                            <a:off x="2612971" y="3274535"/>
                            <a:ext cx="492557" cy="468323"/>
                          </a:xfrm>
                          <a:prstGeom prst="ellipse">
                            <a:avLst/>
                          </a:prstGeom>
                          <a:solidFill>
                            <a:schemeClr val="tx2">
                              <a:lumMod val="40000"/>
                              <a:lumOff val="60000"/>
                              <a:alpha val="45000"/>
                            </a:schemeClr>
                          </a:solidFill>
                          <a:ln w="2540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0" name="Oval 159"/>
                          <p:cNvSpPr/>
                          <p:nvPr/>
                        </p:nvSpPr>
                        <p:spPr>
                          <a:xfrm>
                            <a:off x="1414129" y="4496007"/>
                            <a:ext cx="492557" cy="468323"/>
                          </a:xfrm>
                          <a:prstGeom prst="ellipse">
                            <a:avLst/>
                          </a:prstGeom>
                          <a:solidFill>
                            <a:schemeClr val="tx2">
                              <a:lumMod val="40000"/>
                              <a:lumOff val="60000"/>
                              <a:alpha val="45000"/>
                            </a:schemeClr>
                          </a:solidFill>
                          <a:ln w="2540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1" name="Oval 160"/>
                          <p:cNvSpPr/>
                          <p:nvPr/>
                        </p:nvSpPr>
                        <p:spPr>
                          <a:xfrm>
                            <a:off x="2619351" y="4850666"/>
                            <a:ext cx="492557" cy="468321"/>
                          </a:xfrm>
                          <a:prstGeom prst="ellipse">
                            <a:avLst/>
                          </a:prstGeom>
                          <a:solidFill>
                            <a:schemeClr val="tx2">
                              <a:lumMod val="40000"/>
                              <a:lumOff val="60000"/>
                              <a:alpha val="45000"/>
                            </a:schemeClr>
                          </a:solidFill>
                          <a:ln w="2540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163" name="Straight Arrow Connector 162"/>
                          <p:cNvCxnSpPr>
                            <a:stCxn id="158" idx="4"/>
                            <a:endCxn id="160" idx="0"/>
                          </p:cNvCxnSpPr>
                          <p:nvPr/>
                        </p:nvCxnSpPr>
                        <p:spPr>
                          <a:xfrm>
                            <a:off x="1405370" y="3745412"/>
                            <a:ext cx="255038" cy="750595"/>
                          </a:xfrm>
                          <a:prstGeom prst="straightConnector1">
                            <a:avLst/>
                          </a:prstGeom>
                          <a:ln w="44450">
                            <a:solidFill>
                              <a:schemeClr val="accent4">
                                <a:lumMod val="75000"/>
                              </a:schemeClr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64" name="Straight Arrow Connector 163"/>
                          <p:cNvCxnSpPr>
                            <a:stCxn id="158" idx="6"/>
                            <a:endCxn id="159" idx="2"/>
                          </p:cNvCxnSpPr>
                          <p:nvPr/>
                        </p:nvCxnSpPr>
                        <p:spPr>
                          <a:xfrm flipV="1">
                            <a:off x="1651648" y="3508697"/>
                            <a:ext cx="961322" cy="2554"/>
                          </a:xfrm>
                          <a:prstGeom prst="straightConnector1">
                            <a:avLst/>
                          </a:prstGeom>
                          <a:ln w="44450">
                            <a:solidFill>
                              <a:schemeClr val="accent4">
                                <a:lumMod val="75000"/>
                              </a:schemeClr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65" name="TextBox 164"/>
                          <p:cNvSpPr txBox="1"/>
                          <p:nvPr/>
                        </p:nvSpPr>
                        <p:spPr>
                          <a:xfrm>
                            <a:off x="1182470" y="3313152"/>
                            <a:ext cx="432601" cy="4046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>
                              <a:spcAft>
                                <a:spcPts val="600"/>
                              </a:spcAft>
                            </a:pPr>
                            <a:r>
                              <a:rPr lang="en-US" b="1" dirty="0" smtClean="0"/>
                              <a:t>A</a:t>
                            </a:r>
                          </a:p>
                        </p:txBody>
                      </p:sp>
                      <p:sp>
                        <p:nvSpPr>
                          <p:cNvPr id="166" name="TextBox 165"/>
                          <p:cNvSpPr txBox="1"/>
                          <p:nvPr/>
                        </p:nvSpPr>
                        <p:spPr>
                          <a:xfrm>
                            <a:off x="1482627" y="4549584"/>
                            <a:ext cx="275480" cy="4046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>
                              <a:spcAft>
                                <a:spcPts val="600"/>
                              </a:spcAft>
                            </a:pPr>
                            <a:r>
                              <a:rPr lang="en-US" b="1" dirty="0" smtClean="0"/>
                              <a:t>D</a:t>
                            </a:r>
                          </a:p>
                        </p:txBody>
                      </p:sp>
                      <p:sp>
                        <p:nvSpPr>
                          <p:cNvPr id="167" name="TextBox 166"/>
                          <p:cNvSpPr txBox="1"/>
                          <p:nvPr/>
                        </p:nvSpPr>
                        <p:spPr>
                          <a:xfrm>
                            <a:off x="4002301" y="3339148"/>
                            <a:ext cx="452411" cy="4046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>
                              <a:spcAft>
                                <a:spcPts val="600"/>
                              </a:spcAft>
                            </a:pPr>
                            <a:r>
                              <a:rPr lang="en-US" b="1" dirty="0" smtClean="0"/>
                              <a:t>C</a:t>
                            </a:r>
                          </a:p>
                        </p:txBody>
                      </p:sp>
                      <p:sp>
                        <p:nvSpPr>
                          <p:cNvPr id="168" name="TextBox 167"/>
                          <p:cNvSpPr txBox="1"/>
                          <p:nvPr/>
                        </p:nvSpPr>
                        <p:spPr>
                          <a:xfrm>
                            <a:off x="2694820" y="3330509"/>
                            <a:ext cx="428622" cy="4046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>
                              <a:spcAft>
                                <a:spcPts val="600"/>
                              </a:spcAft>
                            </a:pPr>
                            <a:r>
                              <a:rPr lang="en-US" b="1" dirty="0" smtClean="0"/>
                              <a:t>B</a:t>
                            </a:r>
                          </a:p>
                        </p:txBody>
                      </p:sp>
                    </p:grpSp>
                    <p:sp>
                      <p:nvSpPr>
                        <p:cNvPr id="153" name="TextBox 152"/>
                        <p:cNvSpPr txBox="1"/>
                        <p:nvPr/>
                      </p:nvSpPr>
                      <p:spPr>
                        <a:xfrm>
                          <a:off x="2175630" y="3034372"/>
                          <a:ext cx="225087" cy="32596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E</a:t>
                          </a:r>
                        </a:p>
                      </p:txBody>
                    </p:sp>
                    <p:cxnSp>
                      <p:nvCxnSpPr>
                        <p:cNvPr id="154" name="Straight Arrow Connector 153"/>
                        <p:cNvCxnSpPr>
                          <a:stCxn id="161" idx="7"/>
                          <a:endCxn id="151" idx="3"/>
                        </p:cNvCxnSpPr>
                        <p:nvPr/>
                      </p:nvCxnSpPr>
                      <p:spPr>
                        <a:xfrm flipV="1">
                          <a:off x="2456359" y="2041960"/>
                          <a:ext cx="777238" cy="1002782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42" name="TextBox 141"/>
                      <p:cNvSpPr txBox="1"/>
                      <p:nvPr/>
                    </p:nvSpPr>
                    <p:spPr>
                      <a:xfrm>
                        <a:off x="1429077" y="1228814"/>
                        <a:ext cx="37759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145" name="TextBox 144"/>
                      <p:cNvSpPr txBox="1"/>
                      <p:nvPr/>
                    </p:nvSpPr>
                    <p:spPr>
                      <a:xfrm>
                        <a:off x="2773177" y="2670956"/>
                        <a:ext cx="37759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a:t>3</a:t>
                        </a:r>
                      </a:p>
                    </p:txBody>
                  </p:sp>
                </p:grpSp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2761856" y="2713440"/>
                      <a:ext cx="37759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p:txBody>
                </p:sp>
              </p:grpSp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485600" y="3089082"/>
                    <a:ext cx="3775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>
                        <a:solidFill>
                          <a:srgbClr val="0070C0"/>
                        </a:solidFill>
                      </a:rPr>
                      <a:t>2</a:t>
                    </a:r>
                  </a:p>
                </p:txBody>
              </p:sp>
            </p:grpSp>
            <p:sp>
              <p:nvSpPr>
                <p:cNvPr id="133" name="TextBox 132"/>
                <p:cNvSpPr txBox="1"/>
                <p:nvPr/>
              </p:nvSpPr>
              <p:spPr>
                <a:xfrm>
                  <a:off x="3311090" y="4049986"/>
                  <a:ext cx="2532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F</a:t>
                  </a:r>
                  <a:endParaRPr lang="en-US" b="1" dirty="0" smtClean="0"/>
                </a:p>
              </p:txBody>
            </p:sp>
          </p:grpSp>
          <p:cxnSp>
            <p:nvCxnSpPr>
              <p:cNvPr id="177" name="Straight Arrow Connector 176"/>
              <p:cNvCxnSpPr>
                <a:stCxn id="160" idx="6"/>
                <a:endCxn id="161" idx="2"/>
              </p:cNvCxnSpPr>
              <p:nvPr/>
            </p:nvCxnSpPr>
            <p:spPr>
              <a:xfrm>
                <a:off x="3370236" y="5764219"/>
                <a:ext cx="627819" cy="323665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>
                <a:stCxn id="161" idx="6"/>
                <a:endCxn id="150" idx="2"/>
              </p:cNvCxnSpPr>
              <p:nvPr/>
            </p:nvCxnSpPr>
            <p:spPr>
              <a:xfrm>
                <a:off x="4431971" y="6087884"/>
                <a:ext cx="750805" cy="2333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TextBox 182"/>
            <p:cNvSpPr txBox="1"/>
            <p:nvPr/>
          </p:nvSpPr>
          <p:spPr>
            <a:xfrm>
              <a:off x="3399144" y="5947699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583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9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1" grpId="0" animBg="1"/>
      <p:bldP spid="130" grpId="0"/>
      <p:bldP spid="169" grpId="0" animBg="1"/>
      <p:bldP spid="17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In a weighted undirected graph G=(V,E)</a:t>
            </a:r>
          </a:p>
          <a:p>
            <a:pPr>
              <a:spcBef>
                <a:spcPts val="600"/>
              </a:spcBef>
            </a:pPr>
            <a:r>
              <a:rPr lang="en-US" sz="2400" b="1" dirty="0" smtClean="0"/>
              <a:t>If all edge weights are 1 (or equal)  </a:t>
            </a:r>
          </a:p>
          <a:p>
            <a:pPr marL="708660" lvl="1" indent="-342900">
              <a:spcBef>
                <a:spcPts val="600"/>
              </a:spcBef>
            </a:pPr>
            <a:r>
              <a:rPr lang="en-US" sz="2000" b="1" i="1" dirty="0">
                <a:solidFill>
                  <a:srgbClr val="0070C0"/>
                </a:solidFill>
              </a:rPr>
              <a:t>t</a:t>
            </a:r>
            <a:r>
              <a:rPr lang="en-US" sz="2000" b="1" i="1" dirty="0" smtClean="0">
                <a:solidFill>
                  <a:srgbClr val="0070C0"/>
                </a:solidFill>
              </a:rPr>
              <a:t>hen every ST is also an MST</a:t>
            </a:r>
          </a:p>
          <a:p>
            <a:pPr marL="708660" lvl="1" indent="-342900">
              <a:spcBef>
                <a:spcPts val="600"/>
              </a:spcBef>
            </a:pPr>
            <a:r>
              <a:rPr lang="en-US" sz="2000" b="1" i="1" dirty="0">
                <a:solidFill>
                  <a:srgbClr val="0070C0"/>
                </a:solidFill>
              </a:rPr>
              <a:t>t</a:t>
            </a:r>
            <a:r>
              <a:rPr lang="en-US" sz="2000" b="1" i="1" dirty="0" smtClean="0">
                <a:solidFill>
                  <a:srgbClr val="0070C0"/>
                </a:solidFill>
              </a:rPr>
              <a:t>his is because all ST have |V|-1 edges</a:t>
            </a:r>
          </a:p>
          <a:p>
            <a:pPr>
              <a:spcBef>
                <a:spcPts val="1200"/>
              </a:spcBef>
            </a:pPr>
            <a:r>
              <a:rPr lang="en-US" sz="2400" b="1" dirty="0" smtClean="0"/>
              <a:t>If each edge has a different unique weight</a:t>
            </a:r>
          </a:p>
          <a:p>
            <a:pPr marL="708660" lvl="1" indent="-342900">
              <a:spcBef>
                <a:spcPts val="600"/>
              </a:spcBef>
            </a:pPr>
            <a:r>
              <a:rPr lang="en-US" sz="2000" b="1" i="1" dirty="0">
                <a:solidFill>
                  <a:srgbClr val="0070C0"/>
                </a:solidFill>
              </a:rPr>
              <a:t>t</a:t>
            </a:r>
            <a:r>
              <a:rPr lang="en-US" sz="2000" b="1" i="1" dirty="0" smtClean="0">
                <a:solidFill>
                  <a:srgbClr val="0070C0"/>
                </a:solidFill>
              </a:rPr>
              <a:t>hen there is exactly 1 MST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endParaRPr lang="en-US" sz="400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4191000"/>
            <a:ext cx="7772400" cy="2590800"/>
          </a:xfrm>
          <a:prstGeom prst="roundRect">
            <a:avLst/>
          </a:prstGeom>
          <a:solidFill>
            <a:srgbClr val="FEF9E2">
              <a:alpha val="94902"/>
            </a:srgbClr>
          </a:solidFill>
          <a:ln w="22225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4392224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C00000"/>
                </a:solidFill>
              </a:rPr>
              <a:t>What do we do with MST?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946909"/>
            <a:ext cx="6986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spcBef>
                <a:spcPts val="600"/>
              </a:spcBef>
              <a:buNone/>
            </a:pPr>
            <a:r>
              <a:rPr lang="en-US" b="1" i="1" dirty="0" smtClean="0"/>
              <a:t>Want to connect |V| cities with wire/fiber, how do I decide which cities to connect?</a:t>
            </a:r>
            <a:endParaRPr 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747815"/>
            <a:ext cx="6986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spcBef>
                <a:spcPts val="600"/>
              </a:spcBef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Make graph, cities at nodes, connect all, weight edges with length/cost, find MST</a:t>
            </a:r>
            <a:endParaRPr lang="en-US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5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4" grpId="0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Example of a greedy algorithm: </a:t>
            </a:r>
          </a:p>
          <a:p>
            <a:pPr marL="708660" lvl="1" indent="-342900"/>
            <a:r>
              <a:rPr lang="en-US" sz="2000" b="1" i="1" dirty="0" smtClean="0">
                <a:solidFill>
                  <a:srgbClr val="0070C0"/>
                </a:solidFill>
              </a:rPr>
              <a:t>picking local best at each step gives global best solution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Builds forest, merges the trees into one 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Basic Steps</a:t>
            </a:r>
          </a:p>
          <a:p>
            <a:pPr>
              <a:spcBef>
                <a:spcPts val="600"/>
              </a:spcBef>
            </a:pPr>
            <a:r>
              <a:rPr lang="en-US" sz="2000" b="1" dirty="0" smtClean="0"/>
              <a:t>Start with all nodes, no edges ( </a:t>
            </a:r>
            <a:r>
              <a:rPr lang="en-US" sz="2000" b="1" i="1" dirty="0" smtClean="0"/>
              <a:t>initial forest </a:t>
            </a:r>
            <a:r>
              <a:rPr lang="en-US" sz="2000" b="1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US" sz="2000" b="1" dirty="0" smtClean="0"/>
              <a:t>Select edges in order of smallest weight up</a:t>
            </a:r>
          </a:p>
          <a:p>
            <a:pPr>
              <a:spcBef>
                <a:spcPts val="1200"/>
              </a:spcBef>
            </a:pPr>
            <a:r>
              <a:rPr lang="en-US" sz="2000" b="1" dirty="0" smtClean="0"/>
              <a:t>Stop when all vertices have been included (we have a connected graph/tree)</a:t>
            </a:r>
          </a:p>
          <a:p>
            <a:pPr>
              <a:spcBef>
                <a:spcPts val="1200"/>
              </a:spcBef>
            </a:pPr>
            <a:r>
              <a:rPr lang="en-US" sz="2000" b="1" dirty="0" smtClean="0"/>
              <a:t>Reject an edge if it creates cycle</a:t>
            </a:r>
            <a:endParaRPr lang="en-US" sz="2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err="1" smtClean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Kruskal’s</a:t>
            </a:r>
            <a:r>
              <a:rPr lang="en-US" sz="400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</a:t>
            </a:r>
            <a:r>
              <a:rPr lang="en-US" sz="400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MST</a:t>
            </a:r>
            <a:endParaRPr lang="en-US" sz="400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0" y="4953000"/>
            <a:ext cx="4880113" cy="1752600"/>
          </a:xfrm>
          <a:prstGeom prst="roundRect">
            <a:avLst/>
          </a:prstGeom>
          <a:solidFill>
            <a:schemeClr val="accent3">
              <a:lumMod val="40000"/>
              <a:lumOff val="60000"/>
              <a:alpha val="45000"/>
            </a:schemeClr>
          </a:solidFill>
          <a:ln w="22225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5545626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Cycle detection step could be costly, must create an efficient way to keep entire algorithm efficient</a:t>
            </a:r>
            <a:endParaRPr lang="en-US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42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74638"/>
            <a:ext cx="8458200" cy="5732653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/>
              <a:t>Small examples easy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/>
              <a:t>by inspection</a:t>
            </a:r>
          </a:p>
          <a:p>
            <a:pPr marL="109728" indent="0">
              <a:buNone/>
            </a:pP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1086" y="274638"/>
            <a:ext cx="2795714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52400" y="1219200"/>
            <a:ext cx="3728216" cy="3005521"/>
            <a:chOff x="152400" y="1219200"/>
            <a:chExt cx="3728216" cy="3005521"/>
          </a:xfrm>
        </p:grpSpPr>
        <p:sp>
          <p:nvSpPr>
            <p:cNvPr id="48" name="Rounded Rectangle 47"/>
            <p:cNvSpPr/>
            <p:nvPr/>
          </p:nvSpPr>
          <p:spPr>
            <a:xfrm>
              <a:off x="152400" y="1219200"/>
              <a:ext cx="3728216" cy="300552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28000"/>
              </a:schemeClr>
            </a:solidFill>
            <a:ln w="19050" cmpd="sng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55375" y="1384776"/>
              <a:ext cx="3300175" cy="2674540"/>
              <a:chOff x="538764" y="2075473"/>
              <a:chExt cx="3300175" cy="267454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2826860" y="3145091"/>
                <a:ext cx="3775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7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559879" y="3682329"/>
                <a:ext cx="3775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4</a:t>
                </a: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538764" y="2075473"/>
                <a:ext cx="3300175" cy="2674540"/>
                <a:chOff x="538764" y="2075473"/>
                <a:chExt cx="3300175" cy="2674540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538764" y="2075473"/>
                  <a:ext cx="3300175" cy="2674540"/>
                  <a:chOff x="304800" y="1258991"/>
                  <a:chExt cx="3300175" cy="2674540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304800" y="1417638"/>
                    <a:ext cx="3233057" cy="2370591"/>
                    <a:chOff x="603039" y="1771595"/>
                    <a:chExt cx="2873582" cy="2092255"/>
                  </a:xfrm>
                </p:grpSpPr>
                <p:cxnSp>
                  <p:nvCxnSpPr>
                    <p:cNvPr id="13" name="Straight Arrow Connector 12"/>
                    <p:cNvCxnSpPr>
                      <a:stCxn id="33" idx="3"/>
                      <a:endCxn id="17" idx="7"/>
                    </p:cNvCxnSpPr>
                    <p:nvPr/>
                  </p:nvCxnSpPr>
                  <p:spPr>
                    <a:xfrm flipH="1">
                      <a:off x="1626748" y="3025262"/>
                      <a:ext cx="329271" cy="516616"/>
                    </a:xfrm>
                    <a:prstGeom prst="straightConnector1">
                      <a:avLst/>
                    </a:prstGeom>
                    <a:ln w="44450">
                      <a:solidFill>
                        <a:schemeClr val="accent4">
                          <a:lumMod val="75000"/>
                        </a:schemeClr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" name="Group 13"/>
                    <p:cNvGrpSpPr/>
                    <p:nvPr/>
                  </p:nvGrpSpPr>
                  <p:grpSpPr>
                    <a:xfrm>
                      <a:off x="603039" y="1771595"/>
                      <a:ext cx="2873582" cy="2092255"/>
                      <a:chOff x="603039" y="1771595"/>
                      <a:chExt cx="2873582" cy="2092255"/>
                    </a:xfrm>
                  </p:grpSpPr>
                  <p:grpSp>
                    <p:nvGrpSpPr>
                      <p:cNvPr id="15" name="Group 14"/>
                      <p:cNvGrpSpPr/>
                      <p:nvPr/>
                    </p:nvGrpSpPr>
                    <p:grpSpPr>
                      <a:xfrm>
                        <a:off x="603039" y="1771595"/>
                        <a:ext cx="2342240" cy="1311870"/>
                        <a:chOff x="672813" y="3338604"/>
                        <a:chExt cx="2991383" cy="1628719"/>
                      </a:xfrm>
                    </p:grpSpPr>
                    <p:cxnSp>
                      <p:nvCxnSpPr>
                        <p:cNvPr id="28" name="Straight Arrow Connector 27"/>
                        <p:cNvCxnSpPr>
                          <a:stCxn id="33" idx="2"/>
                          <a:endCxn id="31" idx="6"/>
                        </p:cNvCxnSpPr>
                        <p:nvPr/>
                      </p:nvCxnSpPr>
                      <p:spPr>
                        <a:xfrm flipH="1">
                          <a:off x="1165370" y="4729487"/>
                          <a:ext cx="1163263" cy="3675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9" name="Oval 28"/>
                        <p:cNvSpPr/>
                        <p:nvPr/>
                      </p:nvSpPr>
                      <p:spPr>
                        <a:xfrm>
                          <a:off x="1519650" y="3347836"/>
                          <a:ext cx="492557" cy="468323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" name="Oval 29"/>
                        <p:cNvSpPr/>
                        <p:nvPr/>
                      </p:nvSpPr>
                      <p:spPr>
                        <a:xfrm>
                          <a:off x="3137617" y="3338604"/>
                          <a:ext cx="492557" cy="468323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" name="Oval 30"/>
                        <p:cNvSpPr/>
                        <p:nvPr/>
                      </p:nvSpPr>
                      <p:spPr>
                        <a:xfrm>
                          <a:off x="672813" y="4499000"/>
                          <a:ext cx="492557" cy="468323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2" name="Straight Arrow Connector 31"/>
                        <p:cNvCxnSpPr>
                          <a:stCxn id="29" idx="3"/>
                          <a:endCxn id="31" idx="7"/>
                        </p:cNvCxnSpPr>
                        <p:nvPr/>
                      </p:nvCxnSpPr>
                      <p:spPr>
                        <a:xfrm flipH="1">
                          <a:off x="1093237" y="3747575"/>
                          <a:ext cx="498546" cy="820010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" name="Oval 32"/>
                        <p:cNvSpPr/>
                        <p:nvPr/>
                      </p:nvSpPr>
                      <p:spPr>
                        <a:xfrm>
                          <a:off x="2328633" y="4495326"/>
                          <a:ext cx="492557" cy="468321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4" name="Straight Arrow Connector 33"/>
                        <p:cNvCxnSpPr>
                          <a:stCxn id="30" idx="3"/>
                          <a:endCxn id="33" idx="7"/>
                        </p:cNvCxnSpPr>
                        <p:nvPr/>
                      </p:nvCxnSpPr>
                      <p:spPr>
                        <a:xfrm flipH="1">
                          <a:off x="2749057" y="3738343"/>
                          <a:ext cx="460693" cy="825568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Straight Arrow Connector 34"/>
                        <p:cNvCxnSpPr>
                          <a:stCxn id="29" idx="5"/>
                          <a:endCxn id="33" idx="1"/>
                        </p:cNvCxnSpPr>
                        <p:nvPr/>
                      </p:nvCxnSpPr>
                      <p:spPr>
                        <a:xfrm>
                          <a:off x="1940074" y="3747575"/>
                          <a:ext cx="460692" cy="816336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" name="Straight Arrow Connector 35"/>
                        <p:cNvCxnSpPr>
                          <a:stCxn id="29" idx="6"/>
                          <a:endCxn id="30" idx="2"/>
                        </p:cNvCxnSpPr>
                        <p:nvPr/>
                      </p:nvCxnSpPr>
                      <p:spPr>
                        <a:xfrm flipV="1">
                          <a:off x="2012207" y="3572765"/>
                          <a:ext cx="1125410" cy="9232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TextBox 36"/>
                        <p:cNvSpPr txBox="1"/>
                        <p:nvPr/>
                      </p:nvSpPr>
                      <p:spPr>
                        <a:xfrm>
                          <a:off x="1609482" y="3435304"/>
                          <a:ext cx="428622" cy="3228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1</a:t>
                          </a:r>
                        </a:p>
                      </p:txBody>
                    </p:sp>
                    <p:sp>
                      <p:nvSpPr>
                        <p:cNvPr id="38" name="TextBox 37"/>
                        <p:cNvSpPr txBox="1"/>
                        <p:nvPr/>
                      </p:nvSpPr>
                      <p:spPr>
                        <a:xfrm>
                          <a:off x="2420150" y="4580089"/>
                          <a:ext cx="275480" cy="3228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/>
                            <a:t>4</a:t>
                          </a:r>
                          <a:endParaRPr lang="en-US" b="1" dirty="0" smtClean="0"/>
                        </a:p>
                      </p:txBody>
                    </p:sp>
                    <p:sp>
                      <p:nvSpPr>
                        <p:cNvPr id="39" name="TextBox 38"/>
                        <p:cNvSpPr txBox="1"/>
                        <p:nvPr/>
                      </p:nvSpPr>
                      <p:spPr>
                        <a:xfrm>
                          <a:off x="774002" y="4580089"/>
                          <a:ext cx="452412" cy="3228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3</a:t>
                          </a:r>
                        </a:p>
                      </p:txBody>
                    </p:sp>
                    <p:sp>
                      <p:nvSpPr>
                        <p:cNvPr id="40" name="TextBox 39"/>
                        <p:cNvSpPr txBox="1"/>
                        <p:nvPr/>
                      </p:nvSpPr>
                      <p:spPr>
                        <a:xfrm>
                          <a:off x="3235574" y="3424750"/>
                          <a:ext cx="428622" cy="3228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2</a:t>
                          </a:r>
                        </a:p>
                      </p:txBody>
                    </p:sp>
                  </p:grpSp>
                  <p:sp>
                    <p:nvSpPr>
                      <p:cNvPr id="16" name="Oval 15"/>
                      <p:cNvSpPr/>
                      <p:nvPr/>
                    </p:nvSpPr>
                    <p:spPr>
                      <a:xfrm>
                        <a:off x="3090951" y="2712968"/>
                        <a:ext cx="385670" cy="37721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Oval 16"/>
                      <p:cNvSpPr/>
                      <p:nvPr/>
                    </p:nvSpPr>
                    <p:spPr>
                      <a:xfrm>
                        <a:off x="1297558" y="3486636"/>
                        <a:ext cx="385670" cy="37721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Oval 17"/>
                      <p:cNvSpPr/>
                      <p:nvPr/>
                    </p:nvSpPr>
                    <p:spPr>
                      <a:xfrm>
                        <a:off x="2584639" y="3486636"/>
                        <a:ext cx="385670" cy="37721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3166452" y="2800943"/>
                        <a:ext cx="225087" cy="2600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5</a:t>
                        </a:r>
                      </a:p>
                    </p:txBody>
                  </p:sp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>
                        <a:off x="1369515" y="3553060"/>
                        <a:ext cx="335609" cy="2600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6</a:t>
                        </a:r>
                      </a:p>
                    </p:txBody>
                  </p:sp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2649232" y="3570810"/>
                        <a:ext cx="302049" cy="2600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/>
                          <a:t>7</a:t>
                        </a:r>
                        <a:endParaRPr lang="en-US" b="1" dirty="0" smtClean="0"/>
                      </a:p>
                    </p:txBody>
                  </p:sp>
                  <p:cxnSp>
                    <p:nvCxnSpPr>
                      <p:cNvPr id="22" name="Straight Arrow Connector 21"/>
                      <p:cNvCxnSpPr>
                        <a:stCxn id="30" idx="5"/>
                        <a:endCxn id="16" idx="0"/>
                      </p:cNvCxnSpPr>
                      <p:nvPr/>
                    </p:nvCxnSpPr>
                    <p:spPr>
                      <a:xfrm>
                        <a:off x="2862160" y="2093568"/>
                        <a:ext cx="421626" cy="619400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Arrow Connector 22"/>
                      <p:cNvCxnSpPr>
                        <a:stCxn id="16" idx="2"/>
                        <a:endCxn id="33" idx="6"/>
                      </p:cNvCxnSpPr>
                      <p:nvPr/>
                    </p:nvCxnSpPr>
                    <p:spPr>
                      <a:xfrm flipH="1" flipV="1">
                        <a:off x="2285209" y="2891897"/>
                        <a:ext cx="805742" cy="9678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Arrow Connector 23"/>
                      <p:cNvCxnSpPr>
                        <a:stCxn id="31" idx="5"/>
                        <a:endCxn id="17" idx="1"/>
                      </p:cNvCxnSpPr>
                      <p:nvPr/>
                    </p:nvCxnSpPr>
                    <p:spPr>
                      <a:xfrm>
                        <a:off x="932229" y="3028223"/>
                        <a:ext cx="421809" cy="513654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Arrow Connector 24"/>
                      <p:cNvCxnSpPr>
                        <a:stCxn id="33" idx="5"/>
                        <a:endCxn id="18" idx="1"/>
                      </p:cNvCxnSpPr>
                      <p:nvPr/>
                    </p:nvCxnSpPr>
                    <p:spPr>
                      <a:xfrm>
                        <a:off x="2228729" y="3025262"/>
                        <a:ext cx="412390" cy="516616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Arrow Connector 25"/>
                      <p:cNvCxnSpPr>
                        <a:stCxn id="16" idx="4"/>
                        <a:endCxn id="18" idx="7"/>
                      </p:cNvCxnSpPr>
                      <p:nvPr/>
                    </p:nvCxnSpPr>
                    <p:spPr>
                      <a:xfrm flipH="1">
                        <a:off x="2913829" y="3090182"/>
                        <a:ext cx="369957" cy="451696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Arrow Connector 26"/>
                      <p:cNvCxnSpPr>
                        <a:stCxn id="18" idx="2"/>
                        <a:endCxn id="17" idx="6"/>
                      </p:cNvCxnSpPr>
                      <p:nvPr/>
                    </p:nvCxnSpPr>
                    <p:spPr>
                      <a:xfrm flipH="1">
                        <a:off x="1683228" y="3675243"/>
                        <a:ext cx="901411" cy="0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041837" y="1869169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769850" y="1258991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505417" y="1849519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72608" y="3084531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862780" y="3594977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3160264" y="3094674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036628" y="1800502"/>
                    <a:ext cx="56834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400" b="1" dirty="0" smtClean="0">
                        <a:solidFill>
                          <a:srgbClr val="0070C0"/>
                        </a:solidFill>
                      </a:rPr>
                      <a:t>10</a:t>
                    </a:r>
                  </a:p>
                </p:txBody>
              </p:sp>
            </p:grpSp>
            <p:sp>
              <p:nvSpPr>
                <p:cNvPr id="41" name="TextBox 40"/>
                <p:cNvSpPr txBox="1"/>
                <p:nvPr/>
              </p:nvSpPr>
              <p:spPr>
                <a:xfrm>
                  <a:off x="1561361" y="3690255"/>
                  <a:ext cx="37759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8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480481" y="2775759"/>
                  <a:ext cx="37759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1</a:t>
                  </a: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206192" y="3196109"/>
                  <a:ext cx="37759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2</a:t>
                  </a:r>
                </a:p>
              </p:txBody>
            </p:sp>
          </p:grpSp>
        </p:grpSp>
      </p:grpSp>
      <p:grpSp>
        <p:nvGrpSpPr>
          <p:cNvPr id="51" name="Group 50"/>
          <p:cNvGrpSpPr/>
          <p:nvPr/>
        </p:nvGrpSpPr>
        <p:grpSpPr>
          <a:xfrm>
            <a:off x="5229061" y="1694646"/>
            <a:ext cx="2667000" cy="2005670"/>
            <a:chOff x="538764" y="2234120"/>
            <a:chExt cx="3233057" cy="2370591"/>
          </a:xfrm>
        </p:grpSpPr>
        <p:grpSp>
          <p:nvGrpSpPr>
            <p:cNvPr id="65" name="Group 64"/>
            <p:cNvGrpSpPr/>
            <p:nvPr/>
          </p:nvGrpSpPr>
          <p:grpSpPr>
            <a:xfrm>
              <a:off x="538764" y="2234120"/>
              <a:ext cx="3233057" cy="2370591"/>
              <a:chOff x="603039" y="1771595"/>
              <a:chExt cx="2873582" cy="2092255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603039" y="1771595"/>
                <a:ext cx="2315601" cy="1311870"/>
                <a:chOff x="672813" y="3338604"/>
                <a:chExt cx="2957361" cy="1628719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1519650" y="3347836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137617" y="3338604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672813" y="4499000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2328633" y="4495326"/>
                  <a:ext cx="492557" cy="468321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Arrow Connector 85"/>
                <p:cNvCxnSpPr>
                  <a:stCxn id="80" idx="5"/>
                  <a:endCxn id="84" idx="1"/>
                </p:cNvCxnSpPr>
                <p:nvPr/>
              </p:nvCxnSpPr>
              <p:spPr>
                <a:xfrm>
                  <a:off x="1940074" y="3747575"/>
                  <a:ext cx="460692" cy="81633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TextBox 87"/>
                <p:cNvSpPr txBox="1"/>
                <p:nvPr/>
              </p:nvSpPr>
              <p:spPr>
                <a:xfrm>
                  <a:off x="1577689" y="3378248"/>
                  <a:ext cx="428622" cy="32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1</a:t>
                  </a: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2370065" y="4522592"/>
                  <a:ext cx="275480" cy="32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4</a:t>
                  </a:r>
                  <a:endParaRPr lang="en-US" b="1" dirty="0" smtClean="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730410" y="4522592"/>
                  <a:ext cx="452413" cy="32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3</a:t>
                  </a: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3169585" y="3354134"/>
                  <a:ext cx="428622" cy="32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2</a:t>
                  </a:r>
                </a:p>
              </p:txBody>
            </p:sp>
          </p:grpSp>
          <p:sp>
            <p:nvSpPr>
              <p:cNvPr id="67" name="Oval 66"/>
              <p:cNvSpPr/>
              <p:nvPr/>
            </p:nvSpPr>
            <p:spPr>
              <a:xfrm>
                <a:off x="3090951" y="2712968"/>
                <a:ext cx="385670" cy="37721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297558" y="3486636"/>
                <a:ext cx="385670" cy="37721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584639" y="3486636"/>
                <a:ext cx="385670" cy="37721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131763" y="2758532"/>
                <a:ext cx="225086" cy="26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 smtClean="0"/>
                  <a:t>5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331830" y="3527681"/>
                <a:ext cx="335609" cy="26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 smtClean="0"/>
                  <a:t>6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23485" y="3545231"/>
                <a:ext cx="302049" cy="26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7</a:t>
                </a:r>
                <a:endParaRPr lang="en-US" b="1" dirty="0" smtClean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480481" y="2775759"/>
              <a:ext cx="3775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</a:p>
          </p:txBody>
        </p:sp>
      </p:grpSp>
      <p:sp>
        <p:nvSpPr>
          <p:cNvPr id="92" name="Right Arrow 91"/>
          <p:cNvSpPr/>
          <p:nvPr/>
        </p:nvSpPr>
        <p:spPr>
          <a:xfrm>
            <a:off x="4076143" y="1887895"/>
            <a:ext cx="762000" cy="29738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rot="8200125">
            <a:off x="6175773" y="4385225"/>
            <a:ext cx="658728" cy="29738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3163355" y="4460736"/>
            <a:ext cx="2910207" cy="2109281"/>
            <a:chOff x="2659101" y="4549588"/>
            <a:chExt cx="2910207" cy="2109281"/>
          </a:xfrm>
        </p:grpSpPr>
        <p:grpSp>
          <p:nvGrpSpPr>
            <p:cNvPr id="94" name="Group 93"/>
            <p:cNvGrpSpPr/>
            <p:nvPr/>
          </p:nvGrpSpPr>
          <p:grpSpPr>
            <a:xfrm>
              <a:off x="2659101" y="4549588"/>
              <a:ext cx="2910207" cy="2109281"/>
              <a:chOff x="538764" y="2234120"/>
              <a:chExt cx="3233057" cy="2379773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538764" y="2234120"/>
                <a:ext cx="3233057" cy="2379773"/>
                <a:chOff x="603039" y="1771595"/>
                <a:chExt cx="2873582" cy="2100359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603039" y="1771595"/>
                  <a:ext cx="2315601" cy="1311870"/>
                  <a:chOff x="672813" y="3338604"/>
                  <a:chExt cx="2957361" cy="1628719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1519650" y="3347836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3137617" y="3338604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672813" y="4499000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Oval 106"/>
                  <p:cNvSpPr/>
                  <p:nvPr/>
                </p:nvSpPr>
                <p:spPr>
                  <a:xfrm>
                    <a:off x="2328633" y="4495326"/>
                    <a:ext cx="492557" cy="468321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8" name="Straight Arrow Connector 107"/>
                  <p:cNvCxnSpPr>
                    <a:stCxn id="104" idx="5"/>
                    <a:endCxn id="107" idx="1"/>
                  </p:cNvCxnSpPr>
                  <p:nvPr/>
                </p:nvCxnSpPr>
                <p:spPr>
                  <a:xfrm>
                    <a:off x="1940074" y="3747575"/>
                    <a:ext cx="460692" cy="816336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1552302" y="3406636"/>
                    <a:ext cx="428622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1</a:t>
                    </a:r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2370064" y="4546865"/>
                    <a:ext cx="275480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4</a:t>
                    </a:r>
                    <a:endParaRPr lang="en-US" b="1" dirty="0" smtClean="0"/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728951" y="4559123"/>
                    <a:ext cx="452413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3</a:t>
                    </a:r>
                  </a:p>
                </p:txBody>
              </p: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3201552" y="3379783"/>
                    <a:ext cx="428622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2</a:t>
                    </a:r>
                  </a:p>
                </p:txBody>
              </p:sp>
            </p:grpSp>
            <p:sp>
              <p:nvSpPr>
                <p:cNvPr id="98" name="Oval 97"/>
                <p:cNvSpPr/>
                <p:nvPr/>
              </p:nvSpPr>
              <p:spPr>
                <a:xfrm>
                  <a:off x="3090951" y="2712968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1297558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2584639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3148463" y="2754676"/>
                  <a:ext cx="225087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5</a:t>
                  </a: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325933" y="3504184"/>
                  <a:ext cx="336146" cy="367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6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2623135" y="3545231"/>
                  <a:ext cx="30204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7</a:t>
                  </a:r>
                  <a:endParaRPr lang="en-US" b="1" dirty="0" smtClean="0"/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1480481" y="2775759"/>
                <a:ext cx="3775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1</a:t>
                </a:r>
              </a:p>
            </p:txBody>
          </p:sp>
        </p:grpSp>
        <p:cxnSp>
          <p:nvCxnSpPr>
            <p:cNvPr id="113" name="Straight Arrow Connector 112"/>
            <p:cNvCxnSpPr>
              <a:stCxn id="99" idx="6"/>
              <a:endCxn id="100" idx="2"/>
            </p:cNvCxnSpPr>
            <p:nvPr/>
          </p:nvCxnSpPr>
          <p:spPr>
            <a:xfrm>
              <a:off x="3753058" y="6461323"/>
              <a:ext cx="912899" cy="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050650" y="6111398"/>
              <a:ext cx="339887" cy="300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341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2" grpId="0" animBg="1"/>
      <p:bldP spid="9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1086" y="274638"/>
            <a:ext cx="2795714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52400" y="76200"/>
            <a:ext cx="3025246" cy="2514600"/>
            <a:chOff x="152400" y="76200"/>
            <a:chExt cx="3025246" cy="2514600"/>
          </a:xfrm>
        </p:grpSpPr>
        <p:sp>
          <p:nvSpPr>
            <p:cNvPr id="2" name="Rounded Rectangle 1"/>
            <p:cNvSpPr/>
            <p:nvPr/>
          </p:nvSpPr>
          <p:spPr>
            <a:xfrm>
              <a:off x="152400" y="76200"/>
              <a:ext cx="3025246" cy="2514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49000"/>
              </a:schemeClr>
            </a:solidFill>
            <a:ln w="19050" cmpd="sng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36663" y="204964"/>
              <a:ext cx="2697841" cy="2168242"/>
              <a:chOff x="538764" y="2075473"/>
              <a:chExt cx="3300175" cy="267454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2826860" y="3145091"/>
                <a:ext cx="3775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7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559879" y="3682329"/>
                <a:ext cx="3775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4</a:t>
                </a: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538764" y="2075473"/>
                <a:ext cx="3300175" cy="2674540"/>
                <a:chOff x="538764" y="2075473"/>
                <a:chExt cx="3300175" cy="2674540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538764" y="2075473"/>
                  <a:ext cx="3300175" cy="2674540"/>
                  <a:chOff x="304800" y="1258991"/>
                  <a:chExt cx="3300175" cy="2674540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304800" y="1417638"/>
                    <a:ext cx="3233057" cy="2370591"/>
                    <a:chOff x="603039" y="1771595"/>
                    <a:chExt cx="2873582" cy="2092255"/>
                  </a:xfrm>
                </p:grpSpPr>
                <p:cxnSp>
                  <p:nvCxnSpPr>
                    <p:cNvPr id="13" name="Straight Arrow Connector 12"/>
                    <p:cNvCxnSpPr>
                      <a:stCxn id="33" idx="3"/>
                      <a:endCxn id="17" idx="7"/>
                    </p:cNvCxnSpPr>
                    <p:nvPr/>
                  </p:nvCxnSpPr>
                  <p:spPr>
                    <a:xfrm flipH="1">
                      <a:off x="1626748" y="3025262"/>
                      <a:ext cx="329271" cy="516616"/>
                    </a:xfrm>
                    <a:prstGeom prst="straightConnector1">
                      <a:avLst/>
                    </a:prstGeom>
                    <a:ln w="44450">
                      <a:solidFill>
                        <a:schemeClr val="accent4">
                          <a:lumMod val="75000"/>
                        </a:schemeClr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" name="Group 13"/>
                    <p:cNvGrpSpPr/>
                    <p:nvPr/>
                  </p:nvGrpSpPr>
                  <p:grpSpPr>
                    <a:xfrm>
                      <a:off x="603039" y="1771595"/>
                      <a:ext cx="2873582" cy="2092255"/>
                      <a:chOff x="603039" y="1771595"/>
                      <a:chExt cx="2873582" cy="2092255"/>
                    </a:xfrm>
                  </p:grpSpPr>
                  <p:grpSp>
                    <p:nvGrpSpPr>
                      <p:cNvPr id="15" name="Group 14"/>
                      <p:cNvGrpSpPr/>
                      <p:nvPr/>
                    </p:nvGrpSpPr>
                    <p:grpSpPr>
                      <a:xfrm>
                        <a:off x="603039" y="1771595"/>
                        <a:ext cx="2315601" cy="1311870"/>
                        <a:chOff x="672813" y="3338604"/>
                        <a:chExt cx="2957361" cy="1628719"/>
                      </a:xfrm>
                    </p:grpSpPr>
                    <p:cxnSp>
                      <p:nvCxnSpPr>
                        <p:cNvPr id="28" name="Straight Arrow Connector 27"/>
                        <p:cNvCxnSpPr>
                          <a:stCxn id="33" idx="2"/>
                          <a:endCxn id="31" idx="6"/>
                        </p:cNvCxnSpPr>
                        <p:nvPr/>
                      </p:nvCxnSpPr>
                      <p:spPr>
                        <a:xfrm flipH="1">
                          <a:off x="1165370" y="4729487"/>
                          <a:ext cx="1163263" cy="3675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9" name="Oval 28"/>
                        <p:cNvSpPr/>
                        <p:nvPr/>
                      </p:nvSpPr>
                      <p:spPr>
                        <a:xfrm>
                          <a:off x="1519650" y="3347836"/>
                          <a:ext cx="492557" cy="468323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" name="Oval 29"/>
                        <p:cNvSpPr/>
                        <p:nvPr/>
                      </p:nvSpPr>
                      <p:spPr>
                        <a:xfrm>
                          <a:off x="3137617" y="3338604"/>
                          <a:ext cx="492557" cy="468323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" name="Oval 30"/>
                        <p:cNvSpPr/>
                        <p:nvPr/>
                      </p:nvSpPr>
                      <p:spPr>
                        <a:xfrm>
                          <a:off x="672813" y="4499000"/>
                          <a:ext cx="492557" cy="468323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2" name="Straight Arrow Connector 31"/>
                        <p:cNvCxnSpPr>
                          <a:stCxn id="29" idx="3"/>
                          <a:endCxn id="31" idx="7"/>
                        </p:cNvCxnSpPr>
                        <p:nvPr/>
                      </p:nvCxnSpPr>
                      <p:spPr>
                        <a:xfrm flipH="1">
                          <a:off x="1093237" y="3747575"/>
                          <a:ext cx="498546" cy="820010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" name="Oval 32"/>
                        <p:cNvSpPr/>
                        <p:nvPr/>
                      </p:nvSpPr>
                      <p:spPr>
                        <a:xfrm>
                          <a:off x="2328633" y="4495326"/>
                          <a:ext cx="492557" cy="468321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4" name="Straight Arrow Connector 33"/>
                        <p:cNvCxnSpPr>
                          <a:stCxn id="30" idx="3"/>
                          <a:endCxn id="33" idx="7"/>
                        </p:cNvCxnSpPr>
                        <p:nvPr/>
                      </p:nvCxnSpPr>
                      <p:spPr>
                        <a:xfrm flipH="1">
                          <a:off x="2749057" y="3738343"/>
                          <a:ext cx="460693" cy="825568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Straight Arrow Connector 34"/>
                        <p:cNvCxnSpPr>
                          <a:stCxn id="29" idx="5"/>
                          <a:endCxn id="33" idx="1"/>
                        </p:cNvCxnSpPr>
                        <p:nvPr/>
                      </p:nvCxnSpPr>
                      <p:spPr>
                        <a:xfrm>
                          <a:off x="1940074" y="3747575"/>
                          <a:ext cx="460692" cy="816336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" name="Straight Arrow Connector 35"/>
                        <p:cNvCxnSpPr>
                          <a:stCxn id="29" idx="6"/>
                          <a:endCxn id="30" idx="2"/>
                        </p:cNvCxnSpPr>
                        <p:nvPr/>
                      </p:nvCxnSpPr>
                      <p:spPr>
                        <a:xfrm flipV="1">
                          <a:off x="2012207" y="3572765"/>
                          <a:ext cx="1125410" cy="9232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TextBox 36"/>
                        <p:cNvSpPr txBox="1"/>
                        <p:nvPr/>
                      </p:nvSpPr>
                      <p:spPr>
                        <a:xfrm>
                          <a:off x="1556652" y="3396079"/>
                          <a:ext cx="428622" cy="3228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1</a:t>
                          </a:r>
                        </a:p>
                      </p:txBody>
                    </p:sp>
                    <p:sp>
                      <p:nvSpPr>
                        <p:cNvPr id="38" name="TextBox 37"/>
                        <p:cNvSpPr txBox="1"/>
                        <p:nvPr/>
                      </p:nvSpPr>
                      <p:spPr>
                        <a:xfrm>
                          <a:off x="2368777" y="4530063"/>
                          <a:ext cx="275479" cy="3228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/>
                            <a:t>4</a:t>
                          </a:r>
                          <a:endParaRPr lang="en-US" b="1" dirty="0" smtClean="0"/>
                        </a:p>
                      </p:txBody>
                    </p:sp>
                    <p:sp>
                      <p:nvSpPr>
                        <p:cNvPr id="39" name="TextBox 38"/>
                        <p:cNvSpPr txBox="1"/>
                        <p:nvPr/>
                      </p:nvSpPr>
                      <p:spPr>
                        <a:xfrm>
                          <a:off x="721806" y="4539539"/>
                          <a:ext cx="452412" cy="3228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3</a:t>
                          </a:r>
                        </a:p>
                      </p:txBody>
                    </p:sp>
                    <p:sp>
                      <p:nvSpPr>
                        <p:cNvPr id="40" name="TextBox 39"/>
                        <p:cNvSpPr txBox="1"/>
                        <p:nvPr/>
                      </p:nvSpPr>
                      <p:spPr>
                        <a:xfrm>
                          <a:off x="3195408" y="3374325"/>
                          <a:ext cx="428622" cy="3228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2</a:t>
                          </a:r>
                        </a:p>
                      </p:txBody>
                    </p:sp>
                  </p:grpSp>
                  <p:sp>
                    <p:nvSpPr>
                      <p:cNvPr id="16" name="Oval 15"/>
                      <p:cNvSpPr/>
                      <p:nvPr/>
                    </p:nvSpPr>
                    <p:spPr>
                      <a:xfrm>
                        <a:off x="3090951" y="2712968"/>
                        <a:ext cx="385670" cy="37721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Oval 16"/>
                      <p:cNvSpPr/>
                      <p:nvPr/>
                    </p:nvSpPr>
                    <p:spPr>
                      <a:xfrm>
                        <a:off x="1297558" y="3486636"/>
                        <a:ext cx="385670" cy="37721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Oval 17"/>
                      <p:cNvSpPr/>
                      <p:nvPr/>
                    </p:nvSpPr>
                    <p:spPr>
                      <a:xfrm>
                        <a:off x="2584639" y="3486636"/>
                        <a:ext cx="385670" cy="37721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3116961" y="2739566"/>
                        <a:ext cx="225087" cy="2600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5</a:t>
                        </a:r>
                      </a:p>
                    </p:txBody>
                  </p:sp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>
                        <a:off x="1308529" y="3522030"/>
                        <a:ext cx="335609" cy="2600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6</a:t>
                        </a:r>
                      </a:p>
                    </p:txBody>
                  </p:sp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2617911" y="3530462"/>
                        <a:ext cx="302049" cy="2600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/>
                          <a:t>7</a:t>
                        </a:r>
                        <a:endParaRPr lang="en-US" b="1" dirty="0" smtClean="0"/>
                      </a:p>
                    </p:txBody>
                  </p:sp>
                  <p:cxnSp>
                    <p:nvCxnSpPr>
                      <p:cNvPr id="22" name="Straight Arrow Connector 21"/>
                      <p:cNvCxnSpPr>
                        <a:stCxn id="30" idx="5"/>
                        <a:endCxn id="16" idx="0"/>
                      </p:cNvCxnSpPr>
                      <p:nvPr/>
                    </p:nvCxnSpPr>
                    <p:spPr>
                      <a:xfrm>
                        <a:off x="2862160" y="2093568"/>
                        <a:ext cx="421626" cy="619400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Arrow Connector 22"/>
                      <p:cNvCxnSpPr>
                        <a:stCxn id="16" idx="2"/>
                        <a:endCxn id="33" idx="6"/>
                      </p:cNvCxnSpPr>
                      <p:nvPr/>
                    </p:nvCxnSpPr>
                    <p:spPr>
                      <a:xfrm flipH="1" flipV="1">
                        <a:off x="2285209" y="2891897"/>
                        <a:ext cx="805742" cy="9678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Arrow Connector 23"/>
                      <p:cNvCxnSpPr>
                        <a:stCxn id="31" idx="5"/>
                        <a:endCxn id="17" idx="1"/>
                      </p:cNvCxnSpPr>
                      <p:nvPr/>
                    </p:nvCxnSpPr>
                    <p:spPr>
                      <a:xfrm>
                        <a:off x="932229" y="3028223"/>
                        <a:ext cx="421809" cy="513654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Arrow Connector 24"/>
                      <p:cNvCxnSpPr>
                        <a:stCxn id="33" idx="5"/>
                        <a:endCxn id="18" idx="1"/>
                      </p:cNvCxnSpPr>
                      <p:nvPr/>
                    </p:nvCxnSpPr>
                    <p:spPr>
                      <a:xfrm>
                        <a:off x="2228729" y="3025262"/>
                        <a:ext cx="412390" cy="516616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Arrow Connector 25"/>
                      <p:cNvCxnSpPr>
                        <a:stCxn id="16" idx="4"/>
                        <a:endCxn id="18" idx="7"/>
                      </p:cNvCxnSpPr>
                      <p:nvPr/>
                    </p:nvCxnSpPr>
                    <p:spPr>
                      <a:xfrm flipH="1">
                        <a:off x="2913829" y="3090182"/>
                        <a:ext cx="369957" cy="451696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Arrow Connector 26"/>
                      <p:cNvCxnSpPr>
                        <a:stCxn id="18" idx="2"/>
                        <a:endCxn id="17" idx="6"/>
                      </p:cNvCxnSpPr>
                      <p:nvPr/>
                    </p:nvCxnSpPr>
                    <p:spPr>
                      <a:xfrm flipH="1">
                        <a:off x="1683228" y="3675243"/>
                        <a:ext cx="901411" cy="0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041837" y="1869169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769850" y="1258991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505417" y="1849519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72608" y="3084531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862780" y="3594977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3160264" y="3094674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036628" y="1800502"/>
                    <a:ext cx="56834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400" b="1" dirty="0" smtClean="0">
                        <a:solidFill>
                          <a:srgbClr val="0070C0"/>
                        </a:solidFill>
                      </a:rPr>
                      <a:t>10</a:t>
                    </a:r>
                  </a:p>
                </p:txBody>
              </p:sp>
            </p:grpSp>
            <p:sp>
              <p:nvSpPr>
                <p:cNvPr id="41" name="TextBox 40"/>
                <p:cNvSpPr txBox="1"/>
                <p:nvPr/>
              </p:nvSpPr>
              <p:spPr>
                <a:xfrm>
                  <a:off x="1561361" y="3690255"/>
                  <a:ext cx="37759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8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480481" y="2775759"/>
                  <a:ext cx="37759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1</a:t>
                  </a: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206192" y="3196109"/>
                  <a:ext cx="37759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2</a:t>
                  </a:r>
                </a:p>
              </p:txBody>
            </p:sp>
          </p:grpSp>
        </p:grpSp>
      </p:grpSp>
      <p:sp>
        <p:nvSpPr>
          <p:cNvPr id="92" name="Right Arrow 91"/>
          <p:cNvSpPr/>
          <p:nvPr/>
        </p:nvSpPr>
        <p:spPr>
          <a:xfrm>
            <a:off x="4158727" y="3864069"/>
            <a:ext cx="831954" cy="18485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rot="8398471">
            <a:off x="3240161" y="2698965"/>
            <a:ext cx="905008" cy="18324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3666382" y="454779"/>
            <a:ext cx="2286979" cy="1781194"/>
            <a:chOff x="2656899" y="4549177"/>
            <a:chExt cx="2912409" cy="2107748"/>
          </a:xfrm>
        </p:grpSpPr>
        <p:grpSp>
          <p:nvGrpSpPr>
            <p:cNvPr id="94" name="Group 93"/>
            <p:cNvGrpSpPr/>
            <p:nvPr/>
          </p:nvGrpSpPr>
          <p:grpSpPr>
            <a:xfrm>
              <a:off x="2656899" y="4549177"/>
              <a:ext cx="2912409" cy="2107748"/>
              <a:chOff x="536318" y="2233656"/>
              <a:chExt cx="3235503" cy="2378044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536318" y="2233656"/>
                <a:ext cx="3235503" cy="2378044"/>
                <a:chOff x="600865" y="1771185"/>
                <a:chExt cx="2875756" cy="2098833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600865" y="1771185"/>
                  <a:ext cx="2317775" cy="1312280"/>
                  <a:chOff x="670036" y="3338095"/>
                  <a:chExt cx="2960138" cy="1629228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1519650" y="3347836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3137617" y="3338604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672813" y="4499000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Oval 106"/>
                  <p:cNvSpPr/>
                  <p:nvPr/>
                </p:nvSpPr>
                <p:spPr>
                  <a:xfrm>
                    <a:off x="2328633" y="4495326"/>
                    <a:ext cx="492557" cy="468321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8" name="Straight Arrow Connector 107"/>
                  <p:cNvCxnSpPr>
                    <a:stCxn id="104" idx="5"/>
                    <a:endCxn id="107" idx="1"/>
                  </p:cNvCxnSpPr>
                  <p:nvPr/>
                </p:nvCxnSpPr>
                <p:spPr>
                  <a:xfrm>
                    <a:off x="1940074" y="3747575"/>
                    <a:ext cx="460692" cy="816336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1529716" y="3338095"/>
                    <a:ext cx="428622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1</a:t>
                    </a:r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2325873" y="4506413"/>
                    <a:ext cx="275480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4</a:t>
                    </a:r>
                    <a:endParaRPr lang="en-US" b="1" dirty="0" smtClean="0"/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670036" y="4506411"/>
                    <a:ext cx="452414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3</a:t>
                    </a:r>
                  </a:p>
                </p:txBody>
              </p: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3137616" y="3352610"/>
                    <a:ext cx="428622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2</a:t>
                    </a:r>
                  </a:p>
                </p:txBody>
              </p:sp>
            </p:grpSp>
            <p:sp>
              <p:nvSpPr>
                <p:cNvPr id="98" name="Oval 97"/>
                <p:cNvSpPr/>
                <p:nvPr/>
              </p:nvSpPr>
              <p:spPr>
                <a:xfrm>
                  <a:off x="3090951" y="2712968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1297558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2584639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3102524" y="2716025"/>
                  <a:ext cx="225087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5</a:t>
                  </a: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290870" y="3502248"/>
                  <a:ext cx="336146" cy="367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6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2584638" y="3486757"/>
                  <a:ext cx="30204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7</a:t>
                  </a:r>
                  <a:endParaRPr lang="en-US" b="1" dirty="0" smtClean="0"/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1480481" y="2775759"/>
                <a:ext cx="3775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1</a:t>
                </a:r>
              </a:p>
            </p:txBody>
          </p:sp>
        </p:grpSp>
        <p:cxnSp>
          <p:nvCxnSpPr>
            <p:cNvPr id="113" name="Straight Arrow Connector 112"/>
            <p:cNvCxnSpPr>
              <a:stCxn id="99" idx="6"/>
              <a:endCxn id="100" idx="2"/>
            </p:cNvCxnSpPr>
            <p:nvPr/>
          </p:nvCxnSpPr>
          <p:spPr>
            <a:xfrm>
              <a:off x="3753058" y="6461323"/>
              <a:ext cx="912899" cy="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050650" y="6111398"/>
              <a:ext cx="339887" cy="300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67453" y="3388786"/>
            <a:ext cx="3114497" cy="2315633"/>
            <a:chOff x="821849" y="2703662"/>
            <a:chExt cx="2286979" cy="1781194"/>
          </a:xfrm>
        </p:grpSpPr>
        <p:grpSp>
          <p:nvGrpSpPr>
            <p:cNvPr id="114" name="Group 113"/>
            <p:cNvGrpSpPr/>
            <p:nvPr/>
          </p:nvGrpSpPr>
          <p:grpSpPr>
            <a:xfrm>
              <a:off x="821849" y="2703662"/>
              <a:ext cx="2286979" cy="1781194"/>
              <a:chOff x="2656899" y="4549177"/>
              <a:chExt cx="2912409" cy="2107748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2656899" y="4549177"/>
                <a:ext cx="2912409" cy="2107748"/>
                <a:chOff x="536318" y="2233656"/>
                <a:chExt cx="3235503" cy="2378044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536318" y="2233656"/>
                  <a:ext cx="3235503" cy="2378044"/>
                  <a:chOff x="600865" y="1771185"/>
                  <a:chExt cx="2875756" cy="2098833"/>
                </a:xfrm>
              </p:grpSpPr>
              <p:grpSp>
                <p:nvGrpSpPr>
                  <p:cNvPr id="122" name="Group 121"/>
                  <p:cNvGrpSpPr/>
                  <p:nvPr/>
                </p:nvGrpSpPr>
                <p:grpSpPr>
                  <a:xfrm>
                    <a:off x="600865" y="1771185"/>
                    <a:ext cx="2317775" cy="1312280"/>
                    <a:chOff x="670036" y="3338095"/>
                    <a:chExt cx="2960138" cy="1629228"/>
                  </a:xfrm>
                </p:grpSpPr>
                <p:sp>
                  <p:nvSpPr>
                    <p:cNvPr id="129" name="Oval 128"/>
                    <p:cNvSpPr/>
                    <p:nvPr/>
                  </p:nvSpPr>
                  <p:spPr>
                    <a:xfrm>
                      <a:off x="1519650" y="3347836"/>
                      <a:ext cx="492557" cy="468323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" name="Oval 129"/>
                    <p:cNvSpPr/>
                    <p:nvPr/>
                  </p:nvSpPr>
                  <p:spPr>
                    <a:xfrm>
                      <a:off x="3137617" y="3338604"/>
                      <a:ext cx="492557" cy="468323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" name="Oval 130"/>
                    <p:cNvSpPr/>
                    <p:nvPr/>
                  </p:nvSpPr>
                  <p:spPr>
                    <a:xfrm>
                      <a:off x="672813" y="4499000"/>
                      <a:ext cx="492557" cy="468323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Oval 131"/>
                    <p:cNvSpPr/>
                    <p:nvPr/>
                  </p:nvSpPr>
                  <p:spPr>
                    <a:xfrm>
                      <a:off x="2328633" y="4495326"/>
                      <a:ext cx="492557" cy="468321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3" name="Straight Arrow Connector 132"/>
                    <p:cNvCxnSpPr>
                      <a:stCxn id="129" idx="5"/>
                      <a:endCxn id="132" idx="1"/>
                    </p:cNvCxnSpPr>
                    <p:nvPr/>
                  </p:nvCxnSpPr>
                  <p:spPr>
                    <a:xfrm>
                      <a:off x="1940074" y="3747575"/>
                      <a:ext cx="460692" cy="816336"/>
                    </a:xfrm>
                    <a:prstGeom prst="straightConnector1">
                      <a:avLst/>
                    </a:prstGeom>
                    <a:ln w="44450">
                      <a:solidFill>
                        <a:schemeClr val="accent4">
                          <a:lumMod val="75000"/>
                        </a:schemeClr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1529716" y="3338095"/>
                      <a:ext cx="428622" cy="3228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1</a:t>
                      </a:r>
                    </a:p>
                  </p:txBody>
                </p:sp>
                <p:sp>
                  <p:nvSpPr>
                    <p:cNvPr id="135" name="TextBox 134"/>
                    <p:cNvSpPr txBox="1"/>
                    <p:nvPr/>
                  </p:nvSpPr>
                  <p:spPr>
                    <a:xfrm>
                      <a:off x="2325873" y="4506413"/>
                      <a:ext cx="275480" cy="3228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/>
                        <a:t>4</a:t>
                      </a:r>
                      <a:endParaRPr lang="en-US" b="1" dirty="0" smtClean="0"/>
                    </a:p>
                  </p:txBody>
                </p:sp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670036" y="4506411"/>
                      <a:ext cx="452414" cy="3228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3</a:t>
                      </a:r>
                    </a:p>
                  </p:txBody>
                </p:sp>
                <p:sp>
                  <p:nvSpPr>
                    <p:cNvPr id="137" name="TextBox 136"/>
                    <p:cNvSpPr txBox="1"/>
                    <p:nvPr/>
                  </p:nvSpPr>
                  <p:spPr>
                    <a:xfrm>
                      <a:off x="3137616" y="3352610"/>
                      <a:ext cx="428622" cy="3228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2</a:t>
                      </a:r>
                    </a:p>
                  </p:txBody>
                </p:sp>
              </p:grpSp>
              <p:sp>
                <p:nvSpPr>
                  <p:cNvPr id="123" name="Oval 122"/>
                  <p:cNvSpPr/>
                  <p:nvPr/>
                </p:nvSpPr>
                <p:spPr>
                  <a:xfrm>
                    <a:off x="3090951" y="2712968"/>
                    <a:ext cx="385670" cy="377214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/>
                  <p:cNvSpPr/>
                  <p:nvPr/>
                </p:nvSpPr>
                <p:spPr>
                  <a:xfrm>
                    <a:off x="1297558" y="3486636"/>
                    <a:ext cx="385670" cy="377214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>
                  <a:xfrm>
                    <a:off x="2584639" y="3486636"/>
                    <a:ext cx="385670" cy="377214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3102524" y="2716025"/>
                    <a:ext cx="225087" cy="2600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5</a:t>
                    </a:r>
                  </a:p>
                </p:txBody>
              </p:sp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1290870" y="3502248"/>
                    <a:ext cx="336146" cy="3677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6</a:t>
                    </a:r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2584638" y="3486757"/>
                    <a:ext cx="302049" cy="2600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7</a:t>
                    </a:r>
                    <a:endParaRPr lang="en-US" b="1" dirty="0" smtClean="0"/>
                  </a:p>
                </p:txBody>
              </p:sp>
            </p:grpSp>
            <p:sp>
              <p:nvSpPr>
                <p:cNvPr id="121" name="TextBox 120"/>
                <p:cNvSpPr txBox="1"/>
                <p:nvPr/>
              </p:nvSpPr>
              <p:spPr>
                <a:xfrm>
                  <a:off x="1480481" y="2775759"/>
                  <a:ext cx="37759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1</a:t>
                  </a:r>
                </a:p>
              </p:txBody>
            </p:sp>
          </p:grpSp>
          <p:cxnSp>
            <p:nvCxnSpPr>
              <p:cNvPr id="118" name="Straight Arrow Connector 117"/>
              <p:cNvCxnSpPr>
                <a:stCxn id="124" idx="6"/>
                <a:endCxn id="125" idx="2"/>
              </p:cNvCxnSpPr>
              <p:nvPr/>
            </p:nvCxnSpPr>
            <p:spPr>
              <a:xfrm>
                <a:off x="3753058" y="6461323"/>
                <a:ext cx="912899" cy="0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/>
              <p:cNvSpPr txBox="1"/>
              <p:nvPr/>
            </p:nvSpPr>
            <p:spPr>
              <a:xfrm>
                <a:off x="4050650" y="6111398"/>
                <a:ext cx="339887" cy="300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1</a:t>
                </a:r>
              </a:p>
            </p:txBody>
          </p:sp>
        </p:grpSp>
        <p:cxnSp>
          <p:nvCxnSpPr>
            <p:cNvPr id="160" name="Straight Arrow Connector 159"/>
            <p:cNvCxnSpPr>
              <a:stCxn id="129" idx="6"/>
              <a:endCxn id="130" idx="2"/>
            </p:cNvCxnSpPr>
            <p:nvPr/>
          </p:nvCxnSpPr>
          <p:spPr>
            <a:xfrm flipV="1">
              <a:off x="1657601" y="2864074"/>
              <a:ext cx="700777" cy="6311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1920067" y="2893270"/>
              <a:ext cx="308676" cy="274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313332" y="3355223"/>
            <a:ext cx="3169432" cy="2416553"/>
            <a:chOff x="3818253" y="2595471"/>
            <a:chExt cx="2286979" cy="1781194"/>
          </a:xfrm>
        </p:grpSpPr>
        <p:grpSp>
          <p:nvGrpSpPr>
            <p:cNvPr id="184" name="Group 183"/>
            <p:cNvGrpSpPr/>
            <p:nvPr/>
          </p:nvGrpSpPr>
          <p:grpSpPr>
            <a:xfrm>
              <a:off x="3818253" y="2595471"/>
              <a:ext cx="2286979" cy="1781194"/>
              <a:chOff x="821849" y="2703662"/>
              <a:chExt cx="2286979" cy="1781194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821849" y="2703662"/>
                <a:ext cx="2286979" cy="1781194"/>
                <a:chOff x="2656899" y="4549177"/>
                <a:chExt cx="2912409" cy="2107748"/>
              </a:xfrm>
            </p:grpSpPr>
            <p:grpSp>
              <p:nvGrpSpPr>
                <p:cNvPr id="188" name="Group 187"/>
                <p:cNvGrpSpPr/>
                <p:nvPr/>
              </p:nvGrpSpPr>
              <p:grpSpPr>
                <a:xfrm>
                  <a:off x="2656899" y="4549177"/>
                  <a:ext cx="2912409" cy="2107748"/>
                  <a:chOff x="536318" y="2233656"/>
                  <a:chExt cx="3235503" cy="2378044"/>
                </a:xfrm>
              </p:grpSpPr>
              <p:grpSp>
                <p:nvGrpSpPr>
                  <p:cNvPr id="191" name="Group 190"/>
                  <p:cNvGrpSpPr/>
                  <p:nvPr/>
                </p:nvGrpSpPr>
                <p:grpSpPr>
                  <a:xfrm>
                    <a:off x="536318" y="2233656"/>
                    <a:ext cx="3235503" cy="2378044"/>
                    <a:chOff x="600865" y="1771185"/>
                    <a:chExt cx="2875756" cy="2098833"/>
                  </a:xfrm>
                </p:grpSpPr>
                <p:grpSp>
                  <p:nvGrpSpPr>
                    <p:cNvPr id="193" name="Group 192"/>
                    <p:cNvGrpSpPr/>
                    <p:nvPr/>
                  </p:nvGrpSpPr>
                  <p:grpSpPr>
                    <a:xfrm>
                      <a:off x="600865" y="1771185"/>
                      <a:ext cx="2317775" cy="1312280"/>
                      <a:chOff x="670036" y="3338095"/>
                      <a:chExt cx="2960138" cy="1629228"/>
                    </a:xfrm>
                  </p:grpSpPr>
                  <p:sp>
                    <p:nvSpPr>
                      <p:cNvPr id="200" name="Oval 199"/>
                      <p:cNvSpPr/>
                      <p:nvPr/>
                    </p:nvSpPr>
                    <p:spPr>
                      <a:xfrm>
                        <a:off x="1519650" y="3347836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" name="Oval 200"/>
                      <p:cNvSpPr/>
                      <p:nvPr/>
                    </p:nvSpPr>
                    <p:spPr>
                      <a:xfrm>
                        <a:off x="3137617" y="3338604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2" name="Oval 201"/>
                      <p:cNvSpPr/>
                      <p:nvPr/>
                    </p:nvSpPr>
                    <p:spPr>
                      <a:xfrm>
                        <a:off x="672813" y="4499000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3" name="Oval 202"/>
                      <p:cNvSpPr/>
                      <p:nvPr/>
                    </p:nvSpPr>
                    <p:spPr>
                      <a:xfrm>
                        <a:off x="2328633" y="4495326"/>
                        <a:ext cx="492557" cy="468321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04" name="Straight Arrow Connector 203"/>
                      <p:cNvCxnSpPr>
                        <a:stCxn id="200" idx="5"/>
                        <a:endCxn id="203" idx="1"/>
                      </p:cNvCxnSpPr>
                      <p:nvPr/>
                    </p:nvCxnSpPr>
                    <p:spPr>
                      <a:xfrm>
                        <a:off x="1940074" y="3747575"/>
                        <a:ext cx="460692" cy="816336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5" name="TextBox 204"/>
                      <p:cNvSpPr txBox="1"/>
                      <p:nvPr/>
                    </p:nvSpPr>
                    <p:spPr>
                      <a:xfrm>
                        <a:off x="1529716" y="3338095"/>
                        <a:ext cx="428622" cy="3228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1</a:t>
                        </a:r>
                      </a:p>
                    </p:txBody>
                  </p:sp>
                  <p:sp>
                    <p:nvSpPr>
                      <p:cNvPr id="206" name="TextBox 205"/>
                      <p:cNvSpPr txBox="1"/>
                      <p:nvPr/>
                    </p:nvSpPr>
                    <p:spPr>
                      <a:xfrm>
                        <a:off x="2325873" y="4506413"/>
                        <a:ext cx="275480" cy="3228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/>
                          <a:t>4</a:t>
                        </a:r>
                        <a:endParaRPr lang="en-US" b="1" dirty="0" smtClean="0"/>
                      </a:p>
                    </p:txBody>
                  </p:sp>
                  <p:sp>
                    <p:nvSpPr>
                      <p:cNvPr id="207" name="TextBox 206"/>
                      <p:cNvSpPr txBox="1"/>
                      <p:nvPr/>
                    </p:nvSpPr>
                    <p:spPr>
                      <a:xfrm>
                        <a:off x="670036" y="4506411"/>
                        <a:ext cx="452414" cy="3228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3</a:t>
                        </a:r>
                      </a:p>
                    </p:txBody>
                  </p:sp>
                  <p:sp>
                    <p:nvSpPr>
                      <p:cNvPr id="208" name="TextBox 207"/>
                      <p:cNvSpPr txBox="1"/>
                      <p:nvPr/>
                    </p:nvSpPr>
                    <p:spPr>
                      <a:xfrm>
                        <a:off x="3137616" y="3352610"/>
                        <a:ext cx="428622" cy="3228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2</a:t>
                        </a:r>
                      </a:p>
                    </p:txBody>
                  </p:sp>
                </p:grpSp>
                <p:sp>
                  <p:nvSpPr>
                    <p:cNvPr id="194" name="Oval 193"/>
                    <p:cNvSpPr/>
                    <p:nvPr/>
                  </p:nvSpPr>
                  <p:spPr>
                    <a:xfrm>
                      <a:off x="3090951" y="2712968"/>
                      <a:ext cx="385670" cy="37721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" name="Oval 194"/>
                    <p:cNvSpPr/>
                    <p:nvPr/>
                  </p:nvSpPr>
                  <p:spPr>
                    <a:xfrm>
                      <a:off x="1297558" y="3486636"/>
                      <a:ext cx="385670" cy="37721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" name="Oval 195"/>
                    <p:cNvSpPr/>
                    <p:nvPr/>
                  </p:nvSpPr>
                  <p:spPr>
                    <a:xfrm>
                      <a:off x="2584639" y="3486636"/>
                      <a:ext cx="385670" cy="37721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" name="TextBox 196"/>
                    <p:cNvSpPr txBox="1"/>
                    <p:nvPr/>
                  </p:nvSpPr>
                  <p:spPr>
                    <a:xfrm>
                      <a:off x="3102524" y="2716025"/>
                      <a:ext cx="225087" cy="2600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5</a:t>
                      </a:r>
                    </a:p>
                  </p:txBody>
                </p:sp>
                <p:sp>
                  <p:nvSpPr>
                    <p:cNvPr id="198" name="TextBox 197"/>
                    <p:cNvSpPr txBox="1"/>
                    <p:nvPr/>
                  </p:nvSpPr>
                  <p:spPr>
                    <a:xfrm>
                      <a:off x="1290870" y="3502248"/>
                      <a:ext cx="336146" cy="3677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6</a:t>
                      </a:r>
                    </a:p>
                  </p:txBody>
                </p:sp>
                <p:sp>
                  <p:nvSpPr>
                    <p:cNvPr id="199" name="TextBox 198"/>
                    <p:cNvSpPr txBox="1"/>
                    <p:nvPr/>
                  </p:nvSpPr>
                  <p:spPr>
                    <a:xfrm>
                      <a:off x="2584638" y="3486757"/>
                      <a:ext cx="302049" cy="2600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/>
                        <a:t>7</a:t>
                      </a:r>
                      <a:endParaRPr lang="en-US" b="1" dirty="0" smtClean="0"/>
                    </a:p>
                  </p:txBody>
                </p:sp>
              </p:grpSp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1480481" y="2775759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1</a:t>
                    </a:r>
                  </a:p>
                </p:txBody>
              </p:sp>
            </p:grpSp>
            <p:cxnSp>
              <p:nvCxnSpPr>
                <p:cNvPr id="189" name="Straight Arrow Connector 188"/>
                <p:cNvCxnSpPr>
                  <a:stCxn id="195" idx="6"/>
                  <a:endCxn id="196" idx="2"/>
                </p:cNvCxnSpPr>
                <p:nvPr/>
              </p:nvCxnSpPr>
              <p:spPr>
                <a:xfrm>
                  <a:off x="3753058" y="6461323"/>
                  <a:ext cx="912899" cy="0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TextBox 189"/>
                <p:cNvSpPr txBox="1"/>
                <p:nvPr/>
              </p:nvSpPr>
              <p:spPr>
                <a:xfrm>
                  <a:off x="4050650" y="6111398"/>
                  <a:ext cx="339887" cy="3000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1</a:t>
                  </a:r>
                </a:p>
              </p:txBody>
            </p:sp>
          </p:grpSp>
          <p:cxnSp>
            <p:nvCxnSpPr>
              <p:cNvPr id="186" name="Straight Arrow Connector 185"/>
              <p:cNvCxnSpPr>
                <a:stCxn id="200" idx="6"/>
                <a:endCxn id="201" idx="2"/>
              </p:cNvCxnSpPr>
              <p:nvPr/>
            </p:nvCxnSpPr>
            <p:spPr>
              <a:xfrm flipV="1">
                <a:off x="1657601" y="2864074"/>
                <a:ext cx="700777" cy="6311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1920067" y="2893270"/>
                <a:ext cx="308676" cy="274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2</a:t>
                </a:r>
              </a:p>
            </p:txBody>
          </p:sp>
        </p:grpSp>
        <p:cxnSp>
          <p:nvCxnSpPr>
            <p:cNvPr id="209" name="Straight Arrow Connector 208"/>
            <p:cNvCxnSpPr>
              <a:stCxn id="202" idx="6"/>
              <a:endCxn id="203" idx="2"/>
            </p:cNvCxnSpPr>
            <p:nvPr/>
          </p:nvCxnSpPr>
          <p:spPr>
            <a:xfrm flipV="1">
              <a:off x="4126691" y="3546575"/>
              <a:ext cx="724348" cy="2511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/>
            <p:cNvSpPr txBox="1"/>
            <p:nvPr/>
          </p:nvSpPr>
          <p:spPr>
            <a:xfrm>
              <a:off x="4285219" y="3562336"/>
              <a:ext cx="308676" cy="274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solidFill>
                    <a:srgbClr val="0070C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104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1086" y="274638"/>
            <a:ext cx="2795714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ight Arrow 92"/>
          <p:cNvSpPr/>
          <p:nvPr/>
        </p:nvSpPr>
        <p:spPr>
          <a:xfrm rot="8304622">
            <a:off x="3042079" y="2671103"/>
            <a:ext cx="905008" cy="18324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3554337" y="443907"/>
            <a:ext cx="2286979" cy="1781194"/>
            <a:chOff x="3818253" y="2595471"/>
            <a:chExt cx="2286979" cy="1781194"/>
          </a:xfrm>
        </p:grpSpPr>
        <p:grpSp>
          <p:nvGrpSpPr>
            <p:cNvPr id="184" name="Group 183"/>
            <p:cNvGrpSpPr/>
            <p:nvPr/>
          </p:nvGrpSpPr>
          <p:grpSpPr>
            <a:xfrm>
              <a:off x="3818253" y="2595471"/>
              <a:ext cx="2286979" cy="1781194"/>
              <a:chOff x="821849" y="2703662"/>
              <a:chExt cx="2286979" cy="1781194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821849" y="2703662"/>
                <a:ext cx="2286979" cy="1781194"/>
                <a:chOff x="2656899" y="4549177"/>
                <a:chExt cx="2912409" cy="2107748"/>
              </a:xfrm>
            </p:grpSpPr>
            <p:grpSp>
              <p:nvGrpSpPr>
                <p:cNvPr id="188" name="Group 187"/>
                <p:cNvGrpSpPr/>
                <p:nvPr/>
              </p:nvGrpSpPr>
              <p:grpSpPr>
                <a:xfrm>
                  <a:off x="2656899" y="4549177"/>
                  <a:ext cx="2912409" cy="2107748"/>
                  <a:chOff x="536318" y="2233656"/>
                  <a:chExt cx="3235503" cy="2378044"/>
                </a:xfrm>
              </p:grpSpPr>
              <p:grpSp>
                <p:nvGrpSpPr>
                  <p:cNvPr id="191" name="Group 190"/>
                  <p:cNvGrpSpPr/>
                  <p:nvPr/>
                </p:nvGrpSpPr>
                <p:grpSpPr>
                  <a:xfrm>
                    <a:off x="536318" y="2233656"/>
                    <a:ext cx="3235503" cy="2378044"/>
                    <a:chOff x="600865" y="1771185"/>
                    <a:chExt cx="2875756" cy="2098833"/>
                  </a:xfrm>
                </p:grpSpPr>
                <p:grpSp>
                  <p:nvGrpSpPr>
                    <p:cNvPr id="193" name="Group 192"/>
                    <p:cNvGrpSpPr/>
                    <p:nvPr/>
                  </p:nvGrpSpPr>
                  <p:grpSpPr>
                    <a:xfrm>
                      <a:off x="600865" y="1771185"/>
                      <a:ext cx="2317775" cy="1312280"/>
                      <a:chOff x="670036" y="3338095"/>
                      <a:chExt cx="2960138" cy="1629228"/>
                    </a:xfrm>
                  </p:grpSpPr>
                  <p:sp>
                    <p:nvSpPr>
                      <p:cNvPr id="200" name="Oval 199"/>
                      <p:cNvSpPr/>
                      <p:nvPr/>
                    </p:nvSpPr>
                    <p:spPr>
                      <a:xfrm>
                        <a:off x="1519650" y="3347836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" name="Oval 200"/>
                      <p:cNvSpPr/>
                      <p:nvPr/>
                    </p:nvSpPr>
                    <p:spPr>
                      <a:xfrm>
                        <a:off x="3137617" y="3338604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2" name="Oval 201"/>
                      <p:cNvSpPr/>
                      <p:nvPr/>
                    </p:nvSpPr>
                    <p:spPr>
                      <a:xfrm>
                        <a:off x="672813" y="4499000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3" name="Oval 202"/>
                      <p:cNvSpPr/>
                      <p:nvPr/>
                    </p:nvSpPr>
                    <p:spPr>
                      <a:xfrm>
                        <a:off x="2328633" y="4495326"/>
                        <a:ext cx="492557" cy="468321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04" name="Straight Arrow Connector 203"/>
                      <p:cNvCxnSpPr>
                        <a:stCxn id="200" idx="5"/>
                        <a:endCxn id="203" idx="1"/>
                      </p:cNvCxnSpPr>
                      <p:nvPr/>
                    </p:nvCxnSpPr>
                    <p:spPr>
                      <a:xfrm>
                        <a:off x="1940074" y="3747575"/>
                        <a:ext cx="460692" cy="816336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5" name="TextBox 204"/>
                      <p:cNvSpPr txBox="1"/>
                      <p:nvPr/>
                    </p:nvSpPr>
                    <p:spPr>
                      <a:xfrm>
                        <a:off x="1529716" y="3338095"/>
                        <a:ext cx="428622" cy="3228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1</a:t>
                        </a:r>
                      </a:p>
                    </p:txBody>
                  </p:sp>
                  <p:sp>
                    <p:nvSpPr>
                      <p:cNvPr id="206" name="TextBox 205"/>
                      <p:cNvSpPr txBox="1"/>
                      <p:nvPr/>
                    </p:nvSpPr>
                    <p:spPr>
                      <a:xfrm>
                        <a:off x="2325873" y="4506413"/>
                        <a:ext cx="275480" cy="3228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/>
                          <a:t>4</a:t>
                        </a:r>
                        <a:endParaRPr lang="en-US" b="1" dirty="0" smtClean="0"/>
                      </a:p>
                    </p:txBody>
                  </p:sp>
                  <p:sp>
                    <p:nvSpPr>
                      <p:cNvPr id="207" name="TextBox 206"/>
                      <p:cNvSpPr txBox="1"/>
                      <p:nvPr/>
                    </p:nvSpPr>
                    <p:spPr>
                      <a:xfrm>
                        <a:off x="670036" y="4506411"/>
                        <a:ext cx="452414" cy="3228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3</a:t>
                        </a:r>
                      </a:p>
                    </p:txBody>
                  </p:sp>
                  <p:sp>
                    <p:nvSpPr>
                      <p:cNvPr id="208" name="TextBox 207"/>
                      <p:cNvSpPr txBox="1"/>
                      <p:nvPr/>
                    </p:nvSpPr>
                    <p:spPr>
                      <a:xfrm>
                        <a:off x="3137616" y="3352610"/>
                        <a:ext cx="428622" cy="3228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2</a:t>
                        </a:r>
                      </a:p>
                    </p:txBody>
                  </p:sp>
                </p:grpSp>
                <p:sp>
                  <p:nvSpPr>
                    <p:cNvPr id="194" name="Oval 193"/>
                    <p:cNvSpPr/>
                    <p:nvPr/>
                  </p:nvSpPr>
                  <p:spPr>
                    <a:xfrm>
                      <a:off x="3090951" y="2712968"/>
                      <a:ext cx="385670" cy="37721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" name="Oval 194"/>
                    <p:cNvSpPr/>
                    <p:nvPr/>
                  </p:nvSpPr>
                  <p:spPr>
                    <a:xfrm>
                      <a:off x="1297558" y="3486636"/>
                      <a:ext cx="385670" cy="37721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" name="Oval 195"/>
                    <p:cNvSpPr/>
                    <p:nvPr/>
                  </p:nvSpPr>
                  <p:spPr>
                    <a:xfrm>
                      <a:off x="2584639" y="3486636"/>
                      <a:ext cx="385670" cy="37721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" name="TextBox 196"/>
                    <p:cNvSpPr txBox="1"/>
                    <p:nvPr/>
                  </p:nvSpPr>
                  <p:spPr>
                    <a:xfrm>
                      <a:off x="3102524" y="2716025"/>
                      <a:ext cx="225087" cy="2600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5</a:t>
                      </a:r>
                    </a:p>
                  </p:txBody>
                </p:sp>
                <p:sp>
                  <p:nvSpPr>
                    <p:cNvPr id="198" name="TextBox 197"/>
                    <p:cNvSpPr txBox="1"/>
                    <p:nvPr/>
                  </p:nvSpPr>
                  <p:spPr>
                    <a:xfrm>
                      <a:off x="1290870" y="3502248"/>
                      <a:ext cx="336146" cy="3677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6</a:t>
                      </a:r>
                    </a:p>
                  </p:txBody>
                </p:sp>
                <p:sp>
                  <p:nvSpPr>
                    <p:cNvPr id="199" name="TextBox 198"/>
                    <p:cNvSpPr txBox="1"/>
                    <p:nvPr/>
                  </p:nvSpPr>
                  <p:spPr>
                    <a:xfrm>
                      <a:off x="2584638" y="3486757"/>
                      <a:ext cx="302049" cy="2600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/>
                        <a:t>7</a:t>
                      </a:r>
                      <a:endParaRPr lang="en-US" b="1" dirty="0" smtClean="0"/>
                    </a:p>
                  </p:txBody>
                </p:sp>
              </p:grpSp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1480481" y="2775759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1</a:t>
                    </a:r>
                  </a:p>
                </p:txBody>
              </p:sp>
            </p:grpSp>
            <p:cxnSp>
              <p:nvCxnSpPr>
                <p:cNvPr id="189" name="Straight Arrow Connector 188"/>
                <p:cNvCxnSpPr>
                  <a:stCxn id="195" idx="6"/>
                  <a:endCxn id="196" idx="2"/>
                </p:cNvCxnSpPr>
                <p:nvPr/>
              </p:nvCxnSpPr>
              <p:spPr>
                <a:xfrm>
                  <a:off x="3753058" y="6461323"/>
                  <a:ext cx="912899" cy="0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TextBox 189"/>
                <p:cNvSpPr txBox="1"/>
                <p:nvPr/>
              </p:nvSpPr>
              <p:spPr>
                <a:xfrm>
                  <a:off x="4050650" y="6111398"/>
                  <a:ext cx="339887" cy="3000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1</a:t>
                  </a:r>
                </a:p>
              </p:txBody>
            </p:sp>
          </p:grpSp>
          <p:cxnSp>
            <p:nvCxnSpPr>
              <p:cNvPr id="186" name="Straight Arrow Connector 185"/>
              <p:cNvCxnSpPr>
                <a:stCxn id="200" idx="6"/>
                <a:endCxn id="201" idx="2"/>
              </p:cNvCxnSpPr>
              <p:nvPr/>
            </p:nvCxnSpPr>
            <p:spPr>
              <a:xfrm flipV="1">
                <a:off x="1657601" y="2864074"/>
                <a:ext cx="700777" cy="6311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1920067" y="2893270"/>
                <a:ext cx="308676" cy="274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2</a:t>
                </a:r>
              </a:p>
            </p:txBody>
          </p:sp>
        </p:grpSp>
        <p:cxnSp>
          <p:nvCxnSpPr>
            <p:cNvPr id="209" name="Straight Arrow Connector 208"/>
            <p:cNvCxnSpPr>
              <a:stCxn id="202" idx="6"/>
              <a:endCxn id="203" idx="2"/>
            </p:cNvCxnSpPr>
            <p:nvPr/>
          </p:nvCxnSpPr>
          <p:spPr>
            <a:xfrm flipV="1">
              <a:off x="4126691" y="3546575"/>
              <a:ext cx="724348" cy="2511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/>
            <p:cNvSpPr txBox="1"/>
            <p:nvPr/>
          </p:nvSpPr>
          <p:spPr>
            <a:xfrm>
              <a:off x="4285219" y="3562336"/>
              <a:ext cx="308676" cy="274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solidFill>
                    <a:srgbClr val="0070C0"/>
                  </a:solidFill>
                </a:rPr>
                <a:t>2</a:t>
              </a:r>
            </a:p>
          </p:txBody>
        </p:sp>
      </p:grpSp>
      <p:sp>
        <p:nvSpPr>
          <p:cNvPr id="211" name="Right Arrow 210"/>
          <p:cNvSpPr/>
          <p:nvPr/>
        </p:nvSpPr>
        <p:spPr>
          <a:xfrm rot="19863694">
            <a:off x="3898495" y="4544817"/>
            <a:ext cx="598612" cy="22236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5" name="Group 244"/>
          <p:cNvGrpSpPr/>
          <p:nvPr/>
        </p:nvGrpSpPr>
        <p:grpSpPr>
          <a:xfrm>
            <a:off x="222269" y="2809961"/>
            <a:ext cx="880175" cy="567190"/>
            <a:chOff x="6271048" y="2138983"/>
            <a:chExt cx="880175" cy="567190"/>
          </a:xfrm>
        </p:grpSpPr>
        <p:sp>
          <p:nvSpPr>
            <p:cNvPr id="63" name="Cloud Callout 62"/>
            <p:cNvSpPr/>
            <p:nvPr/>
          </p:nvSpPr>
          <p:spPr>
            <a:xfrm>
              <a:off x="6271048" y="2138983"/>
              <a:ext cx="880175" cy="567190"/>
            </a:xfrm>
            <a:prstGeom prst="cloudCallout">
              <a:avLst>
                <a:gd name="adj1" fmla="val 17361"/>
                <a:gd name="adj2" fmla="val 12967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6382519" y="2267545"/>
              <a:ext cx="723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accent2">
                      <a:lumMod val="50000"/>
                    </a:schemeClr>
                  </a:solidFill>
                </a:rPr>
                <a:t>reject</a:t>
              </a:r>
              <a:endParaRPr lang="en-US" sz="1400" b="1" i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2923106" y="3519988"/>
            <a:ext cx="880175" cy="567190"/>
            <a:chOff x="6324853" y="2208852"/>
            <a:chExt cx="880175" cy="567190"/>
          </a:xfrm>
        </p:grpSpPr>
        <p:sp>
          <p:nvSpPr>
            <p:cNvPr id="247" name="Cloud Callout 246"/>
            <p:cNvSpPr/>
            <p:nvPr/>
          </p:nvSpPr>
          <p:spPr>
            <a:xfrm>
              <a:off x="6324853" y="2208852"/>
              <a:ext cx="880175" cy="567190"/>
            </a:xfrm>
            <a:prstGeom prst="cloudCallout">
              <a:avLst>
                <a:gd name="adj1" fmla="val -86568"/>
                <a:gd name="adj2" fmla="val 5623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6385067" y="2342124"/>
              <a:ext cx="723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accent2">
                      <a:lumMod val="50000"/>
                    </a:schemeClr>
                  </a:solidFill>
                </a:rPr>
                <a:t>reject</a:t>
              </a:r>
              <a:endParaRPr lang="en-US" sz="1400" b="1" i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298751" y="3292028"/>
            <a:ext cx="3195832" cy="2477088"/>
            <a:chOff x="3819982" y="2595820"/>
            <a:chExt cx="2285250" cy="1807870"/>
          </a:xfrm>
        </p:grpSpPr>
        <p:grpSp>
          <p:nvGrpSpPr>
            <p:cNvPr id="213" name="Group 212"/>
            <p:cNvGrpSpPr/>
            <p:nvPr/>
          </p:nvGrpSpPr>
          <p:grpSpPr>
            <a:xfrm>
              <a:off x="3819982" y="2595820"/>
              <a:ext cx="2285250" cy="1807870"/>
              <a:chOff x="823578" y="2704011"/>
              <a:chExt cx="2285250" cy="1807870"/>
            </a:xfrm>
          </p:grpSpPr>
          <p:grpSp>
            <p:nvGrpSpPr>
              <p:cNvPr id="216" name="Group 215"/>
              <p:cNvGrpSpPr/>
              <p:nvPr/>
            </p:nvGrpSpPr>
            <p:grpSpPr>
              <a:xfrm>
                <a:off x="823578" y="2704011"/>
                <a:ext cx="2285250" cy="1807870"/>
                <a:chOff x="2659101" y="4549588"/>
                <a:chExt cx="2910207" cy="2139314"/>
              </a:xfrm>
            </p:grpSpPr>
            <p:grpSp>
              <p:nvGrpSpPr>
                <p:cNvPr id="219" name="Group 218"/>
                <p:cNvGrpSpPr/>
                <p:nvPr/>
              </p:nvGrpSpPr>
              <p:grpSpPr>
                <a:xfrm>
                  <a:off x="2659101" y="4549588"/>
                  <a:ext cx="2910207" cy="2139314"/>
                  <a:chOff x="538764" y="2234120"/>
                  <a:chExt cx="3233057" cy="2413658"/>
                </a:xfrm>
              </p:grpSpPr>
              <p:grpSp>
                <p:nvGrpSpPr>
                  <p:cNvPr id="222" name="Group 221"/>
                  <p:cNvGrpSpPr/>
                  <p:nvPr/>
                </p:nvGrpSpPr>
                <p:grpSpPr>
                  <a:xfrm>
                    <a:off x="538764" y="2234120"/>
                    <a:ext cx="3233057" cy="2413658"/>
                    <a:chOff x="603039" y="1771595"/>
                    <a:chExt cx="2873582" cy="2130266"/>
                  </a:xfrm>
                </p:grpSpPr>
                <p:grpSp>
                  <p:nvGrpSpPr>
                    <p:cNvPr id="224" name="Group 223"/>
                    <p:cNvGrpSpPr/>
                    <p:nvPr/>
                  </p:nvGrpSpPr>
                  <p:grpSpPr>
                    <a:xfrm>
                      <a:off x="603039" y="1771595"/>
                      <a:ext cx="2317086" cy="1311870"/>
                      <a:chOff x="672813" y="3338604"/>
                      <a:chExt cx="2959257" cy="1628719"/>
                    </a:xfrm>
                  </p:grpSpPr>
                  <p:sp>
                    <p:nvSpPr>
                      <p:cNvPr id="231" name="Oval 230"/>
                      <p:cNvSpPr/>
                      <p:nvPr/>
                    </p:nvSpPr>
                    <p:spPr>
                      <a:xfrm>
                        <a:off x="1519650" y="3347836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2" name="Oval 231"/>
                      <p:cNvSpPr/>
                      <p:nvPr/>
                    </p:nvSpPr>
                    <p:spPr>
                      <a:xfrm>
                        <a:off x="3137617" y="3338604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3" name="Oval 232"/>
                      <p:cNvSpPr/>
                      <p:nvPr/>
                    </p:nvSpPr>
                    <p:spPr>
                      <a:xfrm>
                        <a:off x="672813" y="4499000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4" name="Oval 233"/>
                      <p:cNvSpPr/>
                      <p:nvPr/>
                    </p:nvSpPr>
                    <p:spPr>
                      <a:xfrm>
                        <a:off x="2328633" y="4495326"/>
                        <a:ext cx="492557" cy="468321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35" name="Straight Arrow Connector 234"/>
                      <p:cNvCxnSpPr>
                        <a:stCxn id="231" idx="5"/>
                        <a:endCxn id="234" idx="1"/>
                      </p:cNvCxnSpPr>
                      <p:nvPr/>
                    </p:nvCxnSpPr>
                    <p:spPr>
                      <a:xfrm>
                        <a:off x="1940074" y="3747575"/>
                        <a:ext cx="460692" cy="816336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36" name="TextBox 235"/>
                      <p:cNvSpPr txBox="1"/>
                      <p:nvPr/>
                    </p:nvSpPr>
                    <p:spPr>
                      <a:xfrm>
                        <a:off x="1584476" y="3398494"/>
                        <a:ext cx="428622" cy="32282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1</a:t>
                        </a:r>
                      </a:p>
                    </p:txBody>
                  </p:sp>
                  <p:sp>
                    <p:nvSpPr>
                      <p:cNvPr id="237" name="TextBox 236"/>
                      <p:cNvSpPr txBox="1"/>
                      <p:nvPr/>
                    </p:nvSpPr>
                    <p:spPr>
                      <a:xfrm>
                        <a:off x="2381620" y="4557817"/>
                        <a:ext cx="275480" cy="32282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/>
                          <a:t>4</a:t>
                        </a:r>
                        <a:endParaRPr lang="en-US" b="1" dirty="0" smtClean="0"/>
                      </a:p>
                    </p:txBody>
                  </p:sp>
                  <p:sp>
                    <p:nvSpPr>
                      <p:cNvPr id="238" name="TextBox 237"/>
                      <p:cNvSpPr txBox="1"/>
                      <p:nvPr/>
                    </p:nvSpPr>
                    <p:spPr>
                      <a:xfrm>
                        <a:off x="721266" y="4557815"/>
                        <a:ext cx="452414" cy="32282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3</a:t>
                        </a:r>
                      </a:p>
                    </p:txBody>
                  </p:sp>
                  <p:sp>
                    <p:nvSpPr>
                      <p:cNvPr id="239" name="TextBox 238"/>
                      <p:cNvSpPr txBox="1"/>
                      <p:nvPr/>
                    </p:nvSpPr>
                    <p:spPr>
                      <a:xfrm>
                        <a:off x="3203448" y="3401276"/>
                        <a:ext cx="428622" cy="3228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2</a:t>
                        </a:r>
                      </a:p>
                    </p:txBody>
                  </p:sp>
                </p:grpSp>
                <p:sp>
                  <p:nvSpPr>
                    <p:cNvPr id="225" name="Oval 224"/>
                    <p:cNvSpPr/>
                    <p:nvPr/>
                  </p:nvSpPr>
                  <p:spPr>
                    <a:xfrm>
                      <a:off x="3090951" y="2712968"/>
                      <a:ext cx="385670" cy="37721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" name="Oval 225"/>
                    <p:cNvSpPr/>
                    <p:nvPr/>
                  </p:nvSpPr>
                  <p:spPr>
                    <a:xfrm>
                      <a:off x="1297558" y="3486636"/>
                      <a:ext cx="385670" cy="37721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" name="Oval 226"/>
                    <p:cNvSpPr/>
                    <p:nvPr/>
                  </p:nvSpPr>
                  <p:spPr>
                    <a:xfrm>
                      <a:off x="2584639" y="3486636"/>
                      <a:ext cx="385670" cy="37721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" name="TextBox 227"/>
                    <p:cNvSpPr txBox="1"/>
                    <p:nvPr/>
                  </p:nvSpPr>
                  <p:spPr>
                    <a:xfrm>
                      <a:off x="3153454" y="2769556"/>
                      <a:ext cx="225087" cy="2600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5</a:t>
                      </a:r>
                    </a:p>
                  </p:txBody>
                </p:sp>
                <p:sp>
                  <p:nvSpPr>
                    <p:cNvPr id="229" name="TextBox 228"/>
                    <p:cNvSpPr txBox="1"/>
                    <p:nvPr/>
                  </p:nvSpPr>
                  <p:spPr>
                    <a:xfrm>
                      <a:off x="1325692" y="3534091"/>
                      <a:ext cx="336146" cy="3677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6</a:t>
                      </a:r>
                    </a:p>
                  </p:txBody>
                </p:sp>
                <p:sp>
                  <p:nvSpPr>
                    <p:cNvPr id="230" name="TextBox 229"/>
                    <p:cNvSpPr txBox="1"/>
                    <p:nvPr/>
                  </p:nvSpPr>
                  <p:spPr>
                    <a:xfrm>
                      <a:off x="2639922" y="3541875"/>
                      <a:ext cx="302049" cy="2600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/>
                        <a:t>7</a:t>
                      </a:r>
                      <a:endParaRPr lang="en-US" b="1" dirty="0" smtClean="0"/>
                    </a:p>
                  </p:txBody>
                </p:sp>
              </p:grpSp>
              <p:sp>
                <p:nvSpPr>
                  <p:cNvPr id="223" name="TextBox 222"/>
                  <p:cNvSpPr txBox="1"/>
                  <p:nvPr/>
                </p:nvSpPr>
                <p:spPr>
                  <a:xfrm>
                    <a:off x="1480481" y="2775759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1</a:t>
                    </a:r>
                  </a:p>
                </p:txBody>
              </p:sp>
            </p:grpSp>
            <p:cxnSp>
              <p:nvCxnSpPr>
                <p:cNvPr id="220" name="Straight Arrow Connector 219"/>
                <p:cNvCxnSpPr>
                  <a:stCxn id="226" idx="6"/>
                  <a:endCxn id="227" idx="2"/>
                </p:cNvCxnSpPr>
                <p:nvPr/>
              </p:nvCxnSpPr>
              <p:spPr>
                <a:xfrm>
                  <a:off x="3753058" y="6461323"/>
                  <a:ext cx="912899" cy="0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TextBox 220"/>
                <p:cNvSpPr txBox="1"/>
                <p:nvPr/>
              </p:nvSpPr>
              <p:spPr>
                <a:xfrm>
                  <a:off x="4050650" y="6111398"/>
                  <a:ext cx="339887" cy="3000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1</a:t>
                  </a:r>
                </a:p>
              </p:txBody>
            </p:sp>
          </p:grpSp>
          <p:cxnSp>
            <p:nvCxnSpPr>
              <p:cNvPr id="217" name="Straight Arrow Connector 216"/>
              <p:cNvCxnSpPr>
                <a:stCxn id="231" idx="6"/>
                <a:endCxn id="232" idx="2"/>
              </p:cNvCxnSpPr>
              <p:nvPr/>
            </p:nvCxnSpPr>
            <p:spPr>
              <a:xfrm flipV="1">
                <a:off x="1657601" y="2864074"/>
                <a:ext cx="700777" cy="6311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TextBox 217"/>
              <p:cNvSpPr txBox="1"/>
              <p:nvPr/>
            </p:nvSpPr>
            <p:spPr>
              <a:xfrm>
                <a:off x="1920067" y="2893270"/>
                <a:ext cx="308676" cy="274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2</a:t>
                </a:r>
              </a:p>
            </p:txBody>
          </p:sp>
        </p:grpSp>
        <p:cxnSp>
          <p:nvCxnSpPr>
            <p:cNvPr id="214" name="Straight Arrow Connector 213"/>
            <p:cNvCxnSpPr>
              <a:stCxn id="233" idx="6"/>
              <a:endCxn id="234" idx="2"/>
            </p:cNvCxnSpPr>
            <p:nvPr/>
          </p:nvCxnSpPr>
          <p:spPr>
            <a:xfrm flipV="1">
              <a:off x="4126691" y="3546575"/>
              <a:ext cx="724348" cy="2511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/>
            <p:cNvSpPr txBox="1"/>
            <p:nvPr/>
          </p:nvSpPr>
          <p:spPr>
            <a:xfrm>
              <a:off x="4285219" y="3562336"/>
              <a:ext cx="308676" cy="274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solidFill>
                    <a:srgbClr val="0070C0"/>
                  </a:solidFill>
                </a:rPr>
                <a:t>2</a:t>
              </a:r>
            </a:p>
          </p:txBody>
        </p:sp>
      </p:grpSp>
      <p:cxnSp>
        <p:nvCxnSpPr>
          <p:cNvPr id="240" name="Straight Arrow Connector 239"/>
          <p:cNvCxnSpPr>
            <a:stCxn id="234" idx="7"/>
            <a:endCxn id="232" idx="3"/>
          </p:cNvCxnSpPr>
          <p:nvPr/>
        </p:nvCxnSpPr>
        <p:spPr>
          <a:xfrm flipV="1">
            <a:off x="2106751" y="3666421"/>
            <a:ext cx="401171" cy="773225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2277485" y="4054742"/>
            <a:ext cx="298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cxnSp>
        <p:nvCxnSpPr>
          <p:cNvPr id="242" name="Straight Arrow Connector 241"/>
          <p:cNvCxnSpPr/>
          <p:nvPr/>
        </p:nvCxnSpPr>
        <p:spPr>
          <a:xfrm flipV="1">
            <a:off x="654206" y="3630831"/>
            <a:ext cx="401171" cy="773225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486861" y="3824936"/>
            <a:ext cx="305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249" name="Straight Arrow Connector 248"/>
          <p:cNvCxnSpPr>
            <a:stCxn id="234" idx="5"/>
            <a:endCxn id="227" idx="1"/>
          </p:cNvCxnSpPr>
          <p:nvPr/>
        </p:nvCxnSpPr>
        <p:spPr>
          <a:xfrm>
            <a:off x="2106751" y="4749800"/>
            <a:ext cx="458635" cy="600722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2326150" y="4709985"/>
            <a:ext cx="390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rgbClr val="0070C0"/>
                </a:solidFill>
              </a:rPr>
              <a:t>4</a:t>
            </a:r>
          </a:p>
        </p:txBody>
      </p:sp>
      <p:grpSp>
        <p:nvGrpSpPr>
          <p:cNvPr id="251" name="Group 250"/>
          <p:cNvGrpSpPr/>
          <p:nvPr/>
        </p:nvGrpSpPr>
        <p:grpSpPr>
          <a:xfrm>
            <a:off x="4322573" y="5239895"/>
            <a:ext cx="880175" cy="567190"/>
            <a:chOff x="6324853" y="2208852"/>
            <a:chExt cx="880175" cy="567190"/>
          </a:xfrm>
        </p:grpSpPr>
        <p:sp>
          <p:nvSpPr>
            <p:cNvPr id="252" name="Cloud Callout 251"/>
            <p:cNvSpPr/>
            <p:nvPr/>
          </p:nvSpPr>
          <p:spPr>
            <a:xfrm>
              <a:off x="6324853" y="2208852"/>
              <a:ext cx="880175" cy="567190"/>
            </a:xfrm>
            <a:prstGeom prst="cloudCallout">
              <a:avLst>
                <a:gd name="adj1" fmla="val 50183"/>
                <a:gd name="adj2" fmla="val -10333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385067" y="2342124"/>
              <a:ext cx="723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accent2">
                      <a:lumMod val="50000"/>
                    </a:schemeClr>
                  </a:solidFill>
                </a:rPr>
                <a:t>reject</a:t>
              </a:r>
              <a:endParaRPr lang="en-US" sz="1400" b="1" i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662908" y="5652879"/>
            <a:ext cx="2984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>
                <a:solidFill>
                  <a:srgbClr val="0070C0"/>
                </a:solidFill>
              </a:rPr>
              <a:t>Now connected, so </a:t>
            </a:r>
            <a:r>
              <a:rPr lang="en-US" b="1" i="1" dirty="0" smtClean="0">
                <a:solidFill>
                  <a:srgbClr val="C00000"/>
                </a:solidFill>
              </a:rPr>
              <a:t>done</a:t>
            </a:r>
          </a:p>
          <a:p>
            <a:pPr algn="r"/>
            <a:r>
              <a:rPr lang="en-US" b="1" i="1" dirty="0" smtClean="0">
                <a:solidFill>
                  <a:srgbClr val="0070C0"/>
                </a:solidFill>
              </a:rPr>
              <a:t>MST cost is 16 </a:t>
            </a:r>
            <a:endParaRPr lang="en-US" b="1" i="1" dirty="0">
              <a:solidFill>
                <a:srgbClr val="0070C0"/>
              </a:solidFill>
            </a:endParaRPr>
          </a:p>
        </p:txBody>
      </p:sp>
      <p:grpSp>
        <p:nvGrpSpPr>
          <p:cNvPr id="256" name="Group 255"/>
          <p:cNvGrpSpPr/>
          <p:nvPr/>
        </p:nvGrpSpPr>
        <p:grpSpPr>
          <a:xfrm>
            <a:off x="4806893" y="2899542"/>
            <a:ext cx="3321648" cy="2444893"/>
            <a:chOff x="6343666" y="2683411"/>
            <a:chExt cx="2285250" cy="1775612"/>
          </a:xfrm>
        </p:grpSpPr>
        <p:grpSp>
          <p:nvGrpSpPr>
            <p:cNvPr id="257" name="Group 256"/>
            <p:cNvGrpSpPr/>
            <p:nvPr/>
          </p:nvGrpSpPr>
          <p:grpSpPr>
            <a:xfrm>
              <a:off x="6343666" y="2683411"/>
              <a:ext cx="2285250" cy="1775612"/>
              <a:chOff x="3819982" y="2595820"/>
              <a:chExt cx="2285250" cy="1775612"/>
            </a:xfrm>
          </p:grpSpPr>
          <p:grpSp>
            <p:nvGrpSpPr>
              <p:cNvPr id="264" name="Group 263"/>
              <p:cNvGrpSpPr/>
              <p:nvPr/>
            </p:nvGrpSpPr>
            <p:grpSpPr>
              <a:xfrm>
                <a:off x="3819982" y="2595820"/>
                <a:ext cx="2285250" cy="1775612"/>
                <a:chOff x="823578" y="2704011"/>
                <a:chExt cx="2285250" cy="1775612"/>
              </a:xfrm>
            </p:grpSpPr>
            <p:grpSp>
              <p:nvGrpSpPr>
                <p:cNvPr id="267" name="Group 266"/>
                <p:cNvGrpSpPr/>
                <p:nvPr/>
              </p:nvGrpSpPr>
              <p:grpSpPr>
                <a:xfrm>
                  <a:off x="823578" y="2704011"/>
                  <a:ext cx="2285250" cy="1775612"/>
                  <a:chOff x="2659101" y="4549588"/>
                  <a:chExt cx="2910207" cy="2101142"/>
                </a:xfrm>
              </p:grpSpPr>
              <p:grpSp>
                <p:nvGrpSpPr>
                  <p:cNvPr id="270" name="Group 269"/>
                  <p:cNvGrpSpPr/>
                  <p:nvPr/>
                </p:nvGrpSpPr>
                <p:grpSpPr>
                  <a:xfrm>
                    <a:off x="2659101" y="4549588"/>
                    <a:ext cx="2910207" cy="2101142"/>
                    <a:chOff x="538764" y="2234120"/>
                    <a:chExt cx="3233057" cy="2370590"/>
                  </a:xfrm>
                </p:grpSpPr>
                <p:grpSp>
                  <p:nvGrpSpPr>
                    <p:cNvPr id="273" name="Group 272"/>
                    <p:cNvGrpSpPr/>
                    <p:nvPr/>
                  </p:nvGrpSpPr>
                  <p:grpSpPr>
                    <a:xfrm>
                      <a:off x="538764" y="2234120"/>
                      <a:ext cx="3233057" cy="2370590"/>
                      <a:chOff x="603039" y="1771595"/>
                      <a:chExt cx="2873582" cy="2092255"/>
                    </a:xfrm>
                  </p:grpSpPr>
                  <p:grpSp>
                    <p:nvGrpSpPr>
                      <p:cNvPr id="275" name="Group 274"/>
                      <p:cNvGrpSpPr/>
                      <p:nvPr/>
                    </p:nvGrpSpPr>
                    <p:grpSpPr>
                      <a:xfrm>
                        <a:off x="603039" y="1771595"/>
                        <a:ext cx="2325751" cy="1311870"/>
                        <a:chOff x="672813" y="3338604"/>
                        <a:chExt cx="2970324" cy="1628719"/>
                      </a:xfrm>
                    </p:grpSpPr>
                    <p:sp>
                      <p:nvSpPr>
                        <p:cNvPr id="282" name="Oval 281"/>
                        <p:cNvSpPr/>
                        <p:nvPr/>
                      </p:nvSpPr>
                      <p:spPr>
                        <a:xfrm>
                          <a:off x="1519650" y="3347836"/>
                          <a:ext cx="492557" cy="468323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3" name="Oval 282"/>
                        <p:cNvSpPr/>
                        <p:nvPr/>
                      </p:nvSpPr>
                      <p:spPr>
                        <a:xfrm>
                          <a:off x="3137617" y="3338604"/>
                          <a:ext cx="492557" cy="468323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4" name="Oval 283"/>
                        <p:cNvSpPr/>
                        <p:nvPr/>
                      </p:nvSpPr>
                      <p:spPr>
                        <a:xfrm>
                          <a:off x="672813" y="4499000"/>
                          <a:ext cx="492557" cy="468323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5" name="Oval 284"/>
                        <p:cNvSpPr/>
                        <p:nvPr/>
                      </p:nvSpPr>
                      <p:spPr>
                        <a:xfrm>
                          <a:off x="2328633" y="4495326"/>
                          <a:ext cx="492557" cy="468321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86" name="Straight Arrow Connector 285"/>
                        <p:cNvCxnSpPr>
                          <a:stCxn id="282" idx="5"/>
                          <a:endCxn id="285" idx="1"/>
                        </p:cNvCxnSpPr>
                        <p:nvPr/>
                      </p:nvCxnSpPr>
                      <p:spPr>
                        <a:xfrm>
                          <a:off x="1940074" y="3747575"/>
                          <a:ext cx="460692" cy="816336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87" name="TextBox 286"/>
                        <p:cNvSpPr txBox="1"/>
                        <p:nvPr/>
                      </p:nvSpPr>
                      <p:spPr>
                        <a:xfrm>
                          <a:off x="1589710" y="3396622"/>
                          <a:ext cx="428622" cy="3228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1</a:t>
                          </a:r>
                        </a:p>
                      </p:txBody>
                    </p:sp>
                    <p:sp>
                      <p:nvSpPr>
                        <p:cNvPr id="288" name="TextBox 287"/>
                        <p:cNvSpPr txBox="1"/>
                        <p:nvPr/>
                      </p:nvSpPr>
                      <p:spPr>
                        <a:xfrm>
                          <a:off x="2379615" y="4564339"/>
                          <a:ext cx="275480" cy="3228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/>
                            <a:t>4</a:t>
                          </a:r>
                          <a:endParaRPr lang="en-US" b="1" dirty="0" smtClean="0"/>
                        </a:p>
                      </p:txBody>
                    </p:sp>
                    <p:sp>
                      <p:nvSpPr>
                        <p:cNvPr id="289" name="TextBox 288"/>
                        <p:cNvSpPr txBox="1"/>
                        <p:nvPr/>
                      </p:nvSpPr>
                      <p:spPr>
                        <a:xfrm>
                          <a:off x="729429" y="4564767"/>
                          <a:ext cx="452414" cy="3228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3</a:t>
                          </a:r>
                        </a:p>
                      </p:txBody>
                    </p:sp>
                    <p:sp>
                      <p:nvSpPr>
                        <p:cNvPr id="290" name="TextBox 289"/>
                        <p:cNvSpPr txBox="1"/>
                        <p:nvPr/>
                      </p:nvSpPr>
                      <p:spPr>
                        <a:xfrm>
                          <a:off x="3214515" y="3389319"/>
                          <a:ext cx="428622" cy="3228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2</a:t>
                          </a:r>
                        </a:p>
                      </p:txBody>
                    </p:sp>
                  </p:grpSp>
                  <p:sp>
                    <p:nvSpPr>
                      <p:cNvPr id="276" name="Oval 275"/>
                      <p:cNvSpPr/>
                      <p:nvPr/>
                    </p:nvSpPr>
                    <p:spPr>
                      <a:xfrm>
                        <a:off x="3090951" y="2712968"/>
                        <a:ext cx="385670" cy="37721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7" name="Oval 276"/>
                      <p:cNvSpPr/>
                      <p:nvPr/>
                    </p:nvSpPr>
                    <p:spPr>
                      <a:xfrm>
                        <a:off x="1297558" y="3486636"/>
                        <a:ext cx="385670" cy="37721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8" name="Oval 277"/>
                      <p:cNvSpPr/>
                      <p:nvPr/>
                    </p:nvSpPr>
                    <p:spPr>
                      <a:xfrm>
                        <a:off x="2584639" y="3486636"/>
                        <a:ext cx="385670" cy="37721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9" name="TextBox 278"/>
                      <p:cNvSpPr txBox="1"/>
                      <p:nvPr/>
                    </p:nvSpPr>
                    <p:spPr>
                      <a:xfrm>
                        <a:off x="3152082" y="2765240"/>
                        <a:ext cx="225087" cy="2600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5</a:t>
                        </a:r>
                      </a:p>
                    </p:txBody>
                  </p:sp>
                  <p:sp>
                    <p:nvSpPr>
                      <p:cNvPr id="280" name="TextBox 279"/>
                      <p:cNvSpPr txBox="1"/>
                      <p:nvPr/>
                    </p:nvSpPr>
                    <p:spPr>
                      <a:xfrm>
                        <a:off x="1368371" y="3541875"/>
                        <a:ext cx="277654" cy="31606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6</a:t>
                        </a:r>
                      </a:p>
                    </p:txBody>
                  </p:sp>
                  <p:sp>
                    <p:nvSpPr>
                      <p:cNvPr id="281" name="TextBox 280"/>
                      <p:cNvSpPr txBox="1"/>
                      <p:nvPr/>
                    </p:nvSpPr>
                    <p:spPr>
                      <a:xfrm>
                        <a:off x="2634339" y="3545231"/>
                        <a:ext cx="302049" cy="2600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/>
                          <a:t>7</a:t>
                        </a:r>
                        <a:endParaRPr lang="en-US" b="1" dirty="0" smtClean="0"/>
                      </a:p>
                    </p:txBody>
                  </p:sp>
                </p:grpSp>
                <p:sp>
                  <p:nvSpPr>
                    <p:cNvPr id="274" name="TextBox 273"/>
                    <p:cNvSpPr txBox="1"/>
                    <p:nvPr/>
                  </p:nvSpPr>
                  <p:spPr>
                    <a:xfrm>
                      <a:off x="1480481" y="2775759"/>
                      <a:ext cx="377593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p:txBody>
                </p:sp>
              </p:grpSp>
              <p:cxnSp>
                <p:nvCxnSpPr>
                  <p:cNvPr id="271" name="Straight Arrow Connector 270"/>
                  <p:cNvCxnSpPr>
                    <a:stCxn id="277" idx="6"/>
                    <a:endCxn id="278" idx="2"/>
                  </p:cNvCxnSpPr>
                  <p:nvPr/>
                </p:nvCxnSpPr>
                <p:spPr>
                  <a:xfrm>
                    <a:off x="3753058" y="6461323"/>
                    <a:ext cx="912899" cy="0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2" name="TextBox 271"/>
                  <p:cNvSpPr txBox="1"/>
                  <p:nvPr/>
                </p:nvSpPr>
                <p:spPr>
                  <a:xfrm>
                    <a:off x="4050650" y="6111398"/>
                    <a:ext cx="339887" cy="3000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1</a:t>
                    </a:r>
                  </a:p>
                </p:txBody>
              </p:sp>
            </p:grpSp>
            <p:cxnSp>
              <p:nvCxnSpPr>
                <p:cNvPr id="268" name="Straight Arrow Connector 267"/>
                <p:cNvCxnSpPr>
                  <a:stCxn id="282" idx="6"/>
                  <a:endCxn id="283" idx="2"/>
                </p:cNvCxnSpPr>
                <p:nvPr/>
              </p:nvCxnSpPr>
              <p:spPr>
                <a:xfrm flipV="1">
                  <a:off x="1657601" y="2864074"/>
                  <a:ext cx="700777" cy="6311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9" name="TextBox 268"/>
                <p:cNvSpPr txBox="1"/>
                <p:nvPr/>
              </p:nvSpPr>
              <p:spPr>
                <a:xfrm>
                  <a:off x="1920067" y="2893270"/>
                  <a:ext cx="308676" cy="2744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2</a:t>
                  </a:r>
                </a:p>
              </p:txBody>
            </p:sp>
          </p:grpSp>
          <p:cxnSp>
            <p:nvCxnSpPr>
              <p:cNvPr id="265" name="Straight Arrow Connector 264"/>
              <p:cNvCxnSpPr>
                <a:stCxn id="284" idx="6"/>
                <a:endCxn id="285" idx="2"/>
              </p:cNvCxnSpPr>
              <p:nvPr/>
            </p:nvCxnSpPr>
            <p:spPr>
              <a:xfrm flipV="1">
                <a:off x="4126691" y="3546575"/>
                <a:ext cx="724348" cy="2511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TextBox 265"/>
              <p:cNvSpPr txBox="1"/>
              <p:nvPr/>
            </p:nvSpPr>
            <p:spPr>
              <a:xfrm>
                <a:off x="4285219" y="3562336"/>
                <a:ext cx="308676" cy="274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2</a:t>
                </a:r>
              </a:p>
            </p:txBody>
          </p:sp>
        </p:grpSp>
        <p:cxnSp>
          <p:nvCxnSpPr>
            <p:cNvPr id="260" name="Straight Arrow Connector 259"/>
            <p:cNvCxnSpPr>
              <a:stCxn id="284" idx="5"/>
              <a:endCxn id="277" idx="1"/>
            </p:cNvCxnSpPr>
            <p:nvPr/>
          </p:nvCxnSpPr>
          <p:spPr>
            <a:xfrm>
              <a:off x="6605458" y="3749860"/>
              <a:ext cx="335449" cy="435918"/>
            </a:xfrm>
            <a:prstGeom prst="straightConnector1">
              <a:avLst/>
            </a:prstGeom>
            <a:ln w="44450">
              <a:solidFill>
                <a:schemeClr val="accent4">
                  <a:lumMod val="60000"/>
                  <a:lumOff val="4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TextBox 260"/>
            <p:cNvSpPr txBox="1"/>
            <p:nvPr/>
          </p:nvSpPr>
          <p:spPr>
            <a:xfrm>
              <a:off x="6623670" y="3990453"/>
              <a:ext cx="239282" cy="223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5</a:t>
              </a:r>
            </a:p>
          </p:txBody>
        </p:sp>
        <p:cxnSp>
          <p:nvCxnSpPr>
            <p:cNvPr id="262" name="Straight Arrow Connector 261"/>
            <p:cNvCxnSpPr>
              <a:stCxn id="285" idx="5"/>
              <a:endCxn id="278" idx="1"/>
            </p:cNvCxnSpPr>
            <p:nvPr/>
          </p:nvCxnSpPr>
          <p:spPr>
            <a:xfrm>
              <a:off x="7636516" y="3747347"/>
              <a:ext cx="327957" cy="43842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Box 262"/>
            <p:cNvSpPr txBox="1"/>
            <p:nvPr/>
          </p:nvSpPr>
          <p:spPr>
            <a:xfrm>
              <a:off x="7759737" y="3705275"/>
              <a:ext cx="3086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solidFill>
                    <a:srgbClr val="0070C0"/>
                  </a:solidFill>
                </a:rPr>
                <a:t>4</a:t>
              </a:r>
            </a:p>
          </p:txBody>
        </p:sp>
      </p:grpSp>
      <p:cxnSp>
        <p:nvCxnSpPr>
          <p:cNvPr id="292" name="Straight Arrow Connector 291"/>
          <p:cNvCxnSpPr>
            <a:stCxn id="276" idx="3"/>
            <a:endCxn id="278" idx="7"/>
          </p:cNvCxnSpPr>
          <p:nvPr/>
        </p:nvCxnSpPr>
        <p:spPr>
          <a:xfrm flipH="1">
            <a:off x="7477995" y="4375817"/>
            <a:ext cx="270027" cy="592379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7639857" y="4533669"/>
            <a:ext cx="308676" cy="27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rgbClr val="0070C0"/>
                </a:solidFill>
              </a:rPr>
              <a:t>6</a:t>
            </a:r>
          </a:p>
        </p:txBody>
      </p:sp>
      <p:grpSp>
        <p:nvGrpSpPr>
          <p:cNvPr id="156" name="Group 155"/>
          <p:cNvGrpSpPr/>
          <p:nvPr/>
        </p:nvGrpSpPr>
        <p:grpSpPr>
          <a:xfrm>
            <a:off x="54906" y="65774"/>
            <a:ext cx="3025246" cy="2514600"/>
            <a:chOff x="152400" y="76200"/>
            <a:chExt cx="3025246" cy="2514600"/>
          </a:xfrm>
        </p:grpSpPr>
        <p:sp>
          <p:nvSpPr>
            <p:cNvPr id="157" name="Rounded Rectangle 156"/>
            <p:cNvSpPr/>
            <p:nvPr/>
          </p:nvSpPr>
          <p:spPr>
            <a:xfrm>
              <a:off x="152400" y="76200"/>
              <a:ext cx="3025246" cy="2514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49000"/>
              </a:schemeClr>
            </a:solidFill>
            <a:ln w="19050" cmpd="sng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236663" y="204964"/>
              <a:ext cx="2697841" cy="2168242"/>
              <a:chOff x="538764" y="2075473"/>
              <a:chExt cx="3300175" cy="2674540"/>
            </a:xfrm>
          </p:grpSpPr>
          <p:sp>
            <p:nvSpPr>
              <p:cNvPr id="159" name="TextBox 158"/>
              <p:cNvSpPr txBox="1"/>
              <p:nvPr/>
            </p:nvSpPr>
            <p:spPr>
              <a:xfrm>
                <a:off x="2826860" y="3145091"/>
                <a:ext cx="3775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7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2559879" y="3682329"/>
                <a:ext cx="3775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4</a:t>
                </a:r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538764" y="2075473"/>
                <a:ext cx="3300175" cy="2674540"/>
                <a:chOff x="538764" y="2075473"/>
                <a:chExt cx="3300175" cy="2674540"/>
              </a:xfrm>
            </p:grpSpPr>
            <p:grpSp>
              <p:nvGrpSpPr>
                <p:cNvPr id="162" name="Group 161"/>
                <p:cNvGrpSpPr/>
                <p:nvPr/>
              </p:nvGrpSpPr>
              <p:grpSpPr>
                <a:xfrm>
                  <a:off x="538764" y="2075473"/>
                  <a:ext cx="3300175" cy="2674540"/>
                  <a:chOff x="304800" y="1258991"/>
                  <a:chExt cx="3300175" cy="2674540"/>
                </a:xfrm>
              </p:grpSpPr>
              <p:grpSp>
                <p:nvGrpSpPr>
                  <p:cNvPr id="166" name="Group 165"/>
                  <p:cNvGrpSpPr/>
                  <p:nvPr/>
                </p:nvGrpSpPr>
                <p:grpSpPr>
                  <a:xfrm>
                    <a:off x="304800" y="1417638"/>
                    <a:ext cx="3233057" cy="2370591"/>
                    <a:chOff x="603039" y="1771595"/>
                    <a:chExt cx="2873582" cy="2092255"/>
                  </a:xfrm>
                </p:grpSpPr>
                <p:cxnSp>
                  <p:nvCxnSpPr>
                    <p:cNvPr id="174" name="Straight Arrow Connector 173"/>
                    <p:cNvCxnSpPr>
                      <a:stCxn id="299" idx="3"/>
                      <a:endCxn id="178" idx="7"/>
                    </p:cNvCxnSpPr>
                    <p:nvPr/>
                  </p:nvCxnSpPr>
                  <p:spPr>
                    <a:xfrm flipH="1">
                      <a:off x="1626748" y="3025262"/>
                      <a:ext cx="329271" cy="516616"/>
                    </a:xfrm>
                    <a:prstGeom prst="straightConnector1">
                      <a:avLst/>
                    </a:prstGeom>
                    <a:ln w="44450">
                      <a:solidFill>
                        <a:schemeClr val="accent4">
                          <a:lumMod val="75000"/>
                        </a:schemeClr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75" name="Group 174"/>
                    <p:cNvGrpSpPr/>
                    <p:nvPr/>
                  </p:nvGrpSpPr>
                  <p:grpSpPr>
                    <a:xfrm>
                      <a:off x="603039" y="1771595"/>
                      <a:ext cx="2873582" cy="2092255"/>
                      <a:chOff x="603039" y="1771595"/>
                      <a:chExt cx="2873582" cy="2092255"/>
                    </a:xfrm>
                  </p:grpSpPr>
                  <p:grpSp>
                    <p:nvGrpSpPr>
                      <p:cNvPr id="176" name="Group 175"/>
                      <p:cNvGrpSpPr/>
                      <p:nvPr/>
                    </p:nvGrpSpPr>
                    <p:grpSpPr>
                      <a:xfrm>
                        <a:off x="603039" y="1771595"/>
                        <a:ext cx="2315601" cy="1311870"/>
                        <a:chOff x="672813" y="3338604"/>
                        <a:chExt cx="2957361" cy="1628719"/>
                      </a:xfrm>
                    </p:grpSpPr>
                    <p:cxnSp>
                      <p:nvCxnSpPr>
                        <p:cNvPr id="294" name="Straight Arrow Connector 293"/>
                        <p:cNvCxnSpPr>
                          <a:stCxn id="299" idx="2"/>
                          <a:endCxn id="297" idx="6"/>
                        </p:cNvCxnSpPr>
                        <p:nvPr/>
                      </p:nvCxnSpPr>
                      <p:spPr>
                        <a:xfrm flipH="1">
                          <a:off x="1165370" y="4729487"/>
                          <a:ext cx="1163263" cy="3675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95" name="Oval 294"/>
                        <p:cNvSpPr/>
                        <p:nvPr/>
                      </p:nvSpPr>
                      <p:spPr>
                        <a:xfrm>
                          <a:off x="1519650" y="3347836"/>
                          <a:ext cx="492557" cy="468323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6" name="Oval 295"/>
                        <p:cNvSpPr/>
                        <p:nvPr/>
                      </p:nvSpPr>
                      <p:spPr>
                        <a:xfrm>
                          <a:off x="3137617" y="3338604"/>
                          <a:ext cx="492557" cy="468323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7" name="Oval 296"/>
                        <p:cNvSpPr/>
                        <p:nvPr/>
                      </p:nvSpPr>
                      <p:spPr>
                        <a:xfrm>
                          <a:off x="672813" y="4499000"/>
                          <a:ext cx="492557" cy="468323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98" name="Straight Arrow Connector 297"/>
                        <p:cNvCxnSpPr>
                          <a:stCxn id="295" idx="3"/>
                          <a:endCxn id="297" idx="7"/>
                        </p:cNvCxnSpPr>
                        <p:nvPr/>
                      </p:nvCxnSpPr>
                      <p:spPr>
                        <a:xfrm flipH="1">
                          <a:off x="1093237" y="3747575"/>
                          <a:ext cx="498546" cy="820010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99" name="Oval 298"/>
                        <p:cNvSpPr/>
                        <p:nvPr/>
                      </p:nvSpPr>
                      <p:spPr>
                        <a:xfrm>
                          <a:off x="2328633" y="4495326"/>
                          <a:ext cx="492557" cy="468321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00" name="Straight Arrow Connector 299"/>
                        <p:cNvCxnSpPr>
                          <a:stCxn id="296" idx="3"/>
                          <a:endCxn id="299" idx="7"/>
                        </p:cNvCxnSpPr>
                        <p:nvPr/>
                      </p:nvCxnSpPr>
                      <p:spPr>
                        <a:xfrm flipH="1">
                          <a:off x="2749057" y="3738343"/>
                          <a:ext cx="460693" cy="825568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01" name="Straight Arrow Connector 300"/>
                        <p:cNvCxnSpPr>
                          <a:stCxn id="295" idx="5"/>
                          <a:endCxn id="299" idx="1"/>
                        </p:cNvCxnSpPr>
                        <p:nvPr/>
                      </p:nvCxnSpPr>
                      <p:spPr>
                        <a:xfrm>
                          <a:off x="1940074" y="3747575"/>
                          <a:ext cx="460692" cy="816336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02" name="Straight Arrow Connector 301"/>
                        <p:cNvCxnSpPr>
                          <a:stCxn id="295" idx="6"/>
                          <a:endCxn id="296" idx="2"/>
                        </p:cNvCxnSpPr>
                        <p:nvPr/>
                      </p:nvCxnSpPr>
                      <p:spPr>
                        <a:xfrm flipV="1">
                          <a:off x="2012207" y="3572765"/>
                          <a:ext cx="1125410" cy="9232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03" name="TextBox 302"/>
                        <p:cNvSpPr txBox="1"/>
                        <p:nvPr/>
                      </p:nvSpPr>
                      <p:spPr>
                        <a:xfrm>
                          <a:off x="1556652" y="3396079"/>
                          <a:ext cx="428622" cy="3228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1</a:t>
                          </a:r>
                        </a:p>
                      </p:txBody>
                    </p:sp>
                    <p:sp>
                      <p:nvSpPr>
                        <p:cNvPr id="304" name="TextBox 303"/>
                        <p:cNvSpPr txBox="1"/>
                        <p:nvPr/>
                      </p:nvSpPr>
                      <p:spPr>
                        <a:xfrm>
                          <a:off x="2368777" y="4530063"/>
                          <a:ext cx="275479" cy="3228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/>
                            <a:t>4</a:t>
                          </a:r>
                          <a:endParaRPr lang="en-US" b="1" dirty="0" smtClean="0"/>
                        </a:p>
                      </p:txBody>
                    </p:sp>
                    <p:sp>
                      <p:nvSpPr>
                        <p:cNvPr id="305" name="TextBox 304"/>
                        <p:cNvSpPr txBox="1"/>
                        <p:nvPr/>
                      </p:nvSpPr>
                      <p:spPr>
                        <a:xfrm>
                          <a:off x="721806" y="4539539"/>
                          <a:ext cx="452412" cy="3228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3</a:t>
                          </a:r>
                        </a:p>
                      </p:txBody>
                    </p:sp>
                    <p:sp>
                      <p:nvSpPr>
                        <p:cNvPr id="306" name="TextBox 305"/>
                        <p:cNvSpPr txBox="1"/>
                        <p:nvPr/>
                      </p:nvSpPr>
                      <p:spPr>
                        <a:xfrm>
                          <a:off x="3195408" y="3374325"/>
                          <a:ext cx="428622" cy="3228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2</a:t>
                          </a:r>
                        </a:p>
                      </p:txBody>
                    </p:sp>
                  </p:grpSp>
                  <p:sp>
                    <p:nvSpPr>
                      <p:cNvPr id="177" name="Oval 176"/>
                      <p:cNvSpPr/>
                      <p:nvPr/>
                    </p:nvSpPr>
                    <p:spPr>
                      <a:xfrm>
                        <a:off x="3090951" y="2712968"/>
                        <a:ext cx="385670" cy="37721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8" name="Oval 177"/>
                      <p:cNvSpPr/>
                      <p:nvPr/>
                    </p:nvSpPr>
                    <p:spPr>
                      <a:xfrm>
                        <a:off x="1297558" y="3486636"/>
                        <a:ext cx="385670" cy="37721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9" name="Oval 178"/>
                      <p:cNvSpPr/>
                      <p:nvPr/>
                    </p:nvSpPr>
                    <p:spPr>
                      <a:xfrm>
                        <a:off x="2584639" y="3486636"/>
                        <a:ext cx="385670" cy="37721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0" name="TextBox 179"/>
                      <p:cNvSpPr txBox="1"/>
                      <p:nvPr/>
                    </p:nvSpPr>
                    <p:spPr>
                      <a:xfrm>
                        <a:off x="3116961" y="2739566"/>
                        <a:ext cx="225087" cy="2600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5</a:t>
                        </a:r>
                      </a:p>
                    </p:txBody>
                  </p:sp>
                  <p:sp>
                    <p:nvSpPr>
                      <p:cNvPr id="181" name="TextBox 180"/>
                      <p:cNvSpPr txBox="1"/>
                      <p:nvPr/>
                    </p:nvSpPr>
                    <p:spPr>
                      <a:xfrm>
                        <a:off x="1308529" y="3522030"/>
                        <a:ext cx="335609" cy="2600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6</a:t>
                        </a:r>
                      </a:p>
                    </p:txBody>
                  </p:sp>
                  <p:sp>
                    <p:nvSpPr>
                      <p:cNvPr id="182" name="TextBox 181"/>
                      <p:cNvSpPr txBox="1"/>
                      <p:nvPr/>
                    </p:nvSpPr>
                    <p:spPr>
                      <a:xfrm>
                        <a:off x="2617911" y="3530462"/>
                        <a:ext cx="302049" cy="2600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/>
                          <a:t>7</a:t>
                        </a:r>
                        <a:endParaRPr lang="en-US" b="1" dirty="0" smtClean="0"/>
                      </a:p>
                    </p:txBody>
                  </p:sp>
                  <p:cxnSp>
                    <p:nvCxnSpPr>
                      <p:cNvPr id="183" name="Straight Arrow Connector 182"/>
                      <p:cNvCxnSpPr>
                        <a:stCxn id="296" idx="5"/>
                        <a:endCxn id="177" idx="0"/>
                      </p:cNvCxnSpPr>
                      <p:nvPr/>
                    </p:nvCxnSpPr>
                    <p:spPr>
                      <a:xfrm>
                        <a:off x="2862160" y="2093568"/>
                        <a:ext cx="421626" cy="619400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0" name="Straight Arrow Connector 249"/>
                      <p:cNvCxnSpPr>
                        <a:stCxn id="177" idx="2"/>
                        <a:endCxn id="299" idx="6"/>
                      </p:cNvCxnSpPr>
                      <p:nvPr/>
                    </p:nvCxnSpPr>
                    <p:spPr>
                      <a:xfrm flipH="1" flipV="1">
                        <a:off x="2285209" y="2891897"/>
                        <a:ext cx="805742" cy="9678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5" name="Straight Arrow Connector 254"/>
                      <p:cNvCxnSpPr>
                        <a:stCxn id="297" idx="5"/>
                        <a:endCxn id="178" idx="1"/>
                      </p:cNvCxnSpPr>
                      <p:nvPr/>
                    </p:nvCxnSpPr>
                    <p:spPr>
                      <a:xfrm>
                        <a:off x="932229" y="3028223"/>
                        <a:ext cx="421809" cy="513654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8" name="Straight Arrow Connector 257"/>
                      <p:cNvCxnSpPr>
                        <a:stCxn id="299" idx="5"/>
                        <a:endCxn id="179" idx="1"/>
                      </p:cNvCxnSpPr>
                      <p:nvPr/>
                    </p:nvCxnSpPr>
                    <p:spPr>
                      <a:xfrm>
                        <a:off x="2228729" y="3025262"/>
                        <a:ext cx="412390" cy="516616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9" name="Straight Arrow Connector 258"/>
                      <p:cNvCxnSpPr>
                        <a:stCxn id="177" idx="4"/>
                        <a:endCxn id="179" idx="7"/>
                      </p:cNvCxnSpPr>
                      <p:nvPr/>
                    </p:nvCxnSpPr>
                    <p:spPr>
                      <a:xfrm flipH="1">
                        <a:off x="2913829" y="3090182"/>
                        <a:ext cx="369957" cy="451696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1" name="Straight Arrow Connector 290"/>
                      <p:cNvCxnSpPr>
                        <a:stCxn id="179" idx="2"/>
                        <a:endCxn id="178" idx="6"/>
                      </p:cNvCxnSpPr>
                      <p:nvPr/>
                    </p:nvCxnSpPr>
                    <p:spPr>
                      <a:xfrm flipH="1">
                        <a:off x="1683228" y="3675243"/>
                        <a:ext cx="901411" cy="0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67" name="TextBox 166"/>
                  <p:cNvSpPr txBox="1"/>
                  <p:nvPr/>
                </p:nvSpPr>
                <p:spPr>
                  <a:xfrm>
                    <a:off x="2041837" y="1869169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1769850" y="1258991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505417" y="1849519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170" name="TextBox 169"/>
                  <p:cNvSpPr txBox="1"/>
                  <p:nvPr/>
                </p:nvSpPr>
                <p:spPr>
                  <a:xfrm>
                    <a:off x="572608" y="3084531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71" name="TextBox 170"/>
                  <p:cNvSpPr txBox="1"/>
                  <p:nvPr/>
                </p:nvSpPr>
                <p:spPr>
                  <a:xfrm>
                    <a:off x="1862780" y="3594977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72" name="TextBox 171"/>
                  <p:cNvSpPr txBox="1"/>
                  <p:nvPr/>
                </p:nvSpPr>
                <p:spPr>
                  <a:xfrm>
                    <a:off x="3160264" y="3094674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73" name="TextBox 172"/>
                  <p:cNvSpPr txBox="1"/>
                  <p:nvPr/>
                </p:nvSpPr>
                <p:spPr>
                  <a:xfrm>
                    <a:off x="3036628" y="1800502"/>
                    <a:ext cx="56834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400" b="1" dirty="0" smtClean="0">
                        <a:solidFill>
                          <a:srgbClr val="0070C0"/>
                        </a:solidFill>
                      </a:rPr>
                      <a:t>10</a:t>
                    </a:r>
                  </a:p>
                </p:txBody>
              </p:sp>
            </p:grpSp>
            <p:sp>
              <p:nvSpPr>
                <p:cNvPr id="163" name="TextBox 162"/>
                <p:cNvSpPr txBox="1"/>
                <p:nvPr/>
              </p:nvSpPr>
              <p:spPr>
                <a:xfrm>
                  <a:off x="1561361" y="3690255"/>
                  <a:ext cx="37759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8</a:t>
                  </a: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1480481" y="2775759"/>
                  <a:ext cx="37759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1</a:t>
                  </a: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1206192" y="3196109"/>
                  <a:ext cx="37759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2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7906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211" grpId="0" animBg="1"/>
      <p:bldP spid="241" grpId="0"/>
      <p:bldP spid="243" grpId="0"/>
      <p:bldP spid="254" grpId="0"/>
      <p:bldP spid="48" grpId="0"/>
      <p:bldP spid="29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How do we do this?</a:t>
            </a:r>
          </a:p>
          <a:p>
            <a:pPr marL="109728" indent="0"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pPr marL="109728" indent="0">
              <a:buNone/>
            </a:pPr>
            <a:r>
              <a:rPr lang="en-US" sz="2400" b="1" dirty="0" smtClean="0"/>
              <a:t>Generate a sorted list of edges?  </a:t>
            </a:r>
          </a:p>
          <a:p>
            <a:pPr marL="109728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</a:t>
            </a:r>
            <a:r>
              <a:rPr lang="en-US" sz="24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O( |E| log |E|)  just to sort</a:t>
            </a:r>
          </a:p>
          <a:p>
            <a:pPr marL="109728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Segoe Print" panose="02000600000000000000" pitchFamily="2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  O(1) to get next</a:t>
            </a:r>
          </a:p>
          <a:p>
            <a:pPr marL="109728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109728" indent="0">
              <a:buNone/>
            </a:pPr>
            <a:r>
              <a:rPr lang="en-US" sz="2400" b="1" dirty="0" smtClean="0"/>
              <a:t>Build binary heap (priority queue) using edge weight as priority  </a:t>
            </a:r>
            <a:endParaRPr lang="en-US" sz="2400" b="1" dirty="0"/>
          </a:p>
          <a:p>
            <a:pPr marL="109728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</a:t>
            </a:r>
            <a:r>
              <a:rPr lang="en-US" sz="24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O</a:t>
            </a:r>
            <a:r>
              <a:rPr lang="en-US" sz="2400" b="1" dirty="0">
                <a:solidFill>
                  <a:srgbClr val="C00000"/>
                </a:solidFill>
                <a:latin typeface="Segoe Print" panose="02000600000000000000" pitchFamily="2" charset="0"/>
              </a:rPr>
              <a:t>( |E| </a:t>
            </a:r>
            <a:r>
              <a:rPr lang="en-US" sz="24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)  </a:t>
            </a:r>
            <a:r>
              <a:rPr lang="en-US" sz="2400" b="1" dirty="0">
                <a:solidFill>
                  <a:srgbClr val="C00000"/>
                </a:solidFill>
                <a:latin typeface="Segoe Print" panose="02000600000000000000" pitchFamily="2" charset="0"/>
              </a:rPr>
              <a:t>just to </a:t>
            </a:r>
            <a:r>
              <a:rPr lang="en-US" sz="24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build</a:t>
            </a:r>
          </a:p>
          <a:p>
            <a:pPr marL="109728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Segoe Print" panose="02000600000000000000" pitchFamily="2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  O( log |E| ) to get next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4133" y="33832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Smallest edge weights first</a:t>
            </a:r>
            <a:endParaRPr lang="en-US" sz="400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6800" y="5257800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But we don’t usually do this |E| times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7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61583"/>
            <a:ext cx="8229600" cy="488681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38105" y="1619624"/>
            <a:ext cx="1815609" cy="1924163"/>
            <a:chOff x="986315" y="3306046"/>
            <a:chExt cx="2305339" cy="2421982"/>
          </a:xfrm>
        </p:grpSpPr>
        <p:cxnSp>
          <p:nvCxnSpPr>
            <p:cNvPr id="5" name="Straight Arrow Connector 4"/>
            <p:cNvCxnSpPr>
              <a:stCxn id="10" idx="2"/>
              <a:endCxn id="8" idx="6"/>
            </p:cNvCxnSpPr>
            <p:nvPr/>
          </p:nvCxnSpPr>
          <p:spPr>
            <a:xfrm flipH="1">
              <a:off x="1478872" y="5493867"/>
              <a:ext cx="1315243" cy="2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827607" y="330604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986315" y="5259705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6" idx="3"/>
              <a:endCxn id="8" idx="0"/>
            </p:cNvCxnSpPr>
            <p:nvPr/>
          </p:nvCxnSpPr>
          <p:spPr>
            <a:xfrm flipH="1">
              <a:off x="1232594" y="3705785"/>
              <a:ext cx="667146" cy="155392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794114" y="5259705"/>
              <a:ext cx="492557" cy="46832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6" idx="5"/>
              <a:endCxn id="10" idx="0"/>
            </p:cNvCxnSpPr>
            <p:nvPr/>
          </p:nvCxnSpPr>
          <p:spPr>
            <a:xfrm>
              <a:off x="2248031" y="3705785"/>
              <a:ext cx="792362" cy="155392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92449" y="336358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/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63032" y="5318384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C</a:t>
              </a:r>
              <a:endParaRPr lang="en-US" b="1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7238" y="5315261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B</a:t>
              </a:r>
              <a:endParaRPr lang="en-US" b="1" dirty="0" smtClean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26509" y="3695312"/>
            <a:ext cx="249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Segoe Print" panose="02000600000000000000" pitchFamily="2" charset="0"/>
              </a:rPr>
              <a:t>o</a:t>
            </a:r>
            <a:r>
              <a:rPr lang="en-US" b="1" i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nly 1 topo sort</a:t>
            </a:r>
          </a:p>
          <a:p>
            <a:r>
              <a:rPr lang="en-US" b="1" i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A, C, B</a:t>
            </a:r>
            <a:endParaRPr lang="en-US" b="1" i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3277" y="4385483"/>
            <a:ext cx="2981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Check:</a:t>
            </a:r>
          </a:p>
          <a:p>
            <a:r>
              <a:rPr lang="en-US" b="1" i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(A,B) in E… A&lt;B in sort</a:t>
            </a:r>
          </a:p>
          <a:p>
            <a:r>
              <a:rPr lang="en-US" b="1" i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(A,C) in E… A&lt;C in sort</a:t>
            </a:r>
          </a:p>
          <a:p>
            <a:r>
              <a:rPr lang="en-US" b="1" i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(C,B) in E… C&lt;B in sort</a:t>
            </a:r>
            <a:endParaRPr lang="en-US" b="1" i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6444893" y="2846874"/>
            <a:ext cx="1815609" cy="1924163"/>
            <a:chOff x="986315" y="3306046"/>
            <a:chExt cx="2305339" cy="2421982"/>
          </a:xfrm>
        </p:grpSpPr>
        <p:cxnSp>
          <p:nvCxnSpPr>
            <p:cNvPr id="76" name="Straight Arrow Connector 75"/>
            <p:cNvCxnSpPr>
              <a:stCxn id="80" idx="2"/>
              <a:endCxn id="78" idx="6"/>
            </p:cNvCxnSpPr>
            <p:nvPr/>
          </p:nvCxnSpPr>
          <p:spPr>
            <a:xfrm flipH="1">
              <a:off x="1478872" y="5493867"/>
              <a:ext cx="1315243" cy="2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1827607" y="330604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986315" y="5259705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>
              <a:stCxn id="78" idx="0"/>
              <a:endCxn id="77" idx="3"/>
            </p:cNvCxnSpPr>
            <p:nvPr/>
          </p:nvCxnSpPr>
          <p:spPr>
            <a:xfrm flipV="1">
              <a:off x="1232594" y="3705785"/>
              <a:ext cx="667147" cy="155392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794114" y="5259705"/>
              <a:ext cx="492557" cy="46832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77" idx="5"/>
              <a:endCxn id="80" idx="0"/>
            </p:cNvCxnSpPr>
            <p:nvPr/>
          </p:nvCxnSpPr>
          <p:spPr>
            <a:xfrm>
              <a:off x="2248031" y="3705785"/>
              <a:ext cx="792362" cy="155392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892449" y="336358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/>
                <a:t>A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863032" y="5318384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C</a:t>
              </a:r>
              <a:endParaRPr lang="en-US" b="1" dirty="0" smtClean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67238" y="5315261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B</a:t>
              </a:r>
              <a:endParaRPr lang="en-US" b="1" dirty="0" smtClean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061902" y="4892969"/>
            <a:ext cx="3062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no topo sort</a:t>
            </a:r>
          </a:p>
          <a:p>
            <a:pPr algn="r"/>
            <a:r>
              <a:rPr lang="en-US" b="1" i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Note that every vertex has at least one in-edge and one out-edge</a:t>
            </a:r>
            <a:endParaRPr lang="en-US" b="1" i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93397" y="2109212"/>
            <a:ext cx="383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Note that A has no in-edges, </a:t>
            </a:r>
          </a:p>
          <a:p>
            <a:r>
              <a:rPr lang="en-US" b="1" i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   and B has no out-edges</a:t>
            </a:r>
            <a:endParaRPr lang="en-US" b="1" i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89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8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8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8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89" grpId="0"/>
      <p:bldP spid="9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Another greedy algorithm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Basic Steps</a:t>
            </a:r>
          </a:p>
          <a:p>
            <a:pPr>
              <a:spcBef>
                <a:spcPts val="600"/>
              </a:spcBef>
            </a:pPr>
            <a:r>
              <a:rPr lang="en-US" sz="2000" b="1" dirty="0" smtClean="0"/>
              <a:t>Start with empty tree </a:t>
            </a:r>
            <a:r>
              <a:rPr lang="en-US" sz="2000" b="1" dirty="0" smtClean="0">
                <a:solidFill>
                  <a:srgbClr val="0070C0"/>
                </a:solidFill>
              </a:rPr>
              <a:t>T</a:t>
            </a:r>
          </a:p>
          <a:p>
            <a:pPr>
              <a:spcBef>
                <a:spcPts val="1200"/>
              </a:spcBef>
            </a:pPr>
            <a:r>
              <a:rPr lang="en-US" sz="2000" b="1" dirty="0" smtClean="0"/>
              <a:t>Pick any node </a:t>
            </a:r>
            <a:r>
              <a:rPr lang="en-US" sz="2000" b="1" i="1" dirty="0" smtClean="0">
                <a:solidFill>
                  <a:srgbClr val="0070C0"/>
                </a:solidFill>
              </a:rPr>
              <a:t>n</a:t>
            </a:r>
            <a:r>
              <a:rPr lang="en-US" sz="2000" b="1" dirty="0" smtClean="0"/>
              <a:t>, add to </a:t>
            </a:r>
            <a:r>
              <a:rPr lang="en-US" sz="2000" b="1" dirty="0" smtClean="0">
                <a:solidFill>
                  <a:srgbClr val="0070C0"/>
                </a:solidFill>
              </a:rPr>
              <a:t>T</a:t>
            </a:r>
          </a:p>
          <a:p>
            <a:pPr>
              <a:spcBef>
                <a:spcPts val="1200"/>
              </a:spcBef>
            </a:pPr>
            <a:r>
              <a:rPr lang="en-US" sz="2000" b="1" dirty="0" smtClean="0"/>
              <a:t>Examine edges </a:t>
            </a:r>
            <a:r>
              <a:rPr lang="en-US" sz="2000" b="1" i="1" dirty="0" smtClean="0">
                <a:solidFill>
                  <a:srgbClr val="0070C0"/>
                </a:solidFill>
              </a:rPr>
              <a:t>(</a:t>
            </a:r>
            <a:r>
              <a:rPr lang="en-US" sz="2000" b="1" i="1" dirty="0" err="1" smtClean="0">
                <a:solidFill>
                  <a:srgbClr val="0070C0"/>
                </a:solidFill>
              </a:rPr>
              <a:t>n,k</a:t>
            </a:r>
            <a:r>
              <a:rPr lang="en-US" sz="2000" b="1" i="1" dirty="0" smtClean="0">
                <a:solidFill>
                  <a:srgbClr val="0070C0"/>
                </a:solidFill>
              </a:rPr>
              <a:t>) </a:t>
            </a:r>
            <a:r>
              <a:rPr lang="en-US" sz="2000" b="1" dirty="0" smtClean="0"/>
              <a:t>and add the one with lowest weight</a:t>
            </a:r>
          </a:p>
          <a:p>
            <a:pPr>
              <a:spcBef>
                <a:spcPts val="1200"/>
              </a:spcBef>
            </a:pPr>
            <a:r>
              <a:rPr lang="en-US" sz="2000" b="1" dirty="0" smtClean="0"/>
              <a:t>Now add min weight edge </a:t>
            </a:r>
            <a:r>
              <a:rPr lang="en-US" sz="2000" b="1" i="1" dirty="0" smtClean="0">
                <a:solidFill>
                  <a:srgbClr val="0070C0"/>
                </a:solidFill>
              </a:rPr>
              <a:t>(</a:t>
            </a:r>
            <a:r>
              <a:rPr lang="en-US" sz="2000" b="1" i="1" dirty="0" err="1" smtClean="0">
                <a:solidFill>
                  <a:srgbClr val="0070C0"/>
                </a:solidFill>
              </a:rPr>
              <a:t>u,v</a:t>
            </a:r>
            <a:r>
              <a:rPr lang="en-US" sz="2000" b="1" i="1" dirty="0" smtClean="0">
                <a:solidFill>
                  <a:srgbClr val="0070C0"/>
                </a:solidFill>
              </a:rPr>
              <a:t>)  </a:t>
            </a:r>
            <a:r>
              <a:rPr lang="en-US" sz="2000" b="1" dirty="0" smtClean="0"/>
              <a:t>where </a:t>
            </a:r>
            <a:r>
              <a:rPr lang="en-US" sz="2000" b="1" i="1" dirty="0" smtClean="0">
                <a:solidFill>
                  <a:srgbClr val="0070C0"/>
                </a:solidFill>
              </a:rPr>
              <a:t>u</a:t>
            </a:r>
            <a:r>
              <a:rPr lang="en-US" sz="2000" b="1" dirty="0" smtClean="0"/>
              <a:t> is in the tree,         but </a:t>
            </a:r>
            <a:r>
              <a:rPr lang="en-US" sz="2000" b="1" i="1" dirty="0" smtClean="0">
                <a:solidFill>
                  <a:srgbClr val="0070C0"/>
                </a:solidFill>
              </a:rPr>
              <a:t>v</a:t>
            </a:r>
            <a:r>
              <a:rPr lang="en-US" sz="2000" b="1" dirty="0" smtClean="0"/>
              <a:t>  is not ( </a:t>
            </a:r>
            <a:r>
              <a:rPr lang="en-US" sz="2000" b="1" i="1" dirty="0" smtClean="0"/>
              <a:t>reject cycles </a:t>
            </a:r>
            <a:r>
              <a:rPr lang="en-US" sz="2000" b="1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US" sz="2000" b="1" dirty="0" smtClean="0"/>
              <a:t>Repeat until all vertices are included</a:t>
            </a:r>
            <a:endParaRPr lang="en-US" sz="2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err="1" smtClean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Prims’s</a:t>
            </a:r>
            <a:r>
              <a:rPr lang="en-US" sz="400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</a:t>
            </a:r>
            <a:r>
              <a:rPr lang="en-US" sz="400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MST</a:t>
            </a:r>
            <a:endParaRPr lang="en-US" sz="400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32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1086" y="274638"/>
            <a:ext cx="2795714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885318" y="1500552"/>
            <a:ext cx="945837" cy="1247613"/>
            <a:chOff x="1284781" y="2242545"/>
            <a:chExt cx="1146586" cy="1474610"/>
          </a:xfrm>
        </p:grpSpPr>
        <p:grpSp>
          <p:nvGrpSpPr>
            <p:cNvPr id="66" name="Group 65"/>
            <p:cNvGrpSpPr/>
            <p:nvPr/>
          </p:nvGrpSpPr>
          <p:grpSpPr>
            <a:xfrm>
              <a:off x="1284781" y="2242545"/>
              <a:ext cx="1146586" cy="1474610"/>
              <a:chOff x="1519650" y="3347836"/>
              <a:chExt cx="1301540" cy="1615811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1519650" y="3347836"/>
                <a:ext cx="492557" cy="46832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328633" y="4495326"/>
                <a:ext cx="492557" cy="468321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Arrow Connector 85"/>
              <p:cNvCxnSpPr>
                <a:stCxn id="80" idx="5"/>
                <a:endCxn id="84" idx="1"/>
              </p:cNvCxnSpPr>
              <p:nvPr/>
            </p:nvCxnSpPr>
            <p:spPr>
              <a:xfrm>
                <a:off x="1940074" y="3747575"/>
                <a:ext cx="460692" cy="81633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1577689" y="3378248"/>
                <a:ext cx="428622" cy="322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 smtClean="0"/>
                  <a:t>1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370065" y="4522592"/>
                <a:ext cx="275480" cy="322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4</a:t>
                </a:r>
                <a:endParaRPr lang="en-US" b="1" dirty="0" smtClean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480481" y="2775759"/>
              <a:ext cx="3775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</a:p>
          </p:txBody>
        </p:sp>
      </p:grpSp>
      <p:sp>
        <p:nvSpPr>
          <p:cNvPr id="92" name="Right Arrow 91"/>
          <p:cNvSpPr/>
          <p:nvPr/>
        </p:nvSpPr>
        <p:spPr>
          <a:xfrm>
            <a:off x="3954248" y="1423565"/>
            <a:ext cx="508260" cy="24221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flipV="1">
            <a:off x="1991081" y="4604830"/>
            <a:ext cx="489999" cy="25506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353976" y="3753858"/>
            <a:ext cx="1673593" cy="1458721"/>
            <a:chOff x="1058776" y="3808669"/>
            <a:chExt cx="1673593" cy="1458721"/>
          </a:xfrm>
        </p:grpSpPr>
        <p:grpSp>
          <p:nvGrpSpPr>
            <p:cNvPr id="94" name="Group 93"/>
            <p:cNvGrpSpPr/>
            <p:nvPr/>
          </p:nvGrpSpPr>
          <p:grpSpPr>
            <a:xfrm>
              <a:off x="1058776" y="3952921"/>
              <a:ext cx="1673593" cy="1314469"/>
              <a:chOff x="1284782" y="2234120"/>
              <a:chExt cx="1859256" cy="1483035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284782" y="2234120"/>
                <a:ext cx="1859256" cy="1483035"/>
                <a:chOff x="1519650" y="3338604"/>
                <a:chExt cx="2110524" cy="1625043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1519650" y="3347836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137617" y="3338604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2328633" y="4495326"/>
                  <a:ext cx="492557" cy="468321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8" name="Straight Arrow Connector 107"/>
                <p:cNvCxnSpPr>
                  <a:stCxn id="104" idx="5"/>
                  <a:endCxn id="107" idx="1"/>
                </p:cNvCxnSpPr>
                <p:nvPr/>
              </p:nvCxnSpPr>
              <p:spPr>
                <a:xfrm>
                  <a:off x="1940074" y="3747575"/>
                  <a:ext cx="460692" cy="81633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/>
                <p:cNvSpPr txBox="1"/>
                <p:nvPr/>
              </p:nvSpPr>
              <p:spPr>
                <a:xfrm>
                  <a:off x="1552302" y="3406636"/>
                  <a:ext cx="428622" cy="32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1</a:t>
                  </a: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2370064" y="4546865"/>
                  <a:ext cx="275480" cy="32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4</a:t>
                  </a:r>
                  <a:endParaRPr lang="en-US" b="1" dirty="0" smtClean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3201552" y="3379783"/>
                  <a:ext cx="428622" cy="32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2</a:t>
                  </a:r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1480481" y="2775759"/>
                <a:ext cx="3775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1</a:t>
                </a:r>
              </a:p>
            </p:txBody>
          </p:sp>
        </p:grpSp>
        <p:cxnSp>
          <p:nvCxnSpPr>
            <p:cNvPr id="113" name="Straight Arrow Connector 112"/>
            <p:cNvCxnSpPr>
              <a:stCxn id="104" idx="6"/>
              <a:endCxn id="105" idx="2"/>
            </p:cNvCxnSpPr>
            <p:nvPr/>
          </p:nvCxnSpPr>
          <p:spPr>
            <a:xfrm flipV="1">
              <a:off x="1449360" y="4142330"/>
              <a:ext cx="892423" cy="7468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789329" y="3808669"/>
              <a:ext cx="3398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007683" y="1365053"/>
            <a:ext cx="357944" cy="380716"/>
            <a:chOff x="4999444" y="1394594"/>
            <a:chExt cx="357944" cy="380716"/>
          </a:xfrm>
        </p:grpSpPr>
        <p:sp>
          <p:nvSpPr>
            <p:cNvPr id="115" name="Oval 114"/>
            <p:cNvSpPr/>
            <p:nvPr/>
          </p:nvSpPr>
          <p:spPr>
            <a:xfrm>
              <a:off x="4999444" y="1394594"/>
              <a:ext cx="357944" cy="36160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018128" y="1405978"/>
              <a:ext cx="311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/>
                <a:t>1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380542" y="4323913"/>
            <a:ext cx="2345114" cy="1453411"/>
            <a:chOff x="3377756" y="3554277"/>
            <a:chExt cx="2345114" cy="1453411"/>
          </a:xfrm>
        </p:grpSpPr>
        <p:grpSp>
          <p:nvGrpSpPr>
            <p:cNvPr id="60" name="Group 59"/>
            <p:cNvGrpSpPr/>
            <p:nvPr/>
          </p:nvGrpSpPr>
          <p:grpSpPr>
            <a:xfrm>
              <a:off x="3377756" y="3690245"/>
              <a:ext cx="2345114" cy="1317443"/>
              <a:chOff x="3377756" y="3690245"/>
              <a:chExt cx="2345114" cy="1317443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3377756" y="3690245"/>
                <a:ext cx="2345114" cy="1317443"/>
                <a:chOff x="538764" y="2234119"/>
                <a:chExt cx="2605274" cy="1486390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538764" y="2234119"/>
                  <a:ext cx="2605274" cy="1486390"/>
                  <a:chOff x="672813" y="3338604"/>
                  <a:chExt cx="2957361" cy="1628719"/>
                </a:xfrm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1519650" y="3347836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3137617" y="3338604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672813" y="4499000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2328633" y="4495326"/>
                    <a:ext cx="492557" cy="468321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6" name="Straight Arrow Connector 135"/>
                  <p:cNvCxnSpPr>
                    <a:stCxn id="132" idx="5"/>
                    <a:endCxn id="135" idx="1"/>
                  </p:cNvCxnSpPr>
                  <p:nvPr/>
                </p:nvCxnSpPr>
                <p:spPr>
                  <a:xfrm>
                    <a:off x="1940074" y="3747575"/>
                    <a:ext cx="460692" cy="816336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1552302" y="3406636"/>
                    <a:ext cx="428622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1</a:t>
                    </a:r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2370064" y="4546865"/>
                    <a:ext cx="275480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4</a:t>
                    </a:r>
                    <a:endParaRPr lang="en-US" b="1" dirty="0" smtClean="0"/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728951" y="4559123"/>
                    <a:ext cx="452413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3</a:t>
                    </a: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3201552" y="3379783"/>
                    <a:ext cx="428622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 smtClean="0"/>
                      <a:t>2</a:t>
                    </a:r>
                  </a:p>
                </p:txBody>
              </p:sp>
            </p:grpSp>
            <p:sp>
              <p:nvSpPr>
                <p:cNvPr id="124" name="TextBox 123"/>
                <p:cNvSpPr txBox="1"/>
                <p:nvPr/>
              </p:nvSpPr>
              <p:spPr>
                <a:xfrm>
                  <a:off x="1480481" y="2775759"/>
                  <a:ext cx="37759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1</a:t>
                  </a:r>
                </a:p>
              </p:txBody>
            </p:sp>
          </p:grpSp>
          <p:cxnSp>
            <p:nvCxnSpPr>
              <p:cNvPr id="121" name="Straight Arrow Connector 120"/>
              <p:cNvCxnSpPr>
                <a:stCxn id="134" idx="6"/>
                <a:endCxn id="135" idx="2"/>
              </p:cNvCxnSpPr>
              <p:nvPr/>
            </p:nvCxnSpPr>
            <p:spPr>
              <a:xfrm flipV="1">
                <a:off x="3768341" y="4815307"/>
                <a:ext cx="922439" cy="2972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121"/>
              <p:cNvSpPr txBox="1"/>
              <p:nvPr/>
            </p:nvSpPr>
            <p:spPr>
              <a:xfrm>
                <a:off x="3944466" y="4518565"/>
                <a:ext cx="3398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2</a:t>
                </a:r>
              </a:p>
            </p:txBody>
          </p:sp>
        </p:grpSp>
        <p:cxnSp>
          <p:nvCxnSpPr>
            <p:cNvPr id="178" name="Straight Arrow Connector 177"/>
            <p:cNvCxnSpPr>
              <a:stCxn id="132" idx="6"/>
              <a:endCxn id="133" idx="2"/>
            </p:cNvCxnSpPr>
            <p:nvPr/>
          </p:nvCxnSpPr>
          <p:spPr>
            <a:xfrm flipV="1">
              <a:off x="4439862" y="3879654"/>
              <a:ext cx="892423" cy="7468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4750943" y="3554277"/>
              <a:ext cx="3398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solidFill>
                    <a:srgbClr val="0070C0"/>
                  </a:solidFill>
                </a:rPr>
                <a:t>2</a:t>
              </a:r>
            </a:p>
          </p:txBody>
        </p:sp>
      </p:grpSp>
      <p:cxnSp>
        <p:nvCxnSpPr>
          <p:cNvPr id="199" name="Straight Arrow Connector 198"/>
          <p:cNvCxnSpPr>
            <a:stCxn id="192" idx="5"/>
            <a:endCxn id="198" idx="1"/>
          </p:cNvCxnSpPr>
          <p:nvPr/>
        </p:nvCxnSpPr>
        <p:spPr>
          <a:xfrm>
            <a:off x="7050117" y="4882524"/>
            <a:ext cx="403047" cy="588189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7395964" y="5415237"/>
            <a:ext cx="390586" cy="378816"/>
            <a:chOff x="7395964" y="5415237"/>
            <a:chExt cx="390586" cy="378816"/>
          </a:xfrm>
        </p:grpSpPr>
        <p:sp>
          <p:nvSpPr>
            <p:cNvPr id="198" name="Oval 197"/>
            <p:cNvSpPr/>
            <p:nvPr/>
          </p:nvSpPr>
          <p:spPr>
            <a:xfrm>
              <a:off x="7395964" y="5415237"/>
              <a:ext cx="390586" cy="37881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7443741" y="5464166"/>
              <a:ext cx="305899" cy="261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7</a:t>
              </a:r>
              <a:endParaRPr lang="en-US" b="1" dirty="0" smtClean="0"/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6974775" y="5116936"/>
            <a:ext cx="339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rgbClr val="0070C0"/>
                </a:solidFill>
              </a:rPr>
              <a:t>4</a:t>
            </a:r>
          </a:p>
        </p:txBody>
      </p:sp>
      <p:grpSp>
        <p:nvGrpSpPr>
          <p:cNvPr id="203" name="Group 202"/>
          <p:cNvGrpSpPr/>
          <p:nvPr/>
        </p:nvGrpSpPr>
        <p:grpSpPr>
          <a:xfrm>
            <a:off x="7793076" y="3924131"/>
            <a:ext cx="880175" cy="567190"/>
            <a:chOff x="6324853" y="2208852"/>
            <a:chExt cx="880175" cy="567190"/>
          </a:xfrm>
        </p:grpSpPr>
        <p:sp>
          <p:nvSpPr>
            <p:cNvPr id="204" name="Cloud Callout 203"/>
            <p:cNvSpPr/>
            <p:nvPr/>
          </p:nvSpPr>
          <p:spPr>
            <a:xfrm>
              <a:off x="6324853" y="2208852"/>
              <a:ext cx="880175" cy="567190"/>
            </a:xfrm>
            <a:prstGeom prst="cloudCallout">
              <a:avLst>
                <a:gd name="adj1" fmla="val -80450"/>
                <a:gd name="adj2" fmla="val 2411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6385067" y="2342124"/>
              <a:ext cx="723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accent2">
                      <a:lumMod val="50000"/>
                    </a:schemeClr>
                  </a:solidFill>
                </a:rPr>
                <a:t>reject</a:t>
              </a:r>
              <a:endParaRPr lang="en-US" sz="1400" b="1" i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403708" y="3487562"/>
            <a:ext cx="2345114" cy="1453411"/>
            <a:chOff x="5545558" y="3838141"/>
            <a:chExt cx="2345114" cy="1453411"/>
          </a:xfrm>
        </p:grpSpPr>
        <p:grpSp>
          <p:nvGrpSpPr>
            <p:cNvPr id="180" name="Group 179"/>
            <p:cNvGrpSpPr/>
            <p:nvPr/>
          </p:nvGrpSpPr>
          <p:grpSpPr>
            <a:xfrm>
              <a:off x="5545558" y="3838141"/>
              <a:ext cx="2345114" cy="1453411"/>
              <a:chOff x="3377756" y="3554277"/>
              <a:chExt cx="2345114" cy="1453411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3377756" y="3690245"/>
                <a:ext cx="2345114" cy="1317443"/>
                <a:chOff x="3377756" y="3690245"/>
                <a:chExt cx="2345114" cy="1317443"/>
              </a:xfrm>
            </p:grpSpPr>
            <p:grpSp>
              <p:nvGrpSpPr>
                <p:cNvPr id="184" name="Group 183"/>
                <p:cNvGrpSpPr/>
                <p:nvPr/>
              </p:nvGrpSpPr>
              <p:grpSpPr>
                <a:xfrm>
                  <a:off x="3377756" y="3690245"/>
                  <a:ext cx="2345114" cy="1317443"/>
                  <a:chOff x="538764" y="2234119"/>
                  <a:chExt cx="2605274" cy="1486390"/>
                </a:xfrm>
              </p:grpSpPr>
              <p:grpSp>
                <p:nvGrpSpPr>
                  <p:cNvPr id="187" name="Group 186"/>
                  <p:cNvGrpSpPr/>
                  <p:nvPr/>
                </p:nvGrpSpPr>
                <p:grpSpPr>
                  <a:xfrm>
                    <a:off x="538764" y="2234119"/>
                    <a:ext cx="2605274" cy="1486390"/>
                    <a:chOff x="672813" y="3338604"/>
                    <a:chExt cx="2957361" cy="1628719"/>
                  </a:xfrm>
                </p:grpSpPr>
                <p:sp>
                  <p:nvSpPr>
                    <p:cNvPr id="189" name="Oval 188"/>
                    <p:cNvSpPr/>
                    <p:nvPr/>
                  </p:nvSpPr>
                  <p:spPr>
                    <a:xfrm>
                      <a:off x="1519650" y="3347836"/>
                      <a:ext cx="492557" cy="468323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" name="Oval 189"/>
                    <p:cNvSpPr/>
                    <p:nvPr/>
                  </p:nvSpPr>
                  <p:spPr>
                    <a:xfrm>
                      <a:off x="3137617" y="3338604"/>
                      <a:ext cx="492557" cy="468323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" name="Oval 190"/>
                    <p:cNvSpPr/>
                    <p:nvPr/>
                  </p:nvSpPr>
                  <p:spPr>
                    <a:xfrm>
                      <a:off x="672813" y="4499000"/>
                      <a:ext cx="492557" cy="468323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" name="Oval 191"/>
                    <p:cNvSpPr/>
                    <p:nvPr/>
                  </p:nvSpPr>
                  <p:spPr>
                    <a:xfrm>
                      <a:off x="2328633" y="4495326"/>
                      <a:ext cx="492557" cy="468321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93" name="Straight Arrow Connector 192"/>
                    <p:cNvCxnSpPr>
                      <a:stCxn id="189" idx="5"/>
                      <a:endCxn id="192" idx="1"/>
                    </p:cNvCxnSpPr>
                    <p:nvPr/>
                  </p:nvCxnSpPr>
                  <p:spPr>
                    <a:xfrm>
                      <a:off x="1940074" y="3747575"/>
                      <a:ext cx="460692" cy="816336"/>
                    </a:xfrm>
                    <a:prstGeom prst="straightConnector1">
                      <a:avLst/>
                    </a:prstGeom>
                    <a:ln w="44450">
                      <a:solidFill>
                        <a:schemeClr val="accent4">
                          <a:lumMod val="75000"/>
                        </a:schemeClr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4" name="TextBox 193"/>
                    <p:cNvSpPr txBox="1"/>
                    <p:nvPr/>
                  </p:nvSpPr>
                  <p:spPr>
                    <a:xfrm>
                      <a:off x="1552302" y="3406636"/>
                      <a:ext cx="428622" cy="3228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1</a:t>
                      </a:r>
                    </a:p>
                  </p:txBody>
                </p:sp>
                <p:sp>
                  <p:nvSpPr>
                    <p:cNvPr id="195" name="TextBox 194"/>
                    <p:cNvSpPr txBox="1"/>
                    <p:nvPr/>
                  </p:nvSpPr>
                  <p:spPr>
                    <a:xfrm>
                      <a:off x="2370064" y="4546865"/>
                      <a:ext cx="275480" cy="3228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/>
                        <a:t>4</a:t>
                      </a:r>
                      <a:endParaRPr lang="en-US" b="1" dirty="0" smtClean="0"/>
                    </a:p>
                  </p:txBody>
                </p:sp>
                <p:sp>
                  <p:nvSpPr>
                    <p:cNvPr id="196" name="TextBox 195"/>
                    <p:cNvSpPr txBox="1"/>
                    <p:nvPr/>
                  </p:nvSpPr>
                  <p:spPr>
                    <a:xfrm>
                      <a:off x="728951" y="4559123"/>
                      <a:ext cx="452413" cy="3228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3</a:t>
                      </a:r>
                    </a:p>
                  </p:txBody>
                </p:sp>
                <p:sp>
                  <p:nvSpPr>
                    <p:cNvPr id="197" name="TextBox 196"/>
                    <p:cNvSpPr txBox="1"/>
                    <p:nvPr/>
                  </p:nvSpPr>
                  <p:spPr>
                    <a:xfrm>
                      <a:off x="3201552" y="3379783"/>
                      <a:ext cx="428622" cy="3228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2</a:t>
                      </a:r>
                    </a:p>
                  </p:txBody>
                </p:sp>
              </p:grpSp>
              <p:sp>
                <p:nvSpPr>
                  <p:cNvPr id="188" name="TextBox 187"/>
                  <p:cNvSpPr txBox="1"/>
                  <p:nvPr/>
                </p:nvSpPr>
                <p:spPr>
                  <a:xfrm>
                    <a:off x="1480481" y="2775759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1</a:t>
                    </a:r>
                  </a:p>
                </p:txBody>
              </p:sp>
            </p:grpSp>
            <p:cxnSp>
              <p:nvCxnSpPr>
                <p:cNvPr id="185" name="Straight Arrow Connector 184"/>
                <p:cNvCxnSpPr>
                  <a:stCxn id="191" idx="6"/>
                  <a:endCxn id="192" idx="2"/>
                </p:cNvCxnSpPr>
                <p:nvPr/>
              </p:nvCxnSpPr>
              <p:spPr>
                <a:xfrm flipV="1">
                  <a:off x="3768341" y="4815307"/>
                  <a:ext cx="922439" cy="2972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TextBox 185"/>
                <p:cNvSpPr txBox="1"/>
                <p:nvPr/>
              </p:nvSpPr>
              <p:spPr>
                <a:xfrm>
                  <a:off x="3944466" y="4518565"/>
                  <a:ext cx="33988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2</a:t>
                  </a:r>
                </a:p>
              </p:txBody>
            </p:sp>
          </p:grpSp>
          <p:cxnSp>
            <p:nvCxnSpPr>
              <p:cNvPr id="182" name="Straight Arrow Connector 181"/>
              <p:cNvCxnSpPr>
                <a:stCxn id="189" idx="6"/>
                <a:endCxn id="190" idx="2"/>
              </p:cNvCxnSpPr>
              <p:nvPr/>
            </p:nvCxnSpPr>
            <p:spPr>
              <a:xfrm flipV="1">
                <a:off x="4439862" y="3879654"/>
                <a:ext cx="892423" cy="7468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TextBox 182"/>
              <p:cNvSpPr txBox="1"/>
              <p:nvPr/>
            </p:nvSpPr>
            <p:spPr>
              <a:xfrm>
                <a:off x="4750943" y="3554277"/>
                <a:ext cx="3398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2</a:t>
                </a:r>
              </a:p>
            </p:txBody>
          </p:sp>
        </p:grpSp>
        <p:cxnSp>
          <p:nvCxnSpPr>
            <p:cNvPr id="202" name="Straight Arrow Connector 201"/>
            <p:cNvCxnSpPr>
              <a:stCxn id="190" idx="3"/>
              <a:endCxn id="192" idx="7"/>
            </p:cNvCxnSpPr>
            <p:nvPr/>
          </p:nvCxnSpPr>
          <p:spPr>
            <a:xfrm flipH="1">
              <a:off x="7191967" y="4297450"/>
              <a:ext cx="365320" cy="667788"/>
            </a:xfrm>
            <a:prstGeom prst="straightConnector1">
              <a:avLst/>
            </a:prstGeom>
            <a:ln w="44450" cmpd="sng">
              <a:solidFill>
                <a:schemeClr val="accent4">
                  <a:lumMod val="60000"/>
                  <a:lumOff val="4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7353584" y="4635229"/>
              <a:ext cx="3398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</p:grpSp>
      <p:sp>
        <p:nvSpPr>
          <p:cNvPr id="207" name="Right Arrow 206"/>
          <p:cNvSpPr/>
          <p:nvPr/>
        </p:nvSpPr>
        <p:spPr>
          <a:xfrm flipV="1">
            <a:off x="4988749" y="5440253"/>
            <a:ext cx="489999" cy="25506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ight Arrow 207"/>
          <p:cNvSpPr/>
          <p:nvPr/>
        </p:nvSpPr>
        <p:spPr>
          <a:xfrm>
            <a:off x="5813814" y="1649764"/>
            <a:ext cx="508260" cy="24221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/>
          <p:cNvGrpSpPr/>
          <p:nvPr/>
        </p:nvGrpSpPr>
        <p:grpSpPr>
          <a:xfrm>
            <a:off x="244607" y="248653"/>
            <a:ext cx="3025246" cy="2514600"/>
            <a:chOff x="152400" y="76200"/>
            <a:chExt cx="3025246" cy="2514600"/>
          </a:xfrm>
        </p:grpSpPr>
        <p:sp>
          <p:nvSpPr>
            <p:cNvPr id="126" name="Rounded Rectangle 125"/>
            <p:cNvSpPr/>
            <p:nvPr/>
          </p:nvSpPr>
          <p:spPr>
            <a:xfrm>
              <a:off x="152400" y="76200"/>
              <a:ext cx="3025246" cy="2514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49000"/>
              </a:schemeClr>
            </a:solidFill>
            <a:ln w="19050" cmpd="sng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36663" y="204964"/>
              <a:ext cx="2697841" cy="2168242"/>
              <a:chOff x="538764" y="2075473"/>
              <a:chExt cx="3300175" cy="2674540"/>
            </a:xfrm>
          </p:grpSpPr>
          <p:sp>
            <p:nvSpPr>
              <p:cNvPr id="128" name="TextBox 127"/>
              <p:cNvSpPr txBox="1"/>
              <p:nvPr/>
            </p:nvSpPr>
            <p:spPr>
              <a:xfrm>
                <a:off x="2826860" y="3145091"/>
                <a:ext cx="3775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7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559879" y="3682329"/>
                <a:ext cx="3775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4</a:t>
                </a: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538764" y="2075473"/>
                <a:ext cx="3300175" cy="2674540"/>
                <a:chOff x="538764" y="2075473"/>
                <a:chExt cx="3300175" cy="2674540"/>
              </a:xfrm>
            </p:grpSpPr>
            <p:grpSp>
              <p:nvGrpSpPr>
                <p:cNvPr id="131" name="Group 130"/>
                <p:cNvGrpSpPr/>
                <p:nvPr/>
              </p:nvGrpSpPr>
              <p:grpSpPr>
                <a:xfrm>
                  <a:off x="538764" y="2075473"/>
                  <a:ext cx="3300175" cy="2674540"/>
                  <a:chOff x="304800" y="1258991"/>
                  <a:chExt cx="3300175" cy="2674540"/>
                </a:xfrm>
              </p:grpSpPr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304800" y="1417638"/>
                    <a:ext cx="3233057" cy="2370591"/>
                    <a:chOff x="603039" y="1771595"/>
                    <a:chExt cx="2873582" cy="2092255"/>
                  </a:xfrm>
                </p:grpSpPr>
                <p:cxnSp>
                  <p:nvCxnSpPr>
                    <p:cNvPr id="152" name="Straight Arrow Connector 151"/>
                    <p:cNvCxnSpPr>
                      <a:stCxn id="172" idx="3"/>
                      <a:endCxn id="156" idx="7"/>
                    </p:cNvCxnSpPr>
                    <p:nvPr/>
                  </p:nvCxnSpPr>
                  <p:spPr>
                    <a:xfrm flipH="1">
                      <a:off x="1626748" y="3025262"/>
                      <a:ext cx="329271" cy="516616"/>
                    </a:xfrm>
                    <a:prstGeom prst="straightConnector1">
                      <a:avLst/>
                    </a:prstGeom>
                    <a:ln w="44450">
                      <a:solidFill>
                        <a:schemeClr val="accent4">
                          <a:lumMod val="75000"/>
                        </a:schemeClr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53" name="Group 152"/>
                    <p:cNvGrpSpPr/>
                    <p:nvPr/>
                  </p:nvGrpSpPr>
                  <p:grpSpPr>
                    <a:xfrm>
                      <a:off x="603039" y="1771595"/>
                      <a:ext cx="2873582" cy="2092255"/>
                      <a:chOff x="603039" y="1771595"/>
                      <a:chExt cx="2873582" cy="2092255"/>
                    </a:xfrm>
                  </p:grpSpPr>
                  <p:grpSp>
                    <p:nvGrpSpPr>
                      <p:cNvPr id="154" name="Group 153"/>
                      <p:cNvGrpSpPr/>
                      <p:nvPr/>
                    </p:nvGrpSpPr>
                    <p:grpSpPr>
                      <a:xfrm>
                        <a:off x="603039" y="1771595"/>
                        <a:ext cx="2315601" cy="1311870"/>
                        <a:chOff x="672813" y="3338604"/>
                        <a:chExt cx="2957361" cy="1628719"/>
                      </a:xfrm>
                    </p:grpSpPr>
                    <p:cxnSp>
                      <p:nvCxnSpPr>
                        <p:cNvPr id="167" name="Straight Arrow Connector 166"/>
                        <p:cNvCxnSpPr>
                          <a:stCxn id="172" idx="2"/>
                          <a:endCxn id="170" idx="6"/>
                        </p:cNvCxnSpPr>
                        <p:nvPr/>
                      </p:nvCxnSpPr>
                      <p:spPr>
                        <a:xfrm flipH="1">
                          <a:off x="1165370" y="4729487"/>
                          <a:ext cx="1163263" cy="3675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68" name="Oval 167"/>
                        <p:cNvSpPr/>
                        <p:nvPr/>
                      </p:nvSpPr>
                      <p:spPr>
                        <a:xfrm>
                          <a:off x="1519650" y="3347836"/>
                          <a:ext cx="492557" cy="468323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9" name="Oval 168"/>
                        <p:cNvSpPr/>
                        <p:nvPr/>
                      </p:nvSpPr>
                      <p:spPr>
                        <a:xfrm>
                          <a:off x="3137617" y="3338604"/>
                          <a:ext cx="492557" cy="468323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0" name="Oval 169"/>
                        <p:cNvSpPr/>
                        <p:nvPr/>
                      </p:nvSpPr>
                      <p:spPr>
                        <a:xfrm>
                          <a:off x="672813" y="4499000"/>
                          <a:ext cx="492557" cy="468323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71" name="Straight Arrow Connector 170"/>
                        <p:cNvCxnSpPr>
                          <a:stCxn id="168" idx="3"/>
                          <a:endCxn id="170" idx="7"/>
                        </p:cNvCxnSpPr>
                        <p:nvPr/>
                      </p:nvCxnSpPr>
                      <p:spPr>
                        <a:xfrm flipH="1">
                          <a:off x="1093237" y="3747575"/>
                          <a:ext cx="498546" cy="820010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72" name="Oval 171"/>
                        <p:cNvSpPr/>
                        <p:nvPr/>
                      </p:nvSpPr>
                      <p:spPr>
                        <a:xfrm>
                          <a:off x="2328633" y="4495326"/>
                          <a:ext cx="492557" cy="468321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73" name="Straight Arrow Connector 172"/>
                        <p:cNvCxnSpPr>
                          <a:stCxn id="169" idx="3"/>
                          <a:endCxn id="172" idx="7"/>
                        </p:cNvCxnSpPr>
                        <p:nvPr/>
                      </p:nvCxnSpPr>
                      <p:spPr>
                        <a:xfrm flipH="1">
                          <a:off x="2749057" y="3738343"/>
                          <a:ext cx="460693" cy="825568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4" name="Straight Arrow Connector 173"/>
                        <p:cNvCxnSpPr>
                          <a:stCxn id="168" idx="5"/>
                          <a:endCxn id="172" idx="1"/>
                        </p:cNvCxnSpPr>
                        <p:nvPr/>
                      </p:nvCxnSpPr>
                      <p:spPr>
                        <a:xfrm>
                          <a:off x="1940074" y="3747575"/>
                          <a:ext cx="460692" cy="816336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5" name="Straight Arrow Connector 174"/>
                        <p:cNvCxnSpPr>
                          <a:stCxn id="168" idx="6"/>
                          <a:endCxn id="169" idx="2"/>
                        </p:cNvCxnSpPr>
                        <p:nvPr/>
                      </p:nvCxnSpPr>
                      <p:spPr>
                        <a:xfrm flipV="1">
                          <a:off x="2012207" y="3572765"/>
                          <a:ext cx="1125410" cy="9232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76" name="TextBox 175"/>
                        <p:cNvSpPr txBox="1"/>
                        <p:nvPr/>
                      </p:nvSpPr>
                      <p:spPr>
                        <a:xfrm>
                          <a:off x="1556652" y="3396079"/>
                          <a:ext cx="428622" cy="3228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1</a:t>
                          </a:r>
                        </a:p>
                      </p:txBody>
                    </p:sp>
                    <p:sp>
                      <p:nvSpPr>
                        <p:cNvPr id="177" name="TextBox 176"/>
                        <p:cNvSpPr txBox="1"/>
                        <p:nvPr/>
                      </p:nvSpPr>
                      <p:spPr>
                        <a:xfrm>
                          <a:off x="2368777" y="4530063"/>
                          <a:ext cx="275479" cy="3228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/>
                            <a:t>4</a:t>
                          </a:r>
                          <a:endParaRPr lang="en-US" b="1" dirty="0" smtClean="0"/>
                        </a:p>
                      </p:txBody>
                    </p:sp>
                    <p:sp>
                      <p:nvSpPr>
                        <p:cNvPr id="209" name="TextBox 208"/>
                        <p:cNvSpPr txBox="1"/>
                        <p:nvPr/>
                      </p:nvSpPr>
                      <p:spPr>
                        <a:xfrm>
                          <a:off x="721806" y="4539539"/>
                          <a:ext cx="452412" cy="3228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3</a:t>
                          </a:r>
                        </a:p>
                      </p:txBody>
                    </p:sp>
                    <p:sp>
                      <p:nvSpPr>
                        <p:cNvPr id="210" name="TextBox 209"/>
                        <p:cNvSpPr txBox="1"/>
                        <p:nvPr/>
                      </p:nvSpPr>
                      <p:spPr>
                        <a:xfrm>
                          <a:off x="3195408" y="3374325"/>
                          <a:ext cx="428622" cy="3228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2</a:t>
                          </a:r>
                        </a:p>
                      </p:txBody>
                    </p:sp>
                  </p:grpSp>
                  <p:sp>
                    <p:nvSpPr>
                      <p:cNvPr id="155" name="Oval 154"/>
                      <p:cNvSpPr/>
                      <p:nvPr/>
                    </p:nvSpPr>
                    <p:spPr>
                      <a:xfrm>
                        <a:off x="3090951" y="2712968"/>
                        <a:ext cx="385670" cy="37721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6" name="Oval 155"/>
                      <p:cNvSpPr/>
                      <p:nvPr/>
                    </p:nvSpPr>
                    <p:spPr>
                      <a:xfrm>
                        <a:off x="1297558" y="3486636"/>
                        <a:ext cx="385670" cy="37721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7" name="Oval 156"/>
                      <p:cNvSpPr/>
                      <p:nvPr/>
                    </p:nvSpPr>
                    <p:spPr>
                      <a:xfrm>
                        <a:off x="2584639" y="3486636"/>
                        <a:ext cx="385670" cy="37721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8" name="TextBox 157"/>
                      <p:cNvSpPr txBox="1"/>
                      <p:nvPr/>
                    </p:nvSpPr>
                    <p:spPr>
                      <a:xfrm>
                        <a:off x="3116961" y="2739566"/>
                        <a:ext cx="225087" cy="2600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5</a:t>
                        </a:r>
                      </a:p>
                    </p:txBody>
                  </p:sp>
                  <p:sp>
                    <p:nvSpPr>
                      <p:cNvPr id="159" name="TextBox 158"/>
                      <p:cNvSpPr txBox="1"/>
                      <p:nvPr/>
                    </p:nvSpPr>
                    <p:spPr>
                      <a:xfrm>
                        <a:off x="1308529" y="3522030"/>
                        <a:ext cx="335609" cy="2600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6</a:t>
                        </a:r>
                      </a:p>
                    </p:txBody>
                  </p:sp>
                  <p:sp>
                    <p:nvSpPr>
                      <p:cNvPr id="160" name="TextBox 159"/>
                      <p:cNvSpPr txBox="1"/>
                      <p:nvPr/>
                    </p:nvSpPr>
                    <p:spPr>
                      <a:xfrm>
                        <a:off x="2617911" y="3530462"/>
                        <a:ext cx="302049" cy="2600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/>
                          <a:t>7</a:t>
                        </a:r>
                        <a:endParaRPr lang="en-US" b="1" dirty="0" smtClean="0"/>
                      </a:p>
                    </p:txBody>
                  </p:sp>
                  <p:cxnSp>
                    <p:nvCxnSpPr>
                      <p:cNvPr id="161" name="Straight Arrow Connector 160"/>
                      <p:cNvCxnSpPr>
                        <a:stCxn id="169" idx="5"/>
                        <a:endCxn id="155" idx="0"/>
                      </p:cNvCxnSpPr>
                      <p:nvPr/>
                    </p:nvCxnSpPr>
                    <p:spPr>
                      <a:xfrm>
                        <a:off x="2862160" y="2093568"/>
                        <a:ext cx="421626" cy="619400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2" name="Straight Arrow Connector 161"/>
                      <p:cNvCxnSpPr>
                        <a:stCxn id="155" idx="2"/>
                        <a:endCxn id="172" idx="6"/>
                      </p:cNvCxnSpPr>
                      <p:nvPr/>
                    </p:nvCxnSpPr>
                    <p:spPr>
                      <a:xfrm flipH="1" flipV="1">
                        <a:off x="2285209" y="2891897"/>
                        <a:ext cx="805742" cy="9678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3" name="Straight Arrow Connector 162"/>
                      <p:cNvCxnSpPr>
                        <a:stCxn id="170" idx="5"/>
                        <a:endCxn id="156" idx="1"/>
                      </p:cNvCxnSpPr>
                      <p:nvPr/>
                    </p:nvCxnSpPr>
                    <p:spPr>
                      <a:xfrm>
                        <a:off x="932229" y="3028223"/>
                        <a:ext cx="421809" cy="513654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4" name="Straight Arrow Connector 163"/>
                      <p:cNvCxnSpPr>
                        <a:stCxn id="172" idx="5"/>
                        <a:endCxn id="157" idx="1"/>
                      </p:cNvCxnSpPr>
                      <p:nvPr/>
                    </p:nvCxnSpPr>
                    <p:spPr>
                      <a:xfrm>
                        <a:off x="2228729" y="3025262"/>
                        <a:ext cx="412390" cy="516616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5" name="Straight Arrow Connector 164"/>
                      <p:cNvCxnSpPr>
                        <a:stCxn id="155" idx="4"/>
                        <a:endCxn id="157" idx="7"/>
                      </p:cNvCxnSpPr>
                      <p:nvPr/>
                    </p:nvCxnSpPr>
                    <p:spPr>
                      <a:xfrm flipH="1">
                        <a:off x="2913829" y="3090182"/>
                        <a:ext cx="369957" cy="451696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6" name="Straight Arrow Connector 165"/>
                      <p:cNvCxnSpPr>
                        <a:stCxn id="157" idx="2"/>
                        <a:endCxn id="156" idx="6"/>
                      </p:cNvCxnSpPr>
                      <p:nvPr/>
                    </p:nvCxnSpPr>
                    <p:spPr>
                      <a:xfrm flipH="1">
                        <a:off x="1683228" y="3675243"/>
                        <a:ext cx="901411" cy="0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2041837" y="1869169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1769850" y="1258991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>
                    <a:off x="505417" y="1849519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572608" y="3084531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1862780" y="3594977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3160264" y="3094674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3036628" y="1800502"/>
                    <a:ext cx="56834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400" b="1" dirty="0" smtClean="0">
                        <a:solidFill>
                          <a:srgbClr val="0070C0"/>
                        </a:solidFill>
                      </a:rPr>
                      <a:t>10</a:t>
                    </a:r>
                  </a:p>
                </p:txBody>
              </p:sp>
            </p:grpSp>
            <p:sp>
              <p:nvSpPr>
                <p:cNvPr id="141" name="TextBox 140"/>
                <p:cNvSpPr txBox="1"/>
                <p:nvPr/>
              </p:nvSpPr>
              <p:spPr>
                <a:xfrm>
                  <a:off x="1561361" y="3690255"/>
                  <a:ext cx="37759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8</a:t>
                  </a:r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1480481" y="2775759"/>
                  <a:ext cx="37759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1</a:t>
                  </a: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1206192" y="3196109"/>
                  <a:ext cx="37759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2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6234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201" grpId="0"/>
      <p:bldP spid="207" grpId="0" animBg="1"/>
      <p:bldP spid="20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45294" y="185765"/>
            <a:ext cx="2795714" cy="1069281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ight Arrow 91"/>
          <p:cNvSpPr/>
          <p:nvPr/>
        </p:nvSpPr>
        <p:spPr>
          <a:xfrm rot="8305776">
            <a:off x="3405417" y="3084867"/>
            <a:ext cx="852190" cy="24221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flipV="1">
            <a:off x="3440624" y="4678890"/>
            <a:ext cx="489999" cy="25506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6529198" y="3553126"/>
            <a:ext cx="2151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>
                <a:solidFill>
                  <a:srgbClr val="0070C0"/>
                </a:solidFill>
              </a:rPr>
              <a:t>All nodes in </a:t>
            </a:r>
          </a:p>
          <a:p>
            <a:pPr algn="r"/>
            <a:r>
              <a:rPr lang="en-US" b="1" i="1" dirty="0" smtClean="0">
                <a:solidFill>
                  <a:srgbClr val="0070C0"/>
                </a:solidFill>
              </a:rPr>
              <a:t>so </a:t>
            </a:r>
            <a:r>
              <a:rPr lang="en-US" b="1" i="1" dirty="0" smtClean="0">
                <a:solidFill>
                  <a:srgbClr val="C00000"/>
                </a:solidFill>
              </a:rPr>
              <a:t>done</a:t>
            </a:r>
          </a:p>
          <a:p>
            <a:pPr algn="r"/>
            <a:r>
              <a:rPr lang="en-US" b="1" i="1" dirty="0" smtClean="0">
                <a:solidFill>
                  <a:srgbClr val="0070C0"/>
                </a:solidFill>
              </a:rPr>
              <a:t>MST cost is 16 </a:t>
            </a:r>
            <a:endParaRPr lang="en-US" b="1" i="1" dirty="0">
              <a:solidFill>
                <a:srgbClr val="0070C0"/>
              </a:solidFill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3847597" y="895574"/>
            <a:ext cx="2382842" cy="2306491"/>
            <a:chOff x="4560885" y="1176119"/>
            <a:chExt cx="2382842" cy="2306491"/>
          </a:xfrm>
        </p:grpSpPr>
        <p:grpSp>
          <p:nvGrpSpPr>
            <p:cNvPr id="2" name="Group 1"/>
            <p:cNvGrpSpPr/>
            <p:nvPr/>
          </p:nvGrpSpPr>
          <p:grpSpPr>
            <a:xfrm>
              <a:off x="4560885" y="1176119"/>
              <a:ext cx="2382842" cy="2306491"/>
              <a:chOff x="5403708" y="3487562"/>
              <a:chExt cx="2382842" cy="2306491"/>
            </a:xfrm>
          </p:grpSpPr>
          <p:cxnSp>
            <p:nvCxnSpPr>
              <p:cNvPr id="199" name="Straight Arrow Connector 198"/>
              <p:cNvCxnSpPr>
                <a:stCxn id="192" idx="5"/>
                <a:endCxn id="198" idx="1"/>
              </p:cNvCxnSpPr>
              <p:nvPr/>
            </p:nvCxnSpPr>
            <p:spPr>
              <a:xfrm>
                <a:off x="7050117" y="4882524"/>
                <a:ext cx="403047" cy="588189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 84"/>
              <p:cNvGrpSpPr/>
              <p:nvPr/>
            </p:nvGrpSpPr>
            <p:grpSpPr>
              <a:xfrm>
                <a:off x="7395964" y="5415237"/>
                <a:ext cx="390586" cy="378816"/>
                <a:chOff x="7395964" y="5415237"/>
                <a:chExt cx="390586" cy="378816"/>
              </a:xfrm>
            </p:grpSpPr>
            <p:sp>
              <p:nvSpPr>
                <p:cNvPr id="198" name="Oval 197"/>
                <p:cNvSpPr/>
                <p:nvPr/>
              </p:nvSpPr>
              <p:spPr>
                <a:xfrm>
                  <a:off x="7395964" y="5415237"/>
                  <a:ext cx="390586" cy="37881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7443741" y="5464166"/>
                  <a:ext cx="305899" cy="2611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7</a:t>
                  </a:r>
                  <a:endParaRPr lang="en-US" b="1" dirty="0" smtClean="0"/>
                </a:p>
              </p:txBody>
            </p:sp>
          </p:grpSp>
          <p:sp>
            <p:nvSpPr>
              <p:cNvPr id="201" name="TextBox 200"/>
              <p:cNvSpPr txBox="1"/>
              <p:nvPr/>
            </p:nvSpPr>
            <p:spPr>
              <a:xfrm>
                <a:off x="6974775" y="5116936"/>
                <a:ext cx="3398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4</a:t>
                </a:r>
              </a:p>
            </p:txBody>
          </p:sp>
          <p:grpSp>
            <p:nvGrpSpPr>
              <p:cNvPr id="180" name="Group 179"/>
              <p:cNvGrpSpPr/>
              <p:nvPr/>
            </p:nvGrpSpPr>
            <p:grpSpPr>
              <a:xfrm>
                <a:off x="5403708" y="3487562"/>
                <a:ext cx="2345114" cy="1453411"/>
                <a:chOff x="3377756" y="3554277"/>
                <a:chExt cx="2345114" cy="1453411"/>
              </a:xfrm>
            </p:grpSpPr>
            <p:grpSp>
              <p:nvGrpSpPr>
                <p:cNvPr id="181" name="Group 180"/>
                <p:cNvGrpSpPr/>
                <p:nvPr/>
              </p:nvGrpSpPr>
              <p:grpSpPr>
                <a:xfrm>
                  <a:off x="3377756" y="3690245"/>
                  <a:ext cx="2345114" cy="1317443"/>
                  <a:chOff x="3377756" y="3690245"/>
                  <a:chExt cx="2345114" cy="1317443"/>
                </a:xfrm>
              </p:grpSpPr>
              <p:grpSp>
                <p:nvGrpSpPr>
                  <p:cNvPr id="184" name="Group 183"/>
                  <p:cNvGrpSpPr/>
                  <p:nvPr/>
                </p:nvGrpSpPr>
                <p:grpSpPr>
                  <a:xfrm>
                    <a:off x="3377756" y="3690245"/>
                    <a:ext cx="2345114" cy="1317443"/>
                    <a:chOff x="538764" y="2234119"/>
                    <a:chExt cx="2605274" cy="1486390"/>
                  </a:xfrm>
                </p:grpSpPr>
                <p:grpSp>
                  <p:nvGrpSpPr>
                    <p:cNvPr id="187" name="Group 186"/>
                    <p:cNvGrpSpPr/>
                    <p:nvPr/>
                  </p:nvGrpSpPr>
                  <p:grpSpPr>
                    <a:xfrm>
                      <a:off x="538764" y="2234119"/>
                      <a:ext cx="2605274" cy="1486390"/>
                      <a:chOff x="672813" y="3338604"/>
                      <a:chExt cx="2957361" cy="1628719"/>
                    </a:xfrm>
                  </p:grpSpPr>
                  <p:sp>
                    <p:nvSpPr>
                      <p:cNvPr id="189" name="Oval 188"/>
                      <p:cNvSpPr/>
                      <p:nvPr/>
                    </p:nvSpPr>
                    <p:spPr>
                      <a:xfrm>
                        <a:off x="1519650" y="3347836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0" name="Oval 189"/>
                      <p:cNvSpPr/>
                      <p:nvPr/>
                    </p:nvSpPr>
                    <p:spPr>
                      <a:xfrm>
                        <a:off x="3137617" y="3338604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1" name="Oval 190"/>
                      <p:cNvSpPr/>
                      <p:nvPr/>
                    </p:nvSpPr>
                    <p:spPr>
                      <a:xfrm>
                        <a:off x="672813" y="4499000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2" name="Oval 191"/>
                      <p:cNvSpPr/>
                      <p:nvPr/>
                    </p:nvSpPr>
                    <p:spPr>
                      <a:xfrm>
                        <a:off x="2328633" y="4495326"/>
                        <a:ext cx="492557" cy="468321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93" name="Straight Arrow Connector 192"/>
                      <p:cNvCxnSpPr>
                        <a:stCxn id="189" idx="5"/>
                        <a:endCxn id="192" idx="1"/>
                      </p:cNvCxnSpPr>
                      <p:nvPr/>
                    </p:nvCxnSpPr>
                    <p:spPr>
                      <a:xfrm>
                        <a:off x="1940074" y="3747575"/>
                        <a:ext cx="460692" cy="816336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4" name="TextBox 193"/>
                      <p:cNvSpPr txBox="1"/>
                      <p:nvPr/>
                    </p:nvSpPr>
                    <p:spPr>
                      <a:xfrm>
                        <a:off x="1552302" y="3406636"/>
                        <a:ext cx="428622" cy="3228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1</a:t>
                        </a:r>
                      </a:p>
                    </p:txBody>
                  </p:sp>
                  <p:sp>
                    <p:nvSpPr>
                      <p:cNvPr id="195" name="TextBox 194"/>
                      <p:cNvSpPr txBox="1"/>
                      <p:nvPr/>
                    </p:nvSpPr>
                    <p:spPr>
                      <a:xfrm>
                        <a:off x="2370064" y="4546865"/>
                        <a:ext cx="275480" cy="3228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/>
                          <a:t>4</a:t>
                        </a:r>
                        <a:endParaRPr lang="en-US" b="1" dirty="0" smtClean="0"/>
                      </a:p>
                    </p:txBody>
                  </p:sp>
                  <p:sp>
                    <p:nvSpPr>
                      <p:cNvPr id="196" name="TextBox 195"/>
                      <p:cNvSpPr txBox="1"/>
                      <p:nvPr/>
                    </p:nvSpPr>
                    <p:spPr>
                      <a:xfrm>
                        <a:off x="728951" y="4559123"/>
                        <a:ext cx="452413" cy="3228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3</a:t>
                        </a:r>
                      </a:p>
                    </p:txBody>
                  </p:sp>
                  <p:sp>
                    <p:nvSpPr>
                      <p:cNvPr id="197" name="TextBox 196"/>
                      <p:cNvSpPr txBox="1"/>
                      <p:nvPr/>
                    </p:nvSpPr>
                    <p:spPr>
                      <a:xfrm>
                        <a:off x="3201552" y="3379783"/>
                        <a:ext cx="428622" cy="3228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2</a:t>
                        </a:r>
                      </a:p>
                    </p:txBody>
                  </p:sp>
                </p:grpSp>
                <p:sp>
                  <p:nvSpPr>
                    <p:cNvPr id="188" name="TextBox 187"/>
                    <p:cNvSpPr txBox="1"/>
                    <p:nvPr/>
                  </p:nvSpPr>
                  <p:spPr>
                    <a:xfrm>
                      <a:off x="1480481" y="2775759"/>
                      <a:ext cx="377593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p:txBody>
                </p:sp>
              </p:grpSp>
              <p:cxnSp>
                <p:nvCxnSpPr>
                  <p:cNvPr id="185" name="Straight Arrow Connector 184"/>
                  <p:cNvCxnSpPr>
                    <a:stCxn id="191" idx="6"/>
                    <a:endCxn id="192" idx="2"/>
                  </p:cNvCxnSpPr>
                  <p:nvPr/>
                </p:nvCxnSpPr>
                <p:spPr>
                  <a:xfrm flipV="1">
                    <a:off x="3768341" y="4815307"/>
                    <a:ext cx="922439" cy="2972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3944466" y="4518565"/>
                    <a:ext cx="33988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2</a:t>
                    </a:r>
                  </a:p>
                </p:txBody>
              </p:sp>
            </p:grpSp>
            <p:cxnSp>
              <p:nvCxnSpPr>
                <p:cNvPr id="182" name="Straight Arrow Connector 181"/>
                <p:cNvCxnSpPr>
                  <a:stCxn id="189" idx="6"/>
                  <a:endCxn id="190" idx="2"/>
                </p:cNvCxnSpPr>
                <p:nvPr/>
              </p:nvCxnSpPr>
              <p:spPr>
                <a:xfrm flipV="1">
                  <a:off x="4439862" y="3879654"/>
                  <a:ext cx="892423" cy="7468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TextBox 182"/>
                <p:cNvSpPr txBox="1"/>
                <p:nvPr/>
              </p:nvSpPr>
              <p:spPr>
                <a:xfrm>
                  <a:off x="4750943" y="3554277"/>
                  <a:ext cx="33988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2</a:t>
                  </a:r>
                </a:p>
              </p:txBody>
            </p:sp>
          </p:grpSp>
        </p:grpSp>
        <p:cxnSp>
          <p:nvCxnSpPr>
            <p:cNvPr id="236" name="Straight Arrow Connector 235"/>
            <p:cNvCxnSpPr>
              <a:stCxn id="190" idx="3"/>
              <a:endCxn id="192" idx="7"/>
            </p:cNvCxnSpPr>
            <p:nvPr/>
          </p:nvCxnSpPr>
          <p:spPr>
            <a:xfrm flipH="1">
              <a:off x="6207294" y="1635428"/>
              <a:ext cx="365320" cy="667788"/>
            </a:xfrm>
            <a:prstGeom prst="straightConnector1">
              <a:avLst/>
            </a:prstGeom>
            <a:ln w="44450" cmpd="sng">
              <a:solidFill>
                <a:schemeClr val="accent4">
                  <a:lumMod val="60000"/>
                  <a:lumOff val="4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466555" y="5529110"/>
            <a:ext cx="1182642" cy="529206"/>
            <a:chOff x="1466555" y="5529110"/>
            <a:chExt cx="1182642" cy="529206"/>
          </a:xfrm>
        </p:grpSpPr>
        <p:cxnSp>
          <p:nvCxnSpPr>
            <p:cNvPr id="158" name="Straight Arrow Connector 157"/>
            <p:cNvCxnSpPr>
              <a:stCxn id="159" idx="6"/>
              <a:endCxn id="156" idx="2"/>
            </p:cNvCxnSpPr>
            <p:nvPr/>
          </p:nvCxnSpPr>
          <p:spPr>
            <a:xfrm>
              <a:off x="1857140" y="5718519"/>
              <a:ext cx="792057" cy="9943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/>
            <p:cNvSpPr/>
            <p:nvPr/>
          </p:nvSpPr>
          <p:spPr>
            <a:xfrm>
              <a:off x="1466555" y="5529110"/>
              <a:ext cx="390585" cy="378818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492829" y="5551154"/>
              <a:ext cx="377593" cy="294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/>
                <a:t>6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030128" y="5758243"/>
              <a:ext cx="339887" cy="300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56941" y="3611379"/>
            <a:ext cx="2382842" cy="2306491"/>
            <a:chOff x="656941" y="3611379"/>
            <a:chExt cx="2382842" cy="2306491"/>
          </a:xfrm>
        </p:grpSpPr>
        <p:grpSp>
          <p:nvGrpSpPr>
            <p:cNvPr id="53" name="Group 52"/>
            <p:cNvGrpSpPr/>
            <p:nvPr/>
          </p:nvGrpSpPr>
          <p:grpSpPr>
            <a:xfrm>
              <a:off x="656941" y="3611379"/>
              <a:ext cx="2382842" cy="2306491"/>
              <a:chOff x="1284380" y="3748402"/>
              <a:chExt cx="2382842" cy="2306491"/>
            </a:xfrm>
          </p:grpSpPr>
          <p:cxnSp>
            <p:nvCxnSpPr>
              <p:cNvPr id="126" name="Straight Arrow Connector 125"/>
              <p:cNvCxnSpPr>
                <a:stCxn id="150" idx="5"/>
                <a:endCxn id="156" idx="1"/>
              </p:cNvCxnSpPr>
              <p:nvPr/>
            </p:nvCxnSpPr>
            <p:spPr>
              <a:xfrm>
                <a:off x="2930789" y="5143364"/>
                <a:ext cx="403047" cy="588189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7" name="Group 126"/>
              <p:cNvGrpSpPr/>
              <p:nvPr/>
            </p:nvGrpSpPr>
            <p:grpSpPr>
              <a:xfrm>
                <a:off x="3276636" y="5676077"/>
                <a:ext cx="390586" cy="378816"/>
                <a:chOff x="7395964" y="5415237"/>
                <a:chExt cx="390586" cy="378816"/>
              </a:xfrm>
            </p:grpSpPr>
            <p:sp>
              <p:nvSpPr>
                <p:cNvPr id="156" name="Oval 155"/>
                <p:cNvSpPr/>
                <p:nvPr/>
              </p:nvSpPr>
              <p:spPr>
                <a:xfrm>
                  <a:off x="7395964" y="5415237"/>
                  <a:ext cx="390586" cy="37881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7443741" y="5464166"/>
                  <a:ext cx="305899" cy="2611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7</a:t>
                  </a:r>
                  <a:endParaRPr lang="en-US" b="1" dirty="0" smtClean="0"/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2855447" y="5377776"/>
                <a:ext cx="3398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4</a:t>
                </a:r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1284380" y="3748402"/>
                <a:ext cx="2345114" cy="1453411"/>
                <a:chOff x="3377756" y="3554277"/>
                <a:chExt cx="2345114" cy="1453411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3377756" y="3690245"/>
                  <a:ext cx="2345114" cy="1317443"/>
                  <a:chOff x="3377756" y="3690245"/>
                  <a:chExt cx="2345114" cy="1317443"/>
                </a:xfrm>
              </p:grpSpPr>
              <p:grpSp>
                <p:nvGrpSpPr>
                  <p:cNvPr id="142" name="Group 141"/>
                  <p:cNvGrpSpPr/>
                  <p:nvPr/>
                </p:nvGrpSpPr>
                <p:grpSpPr>
                  <a:xfrm>
                    <a:off x="3377756" y="3690245"/>
                    <a:ext cx="2345114" cy="1317443"/>
                    <a:chOff x="538764" y="2234119"/>
                    <a:chExt cx="2605274" cy="1486390"/>
                  </a:xfrm>
                </p:grpSpPr>
                <p:grpSp>
                  <p:nvGrpSpPr>
                    <p:cNvPr id="145" name="Group 144"/>
                    <p:cNvGrpSpPr/>
                    <p:nvPr/>
                  </p:nvGrpSpPr>
                  <p:grpSpPr>
                    <a:xfrm>
                      <a:off x="538764" y="2234119"/>
                      <a:ext cx="2605274" cy="1486390"/>
                      <a:chOff x="672813" y="3338604"/>
                      <a:chExt cx="2957361" cy="1628719"/>
                    </a:xfrm>
                  </p:grpSpPr>
                  <p:sp>
                    <p:nvSpPr>
                      <p:cNvPr id="147" name="Oval 146"/>
                      <p:cNvSpPr/>
                      <p:nvPr/>
                    </p:nvSpPr>
                    <p:spPr>
                      <a:xfrm>
                        <a:off x="1519650" y="3347836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8" name="Oval 147"/>
                      <p:cNvSpPr/>
                      <p:nvPr/>
                    </p:nvSpPr>
                    <p:spPr>
                      <a:xfrm>
                        <a:off x="3137617" y="3338604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9" name="Oval 148"/>
                      <p:cNvSpPr/>
                      <p:nvPr/>
                    </p:nvSpPr>
                    <p:spPr>
                      <a:xfrm>
                        <a:off x="672813" y="4499000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0" name="Oval 149"/>
                      <p:cNvSpPr/>
                      <p:nvPr/>
                    </p:nvSpPr>
                    <p:spPr>
                      <a:xfrm>
                        <a:off x="2328633" y="4495326"/>
                        <a:ext cx="492557" cy="468321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51" name="Straight Arrow Connector 150"/>
                      <p:cNvCxnSpPr>
                        <a:stCxn id="147" idx="5"/>
                        <a:endCxn id="150" idx="1"/>
                      </p:cNvCxnSpPr>
                      <p:nvPr/>
                    </p:nvCxnSpPr>
                    <p:spPr>
                      <a:xfrm>
                        <a:off x="1940074" y="3747575"/>
                        <a:ext cx="460692" cy="816336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2" name="TextBox 151"/>
                      <p:cNvSpPr txBox="1"/>
                      <p:nvPr/>
                    </p:nvSpPr>
                    <p:spPr>
                      <a:xfrm>
                        <a:off x="1552302" y="3406636"/>
                        <a:ext cx="428622" cy="3228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1</a:t>
                        </a:r>
                      </a:p>
                    </p:txBody>
                  </p:sp>
                  <p:sp>
                    <p:nvSpPr>
                      <p:cNvPr id="153" name="TextBox 152"/>
                      <p:cNvSpPr txBox="1"/>
                      <p:nvPr/>
                    </p:nvSpPr>
                    <p:spPr>
                      <a:xfrm>
                        <a:off x="2370064" y="4546865"/>
                        <a:ext cx="275480" cy="3228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/>
                          <a:t>4</a:t>
                        </a:r>
                        <a:endParaRPr lang="en-US" b="1" dirty="0" smtClean="0"/>
                      </a:p>
                    </p:txBody>
                  </p:sp>
                  <p:sp>
                    <p:nvSpPr>
                      <p:cNvPr id="154" name="TextBox 153"/>
                      <p:cNvSpPr txBox="1"/>
                      <p:nvPr/>
                    </p:nvSpPr>
                    <p:spPr>
                      <a:xfrm>
                        <a:off x="728951" y="4559123"/>
                        <a:ext cx="452413" cy="3228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3</a:t>
                        </a:r>
                      </a:p>
                    </p:txBody>
                  </p:sp>
                  <p:sp>
                    <p:nvSpPr>
                      <p:cNvPr id="155" name="TextBox 154"/>
                      <p:cNvSpPr txBox="1"/>
                      <p:nvPr/>
                    </p:nvSpPr>
                    <p:spPr>
                      <a:xfrm>
                        <a:off x="3201552" y="3379783"/>
                        <a:ext cx="428622" cy="3228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2</a:t>
                        </a:r>
                      </a:p>
                    </p:txBody>
                  </p:sp>
                </p:grpSp>
                <p:sp>
                  <p:nvSpPr>
                    <p:cNvPr id="146" name="TextBox 145"/>
                    <p:cNvSpPr txBox="1"/>
                    <p:nvPr/>
                  </p:nvSpPr>
                  <p:spPr>
                    <a:xfrm>
                      <a:off x="1480481" y="2775759"/>
                      <a:ext cx="377593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p:txBody>
                </p:sp>
              </p:grpSp>
              <p:cxnSp>
                <p:nvCxnSpPr>
                  <p:cNvPr id="143" name="Straight Arrow Connector 142"/>
                  <p:cNvCxnSpPr>
                    <a:stCxn id="149" idx="6"/>
                    <a:endCxn id="150" idx="2"/>
                  </p:cNvCxnSpPr>
                  <p:nvPr/>
                </p:nvCxnSpPr>
                <p:spPr>
                  <a:xfrm flipV="1">
                    <a:off x="3768341" y="4815307"/>
                    <a:ext cx="922439" cy="2972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3944466" y="4518565"/>
                    <a:ext cx="33988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2</a:t>
                    </a:r>
                  </a:p>
                </p:txBody>
              </p:sp>
            </p:grpSp>
            <p:cxnSp>
              <p:nvCxnSpPr>
                <p:cNvPr id="131" name="Straight Arrow Connector 130"/>
                <p:cNvCxnSpPr>
                  <a:stCxn id="147" idx="6"/>
                  <a:endCxn id="148" idx="2"/>
                </p:cNvCxnSpPr>
                <p:nvPr/>
              </p:nvCxnSpPr>
              <p:spPr>
                <a:xfrm flipV="1">
                  <a:off x="4439862" y="3879654"/>
                  <a:ext cx="892423" cy="7468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TextBox 140"/>
                <p:cNvSpPr txBox="1"/>
                <p:nvPr/>
              </p:nvSpPr>
              <p:spPr>
                <a:xfrm>
                  <a:off x="4750943" y="3554277"/>
                  <a:ext cx="33988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2</a:t>
                  </a:r>
                </a:p>
              </p:txBody>
            </p:sp>
          </p:grpSp>
        </p:grpSp>
        <p:cxnSp>
          <p:nvCxnSpPr>
            <p:cNvPr id="240" name="Straight Arrow Connector 239"/>
            <p:cNvCxnSpPr>
              <a:stCxn id="148" idx="3"/>
              <a:endCxn id="150" idx="7"/>
            </p:cNvCxnSpPr>
            <p:nvPr/>
          </p:nvCxnSpPr>
          <p:spPr>
            <a:xfrm flipH="1">
              <a:off x="2303350" y="4070688"/>
              <a:ext cx="365320" cy="667788"/>
            </a:xfrm>
            <a:prstGeom prst="straightConnector1">
              <a:avLst/>
            </a:prstGeom>
            <a:ln w="44450" cmpd="sng">
              <a:solidFill>
                <a:schemeClr val="accent4">
                  <a:lumMod val="40000"/>
                  <a:lumOff val="6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Arrow Connector 242"/>
          <p:cNvCxnSpPr>
            <a:stCxn id="147" idx="3"/>
            <a:endCxn id="149" idx="7"/>
          </p:cNvCxnSpPr>
          <p:nvPr/>
        </p:nvCxnSpPr>
        <p:spPr>
          <a:xfrm flipH="1">
            <a:off x="990326" y="4078156"/>
            <a:ext cx="395336" cy="663293"/>
          </a:xfrm>
          <a:prstGeom prst="straightConnector1">
            <a:avLst/>
          </a:prstGeom>
          <a:ln w="44450" cmpd="sng">
            <a:solidFill>
              <a:schemeClr val="accent4">
                <a:lumMod val="40000"/>
                <a:lumOff val="6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13" idx="5"/>
          </p:cNvCxnSpPr>
          <p:nvPr/>
        </p:nvCxnSpPr>
        <p:spPr>
          <a:xfrm>
            <a:off x="4589289" y="5387676"/>
            <a:ext cx="511342" cy="541841"/>
          </a:xfrm>
          <a:prstGeom prst="straightConnector1">
            <a:avLst/>
          </a:prstGeom>
          <a:ln w="44450" cmpd="sng">
            <a:solidFill>
              <a:schemeClr val="accent4">
                <a:lumMod val="40000"/>
                <a:lumOff val="6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6581546" y="5044208"/>
            <a:ext cx="600403" cy="928685"/>
            <a:chOff x="6581546" y="5044208"/>
            <a:chExt cx="600403" cy="928685"/>
          </a:xfrm>
        </p:grpSpPr>
        <p:sp>
          <p:nvSpPr>
            <p:cNvPr id="223" name="Oval 222"/>
            <p:cNvSpPr/>
            <p:nvPr/>
          </p:nvSpPr>
          <p:spPr>
            <a:xfrm>
              <a:off x="6787281" y="5044208"/>
              <a:ext cx="390586" cy="37881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6842307" y="5081328"/>
              <a:ext cx="305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/>
                <a:t>5</a:t>
              </a:r>
            </a:p>
          </p:txBody>
        </p:sp>
        <p:cxnSp>
          <p:nvCxnSpPr>
            <p:cNvPr id="225" name="Straight Arrow Connector 224"/>
            <p:cNvCxnSpPr>
              <a:stCxn id="220" idx="7"/>
              <a:endCxn id="223" idx="4"/>
            </p:cNvCxnSpPr>
            <p:nvPr/>
          </p:nvCxnSpPr>
          <p:spPr>
            <a:xfrm flipV="1">
              <a:off x="6581546" y="5423024"/>
              <a:ext cx="401028" cy="5498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/>
            <p:cNvSpPr txBox="1"/>
            <p:nvPr/>
          </p:nvSpPr>
          <p:spPr>
            <a:xfrm>
              <a:off x="6842062" y="5578594"/>
              <a:ext cx="3398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solidFill>
                    <a:srgbClr val="0070C0"/>
                  </a:solidFill>
                </a:rPr>
                <a:t>6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255904" y="3989742"/>
            <a:ext cx="2382842" cy="2446937"/>
            <a:chOff x="4255904" y="3989742"/>
            <a:chExt cx="2382842" cy="2446937"/>
          </a:xfrm>
        </p:grpSpPr>
        <p:grpSp>
          <p:nvGrpSpPr>
            <p:cNvPr id="162" name="Group 161"/>
            <p:cNvGrpSpPr/>
            <p:nvPr/>
          </p:nvGrpSpPr>
          <p:grpSpPr>
            <a:xfrm>
              <a:off x="4255904" y="3989742"/>
              <a:ext cx="2382842" cy="2446937"/>
              <a:chOff x="1284380" y="3748402"/>
              <a:chExt cx="2382842" cy="244693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1284380" y="3748402"/>
                <a:ext cx="2382842" cy="2306491"/>
                <a:chOff x="1284380" y="3748402"/>
                <a:chExt cx="2382842" cy="2306491"/>
              </a:xfrm>
            </p:grpSpPr>
            <p:cxnSp>
              <p:nvCxnSpPr>
                <p:cNvPr id="168" name="Straight Arrow Connector 167"/>
                <p:cNvCxnSpPr>
                  <a:stCxn id="214" idx="5"/>
                  <a:endCxn id="220" idx="1"/>
                </p:cNvCxnSpPr>
                <p:nvPr/>
              </p:nvCxnSpPr>
              <p:spPr>
                <a:xfrm>
                  <a:off x="2930789" y="5143364"/>
                  <a:ext cx="403047" cy="588189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9" name="Group 168"/>
                <p:cNvGrpSpPr/>
                <p:nvPr/>
              </p:nvGrpSpPr>
              <p:grpSpPr>
                <a:xfrm>
                  <a:off x="3276636" y="5676077"/>
                  <a:ext cx="390586" cy="378816"/>
                  <a:chOff x="7395964" y="5415237"/>
                  <a:chExt cx="390586" cy="378816"/>
                </a:xfrm>
              </p:grpSpPr>
              <p:sp>
                <p:nvSpPr>
                  <p:cNvPr id="220" name="Oval 219"/>
                  <p:cNvSpPr/>
                  <p:nvPr/>
                </p:nvSpPr>
                <p:spPr>
                  <a:xfrm>
                    <a:off x="7395964" y="5415237"/>
                    <a:ext cx="390586" cy="378816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7443741" y="5464166"/>
                    <a:ext cx="305899" cy="2611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7</a:t>
                    </a:r>
                    <a:endParaRPr lang="en-US" b="1" dirty="0" smtClean="0"/>
                  </a:p>
                </p:txBody>
              </p:sp>
            </p:grpSp>
            <p:sp>
              <p:nvSpPr>
                <p:cNvPr id="170" name="TextBox 169"/>
                <p:cNvSpPr txBox="1"/>
                <p:nvPr/>
              </p:nvSpPr>
              <p:spPr>
                <a:xfrm>
                  <a:off x="2855447" y="5377776"/>
                  <a:ext cx="33988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4</a:t>
                  </a:r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1284380" y="3748402"/>
                  <a:ext cx="2345114" cy="1453411"/>
                  <a:chOff x="3377756" y="3554277"/>
                  <a:chExt cx="2345114" cy="1453411"/>
                </a:xfrm>
              </p:grpSpPr>
              <p:grpSp>
                <p:nvGrpSpPr>
                  <p:cNvPr id="172" name="Group 171"/>
                  <p:cNvGrpSpPr/>
                  <p:nvPr/>
                </p:nvGrpSpPr>
                <p:grpSpPr>
                  <a:xfrm>
                    <a:off x="3377756" y="3690245"/>
                    <a:ext cx="2345114" cy="1317443"/>
                    <a:chOff x="3377756" y="3690245"/>
                    <a:chExt cx="2345114" cy="1317443"/>
                  </a:xfrm>
                </p:grpSpPr>
                <p:grpSp>
                  <p:nvGrpSpPr>
                    <p:cNvPr id="175" name="Group 174"/>
                    <p:cNvGrpSpPr/>
                    <p:nvPr/>
                  </p:nvGrpSpPr>
                  <p:grpSpPr>
                    <a:xfrm>
                      <a:off x="3377756" y="3690245"/>
                      <a:ext cx="2345114" cy="1317443"/>
                      <a:chOff x="538764" y="2234119"/>
                      <a:chExt cx="2605274" cy="1486390"/>
                    </a:xfrm>
                  </p:grpSpPr>
                  <p:grpSp>
                    <p:nvGrpSpPr>
                      <p:cNvPr id="209" name="Group 208"/>
                      <p:cNvGrpSpPr/>
                      <p:nvPr/>
                    </p:nvGrpSpPr>
                    <p:grpSpPr>
                      <a:xfrm>
                        <a:off x="538764" y="2234119"/>
                        <a:ext cx="2605274" cy="1486390"/>
                        <a:chOff x="672813" y="3338604"/>
                        <a:chExt cx="2957361" cy="1628719"/>
                      </a:xfrm>
                    </p:grpSpPr>
                    <p:sp>
                      <p:nvSpPr>
                        <p:cNvPr id="211" name="Oval 210"/>
                        <p:cNvSpPr/>
                        <p:nvPr/>
                      </p:nvSpPr>
                      <p:spPr>
                        <a:xfrm>
                          <a:off x="1519650" y="3347836"/>
                          <a:ext cx="492557" cy="468323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2" name="Oval 211"/>
                        <p:cNvSpPr/>
                        <p:nvPr/>
                      </p:nvSpPr>
                      <p:spPr>
                        <a:xfrm>
                          <a:off x="3137617" y="3338604"/>
                          <a:ext cx="492557" cy="468323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3" name="Oval 212"/>
                        <p:cNvSpPr/>
                        <p:nvPr/>
                      </p:nvSpPr>
                      <p:spPr>
                        <a:xfrm>
                          <a:off x="672813" y="4499000"/>
                          <a:ext cx="492557" cy="468323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4" name="Oval 213"/>
                        <p:cNvSpPr/>
                        <p:nvPr/>
                      </p:nvSpPr>
                      <p:spPr>
                        <a:xfrm>
                          <a:off x="2328633" y="4495326"/>
                          <a:ext cx="492557" cy="468321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15" name="Straight Arrow Connector 214"/>
                        <p:cNvCxnSpPr>
                          <a:stCxn id="211" idx="5"/>
                          <a:endCxn id="214" idx="1"/>
                        </p:cNvCxnSpPr>
                        <p:nvPr/>
                      </p:nvCxnSpPr>
                      <p:spPr>
                        <a:xfrm>
                          <a:off x="1940074" y="3747575"/>
                          <a:ext cx="460692" cy="816336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16" name="TextBox 215"/>
                        <p:cNvSpPr txBox="1"/>
                        <p:nvPr/>
                      </p:nvSpPr>
                      <p:spPr>
                        <a:xfrm>
                          <a:off x="1552302" y="3406636"/>
                          <a:ext cx="428622" cy="3228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1</a:t>
                          </a:r>
                        </a:p>
                      </p:txBody>
                    </p:sp>
                    <p:sp>
                      <p:nvSpPr>
                        <p:cNvPr id="217" name="TextBox 216"/>
                        <p:cNvSpPr txBox="1"/>
                        <p:nvPr/>
                      </p:nvSpPr>
                      <p:spPr>
                        <a:xfrm>
                          <a:off x="2370064" y="4546865"/>
                          <a:ext cx="275480" cy="3228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/>
                            <a:t>4</a:t>
                          </a:r>
                          <a:endParaRPr lang="en-US" b="1" dirty="0" smtClean="0"/>
                        </a:p>
                      </p:txBody>
                    </p:sp>
                    <p:sp>
                      <p:nvSpPr>
                        <p:cNvPr id="218" name="TextBox 217"/>
                        <p:cNvSpPr txBox="1"/>
                        <p:nvPr/>
                      </p:nvSpPr>
                      <p:spPr>
                        <a:xfrm>
                          <a:off x="728951" y="4559123"/>
                          <a:ext cx="452413" cy="3228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3</a:t>
                          </a:r>
                        </a:p>
                      </p:txBody>
                    </p:sp>
                    <p:sp>
                      <p:nvSpPr>
                        <p:cNvPr id="219" name="TextBox 218"/>
                        <p:cNvSpPr txBox="1"/>
                        <p:nvPr/>
                      </p:nvSpPr>
                      <p:spPr>
                        <a:xfrm>
                          <a:off x="3201552" y="3379783"/>
                          <a:ext cx="428622" cy="3228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2</a:t>
                          </a:r>
                        </a:p>
                      </p:txBody>
                    </p:sp>
                  </p:grpSp>
                  <p:sp>
                    <p:nvSpPr>
                      <p:cNvPr id="210" name="TextBox 209"/>
                      <p:cNvSpPr txBox="1"/>
                      <p:nvPr/>
                    </p:nvSpPr>
                    <p:spPr>
                      <a:xfrm>
                        <a:off x="1480481" y="2775759"/>
                        <a:ext cx="37759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sz="1600" b="1" dirty="0" smtClean="0">
                            <a:solidFill>
                              <a:srgbClr val="0070C0"/>
                            </a:solidFill>
                          </a:rPr>
                          <a:t>1</a:t>
                        </a:r>
                      </a:p>
                    </p:txBody>
                  </p:sp>
                </p:grpSp>
                <p:cxnSp>
                  <p:nvCxnSpPr>
                    <p:cNvPr id="176" name="Straight Arrow Connector 175"/>
                    <p:cNvCxnSpPr>
                      <a:stCxn id="213" idx="6"/>
                      <a:endCxn id="214" idx="2"/>
                    </p:cNvCxnSpPr>
                    <p:nvPr/>
                  </p:nvCxnSpPr>
                  <p:spPr>
                    <a:xfrm flipV="1">
                      <a:off x="3768341" y="4815307"/>
                      <a:ext cx="922439" cy="2972"/>
                    </a:xfrm>
                    <a:prstGeom prst="straightConnector1">
                      <a:avLst/>
                    </a:prstGeom>
                    <a:ln w="44450">
                      <a:solidFill>
                        <a:schemeClr val="accent4">
                          <a:lumMod val="75000"/>
                        </a:schemeClr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7" name="TextBox 176"/>
                    <p:cNvSpPr txBox="1"/>
                    <p:nvPr/>
                  </p:nvSpPr>
                  <p:spPr>
                    <a:xfrm>
                      <a:off x="3944466" y="4518565"/>
                      <a:ext cx="339887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p:txBody>
                </p:sp>
              </p:grpSp>
              <p:cxnSp>
                <p:nvCxnSpPr>
                  <p:cNvPr id="173" name="Straight Arrow Connector 172"/>
                  <p:cNvCxnSpPr>
                    <a:stCxn id="211" idx="6"/>
                    <a:endCxn id="212" idx="2"/>
                  </p:cNvCxnSpPr>
                  <p:nvPr/>
                </p:nvCxnSpPr>
                <p:spPr>
                  <a:xfrm flipV="1">
                    <a:off x="4439862" y="3879654"/>
                    <a:ext cx="892423" cy="7468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4" name="TextBox 173"/>
                  <p:cNvSpPr txBox="1"/>
                  <p:nvPr/>
                </p:nvSpPr>
                <p:spPr>
                  <a:xfrm>
                    <a:off x="4750943" y="3554277"/>
                    <a:ext cx="33988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2</a:t>
                    </a:r>
                  </a:p>
                </p:txBody>
              </p:sp>
            </p:grpSp>
          </p:grpSp>
          <p:cxnSp>
            <p:nvCxnSpPr>
              <p:cNvPr id="164" name="Straight Arrow Connector 163"/>
              <p:cNvCxnSpPr>
                <a:stCxn id="165" idx="6"/>
                <a:endCxn id="220" idx="2"/>
              </p:cNvCxnSpPr>
              <p:nvPr/>
            </p:nvCxnSpPr>
            <p:spPr>
              <a:xfrm>
                <a:off x="2484579" y="5855542"/>
                <a:ext cx="792057" cy="9943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Oval 164"/>
              <p:cNvSpPr/>
              <p:nvPr/>
            </p:nvSpPr>
            <p:spPr>
              <a:xfrm>
                <a:off x="2093994" y="5666133"/>
                <a:ext cx="390585" cy="37881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2120268" y="5688177"/>
                <a:ext cx="377593" cy="294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 smtClean="0"/>
                  <a:t>6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2657567" y="5895266"/>
                <a:ext cx="339887" cy="300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1</a:t>
                </a:r>
              </a:p>
            </p:txBody>
          </p:sp>
        </p:grpSp>
        <p:cxnSp>
          <p:nvCxnSpPr>
            <p:cNvPr id="250" name="Straight Arrow Connector 249"/>
            <p:cNvCxnSpPr>
              <a:stCxn id="212" idx="3"/>
              <a:endCxn id="214" idx="7"/>
            </p:cNvCxnSpPr>
            <p:nvPr/>
          </p:nvCxnSpPr>
          <p:spPr>
            <a:xfrm flipH="1">
              <a:off x="5902313" y="4449051"/>
              <a:ext cx="365320" cy="667788"/>
            </a:xfrm>
            <a:prstGeom prst="straightConnector1">
              <a:avLst/>
            </a:prstGeom>
            <a:ln w="44450" cmpd="sng">
              <a:solidFill>
                <a:schemeClr val="accent4">
                  <a:lumMod val="40000"/>
                  <a:lumOff val="6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211" idx="3"/>
              <a:endCxn id="213" idx="7"/>
            </p:cNvCxnSpPr>
            <p:nvPr/>
          </p:nvCxnSpPr>
          <p:spPr>
            <a:xfrm flipH="1">
              <a:off x="4589289" y="4456519"/>
              <a:ext cx="395336" cy="663293"/>
            </a:xfrm>
            <a:prstGeom prst="straightConnector1">
              <a:avLst/>
            </a:prstGeom>
            <a:ln w="44450" cmpd="sng">
              <a:solidFill>
                <a:schemeClr val="accent4">
                  <a:lumMod val="40000"/>
                  <a:lumOff val="6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244607" y="248653"/>
            <a:ext cx="3025246" cy="2514600"/>
            <a:chOff x="152400" y="76200"/>
            <a:chExt cx="3025246" cy="2514600"/>
          </a:xfrm>
        </p:grpSpPr>
        <p:sp>
          <p:nvSpPr>
            <p:cNvPr id="179" name="Rounded Rectangle 178"/>
            <p:cNvSpPr/>
            <p:nvPr/>
          </p:nvSpPr>
          <p:spPr>
            <a:xfrm>
              <a:off x="152400" y="76200"/>
              <a:ext cx="3025246" cy="2514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49000"/>
              </a:schemeClr>
            </a:solidFill>
            <a:ln w="19050" cmpd="sng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2" name="Group 201"/>
            <p:cNvGrpSpPr/>
            <p:nvPr/>
          </p:nvGrpSpPr>
          <p:grpSpPr>
            <a:xfrm>
              <a:off x="236663" y="204964"/>
              <a:ext cx="2697841" cy="2168242"/>
              <a:chOff x="538764" y="2075473"/>
              <a:chExt cx="3300175" cy="2674540"/>
            </a:xfrm>
          </p:grpSpPr>
          <p:sp>
            <p:nvSpPr>
              <p:cNvPr id="203" name="TextBox 202"/>
              <p:cNvSpPr txBox="1"/>
              <p:nvPr/>
            </p:nvSpPr>
            <p:spPr>
              <a:xfrm>
                <a:off x="2826860" y="3145091"/>
                <a:ext cx="3775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7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2559879" y="3682329"/>
                <a:ext cx="3775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4</a:t>
                </a:r>
              </a:p>
            </p:txBody>
          </p:sp>
          <p:grpSp>
            <p:nvGrpSpPr>
              <p:cNvPr id="205" name="Group 204"/>
              <p:cNvGrpSpPr/>
              <p:nvPr/>
            </p:nvGrpSpPr>
            <p:grpSpPr>
              <a:xfrm>
                <a:off x="538764" y="2075473"/>
                <a:ext cx="3300175" cy="2674540"/>
                <a:chOff x="538764" y="2075473"/>
                <a:chExt cx="3300175" cy="2674540"/>
              </a:xfrm>
            </p:grpSpPr>
            <p:grpSp>
              <p:nvGrpSpPr>
                <p:cNvPr id="206" name="Group 205"/>
                <p:cNvGrpSpPr/>
                <p:nvPr/>
              </p:nvGrpSpPr>
              <p:grpSpPr>
                <a:xfrm>
                  <a:off x="538764" y="2075473"/>
                  <a:ext cx="3300175" cy="2674540"/>
                  <a:chOff x="304800" y="1258991"/>
                  <a:chExt cx="3300175" cy="2674540"/>
                </a:xfrm>
              </p:grpSpPr>
              <p:grpSp>
                <p:nvGrpSpPr>
                  <p:cNvPr id="226" name="Group 225"/>
                  <p:cNvGrpSpPr/>
                  <p:nvPr/>
                </p:nvGrpSpPr>
                <p:grpSpPr>
                  <a:xfrm>
                    <a:off x="304800" y="1417638"/>
                    <a:ext cx="3233057" cy="2370591"/>
                    <a:chOff x="603039" y="1771595"/>
                    <a:chExt cx="2873582" cy="2092255"/>
                  </a:xfrm>
                </p:grpSpPr>
                <p:cxnSp>
                  <p:nvCxnSpPr>
                    <p:cNvPr id="237" name="Straight Arrow Connector 236"/>
                    <p:cNvCxnSpPr>
                      <a:stCxn id="263" idx="3"/>
                      <a:endCxn id="244" idx="7"/>
                    </p:cNvCxnSpPr>
                    <p:nvPr/>
                  </p:nvCxnSpPr>
                  <p:spPr>
                    <a:xfrm flipH="1">
                      <a:off x="1626748" y="3025262"/>
                      <a:ext cx="329271" cy="516616"/>
                    </a:xfrm>
                    <a:prstGeom prst="straightConnector1">
                      <a:avLst/>
                    </a:prstGeom>
                    <a:ln w="44450">
                      <a:solidFill>
                        <a:schemeClr val="accent4">
                          <a:lumMod val="75000"/>
                        </a:schemeClr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38" name="Group 237"/>
                    <p:cNvGrpSpPr/>
                    <p:nvPr/>
                  </p:nvGrpSpPr>
                  <p:grpSpPr>
                    <a:xfrm>
                      <a:off x="603039" y="1771595"/>
                      <a:ext cx="2873582" cy="2092255"/>
                      <a:chOff x="603039" y="1771595"/>
                      <a:chExt cx="2873582" cy="2092255"/>
                    </a:xfrm>
                  </p:grpSpPr>
                  <p:grpSp>
                    <p:nvGrpSpPr>
                      <p:cNvPr id="241" name="Group 240"/>
                      <p:cNvGrpSpPr/>
                      <p:nvPr/>
                    </p:nvGrpSpPr>
                    <p:grpSpPr>
                      <a:xfrm>
                        <a:off x="603039" y="1771595"/>
                        <a:ext cx="2315601" cy="1311870"/>
                        <a:chOff x="672813" y="3338604"/>
                        <a:chExt cx="2957361" cy="1628719"/>
                      </a:xfrm>
                    </p:grpSpPr>
                    <p:cxnSp>
                      <p:nvCxnSpPr>
                        <p:cNvPr id="258" name="Straight Arrow Connector 257"/>
                        <p:cNvCxnSpPr>
                          <a:stCxn id="263" idx="2"/>
                          <a:endCxn id="261" idx="6"/>
                        </p:cNvCxnSpPr>
                        <p:nvPr/>
                      </p:nvCxnSpPr>
                      <p:spPr>
                        <a:xfrm flipH="1">
                          <a:off x="1165370" y="4729487"/>
                          <a:ext cx="1163263" cy="3675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59" name="Oval 258"/>
                        <p:cNvSpPr/>
                        <p:nvPr/>
                      </p:nvSpPr>
                      <p:spPr>
                        <a:xfrm>
                          <a:off x="1519650" y="3347836"/>
                          <a:ext cx="492557" cy="468323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0" name="Oval 259"/>
                        <p:cNvSpPr/>
                        <p:nvPr/>
                      </p:nvSpPr>
                      <p:spPr>
                        <a:xfrm>
                          <a:off x="3137617" y="3338604"/>
                          <a:ext cx="492557" cy="468323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1" name="Oval 260"/>
                        <p:cNvSpPr/>
                        <p:nvPr/>
                      </p:nvSpPr>
                      <p:spPr>
                        <a:xfrm>
                          <a:off x="672813" y="4499000"/>
                          <a:ext cx="492557" cy="468323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62" name="Straight Arrow Connector 261"/>
                        <p:cNvCxnSpPr>
                          <a:stCxn id="259" idx="3"/>
                          <a:endCxn id="261" idx="7"/>
                        </p:cNvCxnSpPr>
                        <p:nvPr/>
                      </p:nvCxnSpPr>
                      <p:spPr>
                        <a:xfrm flipH="1">
                          <a:off x="1093237" y="3747575"/>
                          <a:ext cx="498546" cy="820010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63" name="Oval 262"/>
                        <p:cNvSpPr/>
                        <p:nvPr/>
                      </p:nvSpPr>
                      <p:spPr>
                        <a:xfrm>
                          <a:off x="2328633" y="4495326"/>
                          <a:ext cx="492557" cy="468321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64" name="Straight Arrow Connector 263"/>
                        <p:cNvCxnSpPr>
                          <a:stCxn id="260" idx="3"/>
                          <a:endCxn id="263" idx="7"/>
                        </p:cNvCxnSpPr>
                        <p:nvPr/>
                      </p:nvCxnSpPr>
                      <p:spPr>
                        <a:xfrm flipH="1">
                          <a:off x="2749057" y="3738343"/>
                          <a:ext cx="460693" cy="825568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5" name="Straight Arrow Connector 264"/>
                        <p:cNvCxnSpPr>
                          <a:stCxn id="259" idx="5"/>
                          <a:endCxn id="263" idx="1"/>
                        </p:cNvCxnSpPr>
                        <p:nvPr/>
                      </p:nvCxnSpPr>
                      <p:spPr>
                        <a:xfrm>
                          <a:off x="1940074" y="3747575"/>
                          <a:ext cx="460692" cy="816336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6" name="Straight Arrow Connector 265"/>
                        <p:cNvCxnSpPr>
                          <a:stCxn id="259" idx="6"/>
                          <a:endCxn id="260" idx="2"/>
                        </p:cNvCxnSpPr>
                        <p:nvPr/>
                      </p:nvCxnSpPr>
                      <p:spPr>
                        <a:xfrm flipV="1">
                          <a:off x="2012207" y="3572765"/>
                          <a:ext cx="1125410" cy="9232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67" name="TextBox 266"/>
                        <p:cNvSpPr txBox="1"/>
                        <p:nvPr/>
                      </p:nvSpPr>
                      <p:spPr>
                        <a:xfrm>
                          <a:off x="1556652" y="3396079"/>
                          <a:ext cx="428622" cy="3228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1</a:t>
                          </a:r>
                        </a:p>
                      </p:txBody>
                    </p:sp>
                    <p:sp>
                      <p:nvSpPr>
                        <p:cNvPr id="268" name="TextBox 267"/>
                        <p:cNvSpPr txBox="1"/>
                        <p:nvPr/>
                      </p:nvSpPr>
                      <p:spPr>
                        <a:xfrm>
                          <a:off x="2368777" y="4530063"/>
                          <a:ext cx="275479" cy="3228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/>
                            <a:t>4</a:t>
                          </a:r>
                          <a:endParaRPr lang="en-US" b="1" dirty="0" smtClean="0"/>
                        </a:p>
                      </p:txBody>
                    </p:sp>
                    <p:sp>
                      <p:nvSpPr>
                        <p:cNvPr id="269" name="TextBox 268"/>
                        <p:cNvSpPr txBox="1"/>
                        <p:nvPr/>
                      </p:nvSpPr>
                      <p:spPr>
                        <a:xfrm>
                          <a:off x="721806" y="4539539"/>
                          <a:ext cx="452412" cy="3228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3</a:t>
                          </a:r>
                        </a:p>
                      </p:txBody>
                    </p:sp>
                    <p:sp>
                      <p:nvSpPr>
                        <p:cNvPr id="270" name="TextBox 269"/>
                        <p:cNvSpPr txBox="1"/>
                        <p:nvPr/>
                      </p:nvSpPr>
                      <p:spPr>
                        <a:xfrm>
                          <a:off x="3195408" y="3374325"/>
                          <a:ext cx="428622" cy="3228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b="1" dirty="0" smtClean="0"/>
                            <a:t>2</a:t>
                          </a:r>
                        </a:p>
                      </p:txBody>
                    </p:sp>
                  </p:grpSp>
                  <p:sp>
                    <p:nvSpPr>
                      <p:cNvPr id="242" name="Oval 241"/>
                      <p:cNvSpPr/>
                      <p:nvPr/>
                    </p:nvSpPr>
                    <p:spPr>
                      <a:xfrm>
                        <a:off x="3090951" y="2712968"/>
                        <a:ext cx="385670" cy="37721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4" name="Oval 243"/>
                      <p:cNvSpPr/>
                      <p:nvPr/>
                    </p:nvSpPr>
                    <p:spPr>
                      <a:xfrm>
                        <a:off x="1297558" y="3486636"/>
                        <a:ext cx="385670" cy="37721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5" name="Oval 244"/>
                      <p:cNvSpPr/>
                      <p:nvPr/>
                    </p:nvSpPr>
                    <p:spPr>
                      <a:xfrm>
                        <a:off x="2584639" y="3486636"/>
                        <a:ext cx="385670" cy="37721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7" name="TextBox 246"/>
                      <p:cNvSpPr txBox="1"/>
                      <p:nvPr/>
                    </p:nvSpPr>
                    <p:spPr>
                      <a:xfrm>
                        <a:off x="3116961" y="2739566"/>
                        <a:ext cx="225087" cy="2600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5</a:t>
                        </a:r>
                      </a:p>
                    </p:txBody>
                  </p:sp>
                  <p:sp>
                    <p:nvSpPr>
                      <p:cNvPr id="248" name="TextBox 247"/>
                      <p:cNvSpPr txBox="1"/>
                      <p:nvPr/>
                    </p:nvSpPr>
                    <p:spPr>
                      <a:xfrm>
                        <a:off x="1308529" y="3522030"/>
                        <a:ext cx="335609" cy="2600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 smtClean="0"/>
                          <a:t>6</a:t>
                        </a:r>
                      </a:p>
                    </p:txBody>
                  </p:sp>
                  <p:sp>
                    <p:nvSpPr>
                      <p:cNvPr id="249" name="TextBox 248"/>
                      <p:cNvSpPr txBox="1"/>
                      <p:nvPr/>
                    </p:nvSpPr>
                    <p:spPr>
                      <a:xfrm>
                        <a:off x="2617911" y="3530462"/>
                        <a:ext cx="302049" cy="2600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/>
                          <a:t>7</a:t>
                        </a:r>
                        <a:endParaRPr lang="en-US" b="1" dirty="0" smtClean="0"/>
                      </a:p>
                    </p:txBody>
                  </p:sp>
                  <p:cxnSp>
                    <p:nvCxnSpPr>
                      <p:cNvPr id="251" name="Straight Arrow Connector 250"/>
                      <p:cNvCxnSpPr>
                        <a:stCxn id="260" idx="5"/>
                        <a:endCxn id="242" idx="0"/>
                      </p:cNvCxnSpPr>
                      <p:nvPr/>
                    </p:nvCxnSpPr>
                    <p:spPr>
                      <a:xfrm>
                        <a:off x="2862160" y="2093568"/>
                        <a:ext cx="421626" cy="619400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2" name="Straight Arrow Connector 251"/>
                      <p:cNvCxnSpPr>
                        <a:stCxn id="242" idx="2"/>
                        <a:endCxn id="263" idx="6"/>
                      </p:cNvCxnSpPr>
                      <p:nvPr/>
                    </p:nvCxnSpPr>
                    <p:spPr>
                      <a:xfrm flipH="1" flipV="1">
                        <a:off x="2285209" y="2891897"/>
                        <a:ext cx="805742" cy="9678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4" name="Straight Arrow Connector 253"/>
                      <p:cNvCxnSpPr>
                        <a:stCxn id="261" idx="5"/>
                        <a:endCxn id="244" idx="1"/>
                      </p:cNvCxnSpPr>
                      <p:nvPr/>
                    </p:nvCxnSpPr>
                    <p:spPr>
                      <a:xfrm>
                        <a:off x="932229" y="3028223"/>
                        <a:ext cx="421809" cy="513654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5" name="Straight Arrow Connector 254"/>
                      <p:cNvCxnSpPr>
                        <a:stCxn id="263" idx="5"/>
                        <a:endCxn id="245" idx="1"/>
                      </p:cNvCxnSpPr>
                      <p:nvPr/>
                    </p:nvCxnSpPr>
                    <p:spPr>
                      <a:xfrm>
                        <a:off x="2228729" y="3025262"/>
                        <a:ext cx="412390" cy="516616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6" name="Straight Arrow Connector 255"/>
                      <p:cNvCxnSpPr>
                        <a:stCxn id="242" idx="4"/>
                        <a:endCxn id="245" idx="7"/>
                      </p:cNvCxnSpPr>
                      <p:nvPr/>
                    </p:nvCxnSpPr>
                    <p:spPr>
                      <a:xfrm flipH="1">
                        <a:off x="2913829" y="3090182"/>
                        <a:ext cx="369957" cy="451696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7" name="Straight Arrow Connector 256"/>
                      <p:cNvCxnSpPr>
                        <a:stCxn id="245" idx="2"/>
                        <a:endCxn id="244" idx="6"/>
                      </p:cNvCxnSpPr>
                      <p:nvPr/>
                    </p:nvCxnSpPr>
                    <p:spPr>
                      <a:xfrm flipH="1">
                        <a:off x="1683228" y="3675243"/>
                        <a:ext cx="901411" cy="0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27" name="TextBox 226"/>
                  <p:cNvSpPr txBox="1"/>
                  <p:nvPr/>
                </p:nvSpPr>
                <p:spPr>
                  <a:xfrm>
                    <a:off x="2041837" y="1869169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1769850" y="1258991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505417" y="1849519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572608" y="3084531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1862780" y="3594977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233" name="TextBox 232"/>
                  <p:cNvSpPr txBox="1"/>
                  <p:nvPr/>
                </p:nvSpPr>
                <p:spPr>
                  <a:xfrm>
                    <a:off x="3160264" y="3094674"/>
                    <a:ext cx="377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234" name="TextBox 233"/>
                  <p:cNvSpPr txBox="1"/>
                  <p:nvPr/>
                </p:nvSpPr>
                <p:spPr>
                  <a:xfrm>
                    <a:off x="3036628" y="1800502"/>
                    <a:ext cx="56834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400" b="1" dirty="0" smtClean="0">
                        <a:solidFill>
                          <a:srgbClr val="0070C0"/>
                        </a:solidFill>
                      </a:rPr>
                      <a:t>10</a:t>
                    </a:r>
                  </a:p>
                </p:txBody>
              </p:sp>
            </p:grpSp>
            <p:sp>
              <p:nvSpPr>
                <p:cNvPr id="207" name="TextBox 206"/>
                <p:cNvSpPr txBox="1"/>
                <p:nvPr/>
              </p:nvSpPr>
              <p:spPr>
                <a:xfrm>
                  <a:off x="1561361" y="3690255"/>
                  <a:ext cx="37759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8</a:t>
                  </a:r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1480481" y="2775759"/>
                  <a:ext cx="37759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1</a:t>
                  </a:r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1206192" y="3196109"/>
                  <a:ext cx="37759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2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2556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23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1800" y="2057400"/>
            <a:ext cx="30480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0070C0"/>
                </a:solidFill>
              </a:rPr>
              <a:t>END</a:t>
            </a:r>
            <a:endParaRPr lang="en-US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13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4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00"/>
            <a:ext cx="9144000" cy="594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0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089" y="0"/>
            <a:ext cx="8001000" cy="56365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8800" y="3520289"/>
            <a:ext cx="3945298" cy="333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2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-304801"/>
            <a:ext cx="8686800" cy="717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9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557664"/>
              </p:ext>
            </p:extLst>
          </p:nvPr>
        </p:nvGraphicFramePr>
        <p:xfrm>
          <a:off x="1219200" y="1600200"/>
          <a:ext cx="3276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150"/>
                <a:gridCol w="819150"/>
                <a:gridCol w="819150"/>
                <a:gridCol w="819150"/>
              </a:tblGrid>
              <a:tr h="731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38600" y="3048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Use for Shortest Path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81000" y="161544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on 1 4"/>
          <p:cNvSpPr/>
          <p:nvPr/>
        </p:nvSpPr>
        <p:spPr>
          <a:xfrm>
            <a:off x="3848100" y="5448299"/>
            <a:ext cx="457200" cy="381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2362200"/>
            <a:ext cx="0" cy="2895600"/>
          </a:xfrm>
          <a:prstGeom prst="line">
            <a:avLst/>
          </a:prstGeom>
          <a:ln w="412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57400" y="4495800"/>
            <a:ext cx="800100" cy="0"/>
          </a:xfrm>
          <a:prstGeom prst="line">
            <a:avLst/>
          </a:prstGeom>
          <a:ln w="412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9200" y="5257800"/>
            <a:ext cx="2438400" cy="0"/>
          </a:xfrm>
          <a:prstGeom prst="line">
            <a:avLst/>
          </a:prstGeom>
          <a:ln w="412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19200" y="1600200"/>
            <a:ext cx="3276600" cy="0"/>
          </a:xfrm>
          <a:prstGeom prst="line">
            <a:avLst/>
          </a:prstGeom>
          <a:ln w="412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57600" y="2336800"/>
            <a:ext cx="0" cy="1473200"/>
          </a:xfrm>
          <a:prstGeom prst="line">
            <a:avLst/>
          </a:prstGeom>
          <a:ln w="412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57500" y="4495800"/>
            <a:ext cx="0" cy="762000"/>
          </a:xfrm>
          <a:prstGeom prst="line">
            <a:avLst/>
          </a:prstGeom>
          <a:ln w="412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7400" y="2362200"/>
            <a:ext cx="0" cy="2133600"/>
          </a:xfrm>
          <a:prstGeom prst="line">
            <a:avLst/>
          </a:prstGeom>
          <a:ln w="412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57500" y="2362200"/>
            <a:ext cx="2540" cy="1447800"/>
          </a:xfrm>
          <a:prstGeom prst="line">
            <a:avLst/>
          </a:prstGeom>
          <a:ln w="412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57500" y="3815080"/>
            <a:ext cx="800100" cy="0"/>
          </a:xfrm>
          <a:prstGeom prst="line">
            <a:avLst/>
          </a:prstGeom>
          <a:ln w="412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657600" y="2336800"/>
            <a:ext cx="838200" cy="0"/>
          </a:xfrm>
          <a:prstGeom prst="line">
            <a:avLst/>
          </a:prstGeom>
          <a:ln w="412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72207" y="4505959"/>
            <a:ext cx="8888" cy="751841"/>
          </a:xfrm>
          <a:prstGeom prst="line">
            <a:avLst/>
          </a:prstGeom>
          <a:ln w="412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495800" y="1600200"/>
            <a:ext cx="0" cy="3657600"/>
          </a:xfrm>
          <a:prstGeom prst="line">
            <a:avLst/>
          </a:prstGeom>
          <a:ln w="412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85900" y="1070520"/>
            <a:ext cx="293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0     1     2     3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4679949" y="1844040"/>
            <a:ext cx="381000" cy="3341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/>
              <a:t>A</a:t>
            </a:r>
          </a:p>
          <a:p>
            <a:pPr>
              <a:lnSpc>
                <a:spcPts val="2800"/>
              </a:lnSpc>
            </a:pPr>
            <a:r>
              <a:rPr lang="en-US" sz="2800" dirty="0" smtClean="0"/>
              <a:t>     B</a:t>
            </a:r>
          </a:p>
          <a:p>
            <a:pPr>
              <a:lnSpc>
                <a:spcPts val="2800"/>
              </a:lnSpc>
            </a:pPr>
            <a:r>
              <a:rPr lang="en-US" sz="2800" dirty="0" smtClean="0"/>
              <a:t>    C</a:t>
            </a:r>
          </a:p>
          <a:p>
            <a:pPr>
              <a:lnSpc>
                <a:spcPts val="2800"/>
              </a:lnSpc>
            </a:pPr>
            <a:r>
              <a:rPr lang="en-US" sz="2800" dirty="0" smtClean="0"/>
              <a:t>     D</a:t>
            </a:r>
          </a:p>
          <a:p>
            <a:pPr>
              <a:lnSpc>
                <a:spcPts val="2800"/>
              </a:lnSpc>
            </a:pPr>
            <a:endParaRPr lang="en-US" sz="2800" dirty="0" smtClean="0"/>
          </a:p>
          <a:p>
            <a:pPr>
              <a:lnSpc>
                <a:spcPts val="2800"/>
              </a:lnSpc>
            </a:pPr>
            <a:r>
              <a:rPr lang="en-US" sz="2800" dirty="0"/>
              <a:t>E</a:t>
            </a:r>
          </a:p>
        </p:txBody>
      </p:sp>
      <p:sp>
        <p:nvSpPr>
          <p:cNvPr id="40" name="Oval 39"/>
          <p:cNvSpPr/>
          <p:nvPr/>
        </p:nvSpPr>
        <p:spPr>
          <a:xfrm>
            <a:off x="1599951" y="1945834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604418" y="483563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23567" y="483981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028464" y="407781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423567" y="407781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19133" y="481318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207386" y="3429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038600" y="1944068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199994" y="194721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53142" y="195066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28464" y="481318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032701" y="264642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199994" y="408027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2488570" y="2055700"/>
            <a:ext cx="0" cy="2022115"/>
          </a:xfrm>
          <a:prstGeom prst="line">
            <a:avLst/>
          </a:prstGeom>
          <a:ln w="57150">
            <a:solidFill>
              <a:srgbClr val="C0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8" idx="4"/>
          </p:cNvCxnSpPr>
          <p:nvPr/>
        </p:nvCxnSpPr>
        <p:spPr>
          <a:xfrm>
            <a:off x="3253106" y="2035508"/>
            <a:ext cx="0" cy="1484932"/>
          </a:xfrm>
          <a:prstGeom prst="line">
            <a:avLst/>
          </a:prstGeom>
          <a:ln w="57150">
            <a:solidFill>
              <a:srgbClr val="C0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0" idx="4"/>
          </p:cNvCxnSpPr>
          <p:nvPr/>
        </p:nvCxnSpPr>
        <p:spPr>
          <a:xfrm>
            <a:off x="1645671" y="2037274"/>
            <a:ext cx="7372" cy="2783453"/>
          </a:xfrm>
          <a:prstGeom prst="line">
            <a:avLst/>
          </a:prstGeom>
          <a:ln w="57150">
            <a:solidFill>
              <a:srgbClr val="C0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712042" y="1997302"/>
            <a:ext cx="726358" cy="0"/>
          </a:xfrm>
          <a:prstGeom prst="line">
            <a:avLst/>
          </a:prstGeom>
          <a:ln w="57150">
            <a:solidFill>
              <a:srgbClr val="C0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515007" y="1996381"/>
            <a:ext cx="726358" cy="0"/>
          </a:xfrm>
          <a:prstGeom prst="line">
            <a:avLst/>
          </a:prstGeom>
          <a:ln w="57150">
            <a:solidFill>
              <a:srgbClr val="C0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264853" y="4130514"/>
            <a:ext cx="726358" cy="0"/>
          </a:xfrm>
          <a:prstGeom prst="line">
            <a:avLst/>
          </a:prstGeom>
          <a:ln w="57150">
            <a:solidFill>
              <a:srgbClr val="C0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444545" y="4130514"/>
            <a:ext cx="726358" cy="0"/>
          </a:xfrm>
          <a:prstGeom prst="line">
            <a:avLst/>
          </a:prstGeom>
          <a:ln w="57150">
            <a:solidFill>
              <a:srgbClr val="C0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317916" y="1996381"/>
            <a:ext cx="726358" cy="0"/>
          </a:xfrm>
          <a:prstGeom prst="line">
            <a:avLst/>
          </a:prstGeom>
          <a:ln w="57150">
            <a:solidFill>
              <a:srgbClr val="C0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682467" y="4885535"/>
            <a:ext cx="726358" cy="0"/>
          </a:xfrm>
          <a:prstGeom prst="line">
            <a:avLst/>
          </a:prstGeom>
          <a:ln w="57150">
            <a:solidFill>
              <a:srgbClr val="C0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258633" y="4178504"/>
            <a:ext cx="0" cy="680397"/>
          </a:xfrm>
          <a:prstGeom prst="line">
            <a:avLst/>
          </a:prstGeom>
          <a:ln w="57150">
            <a:solidFill>
              <a:srgbClr val="C0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43" idx="0"/>
          </p:cNvCxnSpPr>
          <p:nvPr/>
        </p:nvCxnSpPr>
        <p:spPr>
          <a:xfrm>
            <a:off x="4074184" y="2692145"/>
            <a:ext cx="0" cy="1385670"/>
          </a:xfrm>
          <a:prstGeom prst="line">
            <a:avLst/>
          </a:prstGeom>
          <a:ln w="57150">
            <a:solidFill>
              <a:srgbClr val="C0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084320" y="4196403"/>
            <a:ext cx="0" cy="680397"/>
          </a:xfrm>
          <a:prstGeom prst="line">
            <a:avLst/>
          </a:prstGeom>
          <a:ln w="57150">
            <a:solidFill>
              <a:srgbClr val="C0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019663" y="1161871"/>
            <a:ext cx="2647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i="1" dirty="0" smtClean="0">
                <a:solidFill>
                  <a:srgbClr val="C6341C"/>
                </a:solidFill>
              </a:rPr>
              <a:t>Solve the Maze</a:t>
            </a:r>
            <a:endParaRPr lang="en-US" sz="3600" b="1" i="1" dirty="0">
              <a:solidFill>
                <a:srgbClr val="C634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6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5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0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5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0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61583"/>
            <a:ext cx="8229600" cy="488681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30110" y="1892676"/>
            <a:ext cx="2442843" cy="2743200"/>
            <a:chOff x="986315" y="3220416"/>
            <a:chExt cx="2305339" cy="2507612"/>
          </a:xfrm>
        </p:grpSpPr>
        <p:cxnSp>
          <p:nvCxnSpPr>
            <p:cNvPr id="19" name="Straight Arrow Connector 18"/>
            <p:cNvCxnSpPr>
              <a:stCxn id="24" idx="2"/>
              <a:endCxn id="22" idx="6"/>
            </p:cNvCxnSpPr>
            <p:nvPr/>
          </p:nvCxnSpPr>
          <p:spPr>
            <a:xfrm flipH="1">
              <a:off x="1478872" y="5493867"/>
              <a:ext cx="1315243" cy="2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991224" y="32204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799022" y="32204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986315" y="5259705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0" idx="4"/>
              <a:endCxn id="22" idx="0"/>
            </p:cNvCxnSpPr>
            <p:nvPr/>
          </p:nvCxnSpPr>
          <p:spPr>
            <a:xfrm flipH="1">
              <a:off x="1232593" y="3688739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794114" y="5259705"/>
              <a:ext cx="492557" cy="46832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1" idx="4"/>
              <a:endCxn id="24" idx="0"/>
            </p:cNvCxnSpPr>
            <p:nvPr/>
          </p:nvCxnSpPr>
          <p:spPr>
            <a:xfrm flipH="1">
              <a:off x="3040393" y="3688739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0" idx="5"/>
              <a:endCxn id="24" idx="1"/>
            </p:cNvCxnSpPr>
            <p:nvPr/>
          </p:nvCxnSpPr>
          <p:spPr>
            <a:xfrm>
              <a:off x="1411647" y="3620153"/>
              <a:ext cx="1454600" cy="1708136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6"/>
              <a:endCxn id="21" idx="2"/>
            </p:cNvCxnSpPr>
            <p:nvPr/>
          </p:nvCxnSpPr>
          <p:spPr>
            <a:xfrm>
              <a:off x="1483780" y="3454577"/>
              <a:ext cx="1315243" cy="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034719" y="325688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/>
                <a:t>A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63032" y="5318384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C</a:t>
              </a:r>
              <a:endParaRPr lang="en-US" b="1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67238" y="5315261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B</a:t>
              </a:r>
              <a:endParaRPr lang="en-US" b="1" dirty="0" smtClean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47979" y="3275972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/>
                <a:t>D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030110" y="4923882"/>
            <a:ext cx="215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Segoe Print" panose="02000600000000000000" pitchFamily="2" charset="0"/>
              </a:rPr>
              <a:t>o</a:t>
            </a:r>
            <a:r>
              <a:rPr lang="en-US" b="1" i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nly 1 topo sort</a:t>
            </a:r>
          </a:p>
          <a:p>
            <a:r>
              <a:rPr lang="en-US" b="1" i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A, D, C, B</a:t>
            </a:r>
            <a:endParaRPr lang="en-US" b="1" i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42654" y="4747922"/>
            <a:ext cx="2328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3 topo sorts</a:t>
            </a:r>
          </a:p>
          <a:p>
            <a:pPr algn="r"/>
            <a:r>
              <a:rPr lang="en-US" b="1" i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A, B, D, C</a:t>
            </a:r>
          </a:p>
          <a:p>
            <a:pPr algn="r"/>
            <a:r>
              <a:rPr lang="en-US" b="1" i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A, D, C, B</a:t>
            </a:r>
          </a:p>
          <a:p>
            <a:pPr algn="r"/>
            <a:r>
              <a:rPr lang="en-US" b="1" i="1" smtClean="0">
                <a:solidFill>
                  <a:srgbClr val="C00000"/>
                </a:solidFill>
                <a:latin typeface="Segoe Print" panose="02000600000000000000" pitchFamily="2" charset="0"/>
              </a:rPr>
              <a:t>A, D, B, C</a:t>
            </a:r>
            <a:endParaRPr lang="en-US" b="1" i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205810" y="1892676"/>
            <a:ext cx="2470894" cy="2710119"/>
            <a:chOff x="986315" y="3220416"/>
            <a:chExt cx="2305339" cy="2507612"/>
          </a:xfrm>
        </p:grpSpPr>
        <p:sp>
          <p:nvSpPr>
            <p:cNvPr id="63" name="Oval 62"/>
            <p:cNvSpPr/>
            <p:nvPr/>
          </p:nvSpPr>
          <p:spPr>
            <a:xfrm>
              <a:off x="991224" y="32204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799022" y="32204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986315" y="5259705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/>
            <p:cNvCxnSpPr>
              <a:stCxn id="63" idx="4"/>
              <a:endCxn id="65" idx="0"/>
            </p:cNvCxnSpPr>
            <p:nvPr/>
          </p:nvCxnSpPr>
          <p:spPr>
            <a:xfrm flipH="1">
              <a:off x="1232593" y="3688739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2794114" y="5259705"/>
              <a:ext cx="492557" cy="46832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stCxn id="64" idx="4"/>
              <a:endCxn id="67" idx="0"/>
            </p:cNvCxnSpPr>
            <p:nvPr/>
          </p:nvCxnSpPr>
          <p:spPr>
            <a:xfrm flipH="1">
              <a:off x="3040393" y="3688739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3" idx="5"/>
              <a:endCxn id="67" idx="1"/>
            </p:cNvCxnSpPr>
            <p:nvPr/>
          </p:nvCxnSpPr>
          <p:spPr>
            <a:xfrm>
              <a:off x="1411647" y="3620153"/>
              <a:ext cx="1454600" cy="1708136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3" idx="6"/>
              <a:endCxn id="64" idx="2"/>
            </p:cNvCxnSpPr>
            <p:nvPr/>
          </p:nvCxnSpPr>
          <p:spPr>
            <a:xfrm>
              <a:off x="1483780" y="3454577"/>
              <a:ext cx="1315243" cy="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34719" y="325688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/>
                <a:t>A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63032" y="5318384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C</a:t>
              </a:r>
              <a:endParaRPr lang="en-US" b="1" dirty="0" smtClean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67238" y="5315261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B</a:t>
              </a:r>
              <a:endParaRPr lang="en-US" b="1" dirty="0" smtClean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847979" y="3275972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643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8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6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19200" y="1600200"/>
          <a:ext cx="3276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150"/>
                <a:gridCol w="819150"/>
                <a:gridCol w="819150"/>
                <a:gridCol w="819150"/>
              </a:tblGrid>
              <a:tr h="731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38600" y="3048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Use for Shortest Path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81000" y="161544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on 1 4"/>
          <p:cNvSpPr/>
          <p:nvPr/>
        </p:nvSpPr>
        <p:spPr>
          <a:xfrm>
            <a:off x="3848100" y="5448299"/>
            <a:ext cx="457200" cy="381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2362200"/>
            <a:ext cx="0" cy="2895600"/>
          </a:xfrm>
          <a:prstGeom prst="line">
            <a:avLst/>
          </a:prstGeom>
          <a:ln w="412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9200" y="5257800"/>
            <a:ext cx="2438400" cy="0"/>
          </a:xfrm>
          <a:prstGeom prst="line">
            <a:avLst/>
          </a:prstGeom>
          <a:ln w="412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19200" y="1600200"/>
            <a:ext cx="3276600" cy="0"/>
          </a:xfrm>
          <a:prstGeom prst="line">
            <a:avLst/>
          </a:prstGeom>
          <a:ln w="412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57600" y="2336800"/>
            <a:ext cx="0" cy="1473200"/>
          </a:xfrm>
          <a:prstGeom prst="line">
            <a:avLst/>
          </a:prstGeom>
          <a:ln w="412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57500" y="4495800"/>
            <a:ext cx="0" cy="762000"/>
          </a:xfrm>
          <a:prstGeom prst="line">
            <a:avLst/>
          </a:prstGeom>
          <a:ln w="412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7400" y="2362200"/>
            <a:ext cx="0" cy="2133600"/>
          </a:xfrm>
          <a:prstGeom prst="line">
            <a:avLst/>
          </a:prstGeom>
          <a:ln w="412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57500" y="2362200"/>
            <a:ext cx="2540" cy="1447800"/>
          </a:xfrm>
          <a:prstGeom prst="line">
            <a:avLst/>
          </a:prstGeom>
          <a:ln w="412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57500" y="3815080"/>
            <a:ext cx="800100" cy="0"/>
          </a:xfrm>
          <a:prstGeom prst="line">
            <a:avLst/>
          </a:prstGeom>
          <a:ln w="412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657600" y="2336800"/>
            <a:ext cx="838200" cy="0"/>
          </a:xfrm>
          <a:prstGeom prst="line">
            <a:avLst/>
          </a:prstGeom>
          <a:ln w="412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72207" y="4505959"/>
            <a:ext cx="8888" cy="751841"/>
          </a:xfrm>
          <a:prstGeom prst="line">
            <a:avLst/>
          </a:prstGeom>
          <a:ln w="412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495800" y="1600200"/>
            <a:ext cx="0" cy="3657600"/>
          </a:xfrm>
          <a:prstGeom prst="line">
            <a:avLst/>
          </a:prstGeom>
          <a:ln w="412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85900" y="1070520"/>
            <a:ext cx="293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0     1     2     3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4679949" y="1844040"/>
            <a:ext cx="381000" cy="3341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/>
              <a:t>A</a:t>
            </a:r>
          </a:p>
          <a:p>
            <a:pPr>
              <a:lnSpc>
                <a:spcPts val="2800"/>
              </a:lnSpc>
            </a:pPr>
            <a:r>
              <a:rPr lang="en-US" sz="2800" dirty="0" smtClean="0"/>
              <a:t>     B</a:t>
            </a:r>
          </a:p>
          <a:p>
            <a:pPr>
              <a:lnSpc>
                <a:spcPts val="2800"/>
              </a:lnSpc>
            </a:pPr>
            <a:r>
              <a:rPr lang="en-US" sz="2800" dirty="0" smtClean="0"/>
              <a:t>    C</a:t>
            </a:r>
          </a:p>
          <a:p>
            <a:pPr>
              <a:lnSpc>
                <a:spcPts val="2800"/>
              </a:lnSpc>
            </a:pPr>
            <a:r>
              <a:rPr lang="en-US" sz="2800" dirty="0" smtClean="0"/>
              <a:t>     D</a:t>
            </a:r>
          </a:p>
          <a:p>
            <a:pPr>
              <a:lnSpc>
                <a:spcPts val="2800"/>
              </a:lnSpc>
            </a:pPr>
            <a:endParaRPr lang="en-US" sz="2800" dirty="0" smtClean="0"/>
          </a:p>
          <a:p>
            <a:pPr>
              <a:lnSpc>
                <a:spcPts val="2800"/>
              </a:lnSpc>
            </a:pPr>
            <a:r>
              <a:rPr lang="en-US" sz="2800" dirty="0"/>
              <a:t>E</a:t>
            </a:r>
          </a:p>
        </p:txBody>
      </p:sp>
      <p:sp>
        <p:nvSpPr>
          <p:cNvPr id="40" name="Oval 39"/>
          <p:cNvSpPr/>
          <p:nvPr/>
        </p:nvSpPr>
        <p:spPr>
          <a:xfrm>
            <a:off x="1599951" y="1945834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604418" y="483563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23567" y="483981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028464" y="407781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423567" y="407781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19133" y="481318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207386" y="3429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038600" y="1944068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199994" y="194721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53142" y="195066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28464" y="481318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032701" y="264642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199994" y="408027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2488570" y="2055700"/>
            <a:ext cx="0" cy="2022115"/>
          </a:xfrm>
          <a:prstGeom prst="line">
            <a:avLst/>
          </a:prstGeom>
          <a:ln w="57150">
            <a:solidFill>
              <a:srgbClr val="C0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8" idx="4"/>
          </p:cNvCxnSpPr>
          <p:nvPr/>
        </p:nvCxnSpPr>
        <p:spPr>
          <a:xfrm>
            <a:off x="3253106" y="2035508"/>
            <a:ext cx="0" cy="1484932"/>
          </a:xfrm>
          <a:prstGeom prst="line">
            <a:avLst/>
          </a:prstGeom>
          <a:ln w="57150">
            <a:solidFill>
              <a:srgbClr val="C0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0" idx="4"/>
          </p:cNvCxnSpPr>
          <p:nvPr/>
        </p:nvCxnSpPr>
        <p:spPr>
          <a:xfrm>
            <a:off x="1645671" y="2037274"/>
            <a:ext cx="7372" cy="2783453"/>
          </a:xfrm>
          <a:prstGeom prst="line">
            <a:avLst/>
          </a:prstGeom>
          <a:ln w="57150">
            <a:solidFill>
              <a:srgbClr val="C0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712042" y="1997302"/>
            <a:ext cx="726358" cy="0"/>
          </a:xfrm>
          <a:prstGeom prst="line">
            <a:avLst/>
          </a:prstGeom>
          <a:ln w="57150">
            <a:solidFill>
              <a:srgbClr val="C0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515007" y="1996381"/>
            <a:ext cx="726358" cy="0"/>
          </a:xfrm>
          <a:prstGeom prst="line">
            <a:avLst/>
          </a:prstGeom>
          <a:ln w="57150">
            <a:solidFill>
              <a:srgbClr val="C0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264853" y="4130514"/>
            <a:ext cx="726358" cy="0"/>
          </a:xfrm>
          <a:prstGeom prst="line">
            <a:avLst/>
          </a:prstGeom>
          <a:ln w="57150">
            <a:solidFill>
              <a:srgbClr val="C0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444545" y="4130514"/>
            <a:ext cx="726358" cy="0"/>
          </a:xfrm>
          <a:prstGeom prst="line">
            <a:avLst/>
          </a:prstGeom>
          <a:ln w="57150">
            <a:solidFill>
              <a:srgbClr val="C0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317916" y="1996381"/>
            <a:ext cx="726358" cy="0"/>
          </a:xfrm>
          <a:prstGeom prst="line">
            <a:avLst/>
          </a:prstGeom>
          <a:ln w="57150">
            <a:solidFill>
              <a:srgbClr val="C0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682467" y="4885535"/>
            <a:ext cx="726358" cy="0"/>
          </a:xfrm>
          <a:prstGeom prst="line">
            <a:avLst/>
          </a:prstGeom>
          <a:ln w="57150">
            <a:solidFill>
              <a:srgbClr val="C0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258633" y="4178504"/>
            <a:ext cx="0" cy="680397"/>
          </a:xfrm>
          <a:prstGeom prst="line">
            <a:avLst/>
          </a:prstGeom>
          <a:ln w="57150">
            <a:solidFill>
              <a:srgbClr val="C0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43" idx="0"/>
          </p:cNvCxnSpPr>
          <p:nvPr/>
        </p:nvCxnSpPr>
        <p:spPr>
          <a:xfrm>
            <a:off x="4074184" y="2692145"/>
            <a:ext cx="0" cy="1385670"/>
          </a:xfrm>
          <a:prstGeom prst="line">
            <a:avLst/>
          </a:prstGeom>
          <a:ln w="57150">
            <a:solidFill>
              <a:srgbClr val="C0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084320" y="4196403"/>
            <a:ext cx="0" cy="680397"/>
          </a:xfrm>
          <a:prstGeom prst="line">
            <a:avLst/>
          </a:prstGeom>
          <a:ln w="57150">
            <a:solidFill>
              <a:srgbClr val="C0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019663" y="1161871"/>
            <a:ext cx="2647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i="1" dirty="0" smtClean="0">
                <a:solidFill>
                  <a:srgbClr val="C6341C"/>
                </a:solidFill>
              </a:rPr>
              <a:t>Solve the Maze</a:t>
            </a:r>
            <a:endParaRPr lang="en-US" sz="3600" b="1" i="1" dirty="0">
              <a:solidFill>
                <a:srgbClr val="C6341C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488570" y="4165760"/>
            <a:ext cx="0" cy="680397"/>
          </a:xfrm>
          <a:prstGeom prst="line">
            <a:avLst/>
          </a:prstGeom>
          <a:ln w="57150">
            <a:solidFill>
              <a:srgbClr val="C0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59954" y="30367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6341C"/>
                </a:solidFill>
              </a:rPr>
              <a:t>8</a:t>
            </a:r>
            <a:endParaRPr lang="en-US" b="1" i="1" dirty="0">
              <a:solidFill>
                <a:srgbClr val="C634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1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5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0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5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5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50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2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3800" y="274320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END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5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>
            <a:stCxn id="7" idx="6"/>
            <a:endCxn id="8" idx="2"/>
          </p:cNvCxnSpPr>
          <p:nvPr/>
        </p:nvCxnSpPr>
        <p:spPr>
          <a:xfrm>
            <a:off x="3542327" y="4219096"/>
            <a:ext cx="1074722" cy="65775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020751" y="3951202"/>
            <a:ext cx="521576" cy="535788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7049" y="4016977"/>
            <a:ext cx="521576" cy="535788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25466" y="4075257"/>
            <a:ext cx="30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4093" y="4103450"/>
            <a:ext cx="34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7</a:t>
            </a:r>
            <a:endParaRPr lang="en-US" b="1" dirty="0" smtClean="0"/>
          </a:p>
        </p:txBody>
      </p:sp>
      <p:sp>
        <p:nvSpPr>
          <p:cNvPr id="31" name="Oval 30"/>
          <p:cNvSpPr/>
          <p:nvPr/>
        </p:nvSpPr>
        <p:spPr>
          <a:xfrm>
            <a:off x="3800553" y="4940872"/>
            <a:ext cx="521576" cy="535788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31" idx="7"/>
            <a:endCxn id="8" idx="4"/>
          </p:cNvCxnSpPr>
          <p:nvPr/>
        </p:nvCxnSpPr>
        <p:spPr>
          <a:xfrm flipV="1">
            <a:off x="4245746" y="4552765"/>
            <a:ext cx="632090" cy="466571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1"/>
            <a:endCxn id="7" idx="5"/>
          </p:cNvCxnSpPr>
          <p:nvPr/>
        </p:nvCxnSpPr>
        <p:spPr>
          <a:xfrm flipH="1" flipV="1">
            <a:off x="3465943" y="4408526"/>
            <a:ext cx="410993" cy="610810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76936" y="5063332"/>
            <a:ext cx="35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8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233000" y="207118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N1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165818" y="52919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N</a:t>
            </a:r>
            <a:r>
              <a:rPr lang="en-US" b="1" dirty="0" smtClean="0"/>
              <a:t>2</a:t>
            </a:r>
          </a:p>
        </p:txBody>
      </p:sp>
      <p:sp>
        <p:nvSpPr>
          <p:cNvPr id="38" name="Oval 37"/>
          <p:cNvSpPr/>
          <p:nvPr/>
        </p:nvSpPr>
        <p:spPr>
          <a:xfrm>
            <a:off x="4891757" y="5432664"/>
            <a:ext cx="521576" cy="535788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690912" y="4405084"/>
            <a:ext cx="521576" cy="535788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1" idx="5"/>
            <a:endCxn id="38" idx="2"/>
          </p:cNvCxnSpPr>
          <p:nvPr/>
        </p:nvCxnSpPr>
        <p:spPr>
          <a:xfrm>
            <a:off x="4245746" y="5398196"/>
            <a:ext cx="646011" cy="302362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6"/>
            <a:endCxn id="39" idx="1"/>
          </p:cNvCxnSpPr>
          <p:nvPr/>
        </p:nvCxnSpPr>
        <p:spPr>
          <a:xfrm>
            <a:off x="5138624" y="4284871"/>
            <a:ext cx="628671" cy="198677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8" idx="7"/>
            <a:endCxn id="39" idx="3"/>
          </p:cNvCxnSpPr>
          <p:nvPr/>
        </p:nvCxnSpPr>
        <p:spPr>
          <a:xfrm flipV="1">
            <a:off x="5336950" y="4862408"/>
            <a:ext cx="430345" cy="648720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38" idx="0"/>
          </p:cNvCxnSpPr>
          <p:nvPr/>
        </p:nvCxnSpPr>
        <p:spPr>
          <a:xfrm>
            <a:off x="5062241" y="4474301"/>
            <a:ext cx="90304" cy="958363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2747474" y="1208492"/>
            <a:ext cx="3204225" cy="2067918"/>
            <a:chOff x="3075067" y="1262766"/>
            <a:chExt cx="3204225" cy="2067918"/>
          </a:xfrm>
        </p:grpSpPr>
        <p:sp>
          <p:nvSpPr>
            <p:cNvPr id="19" name="Oval 18"/>
            <p:cNvSpPr/>
            <p:nvPr/>
          </p:nvSpPr>
          <p:spPr>
            <a:xfrm>
              <a:off x="5707109" y="1427575"/>
              <a:ext cx="521576" cy="53579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757716" y="2794894"/>
              <a:ext cx="521576" cy="53579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311866" y="1262766"/>
              <a:ext cx="521576" cy="535788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6"/>
              <a:endCxn id="19" idx="2"/>
            </p:cNvCxnSpPr>
            <p:nvPr/>
          </p:nvCxnSpPr>
          <p:spPr>
            <a:xfrm>
              <a:off x="4833442" y="1530660"/>
              <a:ext cx="873667" cy="16481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4"/>
              <a:endCxn id="20" idx="0"/>
            </p:cNvCxnSpPr>
            <p:nvPr/>
          </p:nvCxnSpPr>
          <p:spPr>
            <a:xfrm>
              <a:off x="5967897" y="1963365"/>
              <a:ext cx="50607" cy="83152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28409" y="1552690"/>
              <a:ext cx="34585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39979" y="2928447"/>
              <a:ext cx="292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/>
                <a:t>4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 flipH="1">
              <a:off x="4445819" y="1360375"/>
              <a:ext cx="33005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/>
                <a:t>2</a:t>
              </a:r>
            </a:p>
          </p:txBody>
        </p:sp>
        <p:cxnSp>
          <p:nvCxnSpPr>
            <p:cNvPr id="15" name="Straight Arrow Connector 14"/>
            <p:cNvCxnSpPr>
              <a:stCxn id="23" idx="5"/>
              <a:endCxn id="20" idx="1"/>
            </p:cNvCxnSpPr>
            <p:nvPr/>
          </p:nvCxnSpPr>
          <p:spPr>
            <a:xfrm>
              <a:off x="4757059" y="1720090"/>
              <a:ext cx="1077040" cy="11532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3075067" y="1469460"/>
              <a:ext cx="521576" cy="53579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895322" y="2739411"/>
              <a:ext cx="521576" cy="53579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34" idx="0"/>
              <a:endCxn id="23" idx="4"/>
            </p:cNvCxnSpPr>
            <p:nvPr/>
          </p:nvCxnSpPr>
          <p:spPr>
            <a:xfrm flipV="1">
              <a:off x="4156110" y="1798554"/>
              <a:ext cx="416544" cy="940857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2"/>
              <a:endCxn id="33" idx="5"/>
            </p:cNvCxnSpPr>
            <p:nvPr/>
          </p:nvCxnSpPr>
          <p:spPr>
            <a:xfrm flipH="1" flipV="1">
              <a:off x="3520260" y="1926785"/>
              <a:ext cx="2237456" cy="1136004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4" idx="1"/>
              <a:endCxn id="33" idx="4"/>
            </p:cNvCxnSpPr>
            <p:nvPr/>
          </p:nvCxnSpPr>
          <p:spPr>
            <a:xfrm flipH="1" flipV="1">
              <a:off x="3335855" y="2005250"/>
              <a:ext cx="635850" cy="812626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0" idx="3"/>
              <a:endCxn id="34" idx="6"/>
            </p:cNvCxnSpPr>
            <p:nvPr/>
          </p:nvCxnSpPr>
          <p:spPr>
            <a:xfrm flipH="1" flipV="1">
              <a:off x="4416898" y="3007306"/>
              <a:ext cx="1417201" cy="244913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3201165" y="1591281"/>
              <a:ext cx="34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/>
                <a:t>3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22312" y="2834994"/>
              <a:ext cx="334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/>
                <a:t>5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4925591" y="5567813"/>
            <a:ext cx="53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10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81379" y="4529265"/>
            <a:ext cx="34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0712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>
            <a:stCxn id="7" idx="6"/>
            <a:endCxn id="8" idx="2"/>
          </p:cNvCxnSpPr>
          <p:nvPr/>
        </p:nvCxnSpPr>
        <p:spPr>
          <a:xfrm>
            <a:off x="3542327" y="4219096"/>
            <a:ext cx="959958" cy="571798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020751" y="3951202"/>
            <a:ext cx="521576" cy="535788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02285" y="4523000"/>
            <a:ext cx="521576" cy="535788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25466" y="4075257"/>
            <a:ext cx="30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81636" y="4567989"/>
            <a:ext cx="34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7</a:t>
            </a:r>
            <a:endParaRPr lang="en-US" b="1" dirty="0" smtClean="0"/>
          </a:p>
        </p:txBody>
      </p:sp>
      <p:sp>
        <p:nvSpPr>
          <p:cNvPr id="31" name="Oval 30"/>
          <p:cNvSpPr/>
          <p:nvPr/>
        </p:nvSpPr>
        <p:spPr>
          <a:xfrm>
            <a:off x="3800553" y="4940872"/>
            <a:ext cx="521576" cy="535788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31" idx="7"/>
            <a:endCxn id="8" idx="4"/>
          </p:cNvCxnSpPr>
          <p:nvPr/>
        </p:nvCxnSpPr>
        <p:spPr>
          <a:xfrm>
            <a:off x="4245746" y="5019336"/>
            <a:ext cx="517327" cy="39452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1"/>
            <a:endCxn id="7" idx="5"/>
          </p:cNvCxnSpPr>
          <p:nvPr/>
        </p:nvCxnSpPr>
        <p:spPr>
          <a:xfrm flipH="1" flipV="1">
            <a:off x="3465943" y="4408526"/>
            <a:ext cx="410993" cy="610810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76936" y="5063332"/>
            <a:ext cx="35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8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623127" y="356370"/>
            <a:ext cx="369728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N1 = { </a:t>
            </a:r>
          </a:p>
          <a:p>
            <a:pPr>
              <a:spcAft>
                <a:spcPts val="600"/>
              </a:spcAft>
            </a:pPr>
            <a:r>
              <a:rPr lang="en-US" b="1" dirty="0"/>
              <a:t> </a:t>
            </a:r>
            <a:r>
              <a:rPr lang="en-US" b="1" dirty="0" smtClean="0"/>
              <a:t>  { 1,2,3,4,5 },</a:t>
            </a:r>
          </a:p>
          <a:p>
            <a:pPr>
              <a:spcAft>
                <a:spcPts val="600"/>
              </a:spcAft>
            </a:pPr>
            <a:r>
              <a:rPr lang="en-US" b="1" dirty="0"/>
              <a:t> </a:t>
            </a:r>
            <a:r>
              <a:rPr lang="en-US" b="1" dirty="0" smtClean="0"/>
              <a:t>  { (1,4),(2,1),(2,4),(4,3),(4,5),</a:t>
            </a:r>
          </a:p>
          <a:p>
            <a:pPr>
              <a:spcAft>
                <a:spcPts val="600"/>
              </a:spcAft>
            </a:pPr>
            <a:r>
              <a:rPr lang="en-US" b="1" dirty="0"/>
              <a:t> </a:t>
            </a:r>
            <a:r>
              <a:rPr lang="en-US" b="1" dirty="0" smtClean="0"/>
              <a:t>    (5,2),(5,3) } </a:t>
            </a:r>
          </a:p>
          <a:p>
            <a:pPr>
              <a:spcAft>
                <a:spcPts val="600"/>
              </a:spcAft>
            </a:pPr>
            <a:r>
              <a:rPr lang="en-US" b="1" dirty="0"/>
              <a:t>}</a:t>
            </a:r>
            <a:r>
              <a:rPr lang="en-US" b="1" dirty="0" smtClean="0"/>
              <a:t> </a:t>
            </a:r>
          </a:p>
          <a:p>
            <a:pPr>
              <a:spcAft>
                <a:spcPts val="600"/>
              </a:spcAft>
            </a:pPr>
            <a:r>
              <a:rPr lang="en-US" b="1" dirty="0" smtClean="0"/>
              <a:t>N2 = {</a:t>
            </a:r>
          </a:p>
          <a:p>
            <a:pPr>
              <a:spcAft>
                <a:spcPts val="600"/>
              </a:spcAft>
            </a:pPr>
            <a:r>
              <a:rPr lang="en-US" b="1" dirty="0"/>
              <a:t> </a:t>
            </a:r>
            <a:r>
              <a:rPr lang="en-US" b="1" dirty="0" smtClean="0"/>
              <a:t>  { 6,7,8,9,10 },</a:t>
            </a:r>
          </a:p>
          <a:p>
            <a:pPr>
              <a:spcAft>
                <a:spcPts val="600"/>
              </a:spcAft>
            </a:pPr>
            <a:r>
              <a:rPr lang="en-US" b="1" dirty="0"/>
              <a:t> </a:t>
            </a:r>
            <a:r>
              <a:rPr lang="en-US" b="1" dirty="0" smtClean="0"/>
              <a:t>  { (6,7),(6,8),(7,9),(7,10),(8,7),</a:t>
            </a:r>
          </a:p>
          <a:p>
            <a:pPr>
              <a:spcAft>
                <a:spcPts val="600"/>
              </a:spcAft>
            </a:pPr>
            <a:r>
              <a:rPr lang="en-US" b="1" dirty="0"/>
              <a:t> </a:t>
            </a:r>
            <a:r>
              <a:rPr lang="en-US" b="1" dirty="0" smtClean="0"/>
              <a:t>    (8,10),(10,9) }</a:t>
            </a:r>
          </a:p>
          <a:p>
            <a:pPr>
              <a:spcAft>
                <a:spcPts val="600"/>
              </a:spcAft>
            </a:pPr>
            <a:r>
              <a:rPr lang="en-US" b="1" dirty="0"/>
              <a:t>}</a:t>
            </a:r>
            <a:endParaRPr lang="en-US" b="1" dirty="0" smtClean="0"/>
          </a:p>
        </p:txBody>
      </p:sp>
      <p:sp>
        <p:nvSpPr>
          <p:cNvPr id="107" name="TextBox 106"/>
          <p:cNvSpPr txBox="1"/>
          <p:nvPr/>
        </p:nvSpPr>
        <p:spPr>
          <a:xfrm>
            <a:off x="6165818" y="52919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N</a:t>
            </a:r>
            <a:r>
              <a:rPr lang="en-US" b="1" dirty="0" smtClean="0"/>
              <a:t>2</a:t>
            </a:r>
          </a:p>
        </p:txBody>
      </p:sp>
      <p:sp>
        <p:nvSpPr>
          <p:cNvPr id="38" name="Oval 37"/>
          <p:cNvSpPr/>
          <p:nvPr/>
        </p:nvSpPr>
        <p:spPr>
          <a:xfrm>
            <a:off x="4891757" y="5432664"/>
            <a:ext cx="521576" cy="535788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690912" y="4405084"/>
            <a:ext cx="521576" cy="535788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1" idx="5"/>
            <a:endCxn id="38" idx="2"/>
          </p:cNvCxnSpPr>
          <p:nvPr/>
        </p:nvCxnSpPr>
        <p:spPr>
          <a:xfrm>
            <a:off x="4245746" y="5398196"/>
            <a:ext cx="646011" cy="302362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6"/>
            <a:endCxn id="39" idx="1"/>
          </p:cNvCxnSpPr>
          <p:nvPr/>
        </p:nvCxnSpPr>
        <p:spPr>
          <a:xfrm flipV="1">
            <a:off x="5023861" y="4483548"/>
            <a:ext cx="743434" cy="307346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8" idx="7"/>
            <a:endCxn id="39" idx="3"/>
          </p:cNvCxnSpPr>
          <p:nvPr/>
        </p:nvCxnSpPr>
        <p:spPr>
          <a:xfrm flipV="1">
            <a:off x="5336950" y="4862408"/>
            <a:ext cx="430345" cy="648720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38" idx="0"/>
          </p:cNvCxnSpPr>
          <p:nvPr/>
        </p:nvCxnSpPr>
        <p:spPr>
          <a:xfrm>
            <a:off x="4947478" y="4980324"/>
            <a:ext cx="205067" cy="452340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620404" y="578670"/>
            <a:ext cx="3204225" cy="2067918"/>
            <a:chOff x="3075067" y="1262766"/>
            <a:chExt cx="3204225" cy="2067918"/>
          </a:xfrm>
        </p:grpSpPr>
        <p:sp>
          <p:nvSpPr>
            <p:cNvPr id="19" name="Oval 18"/>
            <p:cNvSpPr/>
            <p:nvPr/>
          </p:nvSpPr>
          <p:spPr>
            <a:xfrm>
              <a:off x="5707109" y="1427575"/>
              <a:ext cx="521576" cy="53579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757716" y="2794894"/>
              <a:ext cx="521576" cy="53579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311866" y="1262766"/>
              <a:ext cx="521576" cy="535788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6"/>
              <a:endCxn id="19" idx="2"/>
            </p:cNvCxnSpPr>
            <p:nvPr/>
          </p:nvCxnSpPr>
          <p:spPr>
            <a:xfrm>
              <a:off x="4833442" y="1530660"/>
              <a:ext cx="873667" cy="16481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4"/>
              <a:endCxn id="20" idx="0"/>
            </p:cNvCxnSpPr>
            <p:nvPr/>
          </p:nvCxnSpPr>
          <p:spPr>
            <a:xfrm>
              <a:off x="5967897" y="1963365"/>
              <a:ext cx="50607" cy="83152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28409" y="1552690"/>
              <a:ext cx="34585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39979" y="2928447"/>
              <a:ext cx="292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/>
                <a:t>4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 flipH="1">
              <a:off x="4445819" y="1360375"/>
              <a:ext cx="33005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/>
                <a:t>2</a:t>
              </a:r>
            </a:p>
          </p:txBody>
        </p:sp>
        <p:cxnSp>
          <p:nvCxnSpPr>
            <p:cNvPr id="15" name="Straight Arrow Connector 14"/>
            <p:cNvCxnSpPr>
              <a:stCxn id="23" idx="5"/>
              <a:endCxn id="20" idx="1"/>
            </p:cNvCxnSpPr>
            <p:nvPr/>
          </p:nvCxnSpPr>
          <p:spPr>
            <a:xfrm>
              <a:off x="4757059" y="1720090"/>
              <a:ext cx="1077040" cy="11532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3075067" y="1469460"/>
              <a:ext cx="521576" cy="53579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895322" y="2739411"/>
              <a:ext cx="521576" cy="53579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34" idx="0"/>
              <a:endCxn id="23" idx="4"/>
            </p:cNvCxnSpPr>
            <p:nvPr/>
          </p:nvCxnSpPr>
          <p:spPr>
            <a:xfrm flipV="1">
              <a:off x="4156110" y="1798554"/>
              <a:ext cx="416544" cy="940857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2"/>
              <a:endCxn id="33" idx="5"/>
            </p:cNvCxnSpPr>
            <p:nvPr/>
          </p:nvCxnSpPr>
          <p:spPr>
            <a:xfrm flipH="1" flipV="1">
              <a:off x="3520260" y="1926785"/>
              <a:ext cx="2237456" cy="1136004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4" idx="1"/>
              <a:endCxn id="33" idx="4"/>
            </p:cNvCxnSpPr>
            <p:nvPr/>
          </p:nvCxnSpPr>
          <p:spPr>
            <a:xfrm flipH="1" flipV="1">
              <a:off x="3335855" y="2005250"/>
              <a:ext cx="635850" cy="812626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0" idx="3"/>
              <a:endCxn id="34" idx="6"/>
            </p:cNvCxnSpPr>
            <p:nvPr/>
          </p:nvCxnSpPr>
          <p:spPr>
            <a:xfrm flipH="1" flipV="1">
              <a:off x="4416898" y="3007306"/>
              <a:ext cx="1417201" cy="244913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3201165" y="1591281"/>
              <a:ext cx="34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/>
                <a:t>3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22312" y="2834994"/>
              <a:ext cx="334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/>
                <a:t>5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4925591" y="5567813"/>
            <a:ext cx="53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10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81379" y="4529265"/>
            <a:ext cx="34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2928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090" y="274926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endParaRPr lang="en-US" sz="400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9600" y="846138"/>
            <a:ext cx="2057400" cy="1738991"/>
            <a:chOff x="986315" y="3753991"/>
            <a:chExt cx="2305339" cy="1974037"/>
          </a:xfrm>
        </p:grpSpPr>
        <p:cxnSp>
          <p:nvCxnSpPr>
            <p:cNvPr id="5" name="Straight Arrow Connector 4"/>
            <p:cNvCxnSpPr>
              <a:stCxn id="9" idx="2"/>
              <a:endCxn id="7" idx="6"/>
            </p:cNvCxnSpPr>
            <p:nvPr/>
          </p:nvCxnSpPr>
          <p:spPr>
            <a:xfrm flipH="1">
              <a:off x="1478872" y="5493867"/>
              <a:ext cx="1315243" cy="2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892449" y="3753991"/>
              <a:ext cx="492558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86315" y="5259705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7" idx="0"/>
              <a:endCxn id="6" idx="3"/>
            </p:cNvCxnSpPr>
            <p:nvPr/>
          </p:nvCxnSpPr>
          <p:spPr>
            <a:xfrm flipV="1">
              <a:off x="1232594" y="4153730"/>
              <a:ext cx="731987" cy="1105976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2794114" y="5259705"/>
              <a:ext cx="492557" cy="46832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6" idx="5"/>
              <a:endCxn id="9" idx="0"/>
            </p:cNvCxnSpPr>
            <p:nvPr/>
          </p:nvCxnSpPr>
          <p:spPr>
            <a:xfrm>
              <a:off x="2312873" y="4153730"/>
              <a:ext cx="727520" cy="1105976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35491" y="3803487"/>
              <a:ext cx="428622" cy="384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/>
                <a:t>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63032" y="5318384"/>
              <a:ext cx="428622" cy="384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/>
                <a:t>C</a:t>
              </a:r>
              <a:endParaRPr lang="en-US" sz="1600" b="1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7238" y="5315261"/>
              <a:ext cx="428622" cy="384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/>
                <a:t>B</a:t>
              </a:r>
              <a:endParaRPr lang="en-US" sz="1600" b="1" dirty="0" smtClean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400800" y="1594234"/>
            <a:ext cx="2057400" cy="2207484"/>
            <a:chOff x="5468197" y="2152242"/>
            <a:chExt cx="2057400" cy="2207484"/>
          </a:xfrm>
        </p:grpSpPr>
        <p:grpSp>
          <p:nvGrpSpPr>
            <p:cNvPr id="14" name="Group 13"/>
            <p:cNvGrpSpPr/>
            <p:nvPr/>
          </p:nvGrpSpPr>
          <p:grpSpPr>
            <a:xfrm>
              <a:off x="5468197" y="2989254"/>
              <a:ext cx="2057400" cy="1370472"/>
              <a:chOff x="986315" y="4198499"/>
              <a:chExt cx="2305339" cy="1529529"/>
            </a:xfrm>
          </p:grpSpPr>
          <p:cxnSp>
            <p:nvCxnSpPr>
              <p:cNvPr id="15" name="Straight Arrow Connector 14"/>
              <p:cNvCxnSpPr>
                <a:stCxn id="19" idx="2"/>
                <a:endCxn id="17" idx="6"/>
              </p:cNvCxnSpPr>
              <p:nvPr/>
            </p:nvCxnSpPr>
            <p:spPr>
              <a:xfrm flipH="1">
                <a:off x="1478872" y="5493867"/>
                <a:ext cx="1315243" cy="2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1860480" y="4198499"/>
                <a:ext cx="492558" cy="46832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86315" y="5259705"/>
                <a:ext cx="492557" cy="46832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7" idx="7"/>
                <a:endCxn id="16" idx="3"/>
              </p:cNvCxnSpPr>
              <p:nvPr/>
            </p:nvCxnSpPr>
            <p:spPr>
              <a:xfrm flipV="1">
                <a:off x="1406740" y="4598238"/>
                <a:ext cx="525874" cy="730051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2794114" y="5259705"/>
                <a:ext cx="492557" cy="468321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>
                <a:stCxn id="16" idx="5"/>
                <a:endCxn id="19" idx="1"/>
              </p:cNvCxnSpPr>
              <p:nvPr/>
            </p:nvCxnSpPr>
            <p:spPr>
              <a:xfrm>
                <a:off x="2280905" y="4598238"/>
                <a:ext cx="585341" cy="730051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1928514" y="4267083"/>
                <a:ext cx="428622" cy="377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 smtClean="0"/>
                  <a:t>A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863032" y="5318384"/>
                <a:ext cx="428622" cy="377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/>
                  <a:t>C</a:t>
                </a:r>
                <a:endParaRPr lang="en-US" sz="1600" b="1" dirty="0" smtClean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067238" y="5315261"/>
                <a:ext cx="428622" cy="377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/>
                  <a:t>B</a:t>
                </a:r>
                <a:endParaRPr lang="en-US" sz="1600" b="1" dirty="0" smtClean="0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5554255" y="2152242"/>
              <a:ext cx="439583" cy="419622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980116" y="2303563"/>
              <a:ext cx="439583" cy="419622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34" idx="5"/>
              <a:endCxn id="16" idx="1"/>
            </p:cNvCxnSpPr>
            <p:nvPr/>
          </p:nvCxnSpPr>
          <p:spPr>
            <a:xfrm>
              <a:off x="5929463" y="2510412"/>
              <a:ext cx="383258" cy="540294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6" idx="7"/>
              <a:endCxn id="35" idx="3"/>
            </p:cNvCxnSpPr>
            <p:nvPr/>
          </p:nvCxnSpPr>
          <p:spPr>
            <a:xfrm flipV="1">
              <a:off x="6623554" y="2661733"/>
              <a:ext cx="420937" cy="388973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625067" y="2223193"/>
              <a:ext cx="382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/>
                <a:t>X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56260" y="2337030"/>
              <a:ext cx="382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/>
                <a:t>Y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76947" y="2768125"/>
            <a:ext cx="2899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70C0"/>
                </a:solidFill>
              </a:rPr>
              <a:t>If all vertices have both</a:t>
            </a:r>
          </a:p>
          <a:p>
            <a:r>
              <a:rPr lang="en-US" sz="1600" b="1" i="1" dirty="0">
                <a:solidFill>
                  <a:srgbClr val="0070C0"/>
                </a:solidFill>
              </a:rPr>
              <a:t>i</a:t>
            </a:r>
            <a:r>
              <a:rPr lang="en-US" sz="1600" b="1" i="1" dirty="0" smtClean="0">
                <a:solidFill>
                  <a:srgbClr val="0070C0"/>
                </a:solidFill>
              </a:rPr>
              <a:t>n-edges and out-edges, </a:t>
            </a:r>
          </a:p>
          <a:p>
            <a:r>
              <a:rPr lang="en-US" sz="1600" b="1" i="1" dirty="0" smtClean="0">
                <a:solidFill>
                  <a:srgbClr val="0070C0"/>
                </a:solidFill>
              </a:rPr>
              <a:t>there is no Topo Sort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73786" y="2143561"/>
            <a:ext cx="2912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C00000"/>
                </a:solidFill>
              </a:rPr>
              <a:t>Not sufficient: </a:t>
            </a:r>
            <a:r>
              <a:rPr lang="en-US" sz="1600" b="1" i="1" dirty="0" smtClean="0">
                <a:solidFill>
                  <a:srgbClr val="0070C0"/>
                </a:solidFill>
              </a:rPr>
              <a:t>If there is some vertex with no in-edge, or some vertex with no out-edge, there may still be no Topo Sort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4470" y="4784814"/>
            <a:ext cx="34457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rgbClr val="C00000"/>
                </a:solidFill>
              </a:rPr>
              <a:t>Necessary: </a:t>
            </a:r>
            <a:r>
              <a:rPr lang="en-US" sz="1600" b="1" i="1" dirty="0" smtClean="0">
                <a:solidFill>
                  <a:srgbClr val="0070C0"/>
                </a:solidFill>
              </a:rPr>
              <a:t>If a graph has a Topo Sort, there will be at least one node with no in-edge, and one node with no out-edge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166631" y="4380791"/>
            <a:ext cx="1907715" cy="1904776"/>
            <a:chOff x="991224" y="3220416"/>
            <a:chExt cx="2308625" cy="2213654"/>
          </a:xfrm>
        </p:grpSpPr>
        <p:sp>
          <p:nvSpPr>
            <p:cNvPr id="52" name="Oval 51"/>
            <p:cNvSpPr/>
            <p:nvPr/>
          </p:nvSpPr>
          <p:spPr>
            <a:xfrm>
              <a:off x="991224" y="32204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799022" y="32204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996650" y="49527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stCxn id="52" idx="4"/>
              <a:endCxn id="54" idx="0"/>
            </p:cNvCxnSpPr>
            <p:nvPr/>
          </p:nvCxnSpPr>
          <p:spPr>
            <a:xfrm>
              <a:off x="1237503" y="3688739"/>
              <a:ext cx="5426" cy="1263978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807292" y="4957903"/>
              <a:ext cx="492557" cy="46832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>
              <a:stCxn id="53" idx="4"/>
              <a:endCxn id="56" idx="0"/>
            </p:cNvCxnSpPr>
            <p:nvPr/>
          </p:nvCxnSpPr>
          <p:spPr>
            <a:xfrm>
              <a:off x="3045301" y="3688739"/>
              <a:ext cx="8270" cy="1269165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5"/>
              <a:endCxn id="56" idx="1"/>
            </p:cNvCxnSpPr>
            <p:nvPr/>
          </p:nvCxnSpPr>
          <p:spPr>
            <a:xfrm>
              <a:off x="1411648" y="3620155"/>
              <a:ext cx="1467778" cy="1406332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2" idx="6"/>
              <a:endCxn id="53" idx="2"/>
            </p:cNvCxnSpPr>
            <p:nvPr/>
          </p:nvCxnSpPr>
          <p:spPr>
            <a:xfrm>
              <a:off x="1483780" y="3454577"/>
              <a:ext cx="1315243" cy="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34719" y="3256883"/>
              <a:ext cx="428622" cy="39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/>
                <a:t>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39258" y="5040616"/>
              <a:ext cx="428623" cy="39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/>
                <a:t>C</a:t>
              </a:r>
              <a:endParaRPr lang="en-US" sz="1600" b="1" dirty="0" smtClean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90348" y="5003783"/>
              <a:ext cx="428623" cy="39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/>
                <a:t>B</a:t>
              </a:r>
              <a:endParaRPr lang="en-US" sz="1600" b="1" dirty="0" smtClean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47979" y="3275972"/>
              <a:ext cx="428622" cy="39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15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8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38104" y="1208605"/>
            <a:ext cx="2820479" cy="2209800"/>
          </a:xfrm>
        </p:spPr>
        <p:txBody>
          <a:bodyPr>
            <a:normAutofit/>
          </a:bodyPr>
          <a:lstStyle/>
          <a:p>
            <a:pPr marL="109728" indent="0" algn="r">
              <a:buNone/>
            </a:pPr>
            <a:r>
              <a:rPr lang="en-US" sz="1800" b="1" dirty="0"/>
              <a:t>U</a:t>
            </a:r>
            <a:r>
              <a:rPr lang="en-US" sz="1800" b="1" dirty="0" smtClean="0"/>
              <a:t>se topo sort for structures like course pre-requisites</a:t>
            </a:r>
          </a:p>
          <a:p>
            <a:pPr marL="109728" indent="0" algn="r">
              <a:spcBef>
                <a:spcPts val="1200"/>
              </a:spcBef>
              <a:buNone/>
            </a:pPr>
            <a:r>
              <a:rPr lang="en-US" sz="1800" b="1" i="1" dirty="0" smtClean="0">
                <a:solidFill>
                  <a:srgbClr val="0070C0"/>
                </a:solidFill>
              </a:rPr>
              <a:t>The sorts give OK orders of classes to take</a:t>
            </a:r>
            <a:endParaRPr lang="en-US" sz="1800" b="1" i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01383" cy="90021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2" name="Group 281"/>
          <p:cNvGrpSpPr/>
          <p:nvPr/>
        </p:nvGrpSpPr>
        <p:grpSpPr>
          <a:xfrm>
            <a:off x="228600" y="330751"/>
            <a:ext cx="5809504" cy="3965508"/>
            <a:chOff x="394656" y="720732"/>
            <a:chExt cx="5809504" cy="4745697"/>
          </a:xfrm>
        </p:grpSpPr>
        <p:grpSp>
          <p:nvGrpSpPr>
            <p:cNvPr id="263" name="Group 262"/>
            <p:cNvGrpSpPr/>
            <p:nvPr/>
          </p:nvGrpSpPr>
          <p:grpSpPr>
            <a:xfrm>
              <a:off x="394656" y="720732"/>
              <a:ext cx="5809504" cy="4745697"/>
              <a:chOff x="-272754" y="712302"/>
              <a:chExt cx="5809504" cy="4745697"/>
            </a:xfrm>
          </p:grpSpPr>
          <p:cxnSp>
            <p:nvCxnSpPr>
              <p:cNvPr id="220" name="Straight Arrow Connector 219"/>
              <p:cNvCxnSpPr>
                <a:stCxn id="125" idx="2"/>
                <a:endCxn id="63" idx="7"/>
              </p:cNvCxnSpPr>
              <p:nvPr/>
            </p:nvCxnSpPr>
            <p:spPr>
              <a:xfrm>
                <a:off x="164118" y="1888547"/>
                <a:ext cx="1944700" cy="1922207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2" name="Group 261"/>
              <p:cNvGrpSpPr/>
              <p:nvPr/>
            </p:nvGrpSpPr>
            <p:grpSpPr>
              <a:xfrm>
                <a:off x="-272754" y="712302"/>
                <a:ext cx="5809504" cy="4745697"/>
                <a:chOff x="-272754" y="712302"/>
                <a:chExt cx="5809504" cy="4745697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-272754" y="712302"/>
                  <a:ext cx="5809504" cy="3494639"/>
                  <a:chOff x="-348954" y="2203109"/>
                  <a:chExt cx="5809504" cy="3494639"/>
                </a:xfrm>
              </p:grpSpPr>
              <p:sp>
                <p:nvSpPr>
                  <p:cNvPr id="120" name="Oval 119"/>
                  <p:cNvSpPr/>
                  <p:nvPr/>
                </p:nvSpPr>
                <p:spPr>
                  <a:xfrm rot="16200000">
                    <a:off x="3905276" y="4966053"/>
                    <a:ext cx="464162" cy="641754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4" name="Straight Arrow Connector 123"/>
                  <p:cNvCxnSpPr>
                    <a:stCxn id="63" idx="4"/>
                    <a:endCxn id="120" idx="0"/>
                  </p:cNvCxnSpPr>
                  <p:nvPr/>
                </p:nvCxnSpPr>
                <p:spPr>
                  <a:xfrm flipV="1">
                    <a:off x="2580389" y="5286930"/>
                    <a:ext cx="1236091" cy="178737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2" name="Group 141"/>
                  <p:cNvGrpSpPr/>
                  <p:nvPr/>
                </p:nvGrpSpPr>
                <p:grpSpPr>
                  <a:xfrm>
                    <a:off x="-348954" y="2203109"/>
                    <a:ext cx="5809504" cy="3494639"/>
                    <a:chOff x="-348954" y="2203109"/>
                    <a:chExt cx="5809504" cy="3494639"/>
                  </a:xfrm>
                </p:grpSpPr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-348954" y="2203109"/>
                      <a:ext cx="5602097" cy="3494639"/>
                      <a:chOff x="-430941" y="1890029"/>
                      <a:chExt cx="5602097" cy="3494639"/>
                    </a:xfrm>
                  </p:grpSpPr>
                  <p:grpSp>
                    <p:nvGrpSpPr>
                      <p:cNvPr id="108" name="Group 107"/>
                      <p:cNvGrpSpPr/>
                      <p:nvPr/>
                    </p:nvGrpSpPr>
                    <p:grpSpPr>
                      <a:xfrm rot="16200000">
                        <a:off x="1172047" y="1115117"/>
                        <a:ext cx="2512113" cy="5486105"/>
                        <a:chOff x="1353633" y="800701"/>
                        <a:chExt cx="2087304" cy="3224653"/>
                      </a:xfrm>
                    </p:grpSpPr>
                    <p:cxnSp>
                      <p:nvCxnSpPr>
                        <p:cNvPr id="109" name="Straight Arrow Connector 108"/>
                        <p:cNvCxnSpPr>
                          <a:stCxn id="129" idx="3"/>
                          <a:endCxn id="120" idx="7"/>
                        </p:cNvCxnSpPr>
                        <p:nvPr/>
                      </p:nvCxnSpPr>
                      <p:spPr>
                        <a:xfrm rot="5400000">
                          <a:off x="1410660" y="2651498"/>
                          <a:ext cx="780613" cy="388684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10" name="Group 109"/>
                        <p:cNvGrpSpPr/>
                        <p:nvPr/>
                      </p:nvGrpSpPr>
                      <p:grpSpPr>
                        <a:xfrm>
                          <a:off x="1353633" y="800701"/>
                          <a:ext cx="2087304" cy="3224653"/>
                          <a:chOff x="1353633" y="800701"/>
                          <a:chExt cx="2087304" cy="3224653"/>
                        </a:xfrm>
                      </p:grpSpPr>
                      <p:grpSp>
                        <p:nvGrpSpPr>
                          <p:cNvPr id="111" name="Group 110"/>
                          <p:cNvGrpSpPr/>
                          <p:nvPr/>
                        </p:nvGrpSpPr>
                        <p:grpSpPr>
                          <a:xfrm>
                            <a:off x="1942149" y="800701"/>
                            <a:ext cx="1498788" cy="2101333"/>
                            <a:chOff x="2383051" y="2133214"/>
                            <a:chExt cx="1914172" cy="2608857"/>
                          </a:xfrm>
                        </p:grpSpPr>
                        <p:sp>
                          <p:nvSpPr>
                            <p:cNvPr id="125" name="Oval 124"/>
                            <p:cNvSpPr/>
                            <p:nvPr/>
                          </p:nvSpPr>
                          <p:spPr>
                            <a:xfrm>
                              <a:off x="3804666" y="2133214"/>
                              <a:ext cx="492557" cy="468323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40000"/>
                                <a:lumOff val="60000"/>
                                <a:alpha val="45000"/>
                              </a:schemeClr>
                            </a:solidFill>
                            <a:ln w="254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26" name="Oval 125"/>
                            <p:cNvSpPr/>
                            <p:nvPr/>
                          </p:nvSpPr>
                          <p:spPr>
                            <a:xfrm>
                              <a:off x="3696162" y="3490249"/>
                              <a:ext cx="492557" cy="468323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40000"/>
                                <a:lumOff val="60000"/>
                                <a:alpha val="45000"/>
                              </a:schemeClr>
                            </a:solidFill>
                            <a:ln w="254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29" name="Oval 128"/>
                            <p:cNvSpPr/>
                            <p:nvPr/>
                          </p:nvSpPr>
                          <p:spPr>
                            <a:xfrm>
                              <a:off x="2383051" y="3787993"/>
                              <a:ext cx="463593" cy="468320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40000"/>
                                <a:lumOff val="60000"/>
                                <a:alpha val="45000"/>
                              </a:schemeClr>
                            </a:solidFill>
                            <a:ln w="254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30" name="Straight Arrow Connector 129"/>
                            <p:cNvCxnSpPr>
                              <a:stCxn id="126" idx="3"/>
                              <a:endCxn id="114" idx="7"/>
                            </p:cNvCxnSpPr>
                            <p:nvPr/>
                          </p:nvCxnSpPr>
                          <p:spPr>
                            <a:xfrm rot="5400000">
                              <a:off x="3178130" y="4151907"/>
                              <a:ext cx="852083" cy="328246"/>
                            </a:xfrm>
                            <a:prstGeom prst="straightConnector1">
                              <a:avLst/>
                            </a:prstGeom>
                            <a:ln w="4445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1" name="Straight Arrow Connector 130"/>
                            <p:cNvCxnSpPr>
                              <a:stCxn id="125" idx="3"/>
                              <a:endCxn id="129" idx="0"/>
                            </p:cNvCxnSpPr>
                            <p:nvPr/>
                          </p:nvCxnSpPr>
                          <p:spPr>
                            <a:xfrm rot="5400000">
                              <a:off x="2618304" y="2529497"/>
                              <a:ext cx="1255040" cy="1261952"/>
                            </a:xfrm>
                            <a:prstGeom prst="straightConnector1">
                              <a:avLst/>
                            </a:prstGeom>
                            <a:ln w="4445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2" name="Straight Arrow Connector 131"/>
                            <p:cNvCxnSpPr>
                              <a:stCxn id="125" idx="4"/>
                              <a:endCxn id="126" idx="0"/>
                            </p:cNvCxnSpPr>
                            <p:nvPr/>
                          </p:nvCxnSpPr>
                          <p:spPr>
                            <a:xfrm rot="5400000">
                              <a:off x="3552337" y="2991641"/>
                              <a:ext cx="888712" cy="108505"/>
                            </a:xfrm>
                            <a:prstGeom prst="straightConnector1">
                              <a:avLst/>
                            </a:prstGeom>
                            <a:ln w="4445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33" name="TextBox 132"/>
                            <p:cNvSpPr txBox="1"/>
                            <p:nvPr/>
                          </p:nvSpPr>
                          <p:spPr>
                            <a:xfrm rot="5400000">
                              <a:off x="3857679" y="2245482"/>
                              <a:ext cx="407349" cy="29394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spcAft>
                                  <a:spcPts val="600"/>
                                </a:spcAft>
                              </a:pPr>
                              <a:r>
                                <a:rPr lang="en-US" sz="1200" b="1" dirty="0" smtClean="0"/>
                                <a:t>401</a:t>
                              </a:r>
                            </a:p>
                          </p:txBody>
                        </p:sp>
                        <p:sp>
                          <p:nvSpPr>
                            <p:cNvPr id="134" name="TextBox 133"/>
                            <p:cNvSpPr txBox="1"/>
                            <p:nvPr/>
                          </p:nvSpPr>
                          <p:spPr>
                            <a:xfrm rot="5400000">
                              <a:off x="2407035" y="3881149"/>
                              <a:ext cx="370727" cy="29394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spcAft>
                                  <a:spcPts val="600"/>
                                </a:spcAft>
                              </a:pPr>
                              <a:r>
                                <a:rPr lang="en-US" sz="1200" b="1" dirty="0" smtClean="0"/>
                                <a:t>411</a:t>
                              </a:r>
                            </a:p>
                          </p:txBody>
                        </p:sp>
                        <p:sp>
                          <p:nvSpPr>
                            <p:cNvPr id="136" name="TextBox 135"/>
                            <p:cNvSpPr txBox="1"/>
                            <p:nvPr/>
                          </p:nvSpPr>
                          <p:spPr>
                            <a:xfrm rot="5400000">
                              <a:off x="3745104" y="3612309"/>
                              <a:ext cx="398582" cy="2939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spcAft>
                                  <a:spcPts val="600"/>
                                </a:spcAft>
                              </a:pPr>
                              <a:r>
                                <a:rPr lang="en-US" sz="1200" b="1" dirty="0" smtClean="0"/>
                                <a:t>410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12" name="Oval 111"/>
                          <p:cNvSpPr/>
                          <p:nvPr/>
                        </p:nvSpPr>
                        <p:spPr>
                          <a:xfrm>
                            <a:off x="3047169" y="2959549"/>
                            <a:ext cx="385670" cy="377214"/>
                          </a:xfrm>
                          <a:prstGeom prst="ellipse">
                            <a:avLst/>
                          </a:prstGeom>
                          <a:solidFill>
                            <a:schemeClr val="tx2">
                              <a:lumMod val="40000"/>
                              <a:lumOff val="60000"/>
                              <a:alpha val="45000"/>
                            </a:schemeClr>
                          </a:solidFill>
                          <a:ln w="2540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3" name="Oval 112"/>
                          <p:cNvSpPr/>
                          <p:nvPr/>
                        </p:nvSpPr>
                        <p:spPr>
                          <a:xfrm>
                            <a:off x="2028310" y="3648140"/>
                            <a:ext cx="385670" cy="377214"/>
                          </a:xfrm>
                          <a:prstGeom prst="ellipse">
                            <a:avLst/>
                          </a:prstGeom>
                          <a:solidFill>
                            <a:schemeClr val="tx2">
                              <a:lumMod val="40000"/>
                              <a:lumOff val="60000"/>
                              <a:alpha val="45000"/>
                            </a:schemeClr>
                          </a:solidFill>
                          <a:ln w="2540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4" name="Oval 113"/>
                          <p:cNvSpPr/>
                          <p:nvPr/>
                        </p:nvSpPr>
                        <p:spPr>
                          <a:xfrm>
                            <a:off x="2440584" y="2846794"/>
                            <a:ext cx="385670" cy="377214"/>
                          </a:xfrm>
                          <a:prstGeom prst="ellipse">
                            <a:avLst/>
                          </a:prstGeom>
                          <a:solidFill>
                            <a:schemeClr val="tx2">
                              <a:lumMod val="40000"/>
                              <a:lumOff val="60000"/>
                              <a:alpha val="45000"/>
                            </a:schemeClr>
                          </a:solidFill>
                          <a:ln w="2540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5" name="TextBox 114"/>
                          <p:cNvSpPr txBox="1"/>
                          <p:nvPr/>
                        </p:nvSpPr>
                        <p:spPr>
                          <a:xfrm rot="5400000">
                            <a:off x="3076036" y="3017938"/>
                            <a:ext cx="289444" cy="23015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>
                              <a:spcAft>
                                <a:spcPts val="600"/>
                              </a:spcAft>
                            </a:pPr>
                            <a:r>
                              <a:rPr lang="en-US" sz="1200" b="1" dirty="0" smtClean="0"/>
                              <a:t>426</a:t>
                            </a:r>
                          </a:p>
                        </p:txBody>
                      </p:sp>
                      <p:sp>
                        <p:nvSpPr>
                          <p:cNvPr id="116" name="TextBox 115"/>
                          <p:cNvSpPr txBox="1"/>
                          <p:nvPr/>
                        </p:nvSpPr>
                        <p:spPr>
                          <a:xfrm rot="5400000">
                            <a:off x="1303885" y="3254432"/>
                            <a:ext cx="329653" cy="23015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>
                              <a:spcAft>
                                <a:spcPts val="600"/>
                              </a:spcAft>
                            </a:pPr>
                            <a:r>
                              <a:rPr lang="en-US" sz="1200" b="1" dirty="0" smtClean="0"/>
                              <a:t>520</a:t>
                            </a:r>
                          </a:p>
                        </p:txBody>
                      </p:sp>
                      <p:sp>
                        <p:nvSpPr>
                          <p:cNvPr id="117" name="TextBox 116"/>
                          <p:cNvSpPr txBox="1"/>
                          <p:nvPr/>
                        </p:nvSpPr>
                        <p:spPr>
                          <a:xfrm rot="5400000">
                            <a:off x="2478729" y="2916540"/>
                            <a:ext cx="316023" cy="23015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>
                              <a:spcAft>
                                <a:spcPts val="600"/>
                              </a:spcAft>
                            </a:pPr>
                            <a:r>
                              <a:rPr lang="en-US" sz="1200" b="1" dirty="0" smtClean="0"/>
                              <a:t>431</a:t>
                            </a:r>
                          </a:p>
                        </p:txBody>
                      </p:sp>
                      <p:cxnSp>
                        <p:nvCxnSpPr>
                          <p:cNvPr id="118" name="Straight Arrow Connector 117"/>
                          <p:cNvCxnSpPr>
                            <a:stCxn id="136" idx="3"/>
                            <a:endCxn id="112" idx="0"/>
                          </p:cNvCxnSpPr>
                          <p:nvPr/>
                        </p:nvCxnSpPr>
                        <p:spPr>
                          <a:xfrm rot="5400000" flipV="1">
                            <a:off x="2858043" y="2577589"/>
                            <a:ext cx="688592" cy="75329"/>
                          </a:xfrm>
                          <a:prstGeom prst="straightConnector1">
                            <a:avLst/>
                          </a:prstGeom>
                          <a:ln w="44450">
                            <a:solidFill>
                              <a:schemeClr val="accent4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9" name="Straight Arrow Connector 118"/>
                          <p:cNvCxnSpPr>
                            <a:stCxn id="112" idx="3"/>
                            <a:endCxn id="113" idx="7"/>
                          </p:cNvCxnSpPr>
                          <p:nvPr/>
                        </p:nvCxnSpPr>
                        <p:spPr>
                          <a:xfrm rot="5400000">
                            <a:off x="2519644" y="3119377"/>
                            <a:ext cx="421860" cy="746150"/>
                          </a:xfrm>
                          <a:prstGeom prst="straightConnector1">
                            <a:avLst/>
                          </a:prstGeom>
                          <a:ln w="44450">
                            <a:solidFill>
                              <a:schemeClr val="accent4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1" name="Straight Arrow Connector 120"/>
                          <p:cNvCxnSpPr>
                            <a:stCxn id="129" idx="5"/>
                            <a:endCxn id="114" idx="1"/>
                          </p:cNvCxnSpPr>
                          <p:nvPr/>
                        </p:nvCxnSpPr>
                        <p:spPr>
                          <a:xfrm rot="5400000" flipV="1">
                            <a:off x="2151272" y="2556244"/>
                            <a:ext cx="446501" cy="245083"/>
                          </a:xfrm>
                          <a:prstGeom prst="straightConnector1">
                            <a:avLst/>
                          </a:prstGeom>
                          <a:ln w="44450">
                            <a:solidFill>
                              <a:schemeClr val="accent4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2" name="Straight Arrow Connector 121"/>
                          <p:cNvCxnSpPr>
                            <a:stCxn id="129" idx="4"/>
                            <a:endCxn id="113" idx="0"/>
                          </p:cNvCxnSpPr>
                          <p:nvPr/>
                        </p:nvCxnSpPr>
                        <p:spPr>
                          <a:xfrm rot="5400000" flipV="1">
                            <a:off x="1603712" y="3030708"/>
                            <a:ext cx="1137364" cy="97499"/>
                          </a:xfrm>
                          <a:prstGeom prst="straightConnector1">
                            <a:avLst/>
                          </a:prstGeom>
                          <a:ln w="44450">
                            <a:solidFill>
                              <a:schemeClr val="accent4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3" name="Straight Arrow Connector 122"/>
                          <p:cNvCxnSpPr>
                            <a:stCxn id="126" idx="2"/>
                            <a:endCxn id="120" idx="6"/>
                          </p:cNvCxnSpPr>
                          <p:nvPr/>
                        </p:nvCxnSpPr>
                        <p:spPr>
                          <a:xfrm rot="5400000">
                            <a:off x="1673125" y="2072327"/>
                            <a:ext cx="1287163" cy="1307204"/>
                          </a:xfrm>
                          <a:prstGeom prst="straightConnector1">
                            <a:avLst/>
                          </a:prstGeom>
                          <a:ln w="44450">
                            <a:solidFill>
                              <a:schemeClr val="accent4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63" name="Oval 62"/>
                      <p:cNvSpPr/>
                      <p:nvPr/>
                    </p:nvSpPr>
                    <p:spPr>
                      <a:xfrm rot="16200000">
                        <a:off x="1945444" y="4831710"/>
                        <a:ext cx="464162" cy="64175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>
                        <a:off x="1923515" y="4996718"/>
                        <a:ext cx="508019" cy="277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sz="1200" b="1" dirty="0" smtClean="0"/>
                          <a:t>455</a:t>
                        </a:r>
                      </a:p>
                    </p:txBody>
                  </p:sp>
                  <p:sp>
                    <p:nvSpPr>
                      <p:cNvPr id="70" name="Oval 69"/>
                      <p:cNvSpPr/>
                      <p:nvPr/>
                    </p:nvSpPr>
                    <p:spPr>
                      <a:xfrm rot="16200000">
                        <a:off x="-342145" y="4734611"/>
                        <a:ext cx="464162" cy="64175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-326519" y="4928932"/>
                        <a:ext cx="50801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sz="1200" b="1" dirty="0" smtClean="0"/>
                          <a:t>283</a:t>
                        </a:r>
                      </a:p>
                    </p:txBody>
                  </p:sp>
                  <p:cxnSp>
                    <p:nvCxnSpPr>
                      <p:cNvPr id="72" name="Straight Arrow Connector 71"/>
                      <p:cNvCxnSpPr>
                        <a:stCxn id="70" idx="4"/>
                        <a:endCxn id="63" idx="0"/>
                      </p:cNvCxnSpPr>
                      <p:nvPr/>
                    </p:nvCxnSpPr>
                    <p:spPr>
                      <a:xfrm>
                        <a:off x="210813" y="5055488"/>
                        <a:ext cx="1645835" cy="97099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7" name="Oval 86"/>
                      <p:cNvSpPr/>
                      <p:nvPr/>
                    </p:nvSpPr>
                    <p:spPr>
                      <a:xfrm rot="16200000">
                        <a:off x="2357768" y="1801233"/>
                        <a:ext cx="464162" cy="64175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8" name="TextBox 87"/>
                      <p:cNvSpPr txBox="1"/>
                      <p:nvPr/>
                    </p:nvSpPr>
                    <p:spPr>
                      <a:xfrm>
                        <a:off x="2364193" y="1991737"/>
                        <a:ext cx="492431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sz="1200" b="1" dirty="0" smtClean="0"/>
                          <a:t>493</a:t>
                        </a:r>
                      </a:p>
                    </p:txBody>
                  </p:sp>
                  <p:cxnSp>
                    <p:nvCxnSpPr>
                      <p:cNvPr id="89" name="Straight Arrow Connector 88"/>
                      <p:cNvCxnSpPr>
                        <a:stCxn id="126" idx="6"/>
                        <a:endCxn id="87" idx="1"/>
                      </p:cNvCxnSpPr>
                      <p:nvPr/>
                    </p:nvCxnSpPr>
                    <p:spPr>
                      <a:xfrm flipV="1">
                        <a:off x="1865518" y="2286216"/>
                        <a:ext cx="497437" cy="418145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27" name="Oval 126"/>
                    <p:cNvSpPr/>
                    <p:nvPr/>
                  </p:nvSpPr>
                  <p:spPr>
                    <a:xfrm rot="16200000">
                      <a:off x="4168017" y="2246208"/>
                      <a:ext cx="464162" cy="64175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TextBox 127"/>
                    <p:cNvSpPr txBox="1"/>
                    <p:nvPr/>
                  </p:nvSpPr>
                  <p:spPr>
                    <a:xfrm>
                      <a:off x="4153882" y="2455780"/>
                      <a:ext cx="49243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 smtClean="0"/>
                        <a:t>524</a:t>
                      </a:r>
                    </a:p>
                  </p:txBody>
                </p:sp>
                <p:cxnSp>
                  <p:nvCxnSpPr>
                    <p:cNvPr id="135" name="Straight Arrow Connector 134"/>
                    <p:cNvCxnSpPr>
                      <a:stCxn id="126" idx="5"/>
                      <a:endCxn id="127" idx="0"/>
                    </p:cNvCxnSpPr>
                    <p:nvPr/>
                  </p:nvCxnSpPr>
                  <p:spPr>
                    <a:xfrm flipV="1">
                      <a:off x="2174401" y="2567085"/>
                      <a:ext cx="1904820" cy="518331"/>
                    </a:xfrm>
                    <a:prstGeom prst="straightConnector1">
                      <a:avLst/>
                    </a:prstGeom>
                    <a:ln w="444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7" name="TextBox 136"/>
                    <p:cNvSpPr txBox="1"/>
                    <p:nvPr/>
                  </p:nvSpPr>
                  <p:spPr>
                    <a:xfrm>
                      <a:off x="4713355" y="4244737"/>
                      <a:ext cx="492431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 smtClean="0"/>
                        <a:t>523</a:t>
                      </a:r>
                    </a:p>
                  </p:txBody>
                </p:sp>
                <p:sp>
                  <p:nvSpPr>
                    <p:cNvPr id="138" name="Oval 137"/>
                    <p:cNvSpPr/>
                    <p:nvPr/>
                  </p:nvSpPr>
                  <p:spPr>
                    <a:xfrm rot="16200000">
                      <a:off x="4907592" y="2930805"/>
                      <a:ext cx="464162" cy="64175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9" name="Straight Arrow Connector 138"/>
                    <p:cNvCxnSpPr>
                      <a:stCxn id="114" idx="4"/>
                      <a:endCxn id="138" idx="0"/>
                    </p:cNvCxnSpPr>
                    <p:nvPr/>
                  </p:nvCxnSpPr>
                  <p:spPr>
                    <a:xfrm flipV="1">
                      <a:off x="3889814" y="3251682"/>
                      <a:ext cx="928982" cy="635376"/>
                    </a:xfrm>
                    <a:prstGeom prst="straightConnector1">
                      <a:avLst/>
                    </a:prstGeom>
                    <a:ln w="444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4930955" y="3112102"/>
                      <a:ext cx="492431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 smtClean="0"/>
                        <a:t>533</a:t>
                      </a:r>
                    </a:p>
                  </p:txBody>
                </p:sp>
              </p:grpSp>
            </p:grpSp>
            <p:sp>
              <p:nvSpPr>
                <p:cNvPr id="192" name="Oval 191"/>
                <p:cNvSpPr/>
                <p:nvPr/>
              </p:nvSpPr>
              <p:spPr>
                <a:xfrm rot="16200000">
                  <a:off x="754339" y="4890993"/>
                  <a:ext cx="464162" cy="64175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 rot="16200000">
                  <a:off x="2061006" y="4905041"/>
                  <a:ext cx="464162" cy="64175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746645" y="5073370"/>
                  <a:ext cx="5080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200" b="1" dirty="0"/>
                    <a:t>5</a:t>
                  </a:r>
                  <a:r>
                    <a:rPr lang="en-US" sz="1200" b="1" dirty="0" smtClean="0"/>
                    <a:t>35</a:t>
                  </a:r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2068975" y="5093126"/>
                  <a:ext cx="5080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200" b="1" dirty="0"/>
                    <a:t>5</a:t>
                  </a:r>
                  <a:r>
                    <a:rPr lang="en-US" sz="1200" b="1" dirty="0" smtClean="0"/>
                    <a:t>50</a:t>
                  </a:r>
                </a:p>
              </p:txBody>
            </p:sp>
            <p:cxnSp>
              <p:nvCxnSpPr>
                <p:cNvPr id="210" name="Straight Arrow Connector 209"/>
                <p:cNvCxnSpPr>
                  <a:stCxn id="70" idx="2"/>
                  <a:endCxn id="192" idx="7"/>
                </p:cNvCxnSpPr>
                <p:nvPr/>
              </p:nvCxnSpPr>
              <p:spPr>
                <a:xfrm>
                  <a:off x="48123" y="4109842"/>
                  <a:ext cx="711403" cy="937922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Arrow Connector 214"/>
                <p:cNvCxnSpPr>
                  <a:stCxn id="70" idx="3"/>
                  <a:endCxn id="193" idx="0"/>
                </p:cNvCxnSpPr>
                <p:nvPr/>
              </p:nvCxnSpPr>
              <p:spPr>
                <a:xfrm>
                  <a:off x="275017" y="4041867"/>
                  <a:ext cx="1697193" cy="1184051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Oval 217"/>
                <p:cNvSpPr/>
                <p:nvPr/>
              </p:nvSpPr>
              <p:spPr>
                <a:xfrm rot="16200000">
                  <a:off x="3429391" y="4370955"/>
                  <a:ext cx="464162" cy="64175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TextBox 218"/>
                <p:cNvSpPr txBox="1"/>
                <p:nvPr/>
              </p:nvSpPr>
              <p:spPr>
                <a:xfrm>
                  <a:off x="3439669" y="4547631"/>
                  <a:ext cx="560839" cy="277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200" b="1" dirty="0" smtClean="0"/>
                    <a:t>541</a:t>
                  </a:r>
                </a:p>
              </p:txBody>
            </p:sp>
            <p:cxnSp>
              <p:nvCxnSpPr>
                <p:cNvPr id="221" name="Straight Arrow Connector 220"/>
                <p:cNvCxnSpPr>
                  <a:stCxn id="129" idx="2"/>
                  <a:endCxn id="218" idx="7"/>
                </p:cNvCxnSpPr>
                <p:nvPr/>
              </p:nvCxnSpPr>
              <p:spPr>
                <a:xfrm>
                  <a:off x="2431713" y="3228208"/>
                  <a:ext cx="1002865" cy="1299518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0" name="Freeform 279"/>
            <p:cNvSpPr/>
            <p:nvPr/>
          </p:nvSpPr>
          <p:spPr>
            <a:xfrm>
              <a:off x="1272774" y="1931251"/>
              <a:ext cx="1184593" cy="3073886"/>
            </a:xfrm>
            <a:custGeom>
              <a:avLst/>
              <a:gdLst>
                <a:gd name="connsiteX0" fmla="*/ 1145572 w 1145572"/>
                <a:gd name="connsiteY0" fmla="*/ 0 h 3116179"/>
                <a:gd name="connsiteX1" fmla="*/ 556025 w 1145572"/>
                <a:gd name="connsiteY1" fmla="*/ 481263 h 3116179"/>
                <a:gd name="connsiteX2" fmla="*/ 2572 w 1145572"/>
                <a:gd name="connsiteY2" fmla="*/ 1467853 h 3116179"/>
                <a:gd name="connsiteX3" fmla="*/ 387583 w 1145572"/>
                <a:gd name="connsiteY3" fmla="*/ 3116179 h 311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5572" h="3116179">
                  <a:moveTo>
                    <a:pt x="1145572" y="0"/>
                  </a:moveTo>
                  <a:cubicBezTo>
                    <a:pt x="946048" y="118310"/>
                    <a:pt x="746525" y="236621"/>
                    <a:pt x="556025" y="481263"/>
                  </a:cubicBezTo>
                  <a:cubicBezTo>
                    <a:pt x="365525" y="725905"/>
                    <a:pt x="30646" y="1028700"/>
                    <a:pt x="2572" y="1467853"/>
                  </a:cubicBezTo>
                  <a:cubicBezTo>
                    <a:pt x="-25502" y="1907006"/>
                    <a:pt x="181040" y="2511592"/>
                    <a:pt x="387583" y="3116179"/>
                  </a:cubicBezTo>
                </a:path>
              </a:pathLst>
            </a:custGeom>
            <a:noFill/>
            <a:ln w="444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Freeform 280"/>
            <p:cNvSpPr/>
            <p:nvPr/>
          </p:nvSpPr>
          <p:spPr>
            <a:xfrm>
              <a:off x="1985195" y="1973179"/>
              <a:ext cx="842226" cy="3043989"/>
            </a:xfrm>
            <a:custGeom>
              <a:avLst/>
              <a:gdLst>
                <a:gd name="connsiteX0" fmla="*/ 577531 w 842226"/>
                <a:gd name="connsiteY0" fmla="*/ 0 h 3043989"/>
                <a:gd name="connsiteX1" fmla="*/ 336900 w 842226"/>
                <a:gd name="connsiteY1" fmla="*/ 445168 h 3043989"/>
                <a:gd name="connsiteX2" fmla="*/ 16 w 842226"/>
                <a:gd name="connsiteY2" fmla="*/ 1503947 h 3043989"/>
                <a:gd name="connsiteX3" fmla="*/ 324868 w 842226"/>
                <a:gd name="connsiteY3" fmla="*/ 2502568 h 3043989"/>
                <a:gd name="connsiteX4" fmla="*/ 842226 w 842226"/>
                <a:gd name="connsiteY4" fmla="*/ 3043989 h 304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226" h="3043989">
                  <a:moveTo>
                    <a:pt x="577531" y="0"/>
                  </a:moveTo>
                  <a:cubicBezTo>
                    <a:pt x="505341" y="97255"/>
                    <a:pt x="433152" y="194510"/>
                    <a:pt x="336900" y="445168"/>
                  </a:cubicBezTo>
                  <a:cubicBezTo>
                    <a:pt x="240648" y="695826"/>
                    <a:pt x="2021" y="1161047"/>
                    <a:pt x="16" y="1503947"/>
                  </a:cubicBezTo>
                  <a:cubicBezTo>
                    <a:pt x="-1989" y="1846847"/>
                    <a:pt x="184500" y="2245894"/>
                    <a:pt x="324868" y="2502568"/>
                  </a:cubicBezTo>
                  <a:cubicBezTo>
                    <a:pt x="465236" y="2759242"/>
                    <a:pt x="653731" y="2901615"/>
                    <a:pt x="842226" y="3043989"/>
                  </a:cubicBezTo>
                </a:path>
              </a:pathLst>
            </a:custGeom>
            <a:noFill/>
            <a:ln w="444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0" name="TextBox 299"/>
          <p:cNvSpPr txBox="1"/>
          <p:nvPr/>
        </p:nvSpPr>
        <p:spPr>
          <a:xfrm>
            <a:off x="986351" y="4735377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C00000"/>
                </a:solidFill>
              </a:rPr>
              <a:t>283, 401, 455, 410, 426, 535, 493, 520, 550, 411, 431, 533, 541, 520, 523  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986351" y="5191193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70C0"/>
                </a:solidFill>
              </a:rPr>
              <a:t>401, 283</a:t>
            </a:r>
            <a:r>
              <a:rPr lang="en-US" sz="1600" b="1" i="1" dirty="0" smtClean="0">
                <a:solidFill>
                  <a:srgbClr val="C00000"/>
                </a:solidFill>
              </a:rPr>
              <a:t>, 455, 410, 426, 535, 493, 520, 550, 411, 431, 533, 541, 520, 523  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986351" y="5665469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C00000"/>
                </a:solidFill>
              </a:rPr>
              <a:t>401, 283, 455, 410, 426, 535, 493, 520, 550, 411, 431, 533, 541, </a:t>
            </a:r>
            <a:r>
              <a:rPr lang="en-US" sz="1600" b="1" i="1" dirty="0" smtClean="0">
                <a:solidFill>
                  <a:srgbClr val="0070C0"/>
                </a:solidFill>
              </a:rPr>
              <a:t>523, 520  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8052341" y="6139745"/>
            <a:ext cx="798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e</a:t>
            </a:r>
            <a:r>
              <a:rPr lang="en-US" sz="1600" b="1" i="1" dirty="0" smtClean="0"/>
              <a:t>tc.</a:t>
            </a:r>
            <a:endParaRPr lang="en-US" sz="1600" b="1" i="1" dirty="0"/>
          </a:p>
        </p:txBody>
      </p:sp>
      <p:sp>
        <p:nvSpPr>
          <p:cNvPr id="304" name="TextBox 303"/>
          <p:cNvSpPr txBox="1"/>
          <p:nvPr/>
        </p:nvSpPr>
        <p:spPr>
          <a:xfrm>
            <a:off x="5537124" y="4138958"/>
            <a:ext cx="345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Numerous topological sorts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2473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8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8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00" grpId="0"/>
      <p:bldP spid="301" grpId="0"/>
      <p:bldP spid="302" grpId="0"/>
      <p:bldP spid="303" grpId="0"/>
      <p:bldP spid="3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61583"/>
            <a:ext cx="8229600" cy="488681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to Find a Topo Sort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438539" y="1919492"/>
            <a:ext cx="3886200" cy="2971800"/>
            <a:chOff x="603039" y="1771595"/>
            <a:chExt cx="2873582" cy="2092255"/>
          </a:xfrm>
        </p:grpSpPr>
        <p:cxnSp>
          <p:nvCxnSpPr>
            <p:cNvPr id="90" name="Straight Arrow Connector 89"/>
            <p:cNvCxnSpPr>
              <a:stCxn id="24" idx="3"/>
              <a:endCxn id="46" idx="7"/>
            </p:cNvCxnSpPr>
            <p:nvPr/>
          </p:nvCxnSpPr>
          <p:spPr>
            <a:xfrm flipH="1">
              <a:off x="1626748" y="3025262"/>
              <a:ext cx="329271" cy="516616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/>
            <p:cNvGrpSpPr/>
            <p:nvPr/>
          </p:nvGrpSpPr>
          <p:grpSpPr>
            <a:xfrm>
              <a:off x="603039" y="1771595"/>
              <a:ext cx="2873582" cy="2092255"/>
              <a:chOff x="603039" y="1771595"/>
              <a:chExt cx="2873582" cy="209225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603039" y="1771595"/>
                <a:ext cx="2342240" cy="1311870"/>
                <a:chOff x="672813" y="3338604"/>
                <a:chExt cx="2991383" cy="1628719"/>
              </a:xfrm>
            </p:grpSpPr>
            <p:cxnSp>
              <p:nvCxnSpPr>
                <p:cNvPr id="19" name="Straight Arrow Connector 18"/>
                <p:cNvCxnSpPr>
                  <a:stCxn id="24" idx="2"/>
                  <a:endCxn id="22" idx="6"/>
                </p:cNvCxnSpPr>
                <p:nvPr/>
              </p:nvCxnSpPr>
              <p:spPr>
                <a:xfrm flipH="1">
                  <a:off x="1165370" y="4729487"/>
                  <a:ext cx="1163263" cy="3675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1519650" y="3347836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3137617" y="3338604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72813" y="4499000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>
                  <a:stCxn id="20" idx="3"/>
                  <a:endCxn id="22" idx="7"/>
                </p:cNvCxnSpPr>
                <p:nvPr/>
              </p:nvCxnSpPr>
              <p:spPr>
                <a:xfrm flipH="1">
                  <a:off x="1093237" y="3747575"/>
                  <a:ext cx="498546" cy="820010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/>
                <p:cNvSpPr/>
                <p:nvPr/>
              </p:nvSpPr>
              <p:spPr>
                <a:xfrm>
                  <a:off x="2328633" y="4495326"/>
                  <a:ext cx="492557" cy="468321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/>
                <p:cNvCxnSpPr>
                  <a:stCxn id="21" idx="3"/>
                  <a:endCxn id="24" idx="7"/>
                </p:cNvCxnSpPr>
                <p:nvPr/>
              </p:nvCxnSpPr>
              <p:spPr>
                <a:xfrm flipH="1">
                  <a:off x="2749057" y="3738343"/>
                  <a:ext cx="460693" cy="825568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stCxn id="20" idx="5"/>
                  <a:endCxn id="24" idx="1"/>
                </p:cNvCxnSpPr>
                <p:nvPr/>
              </p:nvCxnSpPr>
              <p:spPr>
                <a:xfrm>
                  <a:off x="1940074" y="3747575"/>
                  <a:ext cx="460692" cy="81633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20" idx="6"/>
                  <a:endCxn id="21" idx="2"/>
                </p:cNvCxnSpPr>
                <p:nvPr/>
              </p:nvCxnSpPr>
              <p:spPr>
                <a:xfrm flipV="1">
                  <a:off x="2012207" y="3572765"/>
                  <a:ext cx="1125410" cy="9232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1609482" y="3435304"/>
                  <a:ext cx="428622" cy="32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1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2420150" y="4580089"/>
                  <a:ext cx="275480" cy="32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4</a:t>
                  </a:r>
                  <a:endParaRPr lang="en-US" b="1" dirty="0" smtClean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774002" y="4580089"/>
                  <a:ext cx="452412" cy="32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3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235574" y="3424750"/>
                  <a:ext cx="428622" cy="32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 smtClean="0"/>
                    <a:t>2</a:t>
                  </a:r>
                </a:p>
              </p:txBody>
            </p:sp>
          </p:grpSp>
          <p:sp>
            <p:nvSpPr>
              <p:cNvPr id="45" name="Oval 44"/>
              <p:cNvSpPr/>
              <p:nvPr/>
            </p:nvSpPr>
            <p:spPr>
              <a:xfrm>
                <a:off x="3090951" y="2712968"/>
                <a:ext cx="385670" cy="37721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297558" y="3486636"/>
                <a:ext cx="385670" cy="37721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584639" y="3486636"/>
                <a:ext cx="385670" cy="37721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166452" y="2800943"/>
                <a:ext cx="225087" cy="26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 smtClean="0"/>
                  <a:t>5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369515" y="3553060"/>
                <a:ext cx="335609" cy="26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 smtClean="0"/>
                  <a:t>6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649232" y="3570810"/>
                <a:ext cx="302049" cy="26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7</a:t>
                </a:r>
                <a:endParaRPr lang="en-US" b="1" dirty="0" smtClean="0"/>
              </a:p>
            </p:txBody>
          </p:sp>
          <p:cxnSp>
            <p:nvCxnSpPr>
              <p:cNvPr id="75" name="Straight Arrow Connector 74"/>
              <p:cNvCxnSpPr>
                <a:stCxn id="21" idx="5"/>
                <a:endCxn id="45" idx="0"/>
              </p:cNvCxnSpPr>
              <p:nvPr/>
            </p:nvCxnSpPr>
            <p:spPr>
              <a:xfrm>
                <a:off x="2862160" y="2093568"/>
                <a:ext cx="421626" cy="619400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45" idx="2"/>
                <a:endCxn id="24" idx="6"/>
              </p:cNvCxnSpPr>
              <p:nvPr/>
            </p:nvCxnSpPr>
            <p:spPr>
              <a:xfrm flipH="1" flipV="1">
                <a:off x="2285209" y="2891897"/>
                <a:ext cx="805742" cy="9678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22" idx="5"/>
                <a:endCxn id="46" idx="1"/>
              </p:cNvCxnSpPr>
              <p:nvPr/>
            </p:nvCxnSpPr>
            <p:spPr>
              <a:xfrm>
                <a:off x="932229" y="3028223"/>
                <a:ext cx="421809" cy="513654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24" idx="5"/>
                <a:endCxn id="47" idx="1"/>
              </p:cNvCxnSpPr>
              <p:nvPr/>
            </p:nvCxnSpPr>
            <p:spPr>
              <a:xfrm>
                <a:off x="2228729" y="3025262"/>
                <a:ext cx="412390" cy="51661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45" idx="4"/>
                <a:endCxn id="47" idx="7"/>
              </p:cNvCxnSpPr>
              <p:nvPr/>
            </p:nvCxnSpPr>
            <p:spPr>
              <a:xfrm flipH="1">
                <a:off x="2913829" y="3090182"/>
                <a:ext cx="369957" cy="45169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47" idx="2"/>
                <a:endCxn id="46" idx="6"/>
              </p:cNvCxnSpPr>
              <p:nvPr/>
            </p:nvCxnSpPr>
            <p:spPr>
              <a:xfrm flipH="1">
                <a:off x="1683228" y="3675243"/>
                <a:ext cx="901411" cy="0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4776598" y="4448903"/>
                <a:ext cx="33508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:</a:t>
                </a:r>
                <a:r>
                  <a:rPr lang="en-US" sz="2400" dirty="0" smtClean="0"/>
                  <a:t>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1, 2, 5, 4,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3, 7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, 6 </a:t>
                </a: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598" y="4448903"/>
                <a:ext cx="335083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546" t="-9211" r="-1639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4794380" y="5074183"/>
                <a:ext cx="33152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:</a:t>
                </a:r>
                <a:r>
                  <a:rPr lang="en-US" sz="2400" dirty="0" smtClean="0"/>
                  <a:t>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1, 2, 5, 4,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7, 3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, 6 </a:t>
                </a: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380" y="5074183"/>
                <a:ext cx="331526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68" t="-9211" r="-2757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4693845" y="3802572"/>
                <a:ext cx="33508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𝑻𝒘𝒐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𝒕𝒐𝒑𝒐𝒍𝒐𝒈𝒊𝒄𝒂𝒍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𝒔𝒐𝒓𝒕𝒔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845" y="3802572"/>
                <a:ext cx="335083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545" r="-454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05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61583"/>
            <a:ext cx="8229600" cy="4886817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Find a topo sort in O(|V|+|E|) time (linear)</a:t>
            </a:r>
          </a:p>
          <a:p>
            <a:pPr marL="109728" indent="0">
              <a:buNone/>
            </a:pPr>
            <a:r>
              <a:rPr lang="en-US" sz="1800" b="1" dirty="0" smtClean="0"/>
              <a:t>In-degree </a:t>
            </a:r>
            <a:r>
              <a:rPr lang="en-US" sz="1800" b="1" dirty="0"/>
              <a:t>of vertex b </a:t>
            </a:r>
          </a:p>
          <a:p>
            <a:pPr marL="708660" lvl="1" indent="-342900"/>
            <a:r>
              <a:rPr lang="en-US" sz="1800" b="1" i="1" dirty="0">
                <a:solidFill>
                  <a:srgbClr val="0070C0"/>
                </a:solidFill>
              </a:rPr>
              <a:t>n</a:t>
            </a:r>
            <a:r>
              <a:rPr lang="en-US" sz="1800" b="1" i="1" dirty="0" smtClean="0">
                <a:solidFill>
                  <a:srgbClr val="0070C0"/>
                </a:solidFill>
              </a:rPr>
              <a:t>umber of edges (</a:t>
            </a:r>
            <a:r>
              <a:rPr lang="en-US" sz="1800" b="1" i="1" dirty="0" err="1" smtClean="0">
                <a:solidFill>
                  <a:srgbClr val="0070C0"/>
                </a:solidFill>
              </a:rPr>
              <a:t>a,b</a:t>
            </a:r>
            <a:r>
              <a:rPr lang="en-US" sz="1800" b="1" i="1" dirty="0" smtClean="0">
                <a:solidFill>
                  <a:srgbClr val="0070C0"/>
                </a:solidFill>
              </a:rPr>
              <a:t>) </a:t>
            </a:r>
            <a:r>
              <a:rPr lang="en-US" sz="1800" b="1" i="1" dirty="0" smtClean="0">
                <a:solidFill>
                  <a:srgbClr val="0070C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∈ E for distinct a</a:t>
            </a:r>
          </a:p>
          <a:p>
            <a:pPr marL="708660" lvl="1" indent="-342900"/>
            <a:r>
              <a:rPr lang="en-US" sz="1800" b="1" i="1" dirty="0">
                <a:solidFill>
                  <a:srgbClr val="0070C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</a:t>
            </a:r>
            <a:r>
              <a:rPr lang="en-US" sz="1800" b="1" i="1" dirty="0" smtClean="0">
                <a:solidFill>
                  <a:srgbClr val="0070C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umber of edges “coming into” b</a:t>
            </a:r>
          </a:p>
          <a:p>
            <a:pPr marL="708660" lvl="1" indent="-342900"/>
            <a:r>
              <a:rPr lang="en-US" sz="1800" b="1" i="1" dirty="0">
                <a:solidFill>
                  <a:srgbClr val="0070C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</a:t>
            </a:r>
            <a:r>
              <a:rPr lang="en-US" sz="1800" b="1" i="1" dirty="0" smtClean="0">
                <a:solidFill>
                  <a:srgbClr val="0070C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umber of vertices that b is adjacent to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1800" b="1" dirty="0" smtClean="0"/>
              <a:t>Assume G=(V,E) has been built using adjacency list, and that in-degree of each node was stored during the build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    Step 0) </a:t>
            </a:r>
            <a:r>
              <a:rPr lang="en-US" sz="1800" b="1" dirty="0" smtClean="0"/>
              <a:t>Any nodes with in-degree 0? If no, then </a:t>
            </a:r>
            <a:r>
              <a:rPr lang="en-US" sz="1800" b="1" dirty="0" smtClean="0">
                <a:solidFill>
                  <a:srgbClr val="C00000"/>
                </a:solidFill>
              </a:rPr>
              <a:t>cycle, </a:t>
            </a:r>
            <a:r>
              <a:rPr lang="en-US" sz="1800" b="1" dirty="0" smtClean="0">
                <a:solidFill>
                  <a:srgbClr val="0070C0"/>
                </a:solidFill>
              </a:rPr>
              <a:t>done</a:t>
            </a:r>
            <a:endParaRPr lang="en-US" sz="1800" b="1" dirty="0">
              <a:solidFill>
                <a:srgbClr val="0070C0"/>
              </a:solidFill>
            </a:endParaRPr>
          </a:p>
          <a:p>
            <a:pPr marL="109728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    Step 1) </a:t>
            </a:r>
            <a:r>
              <a:rPr lang="en-US" sz="1800" b="1" dirty="0" smtClean="0"/>
              <a:t>Pick any node </a:t>
            </a:r>
            <a:r>
              <a:rPr lang="en-US" sz="1800" b="1" dirty="0" smtClean="0">
                <a:solidFill>
                  <a:srgbClr val="C00000"/>
                </a:solidFill>
              </a:rPr>
              <a:t>v</a:t>
            </a:r>
            <a:r>
              <a:rPr lang="en-US" sz="1800" b="1" dirty="0" smtClean="0"/>
              <a:t> with in-degree 0. Put </a:t>
            </a:r>
            <a:r>
              <a:rPr lang="en-US" sz="1800" b="1" dirty="0" smtClean="0">
                <a:solidFill>
                  <a:srgbClr val="C00000"/>
                </a:solidFill>
              </a:rPr>
              <a:t>v</a:t>
            </a:r>
            <a:r>
              <a:rPr lang="en-US" sz="1800" b="1" dirty="0" smtClean="0"/>
              <a:t> into the </a:t>
            </a:r>
            <a:r>
              <a:rPr lang="en-US" sz="1800" b="1" dirty="0" smtClean="0">
                <a:solidFill>
                  <a:srgbClr val="C00000"/>
                </a:solidFill>
              </a:rPr>
              <a:t>TS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    Step 2) </a:t>
            </a:r>
            <a:r>
              <a:rPr lang="en-US" sz="1800" b="1" dirty="0" smtClean="0"/>
              <a:t>Decrement in-degree of any node </a:t>
            </a:r>
            <a:r>
              <a:rPr lang="en-US" sz="1800" b="1" dirty="0" smtClean="0">
                <a:solidFill>
                  <a:srgbClr val="C00000"/>
                </a:solidFill>
              </a:rPr>
              <a:t>w</a:t>
            </a:r>
            <a:r>
              <a:rPr lang="en-US" sz="1800" b="1" dirty="0" smtClean="0"/>
              <a:t> where </a:t>
            </a:r>
            <a:r>
              <a:rPr lang="en-US" sz="1800" b="1" dirty="0" smtClean="0">
                <a:solidFill>
                  <a:srgbClr val="C00000"/>
                </a:solidFill>
              </a:rPr>
              <a:t>(</a:t>
            </a:r>
            <a:r>
              <a:rPr lang="en-US" sz="1800" b="1" dirty="0" err="1" smtClean="0">
                <a:solidFill>
                  <a:srgbClr val="C00000"/>
                </a:solidFill>
              </a:rPr>
              <a:t>v,w</a:t>
            </a:r>
            <a:r>
              <a:rPr lang="en-US" sz="1800" b="1" dirty="0" smtClean="0">
                <a:solidFill>
                  <a:srgbClr val="C00000"/>
                </a:solidFill>
              </a:rPr>
              <a:t>) </a:t>
            </a:r>
            <a:r>
              <a:rPr lang="en-US" sz="1800" b="1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∈ E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</a:rPr>
              <a:t>              </a:t>
            </a:r>
            <a:r>
              <a:rPr lang="en-US" sz="1800" b="1" dirty="0" smtClean="0"/>
              <a:t>(</a:t>
            </a:r>
            <a:r>
              <a:rPr lang="en-US" sz="1800" b="1" i="1" dirty="0" smtClean="0"/>
              <a:t>essentially remove v  and its out-edges from graph)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    Step 3) </a:t>
            </a:r>
            <a:r>
              <a:rPr lang="en-US" sz="1800" b="1" dirty="0" smtClean="0"/>
              <a:t>More nodes? </a:t>
            </a:r>
            <a:r>
              <a:rPr lang="en-US" sz="1800" b="1" dirty="0" err="1">
                <a:solidFill>
                  <a:srgbClr val="0070C0"/>
                </a:solidFill>
              </a:rPr>
              <a:t>g</a:t>
            </a:r>
            <a:r>
              <a:rPr lang="en-US" sz="1800" b="1" dirty="0" err="1" smtClean="0">
                <a:solidFill>
                  <a:srgbClr val="0070C0"/>
                </a:solidFill>
              </a:rPr>
              <a:t>oto</a:t>
            </a:r>
            <a:r>
              <a:rPr lang="en-US" sz="1800" b="1" dirty="0" smtClean="0">
                <a:solidFill>
                  <a:srgbClr val="0070C0"/>
                </a:solidFill>
              </a:rPr>
              <a:t> 0</a:t>
            </a:r>
            <a:r>
              <a:rPr lang="en-US" sz="1800" b="1" dirty="0" smtClean="0"/>
              <a:t>, else </a:t>
            </a:r>
            <a:r>
              <a:rPr lang="en-US" sz="1800" b="1" dirty="0" smtClean="0">
                <a:solidFill>
                  <a:srgbClr val="0070C0"/>
                </a:solidFill>
              </a:rPr>
              <a:t>done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4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10024</TotalTime>
  <Words>3573</Words>
  <Application>Microsoft Office PowerPoint</Application>
  <PresentationFormat>On-screen Show (4:3)</PresentationFormat>
  <Paragraphs>1137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Arial</vt:lpstr>
      <vt:lpstr>Arial Narrow</vt:lpstr>
      <vt:lpstr>Arial Rounded MT Bold</vt:lpstr>
      <vt:lpstr>Calibri</vt:lpstr>
      <vt:lpstr>Cambria Math</vt:lpstr>
      <vt:lpstr>Consolas</vt:lpstr>
      <vt:lpstr>Lucida Sans Unicode</vt:lpstr>
      <vt:lpstr>Segoe Print</vt:lpstr>
      <vt:lpstr>Verdana</vt:lpstr>
      <vt:lpstr>Wingdings 2</vt:lpstr>
      <vt:lpstr>Wingdings 3</vt:lpstr>
      <vt:lpstr>Concourse</vt:lpstr>
      <vt:lpstr>Data Structures  and Analysis  (COMP 410)</vt:lpstr>
      <vt:lpstr>PowerPoint Presentation</vt:lpstr>
      <vt:lpstr>Topological Sort</vt:lpstr>
      <vt:lpstr>Examples</vt:lpstr>
      <vt:lpstr>Examples</vt:lpstr>
      <vt:lpstr>Properties</vt:lpstr>
      <vt:lpstr>Uses</vt:lpstr>
      <vt:lpstr>Algorithm to Find a Topo Sort</vt:lpstr>
      <vt:lpstr>Algorithm</vt:lpstr>
      <vt:lpstr>Execute on Example</vt:lpstr>
      <vt:lpstr>Execute on Example</vt:lpstr>
      <vt:lpstr>What happens with cycles?</vt:lpstr>
      <vt:lpstr>What happens with cycles?</vt:lpstr>
      <vt:lpstr>Example not in Text</vt:lpstr>
      <vt:lpstr>Algorithm Analysis</vt:lpstr>
      <vt:lpstr>Algorithm Analysis</vt:lpstr>
      <vt:lpstr>Algorithm Improvements</vt:lpstr>
      <vt:lpstr>Shortest Path</vt:lpstr>
      <vt:lpstr>Unweighted Shortest Path</vt:lpstr>
      <vt:lpstr>(Bad) Unweighted Shortest Path</vt:lpstr>
      <vt:lpstr>(Bad) Unweighted Shortest Path</vt:lpstr>
      <vt:lpstr>(Bad) Unweighted Shortest Path</vt:lpstr>
      <vt:lpstr>Get Smarter</vt:lpstr>
      <vt:lpstr>Unweighted Shortest Path</vt:lpstr>
      <vt:lpstr>Unweighted Shortest Path</vt:lpstr>
      <vt:lpstr>Unweighted Shortest Path</vt:lpstr>
      <vt:lpstr>Queue Gives Breadth-first</vt:lpstr>
      <vt:lpstr>Dijkstra’s Algorithm</vt:lpstr>
      <vt:lpstr>Dijkstra’s Algorithm</vt:lpstr>
      <vt:lpstr>Minimum Spanning Tree</vt:lpstr>
      <vt:lpstr>Example</vt:lpstr>
      <vt:lpstr>Trees?</vt:lpstr>
      <vt:lpstr>Properties</vt:lpstr>
      <vt:lpstr>Properties</vt:lpstr>
      <vt:lpstr>Kruskal’s Alg for MST</vt:lpstr>
      <vt:lpstr>Example</vt:lpstr>
      <vt:lpstr>Example</vt:lpstr>
      <vt:lpstr>Example</vt:lpstr>
      <vt:lpstr>Smallest edge weights first</vt:lpstr>
      <vt:lpstr>Prims’s Alg for MST</vt:lpstr>
      <vt:lpstr>Example</vt:lpstr>
      <vt:lpstr>Example</vt:lpstr>
      <vt:lpstr>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North Carolina at Chapel Hill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Elemental Design Patterns</dc:title>
  <dc:creator>pds</dc:creator>
  <cp:lastModifiedBy>David Stotts</cp:lastModifiedBy>
  <cp:revision>1131</cp:revision>
  <dcterms:created xsi:type="dcterms:W3CDTF">2013-02-22T17:09:52Z</dcterms:created>
  <dcterms:modified xsi:type="dcterms:W3CDTF">2017-11-16T03:53:48Z</dcterms:modified>
</cp:coreProperties>
</file>