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493" r:id="rId3"/>
    <p:sldId id="518" r:id="rId4"/>
    <p:sldId id="523" r:id="rId5"/>
    <p:sldId id="524" r:id="rId6"/>
    <p:sldId id="525" r:id="rId7"/>
    <p:sldId id="542" r:id="rId8"/>
    <p:sldId id="546" r:id="rId9"/>
    <p:sldId id="547" r:id="rId10"/>
    <p:sldId id="548" r:id="rId11"/>
    <p:sldId id="549" r:id="rId12"/>
    <p:sldId id="550" r:id="rId13"/>
    <p:sldId id="563" r:id="rId14"/>
    <p:sldId id="551" r:id="rId15"/>
    <p:sldId id="552" r:id="rId16"/>
    <p:sldId id="556" r:id="rId17"/>
    <p:sldId id="558" r:id="rId18"/>
    <p:sldId id="557" r:id="rId19"/>
    <p:sldId id="554" r:id="rId20"/>
    <p:sldId id="555" r:id="rId21"/>
    <p:sldId id="559" r:id="rId22"/>
    <p:sldId id="560" r:id="rId23"/>
    <p:sldId id="561" r:id="rId24"/>
    <p:sldId id="562" r:id="rId25"/>
    <p:sldId id="541" r:id="rId26"/>
    <p:sldId id="545" r:id="rId27"/>
    <p:sldId id="539" r:id="rId28"/>
    <p:sldId id="540" r:id="rId29"/>
    <p:sldId id="533" r:id="rId30"/>
    <p:sldId id="535" r:id="rId31"/>
    <p:sldId id="536" r:id="rId32"/>
    <p:sldId id="534" r:id="rId33"/>
    <p:sldId id="537" r:id="rId34"/>
    <p:sldId id="53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42C"/>
    <a:srgbClr val="C6341C"/>
    <a:srgbClr val="CC0099"/>
    <a:srgbClr val="F59D9D"/>
    <a:srgbClr val="99FF33"/>
    <a:srgbClr val="3366FF"/>
    <a:srgbClr val="9966FF"/>
    <a:srgbClr val="FF6600"/>
    <a:srgbClr val="F9FDC3"/>
    <a:srgbClr val="E45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2" autoAdjust="0"/>
    <p:restoredTop sz="94633" autoAdjust="0"/>
  </p:normalViewPr>
  <p:slideViewPr>
    <p:cSldViewPr>
      <p:cViewPr varScale="1">
        <p:scale>
          <a:sx n="121" d="100"/>
          <a:sy n="121" d="100"/>
        </p:scale>
        <p:origin x="12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velling_salesman_proble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6100"/>
            <a:ext cx="8382000" cy="4525963"/>
          </a:xfrm>
        </p:spPr>
        <p:txBody>
          <a:bodyPr>
            <a:noAutofit/>
          </a:bodyPr>
          <a:lstStyle/>
          <a:p>
            <a:pPr marL="137160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HE_TERMINAL" panose="020B0609020202020204" pitchFamily="49" charset="0"/>
              </a:rPr>
              <a:t>#odd v  </a:t>
            </a:r>
            <a:r>
              <a:rPr lang="en-US" sz="2400" b="1" dirty="0" smtClean="0">
                <a:solidFill>
                  <a:srgbClr val="C00000"/>
                </a:solidFill>
                <a:latin typeface="HE_TERMINAL" panose="020B0609020202020204" pitchFamily="49" charset="0"/>
              </a:rPr>
              <a:t>implication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 smtClean="0">
                <a:latin typeface="HE_TERMINAL" panose="020B0609020202020204" pitchFamily="49" charset="0"/>
              </a:rPr>
              <a:t>--------------------------------------</a:t>
            </a:r>
          </a:p>
          <a:p>
            <a:pPr marL="137160" indent="0">
              <a:spcBef>
                <a:spcPts val="1200"/>
              </a:spcBef>
              <a:buNone/>
            </a:pPr>
            <a:r>
              <a:rPr lang="en-US" sz="2400" b="1" dirty="0">
                <a:latin typeface="HE_TERMINAL" panose="020B0609020202020204" pitchFamily="49" charset="0"/>
              </a:rPr>
              <a:t> </a:t>
            </a:r>
            <a:r>
              <a:rPr lang="en-US" sz="2400" b="1" dirty="0" smtClean="0">
                <a:latin typeface="HE_TERMINAL" panose="020B0609020202020204" pitchFamily="49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HE_TERMINAL" panose="020B0609020202020204" pitchFamily="49" charset="0"/>
              </a:rPr>
              <a:t>0</a:t>
            </a:r>
            <a:r>
              <a:rPr lang="en-US" sz="2400" b="1" dirty="0" smtClean="0">
                <a:latin typeface="HE_TERMINAL" panose="020B06090202020202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HE_TERMINAL" panose="020B0609020202020204" pitchFamily="49" charset="0"/>
              </a:rPr>
              <a:t>&gt;=1 EC </a:t>
            </a:r>
            <a:r>
              <a:rPr lang="en-US" sz="2400" b="1" dirty="0" smtClean="0">
                <a:latin typeface="HE_TERMINAL" panose="020B0609020202020204" pitchFamily="49" charset="0"/>
              </a:rPr>
              <a:t>(no EP that is not EC)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1600" b="1" dirty="0">
                <a:latin typeface="HE_TERMINAL" panose="020B0609020202020204" pitchFamily="49" charset="0"/>
              </a:rPr>
              <a:t> </a:t>
            </a:r>
            <a:r>
              <a:rPr lang="en-US" sz="1600" b="1" dirty="0" smtClean="0">
                <a:latin typeface="HE_TERMINAL" panose="020B0609020202020204" pitchFamily="49" charset="0"/>
              </a:rPr>
              <a:t> </a:t>
            </a:r>
            <a:endParaRPr lang="en-US" sz="1200" b="1" dirty="0" smtClean="0">
              <a:latin typeface="HE_TERMINAL" panose="020B0609020202020204" pitchFamily="49" charset="0"/>
            </a:endParaRP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>
                <a:latin typeface="HE_TERMINAL" panose="020B0609020202020204" pitchFamily="49" charset="0"/>
              </a:rPr>
              <a:t> </a:t>
            </a:r>
            <a:r>
              <a:rPr lang="en-US" sz="2400" b="1" dirty="0" smtClean="0">
                <a:latin typeface="HE_TERMINAL" panose="020B0609020202020204" pitchFamily="49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HE_TERMINAL" panose="020B0609020202020204" pitchFamily="49" charset="0"/>
              </a:rPr>
              <a:t>1</a:t>
            </a:r>
            <a:r>
              <a:rPr lang="en-US" sz="2400" b="1" dirty="0" smtClean="0">
                <a:latin typeface="HE_TERMINAL" panose="020B0609020202020204" pitchFamily="49" charset="0"/>
              </a:rPr>
              <a:t>    </a:t>
            </a:r>
            <a:r>
              <a:rPr lang="en-US" sz="2400" b="1" i="1" dirty="0" smtClean="0">
                <a:latin typeface="HE_TERMINAL" panose="020B0609020202020204" pitchFamily="49" charset="0"/>
              </a:rPr>
              <a:t>impossible (th.3)</a:t>
            </a:r>
          </a:p>
          <a:p>
            <a:pPr marL="137160" indent="0">
              <a:spcBef>
                <a:spcPts val="0"/>
              </a:spcBef>
              <a:buNone/>
            </a:pPr>
            <a:endParaRPr lang="en-US" sz="1600" b="1" dirty="0">
              <a:latin typeface="HE_TERMINAL" panose="020B0609020202020204" pitchFamily="49" charset="0"/>
            </a:endParaRP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 smtClean="0">
                <a:latin typeface="HE_TERMINAL" panose="020B0609020202020204" pitchFamily="49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HE_TERMINAL" panose="020B0609020202020204" pitchFamily="49" charset="0"/>
              </a:rPr>
              <a:t>2</a:t>
            </a:r>
            <a:r>
              <a:rPr lang="en-US" sz="2400" b="1" dirty="0" smtClean="0">
                <a:latin typeface="HE_TERMINAL" panose="020B06090202020202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HE_TERMINAL" panose="020B0609020202020204" pitchFamily="49" charset="0"/>
              </a:rPr>
              <a:t>no EC, &gt;=1 EP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>
                <a:latin typeface="HE_TERMINAL" panose="020B0609020202020204" pitchFamily="49" charset="0"/>
              </a:rPr>
              <a:t> </a:t>
            </a:r>
            <a:r>
              <a:rPr lang="en-US" sz="2400" b="1" dirty="0" smtClean="0">
                <a:latin typeface="HE_TERMINAL" panose="020B0609020202020204" pitchFamily="49" charset="0"/>
              </a:rPr>
              <a:t>       every EP must start on one odd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 smtClean="0">
                <a:latin typeface="HE_TERMINAL" panose="020B0609020202020204" pitchFamily="49" charset="0"/>
              </a:rPr>
              <a:t>        and end on the other</a:t>
            </a:r>
          </a:p>
          <a:p>
            <a:pPr marL="137160" indent="0">
              <a:spcBef>
                <a:spcPts val="0"/>
              </a:spcBef>
              <a:buNone/>
            </a:pPr>
            <a:endParaRPr lang="en-US" sz="1600" b="1" dirty="0">
              <a:latin typeface="HE_TERMINAL" panose="020B0609020202020204" pitchFamily="49" charset="0"/>
            </a:endParaRPr>
          </a:p>
          <a:p>
            <a:pPr marL="137160" indent="0">
              <a:spcBef>
                <a:spcPts val="0"/>
              </a:spcBef>
              <a:buNone/>
            </a:pPr>
            <a:r>
              <a:rPr lang="en-US" sz="2400" b="1" dirty="0" smtClean="0">
                <a:latin typeface="HE_TERMINAL" panose="020B0609020202020204" pitchFamily="49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HE_TERMINAL" panose="020B0609020202020204" pitchFamily="49" charset="0"/>
              </a:rPr>
              <a:t>&gt;2    </a:t>
            </a:r>
            <a:r>
              <a:rPr lang="en-US" sz="2400" b="1" dirty="0" smtClean="0">
                <a:solidFill>
                  <a:srgbClr val="C00000"/>
                </a:solidFill>
                <a:latin typeface="HE_TERMINAL" panose="020B0609020202020204" pitchFamily="49" charset="0"/>
              </a:rPr>
              <a:t>no EC, no EP</a:t>
            </a:r>
            <a:endParaRPr lang="en-US" sz="2400" b="1" dirty="0">
              <a:solidFill>
                <a:srgbClr val="C00000"/>
              </a:solidFill>
              <a:latin typeface="HE_TERMINAL" panose="020B0609020202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Theorems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7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Examples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62000" y="1600200"/>
            <a:ext cx="1600200" cy="2057400"/>
            <a:chOff x="914400" y="1965327"/>
            <a:chExt cx="1219200" cy="1550521"/>
          </a:xfrm>
        </p:grpSpPr>
        <p:sp>
          <p:nvSpPr>
            <p:cNvPr id="4" name="Oval 3"/>
            <p:cNvSpPr/>
            <p:nvPr/>
          </p:nvSpPr>
          <p:spPr>
            <a:xfrm>
              <a:off x="1447800" y="28956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47800" y="1965327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2510959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14400" y="2510959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81200" y="3363448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3363448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9" idx="3"/>
              <a:endCxn id="11" idx="7"/>
            </p:cNvCxnSpPr>
            <p:nvPr/>
          </p:nvCxnSpPr>
          <p:spPr>
            <a:xfrm flipH="1">
              <a:off x="1044482" y="2095409"/>
              <a:ext cx="425636" cy="4378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3"/>
              <a:endCxn id="13" idx="7"/>
            </p:cNvCxnSpPr>
            <p:nvPr/>
          </p:nvCxnSpPr>
          <p:spPr>
            <a:xfrm flipH="1">
              <a:off x="1044482" y="3025682"/>
              <a:ext cx="425636" cy="36008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4" idx="7"/>
            </p:cNvCxnSpPr>
            <p:nvPr/>
          </p:nvCxnSpPr>
          <p:spPr>
            <a:xfrm flipH="1">
              <a:off x="1577882" y="2641041"/>
              <a:ext cx="425636" cy="2768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2"/>
              <a:endCxn id="13" idx="6"/>
            </p:cNvCxnSpPr>
            <p:nvPr/>
          </p:nvCxnSpPr>
          <p:spPr>
            <a:xfrm flipH="1">
              <a:off x="1066800" y="3439648"/>
              <a:ext cx="9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1" idx="6"/>
            </p:cNvCxnSpPr>
            <p:nvPr/>
          </p:nvCxnSpPr>
          <p:spPr>
            <a:xfrm flipH="1">
              <a:off x="1066800" y="2587159"/>
              <a:ext cx="9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5"/>
              <a:endCxn id="10" idx="1"/>
            </p:cNvCxnSpPr>
            <p:nvPr/>
          </p:nvCxnSpPr>
          <p:spPr>
            <a:xfrm>
              <a:off x="1577882" y="2095409"/>
              <a:ext cx="425636" cy="4378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5"/>
              <a:endCxn id="12" idx="1"/>
            </p:cNvCxnSpPr>
            <p:nvPr/>
          </p:nvCxnSpPr>
          <p:spPr>
            <a:xfrm>
              <a:off x="1577882" y="3025682"/>
              <a:ext cx="425636" cy="36008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4"/>
              <a:endCxn id="12" idx="0"/>
            </p:cNvCxnSpPr>
            <p:nvPr/>
          </p:nvCxnSpPr>
          <p:spPr>
            <a:xfrm>
              <a:off x="2057400" y="2663359"/>
              <a:ext cx="0" cy="7000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3" idx="0"/>
            </p:cNvCxnSpPr>
            <p:nvPr/>
          </p:nvCxnSpPr>
          <p:spPr>
            <a:xfrm>
              <a:off x="990600" y="2663359"/>
              <a:ext cx="0" cy="7000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5"/>
              <a:endCxn id="4" idx="1"/>
            </p:cNvCxnSpPr>
            <p:nvPr/>
          </p:nvCxnSpPr>
          <p:spPr>
            <a:xfrm>
              <a:off x="1044482" y="2641041"/>
              <a:ext cx="425636" cy="2768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44936" y="1393533"/>
            <a:ext cx="2272447" cy="2151961"/>
            <a:chOff x="444936" y="1393533"/>
            <a:chExt cx="2272447" cy="2151961"/>
          </a:xfrm>
        </p:grpSpPr>
        <p:sp>
          <p:nvSpPr>
            <p:cNvPr id="47" name="TextBox 46"/>
            <p:cNvSpPr txBox="1"/>
            <p:nvPr/>
          </p:nvSpPr>
          <p:spPr>
            <a:xfrm>
              <a:off x="1171934" y="139353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62200" y="2459032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022" y="2138821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4347" y="3079126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2583" y="3237717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4936" y="3230535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42340" y="1119469"/>
            <a:ext cx="224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2 odd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no EC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  at least 1 EP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6093" y="4663061"/>
            <a:ext cx="2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they start, end here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912825" y="3792071"/>
            <a:ext cx="452991" cy="753035"/>
          </a:xfrm>
          <a:custGeom>
            <a:avLst/>
            <a:gdLst>
              <a:gd name="connsiteX0" fmla="*/ 396022 w 452991"/>
              <a:gd name="connsiteY0" fmla="*/ 753035 h 753035"/>
              <a:gd name="connsiteX1" fmla="*/ 449810 w 452991"/>
              <a:gd name="connsiteY1" fmla="*/ 627529 h 753035"/>
              <a:gd name="connsiteX2" fmla="*/ 162940 w 452991"/>
              <a:gd name="connsiteY2" fmla="*/ 215153 h 753035"/>
              <a:gd name="connsiteX3" fmla="*/ 136046 w 452991"/>
              <a:gd name="connsiteY3" fmla="*/ 197223 h 753035"/>
              <a:gd name="connsiteX4" fmla="*/ 100187 w 452991"/>
              <a:gd name="connsiteY4" fmla="*/ 188258 h 753035"/>
              <a:gd name="connsiteX5" fmla="*/ 37434 w 452991"/>
              <a:gd name="connsiteY5" fmla="*/ 170329 h 753035"/>
              <a:gd name="connsiteX6" fmla="*/ 19504 w 452991"/>
              <a:gd name="connsiteY6" fmla="*/ 143435 h 753035"/>
              <a:gd name="connsiteX7" fmla="*/ 1575 w 452991"/>
              <a:gd name="connsiteY7" fmla="*/ 0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991" h="753035">
                <a:moveTo>
                  <a:pt x="396022" y="753035"/>
                </a:moveTo>
                <a:cubicBezTo>
                  <a:pt x="413951" y="711200"/>
                  <a:pt x="466342" y="669936"/>
                  <a:pt x="449810" y="627529"/>
                </a:cubicBezTo>
                <a:cubicBezTo>
                  <a:pt x="305093" y="256297"/>
                  <a:pt x="334490" y="272332"/>
                  <a:pt x="162940" y="215153"/>
                </a:cubicBezTo>
                <a:cubicBezTo>
                  <a:pt x="153975" y="209176"/>
                  <a:pt x="145949" y="201467"/>
                  <a:pt x="136046" y="197223"/>
                </a:cubicBezTo>
                <a:cubicBezTo>
                  <a:pt x="124721" y="192369"/>
                  <a:pt x="112034" y="191643"/>
                  <a:pt x="100187" y="188258"/>
                </a:cubicBezTo>
                <a:cubicBezTo>
                  <a:pt x="10160" y="162537"/>
                  <a:pt x="149536" y="198355"/>
                  <a:pt x="37434" y="170329"/>
                </a:cubicBezTo>
                <a:cubicBezTo>
                  <a:pt x="31457" y="161364"/>
                  <a:pt x="23880" y="153281"/>
                  <a:pt x="19504" y="143435"/>
                </a:cubicBezTo>
                <a:cubicBezTo>
                  <a:pt x="-7874" y="81834"/>
                  <a:pt x="1575" y="76076"/>
                  <a:pt x="1575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488141" y="3827929"/>
            <a:ext cx="708399" cy="726142"/>
          </a:xfrm>
          <a:custGeom>
            <a:avLst/>
            <a:gdLst>
              <a:gd name="connsiteX0" fmla="*/ 0 w 708399"/>
              <a:gd name="connsiteY0" fmla="*/ 726142 h 726142"/>
              <a:gd name="connsiteX1" fmla="*/ 35859 w 708399"/>
              <a:gd name="connsiteY1" fmla="*/ 681318 h 726142"/>
              <a:gd name="connsiteX2" fmla="*/ 71718 w 708399"/>
              <a:gd name="connsiteY2" fmla="*/ 555812 h 726142"/>
              <a:gd name="connsiteX3" fmla="*/ 89647 w 708399"/>
              <a:gd name="connsiteY3" fmla="*/ 493059 h 726142"/>
              <a:gd name="connsiteX4" fmla="*/ 107577 w 708399"/>
              <a:gd name="connsiteY4" fmla="*/ 412377 h 726142"/>
              <a:gd name="connsiteX5" fmla="*/ 116541 w 708399"/>
              <a:gd name="connsiteY5" fmla="*/ 385483 h 726142"/>
              <a:gd name="connsiteX6" fmla="*/ 161365 w 708399"/>
              <a:gd name="connsiteY6" fmla="*/ 340659 h 726142"/>
              <a:gd name="connsiteX7" fmla="*/ 206188 w 708399"/>
              <a:gd name="connsiteY7" fmla="*/ 295836 h 726142"/>
              <a:gd name="connsiteX8" fmla="*/ 224118 w 708399"/>
              <a:gd name="connsiteY8" fmla="*/ 277906 h 726142"/>
              <a:gd name="connsiteX9" fmla="*/ 259977 w 708399"/>
              <a:gd name="connsiteY9" fmla="*/ 268942 h 726142"/>
              <a:gd name="connsiteX10" fmla="*/ 295835 w 708399"/>
              <a:gd name="connsiteY10" fmla="*/ 251012 h 726142"/>
              <a:gd name="connsiteX11" fmla="*/ 349624 w 708399"/>
              <a:gd name="connsiteY11" fmla="*/ 224118 h 726142"/>
              <a:gd name="connsiteX12" fmla="*/ 466165 w 708399"/>
              <a:gd name="connsiteY12" fmla="*/ 197224 h 726142"/>
              <a:gd name="connsiteX13" fmla="*/ 502024 w 708399"/>
              <a:gd name="connsiteY13" fmla="*/ 179295 h 726142"/>
              <a:gd name="connsiteX14" fmla="*/ 528918 w 708399"/>
              <a:gd name="connsiteY14" fmla="*/ 161365 h 726142"/>
              <a:gd name="connsiteX15" fmla="*/ 573741 w 708399"/>
              <a:gd name="connsiteY15" fmla="*/ 152400 h 726142"/>
              <a:gd name="connsiteX16" fmla="*/ 591671 w 708399"/>
              <a:gd name="connsiteY16" fmla="*/ 134471 h 726142"/>
              <a:gd name="connsiteX17" fmla="*/ 645459 w 708399"/>
              <a:gd name="connsiteY17" fmla="*/ 116542 h 726142"/>
              <a:gd name="connsiteX18" fmla="*/ 681318 w 708399"/>
              <a:gd name="connsiteY18" fmla="*/ 71718 h 726142"/>
              <a:gd name="connsiteX19" fmla="*/ 690283 w 708399"/>
              <a:gd name="connsiteY19" fmla="*/ 44824 h 726142"/>
              <a:gd name="connsiteX20" fmla="*/ 708212 w 708399"/>
              <a:gd name="connsiteY20" fmla="*/ 0 h 7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8399" h="726142">
                <a:moveTo>
                  <a:pt x="0" y="726142"/>
                </a:moveTo>
                <a:cubicBezTo>
                  <a:pt x="11953" y="711201"/>
                  <a:pt x="26697" y="698116"/>
                  <a:pt x="35859" y="681318"/>
                </a:cubicBezTo>
                <a:cubicBezTo>
                  <a:pt x="50657" y="654188"/>
                  <a:pt x="63446" y="580626"/>
                  <a:pt x="71718" y="555812"/>
                </a:cubicBezTo>
                <a:cubicBezTo>
                  <a:pt x="81704" y="525856"/>
                  <a:pt x="82141" y="526837"/>
                  <a:pt x="89647" y="493059"/>
                </a:cubicBezTo>
                <a:cubicBezTo>
                  <a:pt x="98890" y="451464"/>
                  <a:pt x="96645" y="450638"/>
                  <a:pt x="107577" y="412377"/>
                </a:cubicBezTo>
                <a:cubicBezTo>
                  <a:pt x="110173" y="403291"/>
                  <a:pt x="110871" y="393043"/>
                  <a:pt x="116541" y="385483"/>
                </a:cubicBezTo>
                <a:cubicBezTo>
                  <a:pt x="129219" y="368579"/>
                  <a:pt x="149644" y="358241"/>
                  <a:pt x="161365" y="340659"/>
                </a:cubicBezTo>
                <a:cubicBezTo>
                  <a:pt x="192101" y="294555"/>
                  <a:pt x="163499" y="329987"/>
                  <a:pt x="206188" y="295836"/>
                </a:cubicBezTo>
                <a:cubicBezTo>
                  <a:pt x="212788" y="290556"/>
                  <a:pt x="216558" y="281686"/>
                  <a:pt x="224118" y="277906"/>
                </a:cubicBezTo>
                <a:cubicBezTo>
                  <a:pt x="235138" y="272396"/>
                  <a:pt x="248024" y="271930"/>
                  <a:pt x="259977" y="268942"/>
                </a:cubicBezTo>
                <a:cubicBezTo>
                  <a:pt x="271930" y="262965"/>
                  <a:pt x="284232" y="257642"/>
                  <a:pt x="295835" y="251012"/>
                </a:cubicBezTo>
                <a:cubicBezTo>
                  <a:pt x="327563" y="232882"/>
                  <a:pt x="315166" y="232070"/>
                  <a:pt x="349624" y="224118"/>
                </a:cubicBezTo>
                <a:cubicBezTo>
                  <a:pt x="377290" y="217734"/>
                  <a:pt x="432454" y="211672"/>
                  <a:pt x="466165" y="197224"/>
                </a:cubicBezTo>
                <a:cubicBezTo>
                  <a:pt x="478448" y="191960"/>
                  <a:pt x="490421" y="185925"/>
                  <a:pt x="502024" y="179295"/>
                </a:cubicBezTo>
                <a:cubicBezTo>
                  <a:pt x="511379" y="173949"/>
                  <a:pt x="518830" y="165148"/>
                  <a:pt x="528918" y="161365"/>
                </a:cubicBezTo>
                <a:cubicBezTo>
                  <a:pt x="543185" y="156015"/>
                  <a:pt x="558800" y="155388"/>
                  <a:pt x="573741" y="152400"/>
                </a:cubicBezTo>
                <a:cubicBezTo>
                  <a:pt x="579718" y="146424"/>
                  <a:pt x="584111" y="138251"/>
                  <a:pt x="591671" y="134471"/>
                </a:cubicBezTo>
                <a:cubicBezTo>
                  <a:pt x="608575" y="126019"/>
                  <a:pt x="645459" y="116542"/>
                  <a:pt x="645459" y="116542"/>
                </a:cubicBezTo>
                <a:cubicBezTo>
                  <a:pt x="667993" y="48941"/>
                  <a:pt x="634976" y="129645"/>
                  <a:pt x="681318" y="71718"/>
                </a:cubicBezTo>
                <a:cubicBezTo>
                  <a:pt x="687221" y="64339"/>
                  <a:pt x="686057" y="53276"/>
                  <a:pt x="690283" y="44824"/>
                </a:cubicBezTo>
                <a:cubicBezTo>
                  <a:pt x="711527" y="2336"/>
                  <a:pt x="708212" y="34596"/>
                  <a:pt x="708212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3889173" y="3711036"/>
            <a:ext cx="1600200" cy="2756605"/>
            <a:chOff x="4637261" y="1417638"/>
            <a:chExt cx="1600200" cy="2756605"/>
          </a:xfrm>
        </p:grpSpPr>
        <p:grpSp>
          <p:nvGrpSpPr>
            <p:cNvPr id="58" name="Group 57"/>
            <p:cNvGrpSpPr/>
            <p:nvPr/>
          </p:nvGrpSpPr>
          <p:grpSpPr>
            <a:xfrm>
              <a:off x="4637261" y="1417638"/>
              <a:ext cx="1600200" cy="2057400"/>
              <a:chOff x="914400" y="1965327"/>
              <a:chExt cx="1219200" cy="155052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447800" y="2895600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447800" y="1965327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81200" y="2510959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914400" y="2510959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81200" y="3363448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914400" y="3363448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>
                <a:stCxn id="60" idx="3"/>
                <a:endCxn id="62" idx="7"/>
              </p:cNvCxnSpPr>
              <p:nvPr/>
            </p:nvCxnSpPr>
            <p:spPr>
              <a:xfrm flipH="1">
                <a:off x="1044482" y="2095409"/>
                <a:ext cx="425636" cy="43786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9" idx="3"/>
                <a:endCxn id="64" idx="7"/>
              </p:cNvCxnSpPr>
              <p:nvPr/>
            </p:nvCxnSpPr>
            <p:spPr>
              <a:xfrm flipH="1">
                <a:off x="1044482" y="3025682"/>
                <a:ext cx="425636" cy="36008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1" idx="3"/>
                <a:endCxn id="59" idx="7"/>
              </p:cNvCxnSpPr>
              <p:nvPr/>
            </p:nvCxnSpPr>
            <p:spPr>
              <a:xfrm flipH="1">
                <a:off x="1577882" y="2641041"/>
                <a:ext cx="425636" cy="27687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3" idx="2"/>
                <a:endCxn id="64" idx="6"/>
              </p:cNvCxnSpPr>
              <p:nvPr/>
            </p:nvCxnSpPr>
            <p:spPr>
              <a:xfrm flipH="1">
                <a:off x="1066800" y="3439648"/>
                <a:ext cx="9144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2"/>
                <a:endCxn id="62" idx="6"/>
              </p:cNvCxnSpPr>
              <p:nvPr/>
            </p:nvCxnSpPr>
            <p:spPr>
              <a:xfrm flipH="1">
                <a:off x="1066800" y="2587159"/>
                <a:ext cx="9144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0" idx="5"/>
                <a:endCxn id="61" idx="1"/>
              </p:cNvCxnSpPr>
              <p:nvPr/>
            </p:nvCxnSpPr>
            <p:spPr>
              <a:xfrm>
                <a:off x="1577882" y="2095409"/>
                <a:ext cx="425636" cy="43786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59" idx="5"/>
                <a:endCxn id="63" idx="1"/>
              </p:cNvCxnSpPr>
              <p:nvPr/>
            </p:nvCxnSpPr>
            <p:spPr>
              <a:xfrm>
                <a:off x="1577882" y="3025682"/>
                <a:ext cx="425636" cy="36008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1" idx="4"/>
                <a:endCxn id="63" idx="0"/>
              </p:cNvCxnSpPr>
              <p:nvPr/>
            </p:nvCxnSpPr>
            <p:spPr>
              <a:xfrm>
                <a:off x="2057400" y="2663359"/>
                <a:ext cx="0" cy="70008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2" idx="4"/>
                <a:endCxn id="64" idx="0"/>
              </p:cNvCxnSpPr>
              <p:nvPr/>
            </p:nvCxnSpPr>
            <p:spPr>
              <a:xfrm>
                <a:off x="990600" y="2663359"/>
                <a:ext cx="0" cy="70008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2" idx="5"/>
                <a:endCxn id="59" idx="1"/>
              </p:cNvCxnSpPr>
              <p:nvPr/>
            </p:nvCxnSpPr>
            <p:spPr>
              <a:xfrm>
                <a:off x="1044482" y="2641041"/>
                <a:ext cx="425636" cy="27687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/>
            <p:nvPr/>
          </p:nvSpPr>
          <p:spPr>
            <a:xfrm>
              <a:off x="5348295" y="3972022"/>
              <a:ext cx="200025" cy="2022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64" idx="5"/>
              <a:endCxn id="75" idx="1"/>
            </p:cNvCxnSpPr>
            <p:nvPr/>
          </p:nvCxnSpPr>
          <p:spPr>
            <a:xfrm>
              <a:off x="4807993" y="3445423"/>
              <a:ext cx="569595" cy="55621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3" idx="3"/>
              <a:endCxn id="75" idx="7"/>
            </p:cNvCxnSpPr>
            <p:nvPr/>
          </p:nvCxnSpPr>
          <p:spPr>
            <a:xfrm flipH="1">
              <a:off x="5519027" y="3445423"/>
              <a:ext cx="547702" cy="55621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538344" y="3545494"/>
            <a:ext cx="2272447" cy="2726350"/>
            <a:chOff x="4301137" y="1193572"/>
            <a:chExt cx="2272447" cy="2726350"/>
          </a:xfrm>
        </p:grpSpPr>
        <p:grpSp>
          <p:nvGrpSpPr>
            <p:cNvPr id="84" name="Group 83"/>
            <p:cNvGrpSpPr/>
            <p:nvPr/>
          </p:nvGrpSpPr>
          <p:grpSpPr>
            <a:xfrm>
              <a:off x="4301137" y="1193572"/>
              <a:ext cx="2272447" cy="2151961"/>
              <a:chOff x="444936" y="1393533"/>
              <a:chExt cx="2272447" cy="215196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171934" y="1393533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62200" y="2459032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4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94022" y="2138821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4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24347" y="3079126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4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2583" y="3237717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4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44936" y="3230535"/>
                <a:ext cx="304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4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308492" y="3612145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71232" y="5794789"/>
            <a:ext cx="186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0 odd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at least 1 EC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6019800" y="1882434"/>
            <a:ext cx="1600200" cy="1333396"/>
            <a:chOff x="914400" y="2510959"/>
            <a:chExt cx="1219200" cy="1004889"/>
          </a:xfrm>
        </p:grpSpPr>
        <p:sp>
          <p:nvSpPr>
            <p:cNvPr id="96" name="Oval 95"/>
            <p:cNvSpPr/>
            <p:nvPr/>
          </p:nvSpPr>
          <p:spPr>
            <a:xfrm>
              <a:off x="1447800" y="28956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81200" y="2510959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14400" y="2510959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981200" y="3363448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14400" y="3363448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6" idx="3"/>
              <a:endCxn id="101" idx="7"/>
            </p:cNvCxnSpPr>
            <p:nvPr/>
          </p:nvCxnSpPr>
          <p:spPr>
            <a:xfrm flipH="1">
              <a:off x="1044482" y="3025682"/>
              <a:ext cx="425636" cy="36008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6" idx="7"/>
            </p:cNvCxnSpPr>
            <p:nvPr/>
          </p:nvCxnSpPr>
          <p:spPr>
            <a:xfrm flipH="1">
              <a:off x="1577882" y="2641041"/>
              <a:ext cx="425636" cy="2768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0" idx="2"/>
              <a:endCxn id="101" idx="6"/>
            </p:cNvCxnSpPr>
            <p:nvPr/>
          </p:nvCxnSpPr>
          <p:spPr>
            <a:xfrm flipH="1">
              <a:off x="1066800" y="3439648"/>
              <a:ext cx="9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8" idx="2"/>
              <a:endCxn id="99" idx="6"/>
            </p:cNvCxnSpPr>
            <p:nvPr/>
          </p:nvCxnSpPr>
          <p:spPr>
            <a:xfrm flipH="1">
              <a:off x="1066800" y="2587159"/>
              <a:ext cx="9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6" idx="5"/>
              <a:endCxn id="100" idx="1"/>
            </p:cNvCxnSpPr>
            <p:nvPr/>
          </p:nvCxnSpPr>
          <p:spPr>
            <a:xfrm>
              <a:off x="1577882" y="3025682"/>
              <a:ext cx="425636" cy="36008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8" idx="4"/>
              <a:endCxn id="100" idx="0"/>
            </p:cNvCxnSpPr>
            <p:nvPr/>
          </p:nvCxnSpPr>
          <p:spPr>
            <a:xfrm>
              <a:off x="2057400" y="2663359"/>
              <a:ext cx="0" cy="7000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9" idx="4"/>
              <a:endCxn id="101" idx="0"/>
            </p:cNvCxnSpPr>
            <p:nvPr/>
          </p:nvCxnSpPr>
          <p:spPr>
            <a:xfrm>
              <a:off x="990600" y="2663359"/>
              <a:ext cx="0" cy="7000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9" idx="5"/>
              <a:endCxn id="96" idx="1"/>
            </p:cNvCxnSpPr>
            <p:nvPr/>
          </p:nvCxnSpPr>
          <p:spPr>
            <a:xfrm>
              <a:off x="1044482" y="2641041"/>
              <a:ext cx="425636" cy="27687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658391" y="1714954"/>
            <a:ext cx="2218254" cy="1399765"/>
            <a:chOff x="521325" y="2031129"/>
            <a:chExt cx="2218254" cy="1399765"/>
          </a:xfrm>
        </p:grpSpPr>
        <p:sp>
          <p:nvSpPr>
            <p:cNvPr id="114" name="TextBox 113"/>
            <p:cNvSpPr txBox="1"/>
            <p:nvPr/>
          </p:nvSpPr>
          <p:spPr>
            <a:xfrm>
              <a:off x="2434779" y="2049847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7288" y="203112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50007" y="294121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85203" y="3123117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1325" y="3084635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198589" y="3466017"/>
            <a:ext cx="244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4 odd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 EP (so no EC)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645459" y="1694329"/>
            <a:ext cx="1828800" cy="1828800"/>
          </a:xfrm>
          <a:custGeom>
            <a:avLst/>
            <a:gdLst>
              <a:gd name="connsiteX0" fmla="*/ 125506 w 1828800"/>
              <a:gd name="connsiteY0" fmla="*/ 1721224 h 1828800"/>
              <a:gd name="connsiteX1" fmla="*/ 116541 w 1828800"/>
              <a:gd name="connsiteY1" fmla="*/ 1550895 h 1828800"/>
              <a:gd name="connsiteX2" fmla="*/ 107576 w 1828800"/>
              <a:gd name="connsiteY2" fmla="*/ 1506071 h 1828800"/>
              <a:gd name="connsiteX3" fmla="*/ 98612 w 1828800"/>
              <a:gd name="connsiteY3" fmla="*/ 1407459 h 1828800"/>
              <a:gd name="connsiteX4" fmla="*/ 80682 w 1828800"/>
              <a:gd name="connsiteY4" fmla="*/ 1120589 h 1828800"/>
              <a:gd name="connsiteX5" fmla="*/ 53788 w 1828800"/>
              <a:gd name="connsiteY5" fmla="*/ 1039906 h 1828800"/>
              <a:gd name="connsiteX6" fmla="*/ 44823 w 1828800"/>
              <a:gd name="connsiteY6" fmla="*/ 1013012 h 1828800"/>
              <a:gd name="connsiteX7" fmla="*/ 8965 w 1828800"/>
              <a:gd name="connsiteY7" fmla="*/ 959224 h 1828800"/>
              <a:gd name="connsiteX8" fmla="*/ 0 w 1828800"/>
              <a:gd name="connsiteY8" fmla="*/ 923365 h 1828800"/>
              <a:gd name="connsiteX9" fmla="*/ 8965 w 1828800"/>
              <a:gd name="connsiteY9" fmla="*/ 726142 h 1828800"/>
              <a:gd name="connsiteX10" fmla="*/ 35859 w 1828800"/>
              <a:gd name="connsiteY10" fmla="*/ 681318 h 1828800"/>
              <a:gd name="connsiteX11" fmla="*/ 116541 w 1828800"/>
              <a:gd name="connsiteY11" fmla="*/ 582706 h 1828800"/>
              <a:gd name="connsiteX12" fmla="*/ 161365 w 1828800"/>
              <a:gd name="connsiteY12" fmla="*/ 537883 h 1828800"/>
              <a:gd name="connsiteX13" fmla="*/ 179294 w 1828800"/>
              <a:gd name="connsiteY13" fmla="*/ 519953 h 1828800"/>
              <a:gd name="connsiteX14" fmla="*/ 206188 w 1828800"/>
              <a:gd name="connsiteY14" fmla="*/ 510989 h 1828800"/>
              <a:gd name="connsiteX15" fmla="*/ 242047 w 1828800"/>
              <a:gd name="connsiteY15" fmla="*/ 475130 h 1828800"/>
              <a:gd name="connsiteX16" fmla="*/ 251012 w 1828800"/>
              <a:gd name="connsiteY16" fmla="*/ 448236 h 1828800"/>
              <a:gd name="connsiteX17" fmla="*/ 295835 w 1828800"/>
              <a:gd name="connsiteY17" fmla="*/ 403412 h 1828800"/>
              <a:gd name="connsiteX18" fmla="*/ 340659 w 1828800"/>
              <a:gd name="connsiteY18" fmla="*/ 349624 h 1828800"/>
              <a:gd name="connsiteX19" fmla="*/ 367553 w 1828800"/>
              <a:gd name="connsiteY19" fmla="*/ 340659 h 1828800"/>
              <a:gd name="connsiteX20" fmla="*/ 421341 w 1828800"/>
              <a:gd name="connsiteY20" fmla="*/ 277906 h 1828800"/>
              <a:gd name="connsiteX21" fmla="*/ 448235 w 1828800"/>
              <a:gd name="connsiteY21" fmla="*/ 259977 h 1828800"/>
              <a:gd name="connsiteX22" fmla="*/ 466165 w 1828800"/>
              <a:gd name="connsiteY22" fmla="*/ 242047 h 1828800"/>
              <a:gd name="connsiteX23" fmla="*/ 493059 w 1828800"/>
              <a:gd name="connsiteY23" fmla="*/ 224118 h 1828800"/>
              <a:gd name="connsiteX24" fmla="*/ 519953 w 1828800"/>
              <a:gd name="connsiteY24" fmla="*/ 197224 h 1828800"/>
              <a:gd name="connsiteX25" fmla="*/ 537882 w 1828800"/>
              <a:gd name="connsiteY25" fmla="*/ 170330 h 1828800"/>
              <a:gd name="connsiteX26" fmla="*/ 564776 w 1828800"/>
              <a:gd name="connsiteY26" fmla="*/ 161365 h 1828800"/>
              <a:gd name="connsiteX27" fmla="*/ 600635 w 1828800"/>
              <a:gd name="connsiteY27" fmla="*/ 125506 h 1828800"/>
              <a:gd name="connsiteX28" fmla="*/ 618565 w 1828800"/>
              <a:gd name="connsiteY28" fmla="*/ 107577 h 1828800"/>
              <a:gd name="connsiteX29" fmla="*/ 672353 w 1828800"/>
              <a:gd name="connsiteY29" fmla="*/ 80683 h 1828800"/>
              <a:gd name="connsiteX30" fmla="*/ 690282 w 1828800"/>
              <a:gd name="connsiteY30" fmla="*/ 62753 h 1828800"/>
              <a:gd name="connsiteX31" fmla="*/ 717176 w 1828800"/>
              <a:gd name="connsiteY31" fmla="*/ 53789 h 1828800"/>
              <a:gd name="connsiteX32" fmla="*/ 753035 w 1828800"/>
              <a:gd name="connsiteY32" fmla="*/ 35859 h 1828800"/>
              <a:gd name="connsiteX33" fmla="*/ 779929 w 1828800"/>
              <a:gd name="connsiteY33" fmla="*/ 17930 h 1828800"/>
              <a:gd name="connsiteX34" fmla="*/ 833717 w 1828800"/>
              <a:gd name="connsiteY34" fmla="*/ 0 h 1828800"/>
              <a:gd name="connsiteX35" fmla="*/ 1066800 w 1828800"/>
              <a:gd name="connsiteY35" fmla="*/ 8965 h 1828800"/>
              <a:gd name="connsiteX36" fmla="*/ 1120588 w 1828800"/>
              <a:gd name="connsiteY36" fmla="*/ 44824 h 1828800"/>
              <a:gd name="connsiteX37" fmla="*/ 1192306 w 1828800"/>
              <a:gd name="connsiteY37" fmla="*/ 107577 h 1828800"/>
              <a:gd name="connsiteX38" fmla="*/ 1201270 w 1828800"/>
              <a:gd name="connsiteY38" fmla="*/ 134471 h 1828800"/>
              <a:gd name="connsiteX39" fmla="*/ 1237129 w 1828800"/>
              <a:gd name="connsiteY39" fmla="*/ 170330 h 1828800"/>
              <a:gd name="connsiteX40" fmla="*/ 1281953 w 1828800"/>
              <a:gd name="connsiteY40" fmla="*/ 215153 h 1828800"/>
              <a:gd name="connsiteX41" fmla="*/ 1299882 w 1828800"/>
              <a:gd name="connsiteY41" fmla="*/ 242047 h 1828800"/>
              <a:gd name="connsiteX42" fmla="*/ 1317812 w 1828800"/>
              <a:gd name="connsiteY42" fmla="*/ 259977 h 1828800"/>
              <a:gd name="connsiteX43" fmla="*/ 1326776 w 1828800"/>
              <a:gd name="connsiteY43" fmla="*/ 286871 h 1828800"/>
              <a:gd name="connsiteX44" fmla="*/ 1362635 w 1828800"/>
              <a:gd name="connsiteY44" fmla="*/ 304800 h 1828800"/>
              <a:gd name="connsiteX45" fmla="*/ 1407459 w 1828800"/>
              <a:gd name="connsiteY45" fmla="*/ 340659 h 1828800"/>
              <a:gd name="connsiteX46" fmla="*/ 1452282 w 1828800"/>
              <a:gd name="connsiteY46" fmla="*/ 376518 h 1828800"/>
              <a:gd name="connsiteX47" fmla="*/ 1470212 w 1828800"/>
              <a:gd name="connsiteY47" fmla="*/ 403412 h 1828800"/>
              <a:gd name="connsiteX48" fmla="*/ 1497106 w 1828800"/>
              <a:gd name="connsiteY48" fmla="*/ 421342 h 1828800"/>
              <a:gd name="connsiteX49" fmla="*/ 1506070 w 1828800"/>
              <a:gd name="connsiteY49" fmla="*/ 484095 h 1828800"/>
              <a:gd name="connsiteX50" fmla="*/ 1524000 w 1828800"/>
              <a:gd name="connsiteY50" fmla="*/ 537883 h 1828800"/>
              <a:gd name="connsiteX51" fmla="*/ 1550894 w 1828800"/>
              <a:gd name="connsiteY51" fmla="*/ 591671 h 1828800"/>
              <a:gd name="connsiteX52" fmla="*/ 1506070 w 1828800"/>
              <a:gd name="connsiteY52" fmla="*/ 627530 h 1828800"/>
              <a:gd name="connsiteX53" fmla="*/ 1237129 w 1828800"/>
              <a:gd name="connsiteY53" fmla="*/ 618565 h 1828800"/>
              <a:gd name="connsiteX54" fmla="*/ 1192306 w 1828800"/>
              <a:gd name="connsiteY54" fmla="*/ 609600 h 1828800"/>
              <a:gd name="connsiteX55" fmla="*/ 1165412 w 1828800"/>
              <a:gd name="connsiteY55" fmla="*/ 600636 h 1828800"/>
              <a:gd name="connsiteX56" fmla="*/ 1111623 w 1828800"/>
              <a:gd name="connsiteY56" fmla="*/ 591671 h 1828800"/>
              <a:gd name="connsiteX57" fmla="*/ 788894 w 1828800"/>
              <a:gd name="connsiteY57" fmla="*/ 600636 h 1828800"/>
              <a:gd name="connsiteX58" fmla="*/ 645459 w 1828800"/>
              <a:gd name="connsiteY58" fmla="*/ 618565 h 1828800"/>
              <a:gd name="connsiteX59" fmla="*/ 510988 w 1828800"/>
              <a:gd name="connsiteY59" fmla="*/ 627530 h 1828800"/>
              <a:gd name="connsiteX60" fmla="*/ 475129 w 1828800"/>
              <a:gd name="connsiteY60" fmla="*/ 636495 h 1828800"/>
              <a:gd name="connsiteX61" fmla="*/ 421341 w 1828800"/>
              <a:gd name="connsiteY61" fmla="*/ 654424 h 1828800"/>
              <a:gd name="connsiteX62" fmla="*/ 376517 w 1828800"/>
              <a:gd name="connsiteY62" fmla="*/ 663389 h 1828800"/>
              <a:gd name="connsiteX63" fmla="*/ 367553 w 1828800"/>
              <a:gd name="connsiteY63" fmla="*/ 779930 h 1828800"/>
              <a:gd name="connsiteX64" fmla="*/ 385482 w 1828800"/>
              <a:gd name="connsiteY64" fmla="*/ 806824 h 1828800"/>
              <a:gd name="connsiteX65" fmla="*/ 394447 w 1828800"/>
              <a:gd name="connsiteY65" fmla="*/ 833718 h 1828800"/>
              <a:gd name="connsiteX66" fmla="*/ 448235 w 1828800"/>
              <a:gd name="connsiteY66" fmla="*/ 851647 h 1828800"/>
              <a:gd name="connsiteX67" fmla="*/ 493059 w 1828800"/>
              <a:gd name="connsiteY67" fmla="*/ 887506 h 1828800"/>
              <a:gd name="connsiteX68" fmla="*/ 546847 w 1828800"/>
              <a:gd name="connsiteY68" fmla="*/ 905436 h 1828800"/>
              <a:gd name="connsiteX69" fmla="*/ 609600 w 1828800"/>
              <a:gd name="connsiteY69" fmla="*/ 941295 h 1828800"/>
              <a:gd name="connsiteX70" fmla="*/ 663388 w 1828800"/>
              <a:gd name="connsiteY70" fmla="*/ 977153 h 1828800"/>
              <a:gd name="connsiteX71" fmla="*/ 717176 w 1828800"/>
              <a:gd name="connsiteY71" fmla="*/ 1013012 h 1828800"/>
              <a:gd name="connsiteX72" fmla="*/ 744070 w 1828800"/>
              <a:gd name="connsiteY72" fmla="*/ 1030942 h 1828800"/>
              <a:gd name="connsiteX73" fmla="*/ 762000 w 1828800"/>
              <a:gd name="connsiteY73" fmla="*/ 1057836 h 1828800"/>
              <a:gd name="connsiteX74" fmla="*/ 806823 w 1828800"/>
              <a:gd name="connsiteY74" fmla="*/ 1111624 h 1828800"/>
              <a:gd name="connsiteX75" fmla="*/ 815788 w 1828800"/>
              <a:gd name="connsiteY75" fmla="*/ 1138518 h 1828800"/>
              <a:gd name="connsiteX76" fmla="*/ 788894 w 1828800"/>
              <a:gd name="connsiteY76" fmla="*/ 1201271 h 1828800"/>
              <a:gd name="connsiteX77" fmla="*/ 762000 w 1828800"/>
              <a:gd name="connsiteY77" fmla="*/ 1219200 h 1828800"/>
              <a:gd name="connsiteX78" fmla="*/ 690282 w 1828800"/>
              <a:gd name="connsiteY78" fmla="*/ 1264024 h 1828800"/>
              <a:gd name="connsiteX79" fmla="*/ 663388 w 1828800"/>
              <a:gd name="connsiteY79" fmla="*/ 1281953 h 1828800"/>
              <a:gd name="connsiteX80" fmla="*/ 609600 w 1828800"/>
              <a:gd name="connsiteY80" fmla="*/ 1299883 h 1828800"/>
              <a:gd name="connsiteX81" fmla="*/ 564776 w 1828800"/>
              <a:gd name="connsiteY81" fmla="*/ 1344706 h 1828800"/>
              <a:gd name="connsiteX82" fmla="*/ 546847 w 1828800"/>
              <a:gd name="connsiteY82" fmla="*/ 1371600 h 1828800"/>
              <a:gd name="connsiteX83" fmla="*/ 519953 w 1828800"/>
              <a:gd name="connsiteY83" fmla="*/ 1389530 h 1828800"/>
              <a:gd name="connsiteX84" fmla="*/ 466165 w 1828800"/>
              <a:gd name="connsiteY84" fmla="*/ 1425389 h 1828800"/>
              <a:gd name="connsiteX85" fmla="*/ 430306 w 1828800"/>
              <a:gd name="connsiteY85" fmla="*/ 1461247 h 1828800"/>
              <a:gd name="connsiteX86" fmla="*/ 421341 w 1828800"/>
              <a:gd name="connsiteY86" fmla="*/ 1488142 h 1828800"/>
              <a:gd name="connsiteX87" fmla="*/ 385482 w 1828800"/>
              <a:gd name="connsiteY87" fmla="*/ 1532965 h 1828800"/>
              <a:gd name="connsiteX88" fmla="*/ 358588 w 1828800"/>
              <a:gd name="connsiteY88" fmla="*/ 1595718 h 1828800"/>
              <a:gd name="connsiteX89" fmla="*/ 322729 w 1828800"/>
              <a:gd name="connsiteY89" fmla="*/ 1649506 h 1828800"/>
              <a:gd name="connsiteX90" fmla="*/ 322729 w 1828800"/>
              <a:gd name="connsiteY90" fmla="*/ 1801906 h 1828800"/>
              <a:gd name="connsiteX91" fmla="*/ 349623 w 1828800"/>
              <a:gd name="connsiteY91" fmla="*/ 1810871 h 1828800"/>
              <a:gd name="connsiteX92" fmla="*/ 1057835 w 1828800"/>
              <a:gd name="connsiteY92" fmla="*/ 1819836 h 1828800"/>
              <a:gd name="connsiteX93" fmla="*/ 1102659 w 1828800"/>
              <a:gd name="connsiteY93" fmla="*/ 1828800 h 1828800"/>
              <a:gd name="connsiteX94" fmla="*/ 1317812 w 1828800"/>
              <a:gd name="connsiteY94" fmla="*/ 1810871 h 1828800"/>
              <a:gd name="connsiteX95" fmla="*/ 1434353 w 1828800"/>
              <a:gd name="connsiteY95" fmla="*/ 1783977 h 1828800"/>
              <a:gd name="connsiteX96" fmla="*/ 1416423 w 1828800"/>
              <a:gd name="connsiteY96" fmla="*/ 1766047 h 1828800"/>
              <a:gd name="connsiteX97" fmla="*/ 1389529 w 1828800"/>
              <a:gd name="connsiteY97" fmla="*/ 1748118 h 1828800"/>
              <a:gd name="connsiteX98" fmla="*/ 1344706 w 1828800"/>
              <a:gd name="connsiteY98" fmla="*/ 1712259 h 1828800"/>
              <a:gd name="connsiteX99" fmla="*/ 1299882 w 1828800"/>
              <a:gd name="connsiteY99" fmla="*/ 1667436 h 1828800"/>
              <a:gd name="connsiteX100" fmla="*/ 1281953 w 1828800"/>
              <a:gd name="connsiteY100" fmla="*/ 1649506 h 1828800"/>
              <a:gd name="connsiteX101" fmla="*/ 1255059 w 1828800"/>
              <a:gd name="connsiteY101" fmla="*/ 1640542 h 1828800"/>
              <a:gd name="connsiteX102" fmla="*/ 1246094 w 1828800"/>
              <a:gd name="connsiteY102" fmla="*/ 1613647 h 1828800"/>
              <a:gd name="connsiteX103" fmla="*/ 1219200 w 1828800"/>
              <a:gd name="connsiteY103" fmla="*/ 1595718 h 1828800"/>
              <a:gd name="connsiteX104" fmla="*/ 1183341 w 1828800"/>
              <a:gd name="connsiteY104" fmla="*/ 1559859 h 1828800"/>
              <a:gd name="connsiteX105" fmla="*/ 1156447 w 1828800"/>
              <a:gd name="connsiteY105" fmla="*/ 1541930 h 1828800"/>
              <a:gd name="connsiteX106" fmla="*/ 1102659 w 1828800"/>
              <a:gd name="connsiteY106" fmla="*/ 1470212 h 1828800"/>
              <a:gd name="connsiteX107" fmla="*/ 1048870 w 1828800"/>
              <a:gd name="connsiteY107" fmla="*/ 1416424 h 1828800"/>
              <a:gd name="connsiteX108" fmla="*/ 1021976 w 1828800"/>
              <a:gd name="connsiteY108" fmla="*/ 1389530 h 1828800"/>
              <a:gd name="connsiteX109" fmla="*/ 995082 w 1828800"/>
              <a:gd name="connsiteY109" fmla="*/ 1371600 h 1828800"/>
              <a:gd name="connsiteX110" fmla="*/ 977153 w 1828800"/>
              <a:gd name="connsiteY110" fmla="*/ 1344706 h 1828800"/>
              <a:gd name="connsiteX111" fmla="*/ 1004047 w 1828800"/>
              <a:gd name="connsiteY111" fmla="*/ 1290918 h 1828800"/>
              <a:gd name="connsiteX112" fmla="*/ 1030941 w 1828800"/>
              <a:gd name="connsiteY112" fmla="*/ 1272989 h 1828800"/>
              <a:gd name="connsiteX113" fmla="*/ 1048870 w 1828800"/>
              <a:gd name="connsiteY113" fmla="*/ 1255059 h 1828800"/>
              <a:gd name="connsiteX114" fmla="*/ 1147482 w 1828800"/>
              <a:gd name="connsiteY114" fmla="*/ 1237130 h 1828800"/>
              <a:gd name="connsiteX115" fmla="*/ 1228165 w 1828800"/>
              <a:gd name="connsiteY115" fmla="*/ 1228165 h 1828800"/>
              <a:gd name="connsiteX116" fmla="*/ 1281953 w 1828800"/>
              <a:gd name="connsiteY116" fmla="*/ 1192306 h 1828800"/>
              <a:gd name="connsiteX117" fmla="*/ 1308847 w 1828800"/>
              <a:gd name="connsiteY117" fmla="*/ 1174377 h 1828800"/>
              <a:gd name="connsiteX118" fmla="*/ 1326776 w 1828800"/>
              <a:gd name="connsiteY118" fmla="*/ 1156447 h 1828800"/>
              <a:gd name="connsiteX119" fmla="*/ 1353670 w 1828800"/>
              <a:gd name="connsiteY119" fmla="*/ 1138518 h 1828800"/>
              <a:gd name="connsiteX120" fmla="*/ 1389529 w 1828800"/>
              <a:gd name="connsiteY120" fmla="*/ 1102659 h 1828800"/>
              <a:gd name="connsiteX121" fmla="*/ 1407459 w 1828800"/>
              <a:gd name="connsiteY121" fmla="*/ 1084730 h 1828800"/>
              <a:gd name="connsiteX122" fmla="*/ 1425388 w 1828800"/>
              <a:gd name="connsiteY122" fmla="*/ 1066800 h 1828800"/>
              <a:gd name="connsiteX123" fmla="*/ 1452282 w 1828800"/>
              <a:gd name="connsiteY123" fmla="*/ 1048871 h 1828800"/>
              <a:gd name="connsiteX124" fmla="*/ 1461247 w 1828800"/>
              <a:gd name="connsiteY124" fmla="*/ 1021977 h 1828800"/>
              <a:gd name="connsiteX125" fmla="*/ 1515035 w 1828800"/>
              <a:gd name="connsiteY125" fmla="*/ 1004047 h 1828800"/>
              <a:gd name="connsiteX126" fmla="*/ 1649506 w 1828800"/>
              <a:gd name="connsiteY126" fmla="*/ 1013012 h 1828800"/>
              <a:gd name="connsiteX127" fmla="*/ 1703294 w 1828800"/>
              <a:gd name="connsiteY127" fmla="*/ 1039906 h 1828800"/>
              <a:gd name="connsiteX128" fmla="*/ 1721223 w 1828800"/>
              <a:gd name="connsiteY128" fmla="*/ 1057836 h 1828800"/>
              <a:gd name="connsiteX129" fmla="*/ 1757082 w 1828800"/>
              <a:gd name="connsiteY129" fmla="*/ 1084730 h 1828800"/>
              <a:gd name="connsiteX130" fmla="*/ 1801906 w 1828800"/>
              <a:gd name="connsiteY130" fmla="*/ 1129553 h 1828800"/>
              <a:gd name="connsiteX131" fmla="*/ 1828800 w 1828800"/>
              <a:gd name="connsiteY131" fmla="*/ 1326777 h 1828800"/>
              <a:gd name="connsiteX132" fmla="*/ 1810870 w 1828800"/>
              <a:gd name="connsiteY132" fmla="*/ 1524000 h 1828800"/>
              <a:gd name="connsiteX133" fmla="*/ 1801906 w 1828800"/>
              <a:gd name="connsiteY133" fmla="*/ 1550895 h 1828800"/>
              <a:gd name="connsiteX134" fmla="*/ 1775012 w 1828800"/>
              <a:gd name="connsiteY134" fmla="*/ 1640542 h 1828800"/>
              <a:gd name="connsiteX135" fmla="*/ 1757082 w 1828800"/>
              <a:gd name="connsiteY135" fmla="*/ 1658471 h 1828800"/>
              <a:gd name="connsiteX136" fmla="*/ 1739153 w 1828800"/>
              <a:gd name="connsiteY136" fmla="*/ 1712259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828800" h="1828800">
                <a:moveTo>
                  <a:pt x="125506" y="1721224"/>
                </a:moveTo>
                <a:cubicBezTo>
                  <a:pt x="122518" y="1664448"/>
                  <a:pt x="121263" y="1607554"/>
                  <a:pt x="116541" y="1550895"/>
                </a:cubicBezTo>
                <a:cubicBezTo>
                  <a:pt x="115276" y="1535710"/>
                  <a:pt x="109466" y="1521191"/>
                  <a:pt x="107576" y="1506071"/>
                </a:cubicBezTo>
                <a:cubicBezTo>
                  <a:pt x="103482" y="1473320"/>
                  <a:pt x="100909" y="1440385"/>
                  <a:pt x="98612" y="1407459"/>
                </a:cubicBezTo>
                <a:cubicBezTo>
                  <a:pt x="91944" y="1311881"/>
                  <a:pt x="110979" y="1211483"/>
                  <a:pt x="80682" y="1120589"/>
                </a:cubicBezTo>
                <a:lnTo>
                  <a:pt x="53788" y="1039906"/>
                </a:lnTo>
                <a:cubicBezTo>
                  <a:pt x="50800" y="1030941"/>
                  <a:pt x="50065" y="1020875"/>
                  <a:pt x="44823" y="1013012"/>
                </a:cubicBezTo>
                <a:lnTo>
                  <a:pt x="8965" y="959224"/>
                </a:lnTo>
                <a:cubicBezTo>
                  <a:pt x="5977" y="947271"/>
                  <a:pt x="0" y="935686"/>
                  <a:pt x="0" y="923365"/>
                </a:cubicBezTo>
                <a:cubicBezTo>
                  <a:pt x="0" y="857556"/>
                  <a:pt x="3717" y="791741"/>
                  <a:pt x="8965" y="726142"/>
                </a:cubicBezTo>
                <a:cubicBezTo>
                  <a:pt x="11524" y="694158"/>
                  <a:pt x="19366" y="703308"/>
                  <a:pt x="35859" y="681318"/>
                </a:cubicBezTo>
                <a:cubicBezTo>
                  <a:pt x="107233" y="586154"/>
                  <a:pt x="33147" y="666100"/>
                  <a:pt x="116541" y="582706"/>
                </a:cubicBezTo>
                <a:lnTo>
                  <a:pt x="161365" y="537883"/>
                </a:lnTo>
                <a:cubicBezTo>
                  <a:pt x="167342" y="531906"/>
                  <a:pt x="171276" y="522626"/>
                  <a:pt x="179294" y="519953"/>
                </a:cubicBezTo>
                <a:lnTo>
                  <a:pt x="206188" y="510989"/>
                </a:lnTo>
                <a:cubicBezTo>
                  <a:pt x="218141" y="499036"/>
                  <a:pt x="236701" y="491167"/>
                  <a:pt x="242047" y="475130"/>
                </a:cubicBezTo>
                <a:cubicBezTo>
                  <a:pt x="245035" y="466165"/>
                  <a:pt x="245342" y="455796"/>
                  <a:pt x="251012" y="448236"/>
                </a:cubicBezTo>
                <a:cubicBezTo>
                  <a:pt x="263690" y="431332"/>
                  <a:pt x="284114" y="420993"/>
                  <a:pt x="295835" y="403412"/>
                </a:cubicBezTo>
                <a:cubicBezTo>
                  <a:pt x="309065" y="383568"/>
                  <a:pt x="319952" y="363429"/>
                  <a:pt x="340659" y="349624"/>
                </a:cubicBezTo>
                <a:cubicBezTo>
                  <a:pt x="348522" y="344382"/>
                  <a:pt x="358588" y="343647"/>
                  <a:pt x="367553" y="340659"/>
                </a:cubicBezTo>
                <a:cubicBezTo>
                  <a:pt x="383774" y="316327"/>
                  <a:pt x="395254" y="295297"/>
                  <a:pt x="421341" y="277906"/>
                </a:cubicBezTo>
                <a:cubicBezTo>
                  <a:pt x="430306" y="271930"/>
                  <a:pt x="439822" y="266708"/>
                  <a:pt x="448235" y="259977"/>
                </a:cubicBezTo>
                <a:cubicBezTo>
                  <a:pt x="454835" y="254697"/>
                  <a:pt x="459565" y="247327"/>
                  <a:pt x="466165" y="242047"/>
                </a:cubicBezTo>
                <a:cubicBezTo>
                  <a:pt x="474578" y="235316"/>
                  <a:pt x="484782" y="231015"/>
                  <a:pt x="493059" y="224118"/>
                </a:cubicBezTo>
                <a:cubicBezTo>
                  <a:pt x="502799" y="216002"/>
                  <a:pt x="511837" y="206964"/>
                  <a:pt x="519953" y="197224"/>
                </a:cubicBezTo>
                <a:cubicBezTo>
                  <a:pt x="526850" y="188947"/>
                  <a:pt x="529469" y="177061"/>
                  <a:pt x="537882" y="170330"/>
                </a:cubicBezTo>
                <a:cubicBezTo>
                  <a:pt x="545261" y="164427"/>
                  <a:pt x="555811" y="164353"/>
                  <a:pt x="564776" y="161365"/>
                </a:cubicBezTo>
                <a:lnTo>
                  <a:pt x="600635" y="125506"/>
                </a:lnTo>
                <a:cubicBezTo>
                  <a:pt x="606612" y="119530"/>
                  <a:pt x="610547" y="110250"/>
                  <a:pt x="618565" y="107577"/>
                </a:cubicBezTo>
                <a:cubicBezTo>
                  <a:pt x="646969" y="98109"/>
                  <a:pt x="647529" y="100543"/>
                  <a:pt x="672353" y="80683"/>
                </a:cubicBezTo>
                <a:cubicBezTo>
                  <a:pt x="678953" y="75403"/>
                  <a:pt x="683034" y="67102"/>
                  <a:pt x="690282" y="62753"/>
                </a:cubicBezTo>
                <a:cubicBezTo>
                  <a:pt x="698385" y="57891"/>
                  <a:pt x="708491" y="57511"/>
                  <a:pt x="717176" y="53789"/>
                </a:cubicBezTo>
                <a:cubicBezTo>
                  <a:pt x="729459" y="48525"/>
                  <a:pt x="741432" y="42489"/>
                  <a:pt x="753035" y="35859"/>
                </a:cubicBezTo>
                <a:cubicBezTo>
                  <a:pt x="762390" y="30514"/>
                  <a:pt x="770083" y="22306"/>
                  <a:pt x="779929" y="17930"/>
                </a:cubicBezTo>
                <a:cubicBezTo>
                  <a:pt x="797199" y="10254"/>
                  <a:pt x="833717" y="0"/>
                  <a:pt x="833717" y="0"/>
                </a:cubicBezTo>
                <a:cubicBezTo>
                  <a:pt x="911411" y="2988"/>
                  <a:pt x="989980" y="-3038"/>
                  <a:pt x="1066800" y="8965"/>
                </a:cubicBezTo>
                <a:cubicBezTo>
                  <a:pt x="1088090" y="12292"/>
                  <a:pt x="1105351" y="29587"/>
                  <a:pt x="1120588" y="44824"/>
                </a:cubicBezTo>
                <a:cubicBezTo>
                  <a:pt x="1173031" y="97266"/>
                  <a:pt x="1147831" y="77926"/>
                  <a:pt x="1192306" y="107577"/>
                </a:cubicBezTo>
                <a:cubicBezTo>
                  <a:pt x="1195294" y="116542"/>
                  <a:pt x="1195778" y="126782"/>
                  <a:pt x="1201270" y="134471"/>
                </a:cubicBezTo>
                <a:cubicBezTo>
                  <a:pt x="1211095" y="148226"/>
                  <a:pt x="1227752" y="156265"/>
                  <a:pt x="1237129" y="170330"/>
                </a:cubicBezTo>
                <a:cubicBezTo>
                  <a:pt x="1261036" y="206189"/>
                  <a:pt x="1246094" y="191248"/>
                  <a:pt x="1281953" y="215153"/>
                </a:cubicBezTo>
                <a:cubicBezTo>
                  <a:pt x="1287929" y="224118"/>
                  <a:pt x="1293151" y="233634"/>
                  <a:pt x="1299882" y="242047"/>
                </a:cubicBezTo>
                <a:cubicBezTo>
                  <a:pt x="1305162" y="248647"/>
                  <a:pt x="1313463" y="252729"/>
                  <a:pt x="1317812" y="259977"/>
                </a:cubicBezTo>
                <a:cubicBezTo>
                  <a:pt x="1322674" y="268080"/>
                  <a:pt x="1320094" y="280189"/>
                  <a:pt x="1326776" y="286871"/>
                </a:cubicBezTo>
                <a:cubicBezTo>
                  <a:pt x="1336226" y="296321"/>
                  <a:pt x="1350682" y="298824"/>
                  <a:pt x="1362635" y="304800"/>
                </a:cubicBezTo>
                <a:cubicBezTo>
                  <a:pt x="1414021" y="381879"/>
                  <a:pt x="1345599" y="291171"/>
                  <a:pt x="1407459" y="340659"/>
                </a:cubicBezTo>
                <a:cubicBezTo>
                  <a:pt x="1465389" y="387002"/>
                  <a:pt x="1384681" y="353983"/>
                  <a:pt x="1452282" y="376518"/>
                </a:cubicBezTo>
                <a:cubicBezTo>
                  <a:pt x="1458259" y="385483"/>
                  <a:pt x="1462593" y="395793"/>
                  <a:pt x="1470212" y="403412"/>
                </a:cubicBezTo>
                <a:cubicBezTo>
                  <a:pt x="1477831" y="411031"/>
                  <a:pt x="1492730" y="411496"/>
                  <a:pt x="1497106" y="421342"/>
                </a:cubicBezTo>
                <a:cubicBezTo>
                  <a:pt x="1505687" y="440651"/>
                  <a:pt x="1501319" y="463506"/>
                  <a:pt x="1506070" y="484095"/>
                </a:cubicBezTo>
                <a:cubicBezTo>
                  <a:pt x="1510320" y="502510"/>
                  <a:pt x="1513517" y="522158"/>
                  <a:pt x="1524000" y="537883"/>
                </a:cubicBezTo>
                <a:cubicBezTo>
                  <a:pt x="1547171" y="572640"/>
                  <a:pt x="1538522" y="554556"/>
                  <a:pt x="1550894" y="591671"/>
                </a:cubicBezTo>
                <a:cubicBezTo>
                  <a:pt x="1540911" y="621620"/>
                  <a:pt x="1547344" y="627530"/>
                  <a:pt x="1506070" y="627530"/>
                </a:cubicBezTo>
                <a:cubicBezTo>
                  <a:pt x="1416373" y="627530"/>
                  <a:pt x="1326776" y="621553"/>
                  <a:pt x="1237129" y="618565"/>
                </a:cubicBezTo>
                <a:cubicBezTo>
                  <a:pt x="1222188" y="615577"/>
                  <a:pt x="1207088" y="613295"/>
                  <a:pt x="1192306" y="609600"/>
                </a:cubicBezTo>
                <a:cubicBezTo>
                  <a:pt x="1183139" y="607308"/>
                  <a:pt x="1174637" y="602686"/>
                  <a:pt x="1165412" y="600636"/>
                </a:cubicBezTo>
                <a:cubicBezTo>
                  <a:pt x="1147668" y="596693"/>
                  <a:pt x="1129553" y="594659"/>
                  <a:pt x="1111623" y="591671"/>
                </a:cubicBezTo>
                <a:cubicBezTo>
                  <a:pt x="1004047" y="594659"/>
                  <a:pt x="896333" y="594438"/>
                  <a:pt x="788894" y="600636"/>
                </a:cubicBezTo>
                <a:cubicBezTo>
                  <a:pt x="740790" y="603411"/>
                  <a:pt x="693536" y="615360"/>
                  <a:pt x="645459" y="618565"/>
                </a:cubicBezTo>
                <a:lnTo>
                  <a:pt x="510988" y="627530"/>
                </a:lnTo>
                <a:cubicBezTo>
                  <a:pt x="499035" y="630518"/>
                  <a:pt x="486930" y="632955"/>
                  <a:pt x="475129" y="636495"/>
                </a:cubicBezTo>
                <a:cubicBezTo>
                  <a:pt x="457027" y="641926"/>
                  <a:pt x="439873" y="650717"/>
                  <a:pt x="421341" y="654424"/>
                </a:cubicBezTo>
                <a:lnTo>
                  <a:pt x="376517" y="663389"/>
                </a:lnTo>
                <a:cubicBezTo>
                  <a:pt x="357932" y="719145"/>
                  <a:pt x="349178" y="718680"/>
                  <a:pt x="367553" y="779930"/>
                </a:cubicBezTo>
                <a:cubicBezTo>
                  <a:pt x="370649" y="790250"/>
                  <a:pt x="380664" y="797187"/>
                  <a:pt x="385482" y="806824"/>
                </a:cubicBezTo>
                <a:cubicBezTo>
                  <a:pt x="389708" y="815276"/>
                  <a:pt x="386757" y="828226"/>
                  <a:pt x="394447" y="833718"/>
                </a:cubicBezTo>
                <a:cubicBezTo>
                  <a:pt x="409826" y="844703"/>
                  <a:pt x="448235" y="851647"/>
                  <a:pt x="448235" y="851647"/>
                </a:cubicBezTo>
                <a:cubicBezTo>
                  <a:pt x="463138" y="866550"/>
                  <a:pt x="472702" y="878458"/>
                  <a:pt x="493059" y="887506"/>
                </a:cubicBezTo>
                <a:cubicBezTo>
                  <a:pt x="510329" y="895182"/>
                  <a:pt x="531122" y="894953"/>
                  <a:pt x="546847" y="905436"/>
                </a:cubicBezTo>
                <a:cubicBezTo>
                  <a:pt x="639878" y="967456"/>
                  <a:pt x="495862" y="873052"/>
                  <a:pt x="609600" y="941295"/>
                </a:cubicBezTo>
                <a:cubicBezTo>
                  <a:pt x="628077" y="952381"/>
                  <a:pt x="645459" y="965200"/>
                  <a:pt x="663388" y="977153"/>
                </a:cubicBezTo>
                <a:lnTo>
                  <a:pt x="717176" y="1013012"/>
                </a:lnTo>
                <a:lnTo>
                  <a:pt x="744070" y="1030942"/>
                </a:lnTo>
                <a:cubicBezTo>
                  <a:pt x="750047" y="1039907"/>
                  <a:pt x="755102" y="1049559"/>
                  <a:pt x="762000" y="1057836"/>
                </a:cubicBezTo>
                <a:cubicBezTo>
                  <a:pt x="786783" y="1087576"/>
                  <a:pt x="790130" y="1078237"/>
                  <a:pt x="806823" y="1111624"/>
                </a:cubicBezTo>
                <a:cubicBezTo>
                  <a:pt x="811049" y="1120076"/>
                  <a:pt x="812800" y="1129553"/>
                  <a:pt x="815788" y="1138518"/>
                </a:cubicBezTo>
                <a:cubicBezTo>
                  <a:pt x="808930" y="1165949"/>
                  <a:pt x="809530" y="1180635"/>
                  <a:pt x="788894" y="1201271"/>
                </a:cubicBezTo>
                <a:cubicBezTo>
                  <a:pt x="781276" y="1208889"/>
                  <a:pt x="770965" y="1213224"/>
                  <a:pt x="762000" y="1219200"/>
                </a:cubicBezTo>
                <a:cubicBezTo>
                  <a:pt x="718990" y="1283715"/>
                  <a:pt x="779895" y="1204283"/>
                  <a:pt x="690282" y="1264024"/>
                </a:cubicBezTo>
                <a:cubicBezTo>
                  <a:pt x="681317" y="1270000"/>
                  <a:pt x="673234" y="1277577"/>
                  <a:pt x="663388" y="1281953"/>
                </a:cubicBezTo>
                <a:cubicBezTo>
                  <a:pt x="646118" y="1289629"/>
                  <a:pt x="609600" y="1299883"/>
                  <a:pt x="609600" y="1299883"/>
                </a:cubicBezTo>
                <a:cubicBezTo>
                  <a:pt x="561784" y="1371605"/>
                  <a:pt x="624544" y="1284938"/>
                  <a:pt x="564776" y="1344706"/>
                </a:cubicBezTo>
                <a:cubicBezTo>
                  <a:pt x="557158" y="1352324"/>
                  <a:pt x="554465" y="1363981"/>
                  <a:pt x="546847" y="1371600"/>
                </a:cubicBezTo>
                <a:cubicBezTo>
                  <a:pt x="539228" y="1379219"/>
                  <a:pt x="528230" y="1382632"/>
                  <a:pt x="519953" y="1389530"/>
                </a:cubicBezTo>
                <a:cubicBezTo>
                  <a:pt x="475186" y="1426836"/>
                  <a:pt x="513428" y="1409634"/>
                  <a:pt x="466165" y="1425389"/>
                </a:cubicBezTo>
                <a:cubicBezTo>
                  <a:pt x="442258" y="1497109"/>
                  <a:pt x="478119" y="1413434"/>
                  <a:pt x="430306" y="1461247"/>
                </a:cubicBezTo>
                <a:cubicBezTo>
                  <a:pt x="423624" y="1467929"/>
                  <a:pt x="425567" y="1479690"/>
                  <a:pt x="421341" y="1488142"/>
                </a:cubicBezTo>
                <a:cubicBezTo>
                  <a:pt x="410032" y="1510761"/>
                  <a:pt x="402160" y="1516288"/>
                  <a:pt x="385482" y="1532965"/>
                </a:cubicBezTo>
                <a:cubicBezTo>
                  <a:pt x="376208" y="1560785"/>
                  <a:pt x="375203" y="1568026"/>
                  <a:pt x="358588" y="1595718"/>
                </a:cubicBezTo>
                <a:cubicBezTo>
                  <a:pt x="347501" y="1614196"/>
                  <a:pt x="322729" y="1649506"/>
                  <a:pt x="322729" y="1649506"/>
                </a:cubicBezTo>
                <a:cubicBezTo>
                  <a:pt x="303800" y="1706297"/>
                  <a:pt x="298457" y="1710883"/>
                  <a:pt x="322729" y="1801906"/>
                </a:cubicBezTo>
                <a:cubicBezTo>
                  <a:pt x="325164" y="1811037"/>
                  <a:pt x="340176" y="1810641"/>
                  <a:pt x="349623" y="1810871"/>
                </a:cubicBezTo>
                <a:cubicBezTo>
                  <a:pt x="585642" y="1816628"/>
                  <a:pt x="821764" y="1816848"/>
                  <a:pt x="1057835" y="1819836"/>
                </a:cubicBezTo>
                <a:cubicBezTo>
                  <a:pt x="1072776" y="1822824"/>
                  <a:pt x="1087422" y="1828800"/>
                  <a:pt x="1102659" y="1828800"/>
                </a:cubicBezTo>
                <a:cubicBezTo>
                  <a:pt x="1222340" y="1828800"/>
                  <a:pt x="1231073" y="1825328"/>
                  <a:pt x="1317812" y="1810871"/>
                </a:cubicBezTo>
                <a:cubicBezTo>
                  <a:pt x="1391646" y="1786260"/>
                  <a:pt x="1352891" y="1795615"/>
                  <a:pt x="1434353" y="1783977"/>
                </a:cubicBezTo>
                <a:cubicBezTo>
                  <a:pt x="1428376" y="1778000"/>
                  <a:pt x="1423023" y="1771327"/>
                  <a:pt x="1416423" y="1766047"/>
                </a:cubicBezTo>
                <a:cubicBezTo>
                  <a:pt x="1408010" y="1759316"/>
                  <a:pt x="1397147" y="1755736"/>
                  <a:pt x="1389529" y="1748118"/>
                </a:cubicBezTo>
                <a:cubicBezTo>
                  <a:pt x="1348979" y="1707568"/>
                  <a:pt x="1397064" y="1729712"/>
                  <a:pt x="1344706" y="1712259"/>
                </a:cubicBezTo>
                <a:lnTo>
                  <a:pt x="1299882" y="1667436"/>
                </a:lnTo>
                <a:cubicBezTo>
                  <a:pt x="1293905" y="1661459"/>
                  <a:pt x="1289971" y="1652179"/>
                  <a:pt x="1281953" y="1649506"/>
                </a:cubicBezTo>
                <a:lnTo>
                  <a:pt x="1255059" y="1640542"/>
                </a:lnTo>
                <a:cubicBezTo>
                  <a:pt x="1252071" y="1631577"/>
                  <a:pt x="1251997" y="1621026"/>
                  <a:pt x="1246094" y="1613647"/>
                </a:cubicBezTo>
                <a:cubicBezTo>
                  <a:pt x="1239363" y="1605234"/>
                  <a:pt x="1227380" y="1602730"/>
                  <a:pt x="1219200" y="1595718"/>
                </a:cubicBezTo>
                <a:cubicBezTo>
                  <a:pt x="1206365" y="1584717"/>
                  <a:pt x="1195294" y="1571812"/>
                  <a:pt x="1183341" y="1559859"/>
                </a:cubicBezTo>
                <a:cubicBezTo>
                  <a:pt x="1175723" y="1552241"/>
                  <a:pt x="1164860" y="1548661"/>
                  <a:pt x="1156447" y="1541930"/>
                </a:cubicBezTo>
                <a:cubicBezTo>
                  <a:pt x="1116685" y="1510121"/>
                  <a:pt x="1160019" y="1527572"/>
                  <a:pt x="1102659" y="1470212"/>
                </a:cubicBezTo>
                <a:lnTo>
                  <a:pt x="1048870" y="1416424"/>
                </a:lnTo>
                <a:cubicBezTo>
                  <a:pt x="1039905" y="1407459"/>
                  <a:pt x="1032525" y="1396563"/>
                  <a:pt x="1021976" y="1389530"/>
                </a:cubicBezTo>
                <a:lnTo>
                  <a:pt x="995082" y="1371600"/>
                </a:lnTo>
                <a:cubicBezTo>
                  <a:pt x="989106" y="1362635"/>
                  <a:pt x="978677" y="1355372"/>
                  <a:pt x="977153" y="1344706"/>
                </a:cubicBezTo>
                <a:cubicBezTo>
                  <a:pt x="973630" y="1320043"/>
                  <a:pt x="987377" y="1304253"/>
                  <a:pt x="1004047" y="1290918"/>
                </a:cubicBezTo>
                <a:cubicBezTo>
                  <a:pt x="1012460" y="1284188"/>
                  <a:pt x="1022528" y="1279720"/>
                  <a:pt x="1030941" y="1272989"/>
                </a:cubicBezTo>
                <a:cubicBezTo>
                  <a:pt x="1037541" y="1267709"/>
                  <a:pt x="1041622" y="1259407"/>
                  <a:pt x="1048870" y="1255059"/>
                </a:cubicBezTo>
                <a:cubicBezTo>
                  <a:pt x="1070628" y="1242005"/>
                  <a:pt x="1137755" y="1238274"/>
                  <a:pt x="1147482" y="1237130"/>
                </a:cubicBezTo>
                <a:lnTo>
                  <a:pt x="1228165" y="1228165"/>
                </a:lnTo>
                <a:cubicBezTo>
                  <a:pt x="1275429" y="1212410"/>
                  <a:pt x="1237184" y="1229613"/>
                  <a:pt x="1281953" y="1192306"/>
                </a:cubicBezTo>
                <a:cubicBezTo>
                  <a:pt x="1290230" y="1185409"/>
                  <a:pt x="1300434" y="1181108"/>
                  <a:pt x="1308847" y="1174377"/>
                </a:cubicBezTo>
                <a:cubicBezTo>
                  <a:pt x="1315447" y="1169097"/>
                  <a:pt x="1320176" y="1161727"/>
                  <a:pt x="1326776" y="1156447"/>
                </a:cubicBezTo>
                <a:cubicBezTo>
                  <a:pt x="1335189" y="1149716"/>
                  <a:pt x="1345490" y="1145530"/>
                  <a:pt x="1353670" y="1138518"/>
                </a:cubicBezTo>
                <a:cubicBezTo>
                  <a:pt x="1366505" y="1127517"/>
                  <a:pt x="1377576" y="1114612"/>
                  <a:pt x="1389529" y="1102659"/>
                </a:cubicBezTo>
                <a:lnTo>
                  <a:pt x="1407459" y="1084730"/>
                </a:lnTo>
                <a:cubicBezTo>
                  <a:pt x="1413436" y="1078753"/>
                  <a:pt x="1418355" y="1071488"/>
                  <a:pt x="1425388" y="1066800"/>
                </a:cubicBezTo>
                <a:lnTo>
                  <a:pt x="1452282" y="1048871"/>
                </a:lnTo>
                <a:cubicBezTo>
                  <a:pt x="1455270" y="1039906"/>
                  <a:pt x="1453558" y="1027470"/>
                  <a:pt x="1461247" y="1021977"/>
                </a:cubicBezTo>
                <a:cubicBezTo>
                  <a:pt x="1476626" y="1010992"/>
                  <a:pt x="1515035" y="1004047"/>
                  <a:pt x="1515035" y="1004047"/>
                </a:cubicBezTo>
                <a:cubicBezTo>
                  <a:pt x="1559859" y="1007035"/>
                  <a:pt x="1604858" y="1008051"/>
                  <a:pt x="1649506" y="1013012"/>
                </a:cubicBezTo>
                <a:cubicBezTo>
                  <a:pt x="1668747" y="1015150"/>
                  <a:pt x="1688917" y="1028404"/>
                  <a:pt x="1703294" y="1039906"/>
                </a:cubicBezTo>
                <a:cubicBezTo>
                  <a:pt x="1709894" y="1045186"/>
                  <a:pt x="1714730" y="1052425"/>
                  <a:pt x="1721223" y="1057836"/>
                </a:cubicBezTo>
                <a:cubicBezTo>
                  <a:pt x="1732701" y="1067401"/>
                  <a:pt x="1746517" y="1074165"/>
                  <a:pt x="1757082" y="1084730"/>
                </a:cubicBezTo>
                <a:cubicBezTo>
                  <a:pt x="1816846" y="1144493"/>
                  <a:pt x="1730190" y="1081743"/>
                  <a:pt x="1801906" y="1129553"/>
                </a:cubicBezTo>
                <a:cubicBezTo>
                  <a:pt x="1834983" y="1228789"/>
                  <a:pt x="1818656" y="1164479"/>
                  <a:pt x="1828800" y="1326777"/>
                </a:cubicBezTo>
                <a:cubicBezTo>
                  <a:pt x="1826906" y="1349500"/>
                  <a:pt x="1815432" y="1494344"/>
                  <a:pt x="1810870" y="1524000"/>
                </a:cubicBezTo>
                <a:cubicBezTo>
                  <a:pt x="1809433" y="1533340"/>
                  <a:pt x="1804502" y="1541809"/>
                  <a:pt x="1801906" y="1550895"/>
                </a:cubicBezTo>
                <a:cubicBezTo>
                  <a:pt x="1797031" y="1567956"/>
                  <a:pt x="1783531" y="1632024"/>
                  <a:pt x="1775012" y="1640542"/>
                </a:cubicBezTo>
                <a:lnTo>
                  <a:pt x="1757082" y="1658471"/>
                </a:lnTo>
                <a:lnTo>
                  <a:pt x="1739153" y="1712259"/>
                </a:lnTo>
              </a:path>
            </a:pathLst>
          </a:custGeom>
          <a:noFill/>
          <a:ln w="66675" cmpd="sng">
            <a:solidFill>
              <a:schemeClr val="tx2">
                <a:lumMod val="40000"/>
                <a:lumOff val="60000"/>
                <a:alpha val="71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16367" y="1430767"/>
            <a:ext cx="2237591" cy="2140772"/>
          </a:xfrm>
          <a:custGeom>
            <a:avLst/>
            <a:gdLst>
              <a:gd name="connsiteX0" fmla="*/ 1947134 w 2237591"/>
              <a:gd name="connsiteY0" fmla="*/ 2140772 h 2140772"/>
              <a:gd name="connsiteX1" fmla="*/ 2000922 w 2237591"/>
              <a:gd name="connsiteY1" fmla="*/ 2097741 h 2140772"/>
              <a:gd name="connsiteX2" fmla="*/ 2033195 w 2237591"/>
              <a:gd name="connsiteY2" fmla="*/ 2065468 h 2140772"/>
              <a:gd name="connsiteX3" fmla="*/ 2076226 w 2237591"/>
              <a:gd name="connsiteY3" fmla="*/ 2043953 h 2140772"/>
              <a:gd name="connsiteX4" fmla="*/ 2108499 w 2237591"/>
              <a:gd name="connsiteY4" fmla="*/ 1979407 h 2140772"/>
              <a:gd name="connsiteX5" fmla="*/ 2140772 w 2237591"/>
              <a:gd name="connsiteY5" fmla="*/ 1957892 h 2140772"/>
              <a:gd name="connsiteX6" fmla="*/ 2151529 w 2237591"/>
              <a:gd name="connsiteY6" fmla="*/ 1925619 h 2140772"/>
              <a:gd name="connsiteX7" fmla="*/ 2194560 w 2237591"/>
              <a:gd name="connsiteY7" fmla="*/ 1861073 h 2140772"/>
              <a:gd name="connsiteX8" fmla="*/ 2205318 w 2237591"/>
              <a:gd name="connsiteY8" fmla="*/ 1828800 h 2140772"/>
              <a:gd name="connsiteX9" fmla="*/ 2226833 w 2237591"/>
              <a:gd name="connsiteY9" fmla="*/ 1785769 h 2140772"/>
              <a:gd name="connsiteX10" fmla="*/ 2237591 w 2237591"/>
              <a:gd name="connsiteY10" fmla="*/ 1742739 h 2140772"/>
              <a:gd name="connsiteX11" fmla="*/ 2226833 w 2237591"/>
              <a:gd name="connsiteY11" fmla="*/ 1516828 h 2140772"/>
              <a:gd name="connsiteX12" fmla="*/ 2216075 w 2237591"/>
              <a:gd name="connsiteY12" fmla="*/ 1484555 h 2140772"/>
              <a:gd name="connsiteX13" fmla="*/ 2173045 w 2237591"/>
              <a:gd name="connsiteY13" fmla="*/ 1420009 h 2140772"/>
              <a:gd name="connsiteX14" fmla="*/ 2151529 w 2237591"/>
              <a:gd name="connsiteY14" fmla="*/ 1398494 h 2140772"/>
              <a:gd name="connsiteX15" fmla="*/ 2140772 w 2237591"/>
              <a:gd name="connsiteY15" fmla="*/ 1366221 h 2140772"/>
              <a:gd name="connsiteX16" fmla="*/ 2097741 w 2237591"/>
              <a:gd name="connsiteY16" fmla="*/ 1312433 h 2140772"/>
              <a:gd name="connsiteX17" fmla="*/ 2054711 w 2237591"/>
              <a:gd name="connsiteY17" fmla="*/ 1280160 h 2140772"/>
              <a:gd name="connsiteX18" fmla="*/ 2033195 w 2237591"/>
              <a:gd name="connsiteY18" fmla="*/ 1247887 h 2140772"/>
              <a:gd name="connsiteX19" fmla="*/ 1979407 w 2237591"/>
              <a:gd name="connsiteY19" fmla="*/ 1237129 h 2140772"/>
              <a:gd name="connsiteX20" fmla="*/ 1904104 w 2237591"/>
              <a:gd name="connsiteY20" fmla="*/ 1204857 h 2140772"/>
              <a:gd name="connsiteX21" fmla="*/ 1850315 w 2237591"/>
              <a:gd name="connsiteY21" fmla="*/ 1194099 h 2140772"/>
              <a:gd name="connsiteX22" fmla="*/ 1807285 w 2237591"/>
              <a:gd name="connsiteY22" fmla="*/ 1183341 h 2140772"/>
              <a:gd name="connsiteX23" fmla="*/ 1775012 w 2237591"/>
              <a:gd name="connsiteY23" fmla="*/ 1172584 h 2140772"/>
              <a:gd name="connsiteX24" fmla="*/ 1731981 w 2237591"/>
              <a:gd name="connsiteY24" fmla="*/ 1161826 h 2140772"/>
              <a:gd name="connsiteX25" fmla="*/ 1699708 w 2237591"/>
              <a:gd name="connsiteY25" fmla="*/ 1151068 h 2140772"/>
              <a:gd name="connsiteX26" fmla="*/ 1645920 w 2237591"/>
              <a:gd name="connsiteY26" fmla="*/ 1140311 h 2140772"/>
              <a:gd name="connsiteX27" fmla="*/ 882127 w 2237591"/>
              <a:gd name="connsiteY27" fmla="*/ 1161826 h 2140772"/>
              <a:gd name="connsiteX28" fmla="*/ 376518 w 2237591"/>
              <a:gd name="connsiteY28" fmla="*/ 1151068 h 2140772"/>
              <a:gd name="connsiteX29" fmla="*/ 311972 w 2237591"/>
              <a:gd name="connsiteY29" fmla="*/ 1140311 h 2140772"/>
              <a:gd name="connsiteX30" fmla="*/ 236668 w 2237591"/>
              <a:gd name="connsiteY30" fmla="*/ 1118795 h 2140772"/>
              <a:gd name="connsiteX31" fmla="*/ 86061 w 2237591"/>
              <a:gd name="connsiteY31" fmla="*/ 1097280 h 2140772"/>
              <a:gd name="connsiteX32" fmla="*/ 43031 w 2237591"/>
              <a:gd name="connsiteY32" fmla="*/ 1086522 h 2140772"/>
              <a:gd name="connsiteX33" fmla="*/ 10758 w 2237591"/>
              <a:gd name="connsiteY33" fmla="*/ 1021977 h 2140772"/>
              <a:gd name="connsiteX34" fmla="*/ 0 w 2237591"/>
              <a:gd name="connsiteY34" fmla="*/ 989704 h 2140772"/>
              <a:gd name="connsiteX35" fmla="*/ 10758 w 2237591"/>
              <a:gd name="connsiteY35" fmla="*/ 796066 h 2140772"/>
              <a:gd name="connsiteX36" fmla="*/ 32273 w 2237591"/>
              <a:gd name="connsiteY36" fmla="*/ 763793 h 2140772"/>
              <a:gd name="connsiteX37" fmla="*/ 43031 w 2237591"/>
              <a:gd name="connsiteY37" fmla="*/ 731520 h 2140772"/>
              <a:gd name="connsiteX38" fmla="*/ 75304 w 2237591"/>
              <a:gd name="connsiteY38" fmla="*/ 710005 h 2140772"/>
              <a:gd name="connsiteX39" fmla="*/ 107577 w 2237591"/>
              <a:gd name="connsiteY39" fmla="*/ 645459 h 2140772"/>
              <a:gd name="connsiteX40" fmla="*/ 118334 w 2237591"/>
              <a:gd name="connsiteY40" fmla="*/ 613186 h 2140772"/>
              <a:gd name="connsiteX41" fmla="*/ 182880 w 2237591"/>
              <a:gd name="connsiteY41" fmla="*/ 548640 h 2140772"/>
              <a:gd name="connsiteX42" fmla="*/ 225911 w 2237591"/>
              <a:gd name="connsiteY42" fmla="*/ 505609 h 2140772"/>
              <a:gd name="connsiteX43" fmla="*/ 279699 w 2237591"/>
              <a:gd name="connsiteY43" fmla="*/ 473337 h 2140772"/>
              <a:gd name="connsiteX44" fmla="*/ 365760 w 2237591"/>
              <a:gd name="connsiteY44" fmla="*/ 387275 h 2140772"/>
              <a:gd name="connsiteX45" fmla="*/ 398033 w 2237591"/>
              <a:gd name="connsiteY45" fmla="*/ 355002 h 2140772"/>
              <a:gd name="connsiteX46" fmla="*/ 430306 w 2237591"/>
              <a:gd name="connsiteY46" fmla="*/ 344245 h 2140772"/>
              <a:gd name="connsiteX47" fmla="*/ 505609 w 2237591"/>
              <a:gd name="connsiteY47" fmla="*/ 290457 h 2140772"/>
              <a:gd name="connsiteX48" fmla="*/ 537882 w 2237591"/>
              <a:gd name="connsiteY48" fmla="*/ 268941 h 2140772"/>
              <a:gd name="connsiteX49" fmla="*/ 559398 w 2237591"/>
              <a:gd name="connsiteY49" fmla="*/ 247426 h 2140772"/>
              <a:gd name="connsiteX50" fmla="*/ 602428 w 2237591"/>
              <a:gd name="connsiteY50" fmla="*/ 236668 h 2140772"/>
              <a:gd name="connsiteX51" fmla="*/ 623944 w 2237591"/>
              <a:gd name="connsiteY51" fmla="*/ 215153 h 2140772"/>
              <a:gd name="connsiteX52" fmla="*/ 666974 w 2237591"/>
              <a:gd name="connsiteY52" fmla="*/ 193638 h 2140772"/>
              <a:gd name="connsiteX53" fmla="*/ 710005 w 2237591"/>
              <a:gd name="connsiteY53" fmla="*/ 150607 h 2140772"/>
              <a:gd name="connsiteX54" fmla="*/ 763793 w 2237591"/>
              <a:gd name="connsiteY54" fmla="*/ 96819 h 2140772"/>
              <a:gd name="connsiteX55" fmla="*/ 785308 w 2237591"/>
              <a:gd name="connsiteY55" fmla="*/ 64546 h 2140772"/>
              <a:gd name="connsiteX56" fmla="*/ 817581 w 2237591"/>
              <a:gd name="connsiteY56" fmla="*/ 43031 h 2140772"/>
              <a:gd name="connsiteX57" fmla="*/ 839097 w 2237591"/>
              <a:gd name="connsiteY57" fmla="*/ 21515 h 2140772"/>
              <a:gd name="connsiteX58" fmla="*/ 935915 w 2237591"/>
              <a:gd name="connsiteY58" fmla="*/ 0 h 2140772"/>
              <a:gd name="connsiteX59" fmla="*/ 989704 w 2237591"/>
              <a:gd name="connsiteY59" fmla="*/ 21515 h 2140772"/>
              <a:gd name="connsiteX60" fmla="*/ 1097280 w 2237591"/>
              <a:gd name="connsiteY60" fmla="*/ 96819 h 2140772"/>
              <a:gd name="connsiteX61" fmla="*/ 1140311 w 2237591"/>
              <a:gd name="connsiteY61" fmla="*/ 139849 h 2140772"/>
              <a:gd name="connsiteX62" fmla="*/ 1183341 w 2237591"/>
              <a:gd name="connsiteY62" fmla="*/ 172122 h 2140772"/>
              <a:gd name="connsiteX63" fmla="*/ 1215614 w 2237591"/>
              <a:gd name="connsiteY63" fmla="*/ 204395 h 2140772"/>
              <a:gd name="connsiteX64" fmla="*/ 1269402 w 2237591"/>
              <a:gd name="connsiteY64" fmla="*/ 225911 h 2140772"/>
              <a:gd name="connsiteX65" fmla="*/ 1290918 w 2237591"/>
              <a:gd name="connsiteY65" fmla="*/ 258184 h 2140772"/>
              <a:gd name="connsiteX66" fmla="*/ 1366221 w 2237591"/>
              <a:gd name="connsiteY66" fmla="*/ 290457 h 2140772"/>
              <a:gd name="connsiteX67" fmla="*/ 1430767 w 2237591"/>
              <a:gd name="connsiteY67" fmla="*/ 322729 h 2140772"/>
              <a:gd name="connsiteX68" fmla="*/ 1452282 w 2237591"/>
              <a:gd name="connsiteY68" fmla="*/ 344245 h 2140772"/>
              <a:gd name="connsiteX69" fmla="*/ 1527586 w 2237591"/>
              <a:gd name="connsiteY69" fmla="*/ 387275 h 2140772"/>
              <a:gd name="connsiteX70" fmla="*/ 1549101 w 2237591"/>
              <a:gd name="connsiteY70" fmla="*/ 408791 h 2140772"/>
              <a:gd name="connsiteX71" fmla="*/ 1581374 w 2237591"/>
              <a:gd name="connsiteY71" fmla="*/ 430306 h 2140772"/>
              <a:gd name="connsiteX72" fmla="*/ 1624405 w 2237591"/>
              <a:gd name="connsiteY72" fmla="*/ 473337 h 2140772"/>
              <a:gd name="connsiteX73" fmla="*/ 1656678 w 2237591"/>
              <a:gd name="connsiteY73" fmla="*/ 494852 h 2140772"/>
              <a:gd name="connsiteX74" fmla="*/ 1688951 w 2237591"/>
              <a:gd name="connsiteY74" fmla="*/ 527125 h 2140772"/>
              <a:gd name="connsiteX75" fmla="*/ 1710466 w 2237591"/>
              <a:gd name="connsiteY75" fmla="*/ 559398 h 2140772"/>
              <a:gd name="connsiteX76" fmla="*/ 1742739 w 2237591"/>
              <a:gd name="connsiteY76" fmla="*/ 570155 h 2140772"/>
              <a:gd name="connsiteX77" fmla="*/ 1785769 w 2237591"/>
              <a:gd name="connsiteY77" fmla="*/ 623944 h 2140772"/>
              <a:gd name="connsiteX78" fmla="*/ 1828800 w 2237591"/>
              <a:gd name="connsiteY78" fmla="*/ 677732 h 2140772"/>
              <a:gd name="connsiteX79" fmla="*/ 1839558 w 2237591"/>
              <a:gd name="connsiteY79" fmla="*/ 710005 h 2140772"/>
              <a:gd name="connsiteX80" fmla="*/ 1904104 w 2237591"/>
              <a:gd name="connsiteY80" fmla="*/ 796066 h 2140772"/>
              <a:gd name="connsiteX81" fmla="*/ 1893346 w 2237591"/>
              <a:gd name="connsiteY81" fmla="*/ 892885 h 2140772"/>
              <a:gd name="connsiteX82" fmla="*/ 1839558 w 2237591"/>
              <a:gd name="connsiteY82" fmla="*/ 957431 h 2140772"/>
              <a:gd name="connsiteX83" fmla="*/ 1828800 w 2237591"/>
              <a:gd name="connsiteY83" fmla="*/ 989704 h 2140772"/>
              <a:gd name="connsiteX84" fmla="*/ 1796527 w 2237591"/>
              <a:gd name="connsiteY84" fmla="*/ 1000461 h 2140772"/>
              <a:gd name="connsiteX85" fmla="*/ 1775012 w 2237591"/>
              <a:gd name="connsiteY85" fmla="*/ 1021977 h 2140772"/>
              <a:gd name="connsiteX86" fmla="*/ 1710466 w 2237591"/>
              <a:gd name="connsiteY86" fmla="*/ 1065007 h 2140772"/>
              <a:gd name="connsiteX87" fmla="*/ 1678193 w 2237591"/>
              <a:gd name="connsiteY87" fmla="*/ 1097280 h 2140772"/>
              <a:gd name="connsiteX88" fmla="*/ 1635162 w 2237591"/>
              <a:gd name="connsiteY88" fmla="*/ 1151068 h 2140772"/>
              <a:gd name="connsiteX89" fmla="*/ 1559859 w 2237591"/>
              <a:gd name="connsiteY89" fmla="*/ 1204857 h 2140772"/>
              <a:gd name="connsiteX90" fmla="*/ 1495313 w 2237591"/>
              <a:gd name="connsiteY90" fmla="*/ 1247887 h 2140772"/>
              <a:gd name="connsiteX91" fmla="*/ 1463040 w 2237591"/>
              <a:gd name="connsiteY91" fmla="*/ 1269402 h 2140772"/>
              <a:gd name="connsiteX92" fmla="*/ 1430767 w 2237591"/>
              <a:gd name="connsiteY92" fmla="*/ 1280160 h 2140772"/>
              <a:gd name="connsiteX93" fmla="*/ 1366221 w 2237591"/>
              <a:gd name="connsiteY93" fmla="*/ 1323191 h 2140772"/>
              <a:gd name="connsiteX94" fmla="*/ 1290918 w 2237591"/>
              <a:gd name="connsiteY94" fmla="*/ 1376979 h 2140772"/>
              <a:gd name="connsiteX95" fmla="*/ 1301675 w 2237591"/>
              <a:gd name="connsiteY95" fmla="*/ 1463040 h 2140772"/>
              <a:gd name="connsiteX96" fmla="*/ 1355464 w 2237591"/>
              <a:gd name="connsiteY96" fmla="*/ 1506071 h 2140772"/>
              <a:gd name="connsiteX97" fmla="*/ 1387737 w 2237591"/>
              <a:gd name="connsiteY97" fmla="*/ 1538344 h 2140772"/>
              <a:gd name="connsiteX98" fmla="*/ 1463040 w 2237591"/>
              <a:gd name="connsiteY98" fmla="*/ 1581374 h 2140772"/>
              <a:gd name="connsiteX99" fmla="*/ 1495313 w 2237591"/>
              <a:gd name="connsiteY99" fmla="*/ 1592132 h 2140772"/>
              <a:gd name="connsiteX100" fmla="*/ 1538344 w 2237591"/>
              <a:gd name="connsiteY100" fmla="*/ 1624405 h 2140772"/>
              <a:gd name="connsiteX101" fmla="*/ 1570617 w 2237591"/>
              <a:gd name="connsiteY101" fmla="*/ 1645920 h 2140772"/>
              <a:gd name="connsiteX102" fmla="*/ 1613647 w 2237591"/>
              <a:gd name="connsiteY102" fmla="*/ 1699708 h 2140772"/>
              <a:gd name="connsiteX103" fmla="*/ 1592132 w 2237591"/>
              <a:gd name="connsiteY103" fmla="*/ 1828800 h 2140772"/>
              <a:gd name="connsiteX104" fmla="*/ 1559859 w 2237591"/>
              <a:gd name="connsiteY104" fmla="*/ 1850315 h 2140772"/>
              <a:gd name="connsiteX105" fmla="*/ 1398494 w 2237591"/>
              <a:gd name="connsiteY105" fmla="*/ 1861073 h 2140772"/>
              <a:gd name="connsiteX106" fmla="*/ 1312433 w 2237591"/>
              <a:gd name="connsiteY106" fmla="*/ 1882588 h 2140772"/>
              <a:gd name="connsiteX107" fmla="*/ 1226372 w 2237591"/>
              <a:gd name="connsiteY107" fmla="*/ 1904104 h 2140772"/>
              <a:gd name="connsiteX108" fmla="*/ 1194099 w 2237591"/>
              <a:gd name="connsiteY108" fmla="*/ 1925619 h 2140772"/>
              <a:gd name="connsiteX109" fmla="*/ 1140311 w 2237591"/>
              <a:gd name="connsiteY109" fmla="*/ 1936377 h 2140772"/>
              <a:gd name="connsiteX110" fmla="*/ 1054249 w 2237591"/>
              <a:gd name="connsiteY110" fmla="*/ 1957892 h 2140772"/>
              <a:gd name="connsiteX111" fmla="*/ 666974 w 2237591"/>
              <a:gd name="connsiteY111" fmla="*/ 1947134 h 2140772"/>
              <a:gd name="connsiteX112" fmla="*/ 634701 w 2237591"/>
              <a:gd name="connsiteY112" fmla="*/ 1914861 h 2140772"/>
              <a:gd name="connsiteX113" fmla="*/ 591671 w 2237591"/>
              <a:gd name="connsiteY113" fmla="*/ 1839558 h 2140772"/>
              <a:gd name="connsiteX114" fmla="*/ 580913 w 2237591"/>
              <a:gd name="connsiteY114" fmla="*/ 1807285 h 2140772"/>
              <a:gd name="connsiteX115" fmla="*/ 602428 w 2237591"/>
              <a:gd name="connsiteY115" fmla="*/ 1710466 h 2140772"/>
              <a:gd name="connsiteX116" fmla="*/ 623944 w 2237591"/>
              <a:gd name="connsiteY116" fmla="*/ 1688951 h 2140772"/>
              <a:gd name="connsiteX117" fmla="*/ 688489 w 2237591"/>
              <a:gd name="connsiteY117" fmla="*/ 1667435 h 2140772"/>
              <a:gd name="connsiteX118" fmla="*/ 710005 w 2237591"/>
              <a:gd name="connsiteY118" fmla="*/ 1635162 h 2140772"/>
              <a:gd name="connsiteX119" fmla="*/ 742278 w 2237591"/>
              <a:gd name="connsiteY119" fmla="*/ 1602889 h 2140772"/>
              <a:gd name="connsiteX120" fmla="*/ 753035 w 2237591"/>
              <a:gd name="connsiteY120" fmla="*/ 1570617 h 2140772"/>
              <a:gd name="connsiteX121" fmla="*/ 774551 w 2237591"/>
              <a:gd name="connsiteY121" fmla="*/ 1538344 h 2140772"/>
              <a:gd name="connsiteX122" fmla="*/ 742278 w 2237591"/>
              <a:gd name="connsiteY122" fmla="*/ 1409252 h 2140772"/>
              <a:gd name="connsiteX123" fmla="*/ 720762 w 2237591"/>
              <a:gd name="connsiteY123" fmla="*/ 1387737 h 2140772"/>
              <a:gd name="connsiteX124" fmla="*/ 677732 w 2237591"/>
              <a:gd name="connsiteY124" fmla="*/ 1344706 h 2140772"/>
              <a:gd name="connsiteX125" fmla="*/ 656217 w 2237591"/>
              <a:gd name="connsiteY125" fmla="*/ 1312433 h 2140772"/>
              <a:gd name="connsiteX126" fmla="*/ 559398 w 2237591"/>
              <a:gd name="connsiteY126" fmla="*/ 1269402 h 2140772"/>
              <a:gd name="connsiteX127" fmla="*/ 484094 w 2237591"/>
              <a:gd name="connsiteY127" fmla="*/ 1247887 h 2140772"/>
              <a:gd name="connsiteX128" fmla="*/ 333487 w 2237591"/>
              <a:gd name="connsiteY128" fmla="*/ 1258645 h 2140772"/>
              <a:gd name="connsiteX129" fmla="*/ 290457 w 2237591"/>
              <a:gd name="connsiteY129" fmla="*/ 1280160 h 2140772"/>
              <a:gd name="connsiteX130" fmla="*/ 258184 w 2237591"/>
              <a:gd name="connsiteY130" fmla="*/ 1290918 h 2140772"/>
              <a:gd name="connsiteX131" fmla="*/ 204395 w 2237591"/>
              <a:gd name="connsiteY131" fmla="*/ 1333948 h 2140772"/>
              <a:gd name="connsiteX132" fmla="*/ 172122 w 2237591"/>
              <a:gd name="connsiteY132" fmla="*/ 1344706 h 2140772"/>
              <a:gd name="connsiteX133" fmla="*/ 129092 w 2237591"/>
              <a:gd name="connsiteY133" fmla="*/ 1376979 h 2140772"/>
              <a:gd name="connsiteX134" fmla="*/ 86061 w 2237591"/>
              <a:gd name="connsiteY134" fmla="*/ 1387737 h 2140772"/>
              <a:gd name="connsiteX135" fmla="*/ 75304 w 2237591"/>
              <a:gd name="connsiteY135" fmla="*/ 1420009 h 2140772"/>
              <a:gd name="connsiteX136" fmla="*/ 53788 w 2237591"/>
              <a:gd name="connsiteY136" fmla="*/ 1441525 h 2140772"/>
              <a:gd name="connsiteX137" fmla="*/ 32273 w 2237591"/>
              <a:gd name="connsiteY137" fmla="*/ 1473798 h 2140772"/>
              <a:gd name="connsiteX138" fmla="*/ 43031 w 2237591"/>
              <a:gd name="connsiteY138" fmla="*/ 1807285 h 2140772"/>
              <a:gd name="connsiteX139" fmla="*/ 64546 w 2237591"/>
              <a:gd name="connsiteY139" fmla="*/ 1871831 h 2140772"/>
              <a:gd name="connsiteX140" fmla="*/ 64546 w 2237591"/>
              <a:gd name="connsiteY140" fmla="*/ 1882588 h 214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237591" h="2140772">
                <a:moveTo>
                  <a:pt x="1947134" y="2140772"/>
                </a:moveTo>
                <a:cubicBezTo>
                  <a:pt x="1965063" y="2126428"/>
                  <a:pt x="1983642" y="2112861"/>
                  <a:pt x="2000922" y="2097741"/>
                </a:cubicBezTo>
                <a:cubicBezTo>
                  <a:pt x="2012371" y="2087723"/>
                  <a:pt x="2020815" y="2074311"/>
                  <a:pt x="2033195" y="2065468"/>
                </a:cubicBezTo>
                <a:cubicBezTo>
                  <a:pt x="2046245" y="2056147"/>
                  <a:pt x="2061882" y="2051125"/>
                  <a:pt x="2076226" y="2043953"/>
                </a:cubicBezTo>
                <a:cubicBezTo>
                  <a:pt x="2084975" y="2017706"/>
                  <a:pt x="2087646" y="2000260"/>
                  <a:pt x="2108499" y="1979407"/>
                </a:cubicBezTo>
                <a:cubicBezTo>
                  <a:pt x="2117641" y="1970265"/>
                  <a:pt x="2130014" y="1965064"/>
                  <a:pt x="2140772" y="1957892"/>
                </a:cubicBezTo>
                <a:cubicBezTo>
                  <a:pt x="2144358" y="1947134"/>
                  <a:pt x="2146022" y="1935532"/>
                  <a:pt x="2151529" y="1925619"/>
                </a:cubicBezTo>
                <a:cubicBezTo>
                  <a:pt x="2164087" y="1903015"/>
                  <a:pt x="2186383" y="1885604"/>
                  <a:pt x="2194560" y="1861073"/>
                </a:cubicBezTo>
                <a:cubicBezTo>
                  <a:pt x="2198146" y="1850315"/>
                  <a:pt x="2200851" y="1839223"/>
                  <a:pt x="2205318" y="1828800"/>
                </a:cubicBezTo>
                <a:cubicBezTo>
                  <a:pt x="2211635" y="1814060"/>
                  <a:pt x="2221202" y="1800785"/>
                  <a:pt x="2226833" y="1785769"/>
                </a:cubicBezTo>
                <a:cubicBezTo>
                  <a:pt x="2232024" y="1771926"/>
                  <a:pt x="2234005" y="1757082"/>
                  <a:pt x="2237591" y="1742739"/>
                </a:cubicBezTo>
                <a:cubicBezTo>
                  <a:pt x="2234005" y="1667435"/>
                  <a:pt x="2233094" y="1591957"/>
                  <a:pt x="2226833" y="1516828"/>
                </a:cubicBezTo>
                <a:cubicBezTo>
                  <a:pt x="2225891" y="1505528"/>
                  <a:pt x="2221582" y="1494468"/>
                  <a:pt x="2216075" y="1484555"/>
                </a:cubicBezTo>
                <a:cubicBezTo>
                  <a:pt x="2203517" y="1461951"/>
                  <a:pt x="2191330" y="1438293"/>
                  <a:pt x="2173045" y="1420009"/>
                </a:cubicBezTo>
                <a:lnTo>
                  <a:pt x="2151529" y="1398494"/>
                </a:lnTo>
                <a:cubicBezTo>
                  <a:pt x="2147943" y="1387736"/>
                  <a:pt x="2145843" y="1376363"/>
                  <a:pt x="2140772" y="1366221"/>
                </a:cubicBezTo>
                <a:cubicBezTo>
                  <a:pt x="2130844" y="1346365"/>
                  <a:pt x="2114896" y="1326729"/>
                  <a:pt x="2097741" y="1312433"/>
                </a:cubicBezTo>
                <a:cubicBezTo>
                  <a:pt x="2083967" y="1300955"/>
                  <a:pt x="2067389" y="1292838"/>
                  <a:pt x="2054711" y="1280160"/>
                </a:cubicBezTo>
                <a:cubicBezTo>
                  <a:pt x="2045569" y="1271018"/>
                  <a:pt x="2044421" y="1254302"/>
                  <a:pt x="2033195" y="1247887"/>
                </a:cubicBezTo>
                <a:cubicBezTo>
                  <a:pt x="2017320" y="1238815"/>
                  <a:pt x="1997336" y="1240715"/>
                  <a:pt x="1979407" y="1237129"/>
                </a:cubicBezTo>
                <a:cubicBezTo>
                  <a:pt x="1954306" y="1226372"/>
                  <a:pt x="1930012" y="1213493"/>
                  <a:pt x="1904104" y="1204857"/>
                </a:cubicBezTo>
                <a:cubicBezTo>
                  <a:pt x="1886758" y="1199075"/>
                  <a:pt x="1868164" y="1198066"/>
                  <a:pt x="1850315" y="1194099"/>
                </a:cubicBezTo>
                <a:cubicBezTo>
                  <a:pt x="1835882" y="1190892"/>
                  <a:pt x="1821501" y="1187403"/>
                  <a:pt x="1807285" y="1183341"/>
                </a:cubicBezTo>
                <a:cubicBezTo>
                  <a:pt x="1796382" y="1180226"/>
                  <a:pt x="1785915" y="1175699"/>
                  <a:pt x="1775012" y="1172584"/>
                </a:cubicBezTo>
                <a:cubicBezTo>
                  <a:pt x="1760796" y="1168522"/>
                  <a:pt x="1746197" y="1165888"/>
                  <a:pt x="1731981" y="1161826"/>
                </a:cubicBezTo>
                <a:cubicBezTo>
                  <a:pt x="1721078" y="1158711"/>
                  <a:pt x="1710709" y="1153818"/>
                  <a:pt x="1699708" y="1151068"/>
                </a:cubicBezTo>
                <a:cubicBezTo>
                  <a:pt x="1681970" y="1146633"/>
                  <a:pt x="1663849" y="1143897"/>
                  <a:pt x="1645920" y="1140311"/>
                </a:cubicBezTo>
                <a:lnTo>
                  <a:pt x="882127" y="1161826"/>
                </a:lnTo>
                <a:cubicBezTo>
                  <a:pt x="713553" y="1161826"/>
                  <a:pt x="545054" y="1154654"/>
                  <a:pt x="376518" y="1151068"/>
                </a:cubicBezTo>
                <a:cubicBezTo>
                  <a:pt x="355003" y="1147482"/>
                  <a:pt x="333361" y="1144589"/>
                  <a:pt x="311972" y="1140311"/>
                </a:cubicBezTo>
                <a:cubicBezTo>
                  <a:pt x="211355" y="1120188"/>
                  <a:pt x="318696" y="1139302"/>
                  <a:pt x="236668" y="1118795"/>
                </a:cubicBezTo>
                <a:cubicBezTo>
                  <a:pt x="181872" y="1105096"/>
                  <a:pt x="146296" y="1103973"/>
                  <a:pt x="86061" y="1097280"/>
                </a:cubicBezTo>
                <a:cubicBezTo>
                  <a:pt x="71718" y="1093694"/>
                  <a:pt x="56255" y="1093134"/>
                  <a:pt x="43031" y="1086522"/>
                </a:cubicBezTo>
                <a:cubicBezTo>
                  <a:pt x="14877" y="1072445"/>
                  <a:pt x="18412" y="1048766"/>
                  <a:pt x="10758" y="1021977"/>
                </a:cubicBezTo>
                <a:cubicBezTo>
                  <a:pt x="7643" y="1011074"/>
                  <a:pt x="3586" y="1000462"/>
                  <a:pt x="0" y="989704"/>
                </a:cubicBezTo>
                <a:cubicBezTo>
                  <a:pt x="3586" y="925158"/>
                  <a:pt x="1616" y="860062"/>
                  <a:pt x="10758" y="796066"/>
                </a:cubicBezTo>
                <a:cubicBezTo>
                  <a:pt x="12586" y="783267"/>
                  <a:pt x="26491" y="775357"/>
                  <a:pt x="32273" y="763793"/>
                </a:cubicBezTo>
                <a:cubicBezTo>
                  <a:pt x="37344" y="753651"/>
                  <a:pt x="35947" y="740375"/>
                  <a:pt x="43031" y="731520"/>
                </a:cubicBezTo>
                <a:cubicBezTo>
                  <a:pt x="51108" y="721424"/>
                  <a:pt x="64546" y="717177"/>
                  <a:pt x="75304" y="710005"/>
                </a:cubicBezTo>
                <a:cubicBezTo>
                  <a:pt x="102342" y="628886"/>
                  <a:pt x="65869" y="728875"/>
                  <a:pt x="107577" y="645459"/>
                </a:cubicBezTo>
                <a:cubicBezTo>
                  <a:pt x="112648" y="635317"/>
                  <a:pt x="111372" y="622137"/>
                  <a:pt x="118334" y="613186"/>
                </a:cubicBezTo>
                <a:cubicBezTo>
                  <a:pt x="137014" y="589168"/>
                  <a:pt x="161365" y="570155"/>
                  <a:pt x="182880" y="548640"/>
                </a:cubicBezTo>
                <a:cubicBezTo>
                  <a:pt x="197224" y="534296"/>
                  <a:pt x="208517" y="516045"/>
                  <a:pt x="225911" y="505609"/>
                </a:cubicBezTo>
                <a:cubicBezTo>
                  <a:pt x="243840" y="494852"/>
                  <a:pt x="263516" y="486577"/>
                  <a:pt x="279699" y="473337"/>
                </a:cubicBezTo>
                <a:cubicBezTo>
                  <a:pt x="279726" y="473315"/>
                  <a:pt x="346627" y="406408"/>
                  <a:pt x="365760" y="387275"/>
                </a:cubicBezTo>
                <a:cubicBezTo>
                  <a:pt x="376518" y="376517"/>
                  <a:pt x="383600" y="359813"/>
                  <a:pt x="398033" y="355002"/>
                </a:cubicBezTo>
                <a:lnTo>
                  <a:pt x="430306" y="344245"/>
                </a:lnTo>
                <a:cubicBezTo>
                  <a:pt x="481355" y="293196"/>
                  <a:pt x="454093" y="307629"/>
                  <a:pt x="505609" y="290457"/>
                </a:cubicBezTo>
                <a:cubicBezTo>
                  <a:pt x="516367" y="283285"/>
                  <a:pt x="527786" y="277018"/>
                  <a:pt x="537882" y="268941"/>
                </a:cubicBezTo>
                <a:cubicBezTo>
                  <a:pt x="545802" y="262605"/>
                  <a:pt x="550326" y="251962"/>
                  <a:pt x="559398" y="247426"/>
                </a:cubicBezTo>
                <a:cubicBezTo>
                  <a:pt x="572622" y="240814"/>
                  <a:pt x="588085" y="240254"/>
                  <a:pt x="602428" y="236668"/>
                </a:cubicBezTo>
                <a:cubicBezTo>
                  <a:pt x="609600" y="229496"/>
                  <a:pt x="615505" y="220779"/>
                  <a:pt x="623944" y="215153"/>
                </a:cubicBezTo>
                <a:cubicBezTo>
                  <a:pt x="637287" y="206258"/>
                  <a:pt x="655635" y="204977"/>
                  <a:pt x="666974" y="193638"/>
                </a:cubicBezTo>
                <a:cubicBezTo>
                  <a:pt x="724349" y="136263"/>
                  <a:pt x="623944" y="179295"/>
                  <a:pt x="710005" y="150607"/>
                </a:cubicBezTo>
                <a:cubicBezTo>
                  <a:pt x="762707" y="45203"/>
                  <a:pt x="697840" y="149583"/>
                  <a:pt x="763793" y="96819"/>
                </a:cubicBezTo>
                <a:cubicBezTo>
                  <a:pt x="773889" y="88742"/>
                  <a:pt x="776166" y="73688"/>
                  <a:pt x="785308" y="64546"/>
                </a:cubicBezTo>
                <a:cubicBezTo>
                  <a:pt x="794450" y="55404"/>
                  <a:pt x="807485" y="51108"/>
                  <a:pt x="817581" y="43031"/>
                </a:cubicBezTo>
                <a:cubicBezTo>
                  <a:pt x="825501" y="36695"/>
                  <a:pt x="830025" y="26051"/>
                  <a:pt x="839097" y="21515"/>
                </a:cubicBezTo>
                <a:cubicBezTo>
                  <a:pt x="849221" y="16453"/>
                  <a:pt x="930261" y="1131"/>
                  <a:pt x="935915" y="0"/>
                </a:cubicBezTo>
                <a:cubicBezTo>
                  <a:pt x="953845" y="7172"/>
                  <a:pt x="972751" y="12268"/>
                  <a:pt x="989704" y="21515"/>
                </a:cubicBezTo>
                <a:cubicBezTo>
                  <a:pt x="1005079" y="29901"/>
                  <a:pt x="1078000" y="79949"/>
                  <a:pt x="1097280" y="96819"/>
                </a:cubicBezTo>
                <a:cubicBezTo>
                  <a:pt x="1112546" y="110176"/>
                  <a:pt x="1125045" y="126491"/>
                  <a:pt x="1140311" y="139849"/>
                </a:cubicBezTo>
                <a:cubicBezTo>
                  <a:pt x="1153804" y="151655"/>
                  <a:pt x="1169728" y="160454"/>
                  <a:pt x="1183341" y="172122"/>
                </a:cubicBezTo>
                <a:cubicBezTo>
                  <a:pt x="1194892" y="182023"/>
                  <a:pt x="1202713" y="196332"/>
                  <a:pt x="1215614" y="204395"/>
                </a:cubicBezTo>
                <a:cubicBezTo>
                  <a:pt x="1231989" y="214630"/>
                  <a:pt x="1251473" y="218739"/>
                  <a:pt x="1269402" y="225911"/>
                </a:cubicBezTo>
                <a:cubicBezTo>
                  <a:pt x="1276574" y="236669"/>
                  <a:pt x="1280160" y="251012"/>
                  <a:pt x="1290918" y="258184"/>
                </a:cubicBezTo>
                <a:cubicBezTo>
                  <a:pt x="1313641" y="273332"/>
                  <a:pt x="1341425" y="279013"/>
                  <a:pt x="1366221" y="290457"/>
                </a:cubicBezTo>
                <a:cubicBezTo>
                  <a:pt x="1388062" y="300537"/>
                  <a:pt x="1409252" y="311972"/>
                  <a:pt x="1430767" y="322729"/>
                </a:cubicBezTo>
                <a:cubicBezTo>
                  <a:pt x="1437939" y="329901"/>
                  <a:pt x="1443843" y="338619"/>
                  <a:pt x="1452282" y="344245"/>
                </a:cubicBezTo>
                <a:cubicBezTo>
                  <a:pt x="1518538" y="388416"/>
                  <a:pt x="1472569" y="343261"/>
                  <a:pt x="1527586" y="387275"/>
                </a:cubicBezTo>
                <a:cubicBezTo>
                  <a:pt x="1535506" y="393611"/>
                  <a:pt x="1541181" y="402455"/>
                  <a:pt x="1549101" y="408791"/>
                </a:cubicBezTo>
                <a:cubicBezTo>
                  <a:pt x="1559197" y="416868"/>
                  <a:pt x="1571558" y="421892"/>
                  <a:pt x="1581374" y="430306"/>
                </a:cubicBezTo>
                <a:cubicBezTo>
                  <a:pt x="1596776" y="443507"/>
                  <a:pt x="1609003" y="460136"/>
                  <a:pt x="1624405" y="473337"/>
                </a:cubicBezTo>
                <a:cubicBezTo>
                  <a:pt x="1634221" y="481751"/>
                  <a:pt x="1646746" y="486575"/>
                  <a:pt x="1656678" y="494852"/>
                </a:cubicBezTo>
                <a:cubicBezTo>
                  <a:pt x="1668365" y="504591"/>
                  <a:pt x="1679212" y="515438"/>
                  <a:pt x="1688951" y="527125"/>
                </a:cubicBezTo>
                <a:cubicBezTo>
                  <a:pt x="1697228" y="537057"/>
                  <a:pt x="1700370" y="551321"/>
                  <a:pt x="1710466" y="559398"/>
                </a:cubicBezTo>
                <a:cubicBezTo>
                  <a:pt x="1719321" y="566482"/>
                  <a:pt x="1731981" y="566569"/>
                  <a:pt x="1742739" y="570155"/>
                </a:cubicBezTo>
                <a:cubicBezTo>
                  <a:pt x="1794696" y="622115"/>
                  <a:pt x="1731476" y="556078"/>
                  <a:pt x="1785769" y="623944"/>
                </a:cubicBezTo>
                <a:cubicBezTo>
                  <a:pt x="1812455" y="657300"/>
                  <a:pt x="1806723" y="633579"/>
                  <a:pt x="1828800" y="677732"/>
                </a:cubicBezTo>
                <a:cubicBezTo>
                  <a:pt x="1833871" y="687874"/>
                  <a:pt x="1834051" y="700092"/>
                  <a:pt x="1839558" y="710005"/>
                </a:cubicBezTo>
                <a:cubicBezTo>
                  <a:pt x="1869970" y="764747"/>
                  <a:pt x="1871459" y="763423"/>
                  <a:pt x="1904104" y="796066"/>
                </a:cubicBezTo>
                <a:cubicBezTo>
                  <a:pt x="1900518" y="828339"/>
                  <a:pt x="1901222" y="861383"/>
                  <a:pt x="1893346" y="892885"/>
                </a:cubicBezTo>
                <a:cubicBezTo>
                  <a:pt x="1888353" y="912855"/>
                  <a:pt x="1851601" y="945388"/>
                  <a:pt x="1839558" y="957431"/>
                </a:cubicBezTo>
                <a:cubicBezTo>
                  <a:pt x="1835972" y="968189"/>
                  <a:pt x="1836818" y="981686"/>
                  <a:pt x="1828800" y="989704"/>
                </a:cubicBezTo>
                <a:cubicBezTo>
                  <a:pt x="1820782" y="997722"/>
                  <a:pt x="1806251" y="994627"/>
                  <a:pt x="1796527" y="1000461"/>
                </a:cubicBezTo>
                <a:cubicBezTo>
                  <a:pt x="1787830" y="1005679"/>
                  <a:pt x="1783126" y="1015891"/>
                  <a:pt x="1775012" y="1021977"/>
                </a:cubicBezTo>
                <a:cubicBezTo>
                  <a:pt x="1754326" y="1037492"/>
                  <a:pt x="1728750" y="1046723"/>
                  <a:pt x="1710466" y="1065007"/>
                </a:cubicBezTo>
                <a:cubicBezTo>
                  <a:pt x="1699708" y="1075765"/>
                  <a:pt x="1687932" y="1085593"/>
                  <a:pt x="1678193" y="1097280"/>
                </a:cubicBezTo>
                <a:cubicBezTo>
                  <a:pt x="1650232" y="1130834"/>
                  <a:pt x="1666464" y="1126027"/>
                  <a:pt x="1635162" y="1151068"/>
                </a:cubicBezTo>
                <a:cubicBezTo>
                  <a:pt x="1604625" y="1175498"/>
                  <a:pt x="1590138" y="1174578"/>
                  <a:pt x="1559859" y="1204857"/>
                </a:cubicBezTo>
                <a:cubicBezTo>
                  <a:pt x="1510332" y="1254384"/>
                  <a:pt x="1573541" y="1228329"/>
                  <a:pt x="1495313" y="1247887"/>
                </a:cubicBezTo>
                <a:cubicBezTo>
                  <a:pt x="1484555" y="1255059"/>
                  <a:pt x="1474604" y="1263620"/>
                  <a:pt x="1463040" y="1269402"/>
                </a:cubicBezTo>
                <a:cubicBezTo>
                  <a:pt x="1452898" y="1274473"/>
                  <a:pt x="1440680" y="1274653"/>
                  <a:pt x="1430767" y="1280160"/>
                </a:cubicBezTo>
                <a:cubicBezTo>
                  <a:pt x="1408163" y="1292718"/>
                  <a:pt x="1387736" y="1308847"/>
                  <a:pt x="1366221" y="1323191"/>
                </a:cubicBezTo>
                <a:cubicBezTo>
                  <a:pt x="1319024" y="1354656"/>
                  <a:pt x="1344299" y="1336942"/>
                  <a:pt x="1290918" y="1376979"/>
                </a:cubicBezTo>
                <a:cubicBezTo>
                  <a:pt x="1294504" y="1405666"/>
                  <a:pt x="1288746" y="1437182"/>
                  <a:pt x="1301675" y="1463040"/>
                </a:cubicBezTo>
                <a:cubicBezTo>
                  <a:pt x="1311944" y="1483577"/>
                  <a:pt x="1338184" y="1490951"/>
                  <a:pt x="1355464" y="1506071"/>
                </a:cubicBezTo>
                <a:cubicBezTo>
                  <a:pt x="1366913" y="1516089"/>
                  <a:pt x="1376050" y="1528604"/>
                  <a:pt x="1387737" y="1538344"/>
                </a:cubicBezTo>
                <a:cubicBezTo>
                  <a:pt x="1406804" y="1554233"/>
                  <a:pt x="1441375" y="1572089"/>
                  <a:pt x="1463040" y="1581374"/>
                </a:cubicBezTo>
                <a:cubicBezTo>
                  <a:pt x="1473463" y="1585841"/>
                  <a:pt x="1484555" y="1588546"/>
                  <a:pt x="1495313" y="1592132"/>
                </a:cubicBezTo>
                <a:cubicBezTo>
                  <a:pt x="1509657" y="1602890"/>
                  <a:pt x="1523754" y="1613984"/>
                  <a:pt x="1538344" y="1624405"/>
                </a:cubicBezTo>
                <a:cubicBezTo>
                  <a:pt x="1548865" y="1631920"/>
                  <a:pt x="1562540" y="1635824"/>
                  <a:pt x="1570617" y="1645920"/>
                </a:cubicBezTo>
                <a:cubicBezTo>
                  <a:pt x="1630001" y="1720151"/>
                  <a:pt x="1521157" y="1638049"/>
                  <a:pt x="1613647" y="1699708"/>
                </a:cubicBezTo>
                <a:cubicBezTo>
                  <a:pt x="1606475" y="1742739"/>
                  <a:pt x="1606804" y="1787717"/>
                  <a:pt x="1592132" y="1828800"/>
                </a:cubicBezTo>
                <a:cubicBezTo>
                  <a:pt x="1587784" y="1840976"/>
                  <a:pt x="1572612" y="1848189"/>
                  <a:pt x="1559859" y="1850315"/>
                </a:cubicBezTo>
                <a:cubicBezTo>
                  <a:pt x="1506685" y="1859177"/>
                  <a:pt x="1452282" y="1857487"/>
                  <a:pt x="1398494" y="1861073"/>
                </a:cubicBezTo>
                <a:cubicBezTo>
                  <a:pt x="1369807" y="1868245"/>
                  <a:pt x="1341429" y="1876789"/>
                  <a:pt x="1312433" y="1882588"/>
                </a:cubicBezTo>
                <a:cubicBezTo>
                  <a:pt x="1291973" y="1886680"/>
                  <a:pt x="1248426" y="1893077"/>
                  <a:pt x="1226372" y="1904104"/>
                </a:cubicBezTo>
                <a:cubicBezTo>
                  <a:pt x="1214808" y="1909886"/>
                  <a:pt x="1206205" y="1921079"/>
                  <a:pt x="1194099" y="1925619"/>
                </a:cubicBezTo>
                <a:cubicBezTo>
                  <a:pt x="1176979" y="1932039"/>
                  <a:pt x="1158127" y="1932266"/>
                  <a:pt x="1140311" y="1936377"/>
                </a:cubicBezTo>
                <a:cubicBezTo>
                  <a:pt x="1111498" y="1943026"/>
                  <a:pt x="1054249" y="1957892"/>
                  <a:pt x="1054249" y="1957892"/>
                </a:cubicBezTo>
                <a:cubicBezTo>
                  <a:pt x="925157" y="1954306"/>
                  <a:pt x="795442" y="1960310"/>
                  <a:pt x="666974" y="1947134"/>
                </a:cubicBezTo>
                <a:cubicBezTo>
                  <a:pt x="651840" y="1945582"/>
                  <a:pt x="644440" y="1926548"/>
                  <a:pt x="634701" y="1914861"/>
                </a:cubicBezTo>
                <a:cubicBezTo>
                  <a:pt x="618814" y="1895796"/>
                  <a:pt x="600955" y="1861220"/>
                  <a:pt x="591671" y="1839558"/>
                </a:cubicBezTo>
                <a:cubicBezTo>
                  <a:pt x="587204" y="1829135"/>
                  <a:pt x="584499" y="1818043"/>
                  <a:pt x="580913" y="1807285"/>
                </a:cubicBezTo>
                <a:cubicBezTo>
                  <a:pt x="583084" y="1794257"/>
                  <a:pt x="590207" y="1730834"/>
                  <a:pt x="602428" y="1710466"/>
                </a:cubicBezTo>
                <a:cubicBezTo>
                  <a:pt x="607646" y="1701769"/>
                  <a:pt x="614872" y="1693487"/>
                  <a:pt x="623944" y="1688951"/>
                </a:cubicBezTo>
                <a:cubicBezTo>
                  <a:pt x="644229" y="1678809"/>
                  <a:pt x="688489" y="1667435"/>
                  <a:pt x="688489" y="1667435"/>
                </a:cubicBezTo>
                <a:cubicBezTo>
                  <a:pt x="695661" y="1656677"/>
                  <a:pt x="701728" y="1645094"/>
                  <a:pt x="710005" y="1635162"/>
                </a:cubicBezTo>
                <a:cubicBezTo>
                  <a:pt x="719745" y="1623475"/>
                  <a:pt x="733839" y="1615548"/>
                  <a:pt x="742278" y="1602889"/>
                </a:cubicBezTo>
                <a:cubicBezTo>
                  <a:pt x="748568" y="1593454"/>
                  <a:pt x="747964" y="1580759"/>
                  <a:pt x="753035" y="1570617"/>
                </a:cubicBezTo>
                <a:cubicBezTo>
                  <a:pt x="758817" y="1559053"/>
                  <a:pt x="767379" y="1549102"/>
                  <a:pt x="774551" y="1538344"/>
                </a:cubicBezTo>
                <a:cubicBezTo>
                  <a:pt x="765568" y="1457501"/>
                  <a:pt x="780530" y="1457066"/>
                  <a:pt x="742278" y="1409252"/>
                </a:cubicBezTo>
                <a:cubicBezTo>
                  <a:pt x="735942" y="1401332"/>
                  <a:pt x="727934" y="1394909"/>
                  <a:pt x="720762" y="1387737"/>
                </a:cubicBezTo>
                <a:cubicBezTo>
                  <a:pt x="697292" y="1317324"/>
                  <a:pt x="729890" y="1386433"/>
                  <a:pt x="677732" y="1344706"/>
                </a:cubicBezTo>
                <a:cubicBezTo>
                  <a:pt x="667636" y="1336629"/>
                  <a:pt x="665359" y="1321575"/>
                  <a:pt x="656217" y="1312433"/>
                </a:cubicBezTo>
                <a:cubicBezTo>
                  <a:pt x="630647" y="1286863"/>
                  <a:pt x="591351" y="1280053"/>
                  <a:pt x="559398" y="1269402"/>
                </a:cubicBezTo>
                <a:cubicBezTo>
                  <a:pt x="513110" y="1253973"/>
                  <a:pt x="538111" y="1261392"/>
                  <a:pt x="484094" y="1247887"/>
                </a:cubicBezTo>
                <a:cubicBezTo>
                  <a:pt x="433892" y="1251473"/>
                  <a:pt x="383132" y="1250371"/>
                  <a:pt x="333487" y="1258645"/>
                </a:cubicBezTo>
                <a:cubicBezTo>
                  <a:pt x="317669" y="1261281"/>
                  <a:pt x="305197" y="1273843"/>
                  <a:pt x="290457" y="1280160"/>
                </a:cubicBezTo>
                <a:cubicBezTo>
                  <a:pt x="280034" y="1284627"/>
                  <a:pt x="268326" y="1285847"/>
                  <a:pt x="258184" y="1290918"/>
                </a:cubicBezTo>
                <a:cubicBezTo>
                  <a:pt x="129004" y="1355508"/>
                  <a:pt x="304454" y="1273913"/>
                  <a:pt x="204395" y="1333948"/>
                </a:cubicBezTo>
                <a:cubicBezTo>
                  <a:pt x="194671" y="1339782"/>
                  <a:pt x="182880" y="1341120"/>
                  <a:pt x="172122" y="1344706"/>
                </a:cubicBezTo>
                <a:cubicBezTo>
                  <a:pt x="157779" y="1355464"/>
                  <a:pt x="145128" y="1368961"/>
                  <a:pt x="129092" y="1376979"/>
                </a:cubicBezTo>
                <a:cubicBezTo>
                  <a:pt x="115868" y="1383591"/>
                  <a:pt x="97606" y="1378501"/>
                  <a:pt x="86061" y="1387737"/>
                </a:cubicBezTo>
                <a:cubicBezTo>
                  <a:pt x="77207" y="1394820"/>
                  <a:pt x="81138" y="1410286"/>
                  <a:pt x="75304" y="1420009"/>
                </a:cubicBezTo>
                <a:cubicBezTo>
                  <a:pt x="70086" y="1428706"/>
                  <a:pt x="60124" y="1433605"/>
                  <a:pt x="53788" y="1441525"/>
                </a:cubicBezTo>
                <a:cubicBezTo>
                  <a:pt x="45711" y="1451621"/>
                  <a:pt x="39445" y="1463040"/>
                  <a:pt x="32273" y="1473798"/>
                </a:cubicBezTo>
                <a:cubicBezTo>
                  <a:pt x="35859" y="1584960"/>
                  <a:pt x="34043" y="1696429"/>
                  <a:pt x="43031" y="1807285"/>
                </a:cubicBezTo>
                <a:cubicBezTo>
                  <a:pt x="44864" y="1829890"/>
                  <a:pt x="64546" y="1849152"/>
                  <a:pt x="64546" y="1871831"/>
                </a:cubicBezTo>
                <a:lnTo>
                  <a:pt x="64546" y="1882588"/>
                </a:lnTo>
              </a:path>
            </a:pathLst>
          </a:custGeom>
          <a:noFill/>
          <a:ln w="63500" cmpd="sng">
            <a:solidFill>
              <a:srgbClr val="FF0000">
                <a:alpha val="23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3754280" y="3560781"/>
            <a:ext cx="1839696" cy="2990626"/>
          </a:xfrm>
          <a:custGeom>
            <a:avLst/>
            <a:gdLst>
              <a:gd name="connsiteX0" fmla="*/ 828478 w 1839696"/>
              <a:gd name="connsiteY0" fmla="*/ 0 h 2990626"/>
              <a:gd name="connsiteX1" fmla="*/ 796205 w 1839696"/>
              <a:gd name="connsiteY1" fmla="*/ 53788 h 2990626"/>
              <a:gd name="connsiteX2" fmla="*/ 720901 w 1839696"/>
              <a:gd name="connsiteY2" fmla="*/ 129092 h 2990626"/>
              <a:gd name="connsiteX3" fmla="*/ 710144 w 1839696"/>
              <a:gd name="connsiteY3" fmla="*/ 161365 h 2990626"/>
              <a:gd name="connsiteX4" fmla="*/ 548779 w 1839696"/>
              <a:gd name="connsiteY4" fmla="*/ 301214 h 2990626"/>
              <a:gd name="connsiteX5" fmla="*/ 516506 w 1839696"/>
              <a:gd name="connsiteY5" fmla="*/ 322730 h 2990626"/>
              <a:gd name="connsiteX6" fmla="*/ 484233 w 1839696"/>
              <a:gd name="connsiteY6" fmla="*/ 355003 h 2990626"/>
              <a:gd name="connsiteX7" fmla="*/ 398172 w 1839696"/>
              <a:gd name="connsiteY7" fmla="*/ 408791 h 2990626"/>
              <a:gd name="connsiteX8" fmla="*/ 355141 w 1839696"/>
              <a:gd name="connsiteY8" fmla="*/ 473337 h 2990626"/>
              <a:gd name="connsiteX9" fmla="*/ 322868 w 1839696"/>
              <a:gd name="connsiteY9" fmla="*/ 505610 h 2990626"/>
              <a:gd name="connsiteX10" fmla="*/ 279838 w 1839696"/>
              <a:gd name="connsiteY10" fmla="*/ 570155 h 2990626"/>
              <a:gd name="connsiteX11" fmla="*/ 236807 w 1839696"/>
              <a:gd name="connsiteY11" fmla="*/ 623944 h 2990626"/>
              <a:gd name="connsiteX12" fmla="*/ 215292 w 1839696"/>
              <a:gd name="connsiteY12" fmla="*/ 688490 h 2990626"/>
              <a:gd name="connsiteX13" fmla="*/ 204534 w 1839696"/>
              <a:gd name="connsiteY13" fmla="*/ 720763 h 2990626"/>
              <a:gd name="connsiteX14" fmla="*/ 172261 w 1839696"/>
              <a:gd name="connsiteY14" fmla="*/ 742278 h 2990626"/>
              <a:gd name="connsiteX15" fmla="*/ 150746 w 1839696"/>
              <a:gd name="connsiteY15" fmla="*/ 828339 h 2990626"/>
              <a:gd name="connsiteX16" fmla="*/ 129231 w 1839696"/>
              <a:gd name="connsiteY16" fmla="*/ 860612 h 2990626"/>
              <a:gd name="connsiteX17" fmla="*/ 107715 w 1839696"/>
              <a:gd name="connsiteY17" fmla="*/ 925158 h 2990626"/>
              <a:gd name="connsiteX18" fmla="*/ 118473 w 1839696"/>
              <a:gd name="connsiteY18" fmla="*/ 1065007 h 2990626"/>
              <a:gd name="connsiteX19" fmla="*/ 161504 w 1839696"/>
              <a:gd name="connsiteY19" fmla="*/ 1075765 h 2990626"/>
              <a:gd name="connsiteX20" fmla="*/ 226049 w 1839696"/>
              <a:gd name="connsiteY20" fmla="*/ 1086523 h 2990626"/>
              <a:gd name="connsiteX21" fmla="*/ 279838 w 1839696"/>
              <a:gd name="connsiteY21" fmla="*/ 1097280 h 2990626"/>
              <a:gd name="connsiteX22" fmla="*/ 462718 w 1839696"/>
              <a:gd name="connsiteY22" fmla="*/ 1118795 h 2990626"/>
              <a:gd name="connsiteX23" fmla="*/ 516506 w 1839696"/>
              <a:gd name="connsiteY23" fmla="*/ 1129553 h 2990626"/>
              <a:gd name="connsiteX24" fmla="*/ 1463179 w 1839696"/>
              <a:gd name="connsiteY24" fmla="*/ 1140311 h 2990626"/>
              <a:gd name="connsiteX25" fmla="*/ 1506209 w 1839696"/>
              <a:gd name="connsiteY25" fmla="*/ 1194099 h 2990626"/>
              <a:gd name="connsiteX26" fmla="*/ 1538482 w 1839696"/>
              <a:gd name="connsiteY26" fmla="*/ 1215614 h 2990626"/>
              <a:gd name="connsiteX27" fmla="*/ 1527725 w 1839696"/>
              <a:gd name="connsiteY27" fmla="*/ 1280160 h 2990626"/>
              <a:gd name="connsiteX28" fmla="*/ 1473936 w 1839696"/>
              <a:gd name="connsiteY28" fmla="*/ 1333948 h 2990626"/>
              <a:gd name="connsiteX29" fmla="*/ 1452421 w 1839696"/>
              <a:gd name="connsiteY29" fmla="*/ 1355464 h 2990626"/>
              <a:gd name="connsiteX30" fmla="*/ 1387875 w 1839696"/>
              <a:gd name="connsiteY30" fmla="*/ 1376979 h 2990626"/>
              <a:gd name="connsiteX31" fmla="*/ 1355602 w 1839696"/>
              <a:gd name="connsiteY31" fmla="*/ 1409252 h 2990626"/>
              <a:gd name="connsiteX32" fmla="*/ 1312572 w 1839696"/>
              <a:gd name="connsiteY32" fmla="*/ 1420010 h 2990626"/>
              <a:gd name="connsiteX33" fmla="*/ 1269541 w 1839696"/>
              <a:gd name="connsiteY33" fmla="*/ 1441525 h 2990626"/>
              <a:gd name="connsiteX34" fmla="*/ 1204995 w 1839696"/>
              <a:gd name="connsiteY34" fmla="*/ 1484555 h 2990626"/>
              <a:gd name="connsiteX35" fmla="*/ 1151207 w 1839696"/>
              <a:gd name="connsiteY35" fmla="*/ 1527586 h 2990626"/>
              <a:gd name="connsiteX36" fmla="*/ 1118934 w 1839696"/>
              <a:gd name="connsiteY36" fmla="*/ 1538344 h 2990626"/>
              <a:gd name="connsiteX37" fmla="*/ 1086661 w 1839696"/>
              <a:gd name="connsiteY37" fmla="*/ 1559859 h 2990626"/>
              <a:gd name="connsiteX38" fmla="*/ 1043631 w 1839696"/>
              <a:gd name="connsiteY38" fmla="*/ 1581374 h 2990626"/>
              <a:gd name="connsiteX39" fmla="*/ 1022115 w 1839696"/>
              <a:gd name="connsiteY39" fmla="*/ 1602890 h 2990626"/>
              <a:gd name="connsiteX40" fmla="*/ 957569 w 1839696"/>
              <a:gd name="connsiteY40" fmla="*/ 1635163 h 2990626"/>
              <a:gd name="connsiteX41" fmla="*/ 936054 w 1839696"/>
              <a:gd name="connsiteY41" fmla="*/ 1667435 h 2990626"/>
              <a:gd name="connsiteX42" fmla="*/ 903781 w 1839696"/>
              <a:gd name="connsiteY42" fmla="*/ 1678193 h 2990626"/>
              <a:gd name="connsiteX43" fmla="*/ 871508 w 1839696"/>
              <a:gd name="connsiteY43" fmla="*/ 1699708 h 2990626"/>
              <a:gd name="connsiteX44" fmla="*/ 839235 w 1839696"/>
              <a:gd name="connsiteY44" fmla="*/ 1710466 h 2990626"/>
              <a:gd name="connsiteX45" fmla="*/ 753174 w 1839696"/>
              <a:gd name="connsiteY45" fmla="*/ 1785770 h 2990626"/>
              <a:gd name="connsiteX46" fmla="*/ 720901 w 1839696"/>
              <a:gd name="connsiteY46" fmla="*/ 1807285 h 2990626"/>
              <a:gd name="connsiteX47" fmla="*/ 710144 w 1839696"/>
              <a:gd name="connsiteY47" fmla="*/ 1839558 h 2990626"/>
              <a:gd name="connsiteX48" fmla="*/ 656355 w 1839696"/>
              <a:gd name="connsiteY48" fmla="*/ 1882588 h 2990626"/>
              <a:gd name="connsiteX49" fmla="*/ 591809 w 1839696"/>
              <a:gd name="connsiteY49" fmla="*/ 1925619 h 2990626"/>
              <a:gd name="connsiteX50" fmla="*/ 527264 w 1839696"/>
              <a:gd name="connsiteY50" fmla="*/ 1968650 h 2990626"/>
              <a:gd name="connsiteX51" fmla="*/ 494991 w 1839696"/>
              <a:gd name="connsiteY51" fmla="*/ 2000923 h 2990626"/>
              <a:gd name="connsiteX52" fmla="*/ 462718 w 1839696"/>
              <a:gd name="connsiteY52" fmla="*/ 2022438 h 2990626"/>
              <a:gd name="connsiteX53" fmla="*/ 419687 w 1839696"/>
              <a:gd name="connsiteY53" fmla="*/ 2076226 h 2990626"/>
              <a:gd name="connsiteX54" fmla="*/ 430445 w 1839696"/>
              <a:gd name="connsiteY54" fmla="*/ 2140772 h 2990626"/>
              <a:gd name="connsiteX55" fmla="*/ 538021 w 1839696"/>
              <a:gd name="connsiteY55" fmla="*/ 2173045 h 2990626"/>
              <a:gd name="connsiteX56" fmla="*/ 570294 w 1839696"/>
              <a:gd name="connsiteY56" fmla="*/ 2183803 h 2990626"/>
              <a:gd name="connsiteX57" fmla="*/ 1226511 w 1839696"/>
              <a:gd name="connsiteY57" fmla="*/ 2216075 h 2990626"/>
              <a:gd name="connsiteX58" fmla="*/ 1409391 w 1839696"/>
              <a:gd name="connsiteY58" fmla="*/ 2173045 h 2990626"/>
              <a:gd name="connsiteX59" fmla="*/ 1420148 w 1839696"/>
              <a:gd name="connsiteY59" fmla="*/ 2097741 h 2990626"/>
              <a:gd name="connsiteX60" fmla="*/ 1409391 w 1839696"/>
              <a:gd name="connsiteY60" fmla="*/ 1990165 h 2990626"/>
              <a:gd name="connsiteX61" fmla="*/ 1377118 w 1839696"/>
              <a:gd name="connsiteY61" fmla="*/ 1957892 h 2990626"/>
              <a:gd name="connsiteX62" fmla="*/ 1355602 w 1839696"/>
              <a:gd name="connsiteY62" fmla="*/ 1925619 h 2990626"/>
              <a:gd name="connsiteX63" fmla="*/ 1291056 w 1839696"/>
              <a:gd name="connsiteY63" fmla="*/ 1893346 h 2990626"/>
              <a:gd name="connsiteX64" fmla="*/ 1248026 w 1839696"/>
              <a:gd name="connsiteY64" fmla="*/ 1861073 h 2990626"/>
              <a:gd name="connsiteX65" fmla="*/ 1183480 w 1839696"/>
              <a:gd name="connsiteY65" fmla="*/ 1839558 h 2990626"/>
              <a:gd name="connsiteX66" fmla="*/ 1108176 w 1839696"/>
              <a:gd name="connsiteY66" fmla="*/ 1818043 h 2990626"/>
              <a:gd name="connsiteX67" fmla="*/ 1043631 w 1839696"/>
              <a:gd name="connsiteY67" fmla="*/ 1796527 h 2990626"/>
              <a:gd name="connsiteX68" fmla="*/ 957569 w 1839696"/>
              <a:gd name="connsiteY68" fmla="*/ 1731981 h 2990626"/>
              <a:gd name="connsiteX69" fmla="*/ 914539 w 1839696"/>
              <a:gd name="connsiteY69" fmla="*/ 1721224 h 2990626"/>
              <a:gd name="connsiteX70" fmla="*/ 860751 w 1839696"/>
              <a:gd name="connsiteY70" fmla="*/ 1678193 h 2990626"/>
              <a:gd name="connsiteX71" fmla="*/ 839235 w 1839696"/>
              <a:gd name="connsiteY71" fmla="*/ 1656678 h 2990626"/>
              <a:gd name="connsiteX72" fmla="*/ 774689 w 1839696"/>
              <a:gd name="connsiteY72" fmla="*/ 1602890 h 2990626"/>
              <a:gd name="connsiteX73" fmla="*/ 753174 w 1839696"/>
              <a:gd name="connsiteY73" fmla="*/ 1549101 h 2990626"/>
              <a:gd name="connsiteX74" fmla="*/ 731659 w 1839696"/>
              <a:gd name="connsiteY74" fmla="*/ 1516828 h 2990626"/>
              <a:gd name="connsiteX75" fmla="*/ 699386 w 1839696"/>
              <a:gd name="connsiteY75" fmla="*/ 1463040 h 2990626"/>
              <a:gd name="connsiteX76" fmla="*/ 667113 w 1839696"/>
              <a:gd name="connsiteY76" fmla="*/ 1430767 h 2990626"/>
              <a:gd name="connsiteX77" fmla="*/ 548779 w 1839696"/>
              <a:gd name="connsiteY77" fmla="*/ 1355464 h 2990626"/>
              <a:gd name="connsiteX78" fmla="*/ 527264 w 1839696"/>
              <a:gd name="connsiteY78" fmla="*/ 1333948 h 2990626"/>
              <a:gd name="connsiteX79" fmla="*/ 419687 w 1839696"/>
              <a:gd name="connsiteY79" fmla="*/ 1290918 h 2990626"/>
              <a:gd name="connsiteX80" fmla="*/ 333626 w 1839696"/>
              <a:gd name="connsiteY80" fmla="*/ 1237130 h 2990626"/>
              <a:gd name="connsiteX81" fmla="*/ 204534 w 1839696"/>
              <a:gd name="connsiteY81" fmla="*/ 1215614 h 2990626"/>
              <a:gd name="connsiteX82" fmla="*/ 96958 w 1839696"/>
              <a:gd name="connsiteY82" fmla="*/ 1269403 h 2990626"/>
              <a:gd name="connsiteX83" fmla="*/ 53927 w 1839696"/>
              <a:gd name="connsiteY83" fmla="*/ 1312433 h 2990626"/>
              <a:gd name="connsiteX84" fmla="*/ 21654 w 1839696"/>
              <a:gd name="connsiteY84" fmla="*/ 1387737 h 2990626"/>
              <a:gd name="connsiteX85" fmla="*/ 10896 w 1839696"/>
              <a:gd name="connsiteY85" fmla="*/ 1420010 h 2990626"/>
              <a:gd name="connsiteX86" fmla="*/ 10896 w 1839696"/>
              <a:gd name="connsiteY86" fmla="*/ 1850315 h 2990626"/>
              <a:gd name="connsiteX87" fmla="*/ 21654 w 1839696"/>
              <a:gd name="connsiteY87" fmla="*/ 1904104 h 2990626"/>
              <a:gd name="connsiteX88" fmla="*/ 32412 w 1839696"/>
              <a:gd name="connsiteY88" fmla="*/ 2130014 h 2990626"/>
              <a:gd name="connsiteX89" fmla="*/ 53927 w 1839696"/>
              <a:gd name="connsiteY89" fmla="*/ 2194560 h 2990626"/>
              <a:gd name="connsiteX90" fmla="*/ 86200 w 1839696"/>
              <a:gd name="connsiteY90" fmla="*/ 2216075 h 2990626"/>
              <a:gd name="connsiteX91" fmla="*/ 107715 w 1839696"/>
              <a:gd name="connsiteY91" fmla="*/ 2269864 h 2990626"/>
              <a:gd name="connsiteX92" fmla="*/ 139988 w 1839696"/>
              <a:gd name="connsiteY92" fmla="*/ 2280621 h 2990626"/>
              <a:gd name="connsiteX93" fmla="*/ 150746 w 1839696"/>
              <a:gd name="connsiteY93" fmla="*/ 2312894 h 2990626"/>
              <a:gd name="connsiteX94" fmla="*/ 215292 w 1839696"/>
              <a:gd name="connsiteY94" fmla="*/ 2366683 h 2990626"/>
              <a:gd name="connsiteX95" fmla="*/ 236807 w 1839696"/>
              <a:gd name="connsiteY95" fmla="*/ 2398955 h 2990626"/>
              <a:gd name="connsiteX96" fmla="*/ 279838 w 1839696"/>
              <a:gd name="connsiteY96" fmla="*/ 2420471 h 2990626"/>
              <a:gd name="connsiteX97" fmla="*/ 344384 w 1839696"/>
              <a:gd name="connsiteY97" fmla="*/ 2495774 h 2990626"/>
              <a:gd name="connsiteX98" fmla="*/ 376656 w 1839696"/>
              <a:gd name="connsiteY98" fmla="*/ 2517290 h 2990626"/>
              <a:gd name="connsiteX99" fmla="*/ 419687 w 1839696"/>
              <a:gd name="connsiteY99" fmla="*/ 2549563 h 2990626"/>
              <a:gd name="connsiteX100" fmla="*/ 462718 w 1839696"/>
              <a:gd name="connsiteY100" fmla="*/ 2592593 h 2990626"/>
              <a:gd name="connsiteX101" fmla="*/ 516506 w 1839696"/>
              <a:gd name="connsiteY101" fmla="*/ 2635624 h 2990626"/>
              <a:gd name="connsiteX102" fmla="*/ 570294 w 1839696"/>
              <a:gd name="connsiteY102" fmla="*/ 2689412 h 2990626"/>
              <a:gd name="connsiteX103" fmla="*/ 634840 w 1839696"/>
              <a:gd name="connsiteY103" fmla="*/ 2796988 h 2990626"/>
              <a:gd name="connsiteX104" fmla="*/ 656355 w 1839696"/>
              <a:gd name="connsiteY104" fmla="*/ 2818504 h 2990626"/>
              <a:gd name="connsiteX105" fmla="*/ 688628 w 1839696"/>
              <a:gd name="connsiteY105" fmla="*/ 2829261 h 2990626"/>
              <a:gd name="connsiteX106" fmla="*/ 785447 w 1839696"/>
              <a:gd name="connsiteY106" fmla="*/ 2904565 h 2990626"/>
              <a:gd name="connsiteX107" fmla="*/ 828478 w 1839696"/>
              <a:gd name="connsiteY107" fmla="*/ 2936838 h 2990626"/>
              <a:gd name="connsiteX108" fmla="*/ 860751 w 1839696"/>
              <a:gd name="connsiteY108" fmla="*/ 2969111 h 2990626"/>
              <a:gd name="connsiteX109" fmla="*/ 925296 w 1839696"/>
              <a:gd name="connsiteY109" fmla="*/ 2990626 h 2990626"/>
              <a:gd name="connsiteX110" fmla="*/ 1097419 w 1839696"/>
              <a:gd name="connsiteY110" fmla="*/ 2969111 h 2990626"/>
              <a:gd name="connsiteX111" fmla="*/ 1140449 w 1839696"/>
              <a:gd name="connsiteY111" fmla="*/ 2947595 h 2990626"/>
              <a:gd name="connsiteX112" fmla="*/ 1215753 w 1839696"/>
              <a:gd name="connsiteY112" fmla="*/ 2915323 h 2990626"/>
              <a:gd name="connsiteX113" fmla="*/ 1269541 w 1839696"/>
              <a:gd name="connsiteY113" fmla="*/ 2829261 h 2990626"/>
              <a:gd name="connsiteX114" fmla="*/ 1291056 w 1839696"/>
              <a:gd name="connsiteY114" fmla="*/ 2796988 h 2990626"/>
              <a:gd name="connsiteX115" fmla="*/ 1312572 w 1839696"/>
              <a:gd name="connsiteY115" fmla="*/ 2764715 h 2990626"/>
              <a:gd name="connsiteX116" fmla="*/ 1323329 w 1839696"/>
              <a:gd name="connsiteY116" fmla="*/ 2732443 h 2990626"/>
              <a:gd name="connsiteX117" fmla="*/ 1387875 w 1839696"/>
              <a:gd name="connsiteY117" fmla="*/ 2678654 h 2990626"/>
              <a:gd name="connsiteX118" fmla="*/ 1441664 w 1839696"/>
              <a:gd name="connsiteY118" fmla="*/ 2624866 h 2990626"/>
              <a:gd name="connsiteX119" fmla="*/ 1473936 w 1839696"/>
              <a:gd name="connsiteY119" fmla="*/ 2592593 h 2990626"/>
              <a:gd name="connsiteX120" fmla="*/ 1538482 w 1839696"/>
              <a:gd name="connsiteY120" fmla="*/ 2517290 h 2990626"/>
              <a:gd name="connsiteX121" fmla="*/ 1570755 w 1839696"/>
              <a:gd name="connsiteY121" fmla="*/ 2495774 h 2990626"/>
              <a:gd name="connsiteX122" fmla="*/ 1624544 w 1839696"/>
              <a:gd name="connsiteY122" fmla="*/ 2441986 h 2990626"/>
              <a:gd name="connsiteX123" fmla="*/ 1678332 w 1839696"/>
              <a:gd name="connsiteY123" fmla="*/ 2398955 h 2990626"/>
              <a:gd name="connsiteX124" fmla="*/ 1699847 w 1839696"/>
              <a:gd name="connsiteY124" fmla="*/ 2334410 h 2990626"/>
              <a:gd name="connsiteX125" fmla="*/ 1710605 w 1839696"/>
              <a:gd name="connsiteY125" fmla="*/ 2269864 h 2990626"/>
              <a:gd name="connsiteX126" fmla="*/ 1732120 w 1839696"/>
              <a:gd name="connsiteY126" fmla="*/ 2194560 h 2990626"/>
              <a:gd name="connsiteX127" fmla="*/ 1742878 w 1839696"/>
              <a:gd name="connsiteY127" fmla="*/ 2108499 h 2990626"/>
              <a:gd name="connsiteX128" fmla="*/ 1732120 w 1839696"/>
              <a:gd name="connsiteY128" fmla="*/ 1882588 h 2990626"/>
              <a:gd name="connsiteX129" fmla="*/ 1710605 w 1839696"/>
              <a:gd name="connsiteY129" fmla="*/ 1785770 h 2990626"/>
              <a:gd name="connsiteX130" fmla="*/ 1721362 w 1839696"/>
              <a:gd name="connsiteY130" fmla="*/ 1581374 h 2990626"/>
              <a:gd name="connsiteX131" fmla="*/ 1742878 w 1839696"/>
              <a:gd name="connsiteY131" fmla="*/ 1516828 h 2990626"/>
              <a:gd name="connsiteX132" fmla="*/ 1753635 w 1839696"/>
              <a:gd name="connsiteY132" fmla="*/ 1473798 h 2990626"/>
              <a:gd name="connsiteX133" fmla="*/ 1775151 w 1839696"/>
              <a:gd name="connsiteY133" fmla="*/ 1409252 h 2990626"/>
              <a:gd name="connsiteX134" fmla="*/ 1785908 w 1839696"/>
              <a:gd name="connsiteY134" fmla="*/ 1366221 h 2990626"/>
              <a:gd name="connsiteX135" fmla="*/ 1796666 w 1839696"/>
              <a:gd name="connsiteY135" fmla="*/ 1269403 h 2990626"/>
              <a:gd name="connsiteX136" fmla="*/ 1807424 w 1839696"/>
              <a:gd name="connsiteY136" fmla="*/ 1118795 h 2990626"/>
              <a:gd name="connsiteX137" fmla="*/ 1828939 w 1839696"/>
              <a:gd name="connsiteY137" fmla="*/ 1043492 h 2990626"/>
              <a:gd name="connsiteX138" fmla="*/ 1839696 w 1839696"/>
              <a:gd name="connsiteY138" fmla="*/ 1000461 h 2990626"/>
              <a:gd name="connsiteX139" fmla="*/ 1828939 w 1839696"/>
              <a:gd name="connsiteY139" fmla="*/ 860612 h 2990626"/>
              <a:gd name="connsiteX140" fmla="*/ 1807424 w 1839696"/>
              <a:gd name="connsiteY140" fmla="*/ 817581 h 2990626"/>
              <a:gd name="connsiteX141" fmla="*/ 1732120 w 1839696"/>
              <a:gd name="connsiteY141" fmla="*/ 731520 h 2990626"/>
              <a:gd name="connsiteX142" fmla="*/ 1678332 w 1839696"/>
              <a:gd name="connsiteY142" fmla="*/ 666974 h 2990626"/>
              <a:gd name="connsiteX143" fmla="*/ 1624544 w 1839696"/>
              <a:gd name="connsiteY143" fmla="*/ 623944 h 2990626"/>
              <a:gd name="connsiteX144" fmla="*/ 1603028 w 1839696"/>
              <a:gd name="connsiteY144" fmla="*/ 591671 h 2990626"/>
              <a:gd name="connsiteX145" fmla="*/ 1549240 w 1839696"/>
              <a:gd name="connsiteY145" fmla="*/ 559398 h 2990626"/>
              <a:gd name="connsiteX146" fmla="*/ 1516967 w 1839696"/>
              <a:gd name="connsiteY146" fmla="*/ 527125 h 2990626"/>
              <a:gd name="connsiteX147" fmla="*/ 1484694 w 1839696"/>
              <a:gd name="connsiteY147" fmla="*/ 505610 h 2990626"/>
              <a:gd name="connsiteX148" fmla="*/ 1441664 w 1839696"/>
              <a:gd name="connsiteY148" fmla="*/ 462579 h 2990626"/>
              <a:gd name="connsiteX149" fmla="*/ 1377118 w 1839696"/>
              <a:gd name="connsiteY149" fmla="*/ 430306 h 2990626"/>
              <a:gd name="connsiteX150" fmla="*/ 1301814 w 1839696"/>
              <a:gd name="connsiteY150" fmla="*/ 376518 h 2990626"/>
              <a:gd name="connsiteX151" fmla="*/ 1237268 w 1839696"/>
              <a:gd name="connsiteY151" fmla="*/ 355003 h 2990626"/>
              <a:gd name="connsiteX152" fmla="*/ 1172722 w 1839696"/>
              <a:gd name="connsiteY152" fmla="*/ 311972 h 2990626"/>
              <a:gd name="connsiteX153" fmla="*/ 1108176 w 1839696"/>
              <a:gd name="connsiteY153" fmla="*/ 258184 h 2990626"/>
              <a:gd name="connsiteX154" fmla="*/ 1075904 w 1839696"/>
              <a:gd name="connsiteY154" fmla="*/ 193638 h 299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839696" h="2990626">
                <a:moveTo>
                  <a:pt x="828478" y="0"/>
                </a:moveTo>
                <a:cubicBezTo>
                  <a:pt x="817720" y="17929"/>
                  <a:pt x="809591" y="37725"/>
                  <a:pt x="796205" y="53788"/>
                </a:cubicBezTo>
                <a:cubicBezTo>
                  <a:pt x="773479" y="81059"/>
                  <a:pt x="720901" y="129092"/>
                  <a:pt x="720901" y="129092"/>
                </a:cubicBezTo>
                <a:cubicBezTo>
                  <a:pt x="717315" y="139850"/>
                  <a:pt x="717228" y="152510"/>
                  <a:pt x="710144" y="161365"/>
                </a:cubicBezTo>
                <a:cubicBezTo>
                  <a:pt x="668812" y="213030"/>
                  <a:pt x="603309" y="264860"/>
                  <a:pt x="548779" y="301214"/>
                </a:cubicBezTo>
                <a:cubicBezTo>
                  <a:pt x="538021" y="308386"/>
                  <a:pt x="526438" y="314453"/>
                  <a:pt x="516506" y="322730"/>
                </a:cubicBezTo>
                <a:cubicBezTo>
                  <a:pt x="504819" y="332470"/>
                  <a:pt x="496613" y="346160"/>
                  <a:pt x="484233" y="355003"/>
                </a:cubicBezTo>
                <a:cubicBezTo>
                  <a:pt x="439964" y="386623"/>
                  <a:pt x="437486" y="364562"/>
                  <a:pt x="398172" y="408791"/>
                </a:cubicBezTo>
                <a:cubicBezTo>
                  <a:pt x="380993" y="428118"/>
                  <a:pt x="373426" y="455052"/>
                  <a:pt x="355141" y="473337"/>
                </a:cubicBezTo>
                <a:cubicBezTo>
                  <a:pt x="344383" y="484095"/>
                  <a:pt x="332208" y="493601"/>
                  <a:pt x="322868" y="505610"/>
                </a:cubicBezTo>
                <a:cubicBezTo>
                  <a:pt x="306993" y="526021"/>
                  <a:pt x="298122" y="551871"/>
                  <a:pt x="279838" y="570155"/>
                </a:cubicBezTo>
                <a:cubicBezTo>
                  <a:pt x="261955" y="588038"/>
                  <a:pt x="247664" y="599516"/>
                  <a:pt x="236807" y="623944"/>
                </a:cubicBezTo>
                <a:cubicBezTo>
                  <a:pt x="227596" y="644668"/>
                  <a:pt x="222464" y="666975"/>
                  <a:pt x="215292" y="688490"/>
                </a:cubicBezTo>
                <a:cubicBezTo>
                  <a:pt x="211706" y="699248"/>
                  <a:pt x="213969" y="714473"/>
                  <a:pt x="204534" y="720763"/>
                </a:cubicBezTo>
                <a:lnTo>
                  <a:pt x="172261" y="742278"/>
                </a:lnTo>
                <a:cubicBezTo>
                  <a:pt x="165089" y="770965"/>
                  <a:pt x="167148" y="803735"/>
                  <a:pt x="150746" y="828339"/>
                </a:cubicBezTo>
                <a:cubicBezTo>
                  <a:pt x="143574" y="839097"/>
                  <a:pt x="134482" y="848797"/>
                  <a:pt x="129231" y="860612"/>
                </a:cubicBezTo>
                <a:cubicBezTo>
                  <a:pt x="120020" y="881337"/>
                  <a:pt x="107715" y="925158"/>
                  <a:pt x="107715" y="925158"/>
                </a:cubicBezTo>
                <a:cubicBezTo>
                  <a:pt x="111301" y="971774"/>
                  <a:pt x="102748" y="1020977"/>
                  <a:pt x="118473" y="1065007"/>
                </a:cubicBezTo>
                <a:cubicBezTo>
                  <a:pt x="123446" y="1078931"/>
                  <a:pt x="147006" y="1072865"/>
                  <a:pt x="161504" y="1075765"/>
                </a:cubicBezTo>
                <a:cubicBezTo>
                  <a:pt x="182892" y="1080043"/>
                  <a:pt x="204589" y="1082621"/>
                  <a:pt x="226049" y="1086523"/>
                </a:cubicBezTo>
                <a:cubicBezTo>
                  <a:pt x="244039" y="1089794"/>
                  <a:pt x="261737" y="1094694"/>
                  <a:pt x="279838" y="1097280"/>
                </a:cubicBezTo>
                <a:cubicBezTo>
                  <a:pt x="419216" y="1117191"/>
                  <a:pt x="332125" y="1098704"/>
                  <a:pt x="462718" y="1118795"/>
                </a:cubicBezTo>
                <a:cubicBezTo>
                  <a:pt x="480790" y="1121575"/>
                  <a:pt x="498226" y="1129160"/>
                  <a:pt x="516506" y="1129553"/>
                </a:cubicBezTo>
                <a:cubicBezTo>
                  <a:pt x="832011" y="1136338"/>
                  <a:pt x="1147621" y="1136725"/>
                  <a:pt x="1463179" y="1140311"/>
                </a:cubicBezTo>
                <a:cubicBezTo>
                  <a:pt x="1477522" y="1158240"/>
                  <a:pt x="1489973" y="1177863"/>
                  <a:pt x="1506209" y="1194099"/>
                </a:cubicBezTo>
                <a:cubicBezTo>
                  <a:pt x="1515351" y="1203241"/>
                  <a:pt x="1535346" y="1203071"/>
                  <a:pt x="1538482" y="1215614"/>
                </a:cubicBezTo>
                <a:cubicBezTo>
                  <a:pt x="1543772" y="1236775"/>
                  <a:pt x="1534623" y="1259467"/>
                  <a:pt x="1527725" y="1280160"/>
                </a:cubicBezTo>
                <a:cubicBezTo>
                  <a:pt x="1515989" y="1315367"/>
                  <a:pt x="1500015" y="1313085"/>
                  <a:pt x="1473936" y="1333948"/>
                </a:cubicBezTo>
                <a:cubicBezTo>
                  <a:pt x="1466016" y="1340284"/>
                  <a:pt x="1461493" y="1350928"/>
                  <a:pt x="1452421" y="1355464"/>
                </a:cubicBezTo>
                <a:cubicBezTo>
                  <a:pt x="1432136" y="1365607"/>
                  <a:pt x="1387875" y="1376979"/>
                  <a:pt x="1387875" y="1376979"/>
                </a:cubicBezTo>
                <a:cubicBezTo>
                  <a:pt x="1377117" y="1387737"/>
                  <a:pt x="1368811" y="1401704"/>
                  <a:pt x="1355602" y="1409252"/>
                </a:cubicBezTo>
                <a:cubicBezTo>
                  <a:pt x="1342765" y="1416587"/>
                  <a:pt x="1326415" y="1414819"/>
                  <a:pt x="1312572" y="1420010"/>
                </a:cubicBezTo>
                <a:cubicBezTo>
                  <a:pt x="1297556" y="1425641"/>
                  <a:pt x="1283292" y="1433274"/>
                  <a:pt x="1269541" y="1441525"/>
                </a:cubicBezTo>
                <a:cubicBezTo>
                  <a:pt x="1247368" y="1454829"/>
                  <a:pt x="1223279" y="1466270"/>
                  <a:pt x="1204995" y="1484555"/>
                </a:cubicBezTo>
                <a:cubicBezTo>
                  <a:pt x="1184982" y="1504569"/>
                  <a:pt x="1178351" y="1514014"/>
                  <a:pt x="1151207" y="1527586"/>
                </a:cubicBezTo>
                <a:cubicBezTo>
                  <a:pt x="1141065" y="1532657"/>
                  <a:pt x="1129076" y="1533273"/>
                  <a:pt x="1118934" y="1538344"/>
                </a:cubicBezTo>
                <a:cubicBezTo>
                  <a:pt x="1107370" y="1544126"/>
                  <a:pt x="1097887" y="1553444"/>
                  <a:pt x="1086661" y="1559859"/>
                </a:cubicBezTo>
                <a:cubicBezTo>
                  <a:pt x="1072738" y="1567815"/>
                  <a:pt x="1056974" y="1572479"/>
                  <a:pt x="1043631" y="1581374"/>
                </a:cubicBezTo>
                <a:cubicBezTo>
                  <a:pt x="1035192" y="1587000"/>
                  <a:pt x="1030035" y="1596554"/>
                  <a:pt x="1022115" y="1602890"/>
                </a:cubicBezTo>
                <a:cubicBezTo>
                  <a:pt x="992324" y="1626722"/>
                  <a:pt x="991655" y="1623801"/>
                  <a:pt x="957569" y="1635163"/>
                </a:cubicBezTo>
                <a:cubicBezTo>
                  <a:pt x="950397" y="1645920"/>
                  <a:pt x="946150" y="1659359"/>
                  <a:pt x="936054" y="1667435"/>
                </a:cubicBezTo>
                <a:cubicBezTo>
                  <a:pt x="927199" y="1674519"/>
                  <a:pt x="913923" y="1673122"/>
                  <a:pt x="903781" y="1678193"/>
                </a:cubicBezTo>
                <a:cubicBezTo>
                  <a:pt x="892217" y="1683975"/>
                  <a:pt x="883072" y="1693926"/>
                  <a:pt x="871508" y="1699708"/>
                </a:cubicBezTo>
                <a:cubicBezTo>
                  <a:pt x="861366" y="1704779"/>
                  <a:pt x="849377" y="1705395"/>
                  <a:pt x="839235" y="1710466"/>
                </a:cubicBezTo>
                <a:cubicBezTo>
                  <a:pt x="775050" y="1742559"/>
                  <a:pt x="837314" y="1729678"/>
                  <a:pt x="753174" y="1785770"/>
                </a:cubicBezTo>
                <a:lnTo>
                  <a:pt x="720901" y="1807285"/>
                </a:lnTo>
                <a:cubicBezTo>
                  <a:pt x="717315" y="1818043"/>
                  <a:pt x="715978" y="1829834"/>
                  <a:pt x="710144" y="1839558"/>
                </a:cubicBezTo>
                <a:cubicBezTo>
                  <a:pt x="698156" y="1859537"/>
                  <a:pt x="673267" y="1869059"/>
                  <a:pt x="656355" y="1882588"/>
                </a:cubicBezTo>
                <a:cubicBezTo>
                  <a:pt x="601596" y="1926396"/>
                  <a:pt x="678547" y="1882251"/>
                  <a:pt x="591809" y="1925619"/>
                </a:cubicBezTo>
                <a:cubicBezTo>
                  <a:pt x="488853" y="2028575"/>
                  <a:pt x="620675" y="1906374"/>
                  <a:pt x="527264" y="1968650"/>
                </a:cubicBezTo>
                <a:cubicBezTo>
                  <a:pt x="514606" y="1977089"/>
                  <a:pt x="506678" y="1991184"/>
                  <a:pt x="494991" y="2000923"/>
                </a:cubicBezTo>
                <a:cubicBezTo>
                  <a:pt x="485059" y="2009200"/>
                  <a:pt x="472814" y="2014361"/>
                  <a:pt x="462718" y="2022438"/>
                </a:cubicBezTo>
                <a:cubicBezTo>
                  <a:pt x="440817" y="2039958"/>
                  <a:pt x="435664" y="2052260"/>
                  <a:pt x="419687" y="2076226"/>
                </a:cubicBezTo>
                <a:cubicBezTo>
                  <a:pt x="423273" y="2097741"/>
                  <a:pt x="416082" y="2124357"/>
                  <a:pt x="430445" y="2140772"/>
                </a:cubicBezTo>
                <a:cubicBezTo>
                  <a:pt x="438965" y="2150509"/>
                  <a:pt x="518657" y="2167512"/>
                  <a:pt x="538021" y="2173045"/>
                </a:cubicBezTo>
                <a:cubicBezTo>
                  <a:pt x="548924" y="2176160"/>
                  <a:pt x="558998" y="2182806"/>
                  <a:pt x="570294" y="2183803"/>
                </a:cubicBezTo>
                <a:cubicBezTo>
                  <a:pt x="820713" y="2205899"/>
                  <a:pt x="976507" y="2207742"/>
                  <a:pt x="1226511" y="2216075"/>
                </a:cubicBezTo>
                <a:cubicBezTo>
                  <a:pt x="1280453" y="2212479"/>
                  <a:pt x="1386830" y="2248247"/>
                  <a:pt x="1409391" y="2173045"/>
                </a:cubicBezTo>
                <a:cubicBezTo>
                  <a:pt x="1416677" y="2148758"/>
                  <a:pt x="1416562" y="2122842"/>
                  <a:pt x="1420148" y="2097741"/>
                </a:cubicBezTo>
                <a:cubicBezTo>
                  <a:pt x="1416562" y="2061882"/>
                  <a:pt x="1419989" y="2024609"/>
                  <a:pt x="1409391" y="1990165"/>
                </a:cubicBezTo>
                <a:cubicBezTo>
                  <a:pt x="1404917" y="1975624"/>
                  <a:pt x="1386858" y="1969579"/>
                  <a:pt x="1377118" y="1957892"/>
                </a:cubicBezTo>
                <a:cubicBezTo>
                  <a:pt x="1368841" y="1947960"/>
                  <a:pt x="1364744" y="1934761"/>
                  <a:pt x="1355602" y="1925619"/>
                </a:cubicBezTo>
                <a:cubicBezTo>
                  <a:pt x="1334748" y="1904766"/>
                  <a:pt x="1317304" y="1902096"/>
                  <a:pt x="1291056" y="1893346"/>
                </a:cubicBezTo>
                <a:cubicBezTo>
                  <a:pt x="1276713" y="1882588"/>
                  <a:pt x="1264062" y="1869091"/>
                  <a:pt x="1248026" y="1861073"/>
                </a:cubicBezTo>
                <a:cubicBezTo>
                  <a:pt x="1227741" y="1850931"/>
                  <a:pt x="1204995" y="1846730"/>
                  <a:pt x="1183480" y="1839558"/>
                </a:cubicBezTo>
                <a:cubicBezTo>
                  <a:pt x="1074978" y="1803391"/>
                  <a:pt x="1243311" y="1858584"/>
                  <a:pt x="1108176" y="1818043"/>
                </a:cubicBezTo>
                <a:cubicBezTo>
                  <a:pt x="1086454" y="1811526"/>
                  <a:pt x="1065146" y="1803699"/>
                  <a:pt x="1043631" y="1796527"/>
                </a:cubicBezTo>
                <a:cubicBezTo>
                  <a:pt x="990223" y="1743120"/>
                  <a:pt x="1010141" y="1747001"/>
                  <a:pt x="957569" y="1731981"/>
                </a:cubicBezTo>
                <a:cubicBezTo>
                  <a:pt x="943353" y="1727919"/>
                  <a:pt x="928882" y="1724810"/>
                  <a:pt x="914539" y="1721224"/>
                </a:cubicBezTo>
                <a:cubicBezTo>
                  <a:pt x="862599" y="1669282"/>
                  <a:pt x="928593" y="1732465"/>
                  <a:pt x="860751" y="1678193"/>
                </a:cubicBezTo>
                <a:cubicBezTo>
                  <a:pt x="852831" y="1671857"/>
                  <a:pt x="847027" y="1663171"/>
                  <a:pt x="839235" y="1656678"/>
                </a:cubicBezTo>
                <a:cubicBezTo>
                  <a:pt x="762518" y="1592747"/>
                  <a:pt x="823350" y="1651549"/>
                  <a:pt x="774689" y="1602890"/>
                </a:cubicBezTo>
                <a:cubicBezTo>
                  <a:pt x="767517" y="1584960"/>
                  <a:pt x="761810" y="1566373"/>
                  <a:pt x="753174" y="1549101"/>
                </a:cubicBezTo>
                <a:cubicBezTo>
                  <a:pt x="747392" y="1537537"/>
                  <a:pt x="738511" y="1527792"/>
                  <a:pt x="731659" y="1516828"/>
                </a:cubicBezTo>
                <a:cubicBezTo>
                  <a:pt x="720577" y="1499097"/>
                  <a:pt x="711931" y="1479767"/>
                  <a:pt x="699386" y="1463040"/>
                </a:cubicBezTo>
                <a:cubicBezTo>
                  <a:pt x="690258" y="1450869"/>
                  <a:pt x="678888" y="1440401"/>
                  <a:pt x="667113" y="1430767"/>
                </a:cubicBezTo>
                <a:cubicBezTo>
                  <a:pt x="585358" y="1363876"/>
                  <a:pt x="610841" y="1376150"/>
                  <a:pt x="548779" y="1355464"/>
                </a:cubicBezTo>
                <a:cubicBezTo>
                  <a:pt x="541607" y="1348292"/>
                  <a:pt x="535703" y="1339574"/>
                  <a:pt x="527264" y="1333948"/>
                </a:cubicBezTo>
                <a:cubicBezTo>
                  <a:pt x="489424" y="1308721"/>
                  <a:pt x="463418" y="1308410"/>
                  <a:pt x="419687" y="1290918"/>
                </a:cubicBezTo>
                <a:cubicBezTo>
                  <a:pt x="343031" y="1260256"/>
                  <a:pt x="409150" y="1280287"/>
                  <a:pt x="333626" y="1237130"/>
                </a:cubicBezTo>
                <a:cubicBezTo>
                  <a:pt x="303174" y="1219729"/>
                  <a:pt x="219197" y="1217243"/>
                  <a:pt x="204534" y="1215614"/>
                </a:cubicBezTo>
                <a:cubicBezTo>
                  <a:pt x="199835" y="1217628"/>
                  <a:pt x="112900" y="1249476"/>
                  <a:pt x="96958" y="1269403"/>
                </a:cubicBezTo>
                <a:cubicBezTo>
                  <a:pt x="55232" y="1321560"/>
                  <a:pt x="124341" y="1288961"/>
                  <a:pt x="53927" y="1312433"/>
                </a:cubicBezTo>
                <a:cubicBezTo>
                  <a:pt x="28698" y="1388119"/>
                  <a:pt x="61534" y="1294684"/>
                  <a:pt x="21654" y="1387737"/>
                </a:cubicBezTo>
                <a:cubicBezTo>
                  <a:pt x="17187" y="1398160"/>
                  <a:pt x="14482" y="1409252"/>
                  <a:pt x="10896" y="1420010"/>
                </a:cubicBezTo>
                <a:cubicBezTo>
                  <a:pt x="-137" y="1640673"/>
                  <a:pt x="-6757" y="1629652"/>
                  <a:pt x="10896" y="1850315"/>
                </a:cubicBezTo>
                <a:cubicBezTo>
                  <a:pt x="12354" y="1868542"/>
                  <a:pt x="18068" y="1886174"/>
                  <a:pt x="21654" y="1904104"/>
                </a:cubicBezTo>
                <a:cubicBezTo>
                  <a:pt x="25240" y="1979407"/>
                  <a:pt x="24087" y="2055086"/>
                  <a:pt x="32412" y="2130014"/>
                </a:cubicBezTo>
                <a:cubicBezTo>
                  <a:pt x="34916" y="2152554"/>
                  <a:pt x="35057" y="2181980"/>
                  <a:pt x="53927" y="2194560"/>
                </a:cubicBezTo>
                <a:lnTo>
                  <a:pt x="86200" y="2216075"/>
                </a:lnTo>
                <a:cubicBezTo>
                  <a:pt x="93372" y="2234005"/>
                  <a:pt x="95353" y="2255029"/>
                  <a:pt x="107715" y="2269864"/>
                </a:cubicBezTo>
                <a:cubicBezTo>
                  <a:pt x="114974" y="2278575"/>
                  <a:pt x="131970" y="2272603"/>
                  <a:pt x="139988" y="2280621"/>
                </a:cubicBezTo>
                <a:cubicBezTo>
                  <a:pt x="148006" y="2288639"/>
                  <a:pt x="143279" y="2304360"/>
                  <a:pt x="150746" y="2312894"/>
                </a:cubicBezTo>
                <a:cubicBezTo>
                  <a:pt x="169189" y="2333971"/>
                  <a:pt x="195488" y="2346879"/>
                  <a:pt x="215292" y="2366683"/>
                </a:cubicBezTo>
                <a:cubicBezTo>
                  <a:pt x="224434" y="2375825"/>
                  <a:pt x="226875" y="2390678"/>
                  <a:pt x="236807" y="2398955"/>
                </a:cubicBezTo>
                <a:cubicBezTo>
                  <a:pt x="249127" y="2409221"/>
                  <a:pt x="266788" y="2411150"/>
                  <a:pt x="279838" y="2420471"/>
                </a:cubicBezTo>
                <a:cubicBezTo>
                  <a:pt x="320820" y="2449744"/>
                  <a:pt x="307660" y="2459049"/>
                  <a:pt x="344384" y="2495774"/>
                </a:cubicBezTo>
                <a:cubicBezTo>
                  <a:pt x="353526" y="2504916"/>
                  <a:pt x="366135" y="2509775"/>
                  <a:pt x="376656" y="2517290"/>
                </a:cubicBezTo>
                <a:cubicBezTo>
                  <a:pt x="391246" y="2527711"/>
                  <a:pt x="406194" y="2537756"/>
                  <a:pt x="419687" y="2549563"/>
                </a:cubicBezTo>
                <a:cubicBezTo>
                  <a:pt x="434953" y="2562920"/>
                  <a:pt x="447557" y="2579117"/>
                  <a:pt x="462718" y="2592593"/>
                </a:cubicBezTo>
                <a:cubicBezTo>
                  <a:pt x="479879" y="2607847"/>
                  <a:pt x="500270" y="2619388"/>
                  <a:pt x="516506" y="2635624"/>
                </a:cubicBezTo>
                <a:cubicBezTo>
                  <a:pt x="588220" y="2707339"/>
                  <a:pt x="484236" y="2632041"/>
                  <a:pt x="570294" y="2689412"/>
                </a:cubicBezTo>
                <a:cubicBezTo>
                  <a:pt x="587273" y="2723372"/>
                  <a:pt x="608872" y="2771019"/>
                  <a:pt x="634840" y="2796988"/>
                </a:cubicBezTo>
                <a:cubicBezTo>
                  <a:pt x="642012" y="2804160"/>
                  <a:pt x="647658" y="2813286"/>
                  <a:pt x="656355" y="2818504"/>
                </a:cubicBezTo>
                <a:cubicBezTo>
                  <a:pt x="666079" y="2824338"/>
                  <a:pt x="677870" y="2825675"/>
                  <a:pt x="688628" y="2829261"/>
                </a:cubicBezTo>
                <a:lnTo>
                  <a:pt x="785447" y="2904565"/>
                </a:lnTo>
                <a:cubicBezTo>
                  <a:pt x="799658" y="2915497"/>
                  <a:pt x="815800" y="2924160"/>
                  <a:pt x="828478" y="2936838"/>
                </a:cubicBezTo>
                <a:cubicBezTo>
                  <a:pt x="839236" y="2947596"/>
                  <a:pt x="847452" y="2961723"/>
                  <a:pt x="860751" y="2969111"/>
                </a:cubicBezTo>
                <a:cubicBezTo>
                  <a:pt x="880576" y="2980125"/>
                  <a:pt x="925296" y="2990626"/>
                  <a:pt x="925296" y="2990626"/>
                </a:cubicBezTo>
                <a:cubicBezTo>
                  <a:pt x="982670" y="2983454"/>
                  <a:pt x="1040721" y="2980451"/>
                  <a:pt x="1097419" y="2969111"/>
                </a:cubicBezTo>
                <a:cubicBezTo>
                  <a:pt x="1113144" y="2965966"/>
                  <a:pt x="1125709" y="2953912"/>
                  <a:pt x="1140449" y="2947595"/>
                </a:cubicBezTo>
                <a:cubicBezTo>
                  <a:pt x="1251281" y="2900095"/>
                  <a:pt x="1072995" y="2986701"/>
                  <a:pt x="1215753" y="2915323"/>
                </a:cubicBezTo>
                <a:cubicBezTo>
                  <a:pt x="1233682" y="2886636"/>
                  <a:pt x="1251379" y="2857802"/>
                  <a:pt x="1269541" y="2829261"/>
                </a:cubicBezTo>
                <a:cubicBezTo>
                  <a:pt x="1276482" y="2818353"/>
                  <a:pt x="1283884" y="2807746"/>
                  <a:pt x="1291056" y="2796988"/>
                </a:cubicBezTo>
                <a:lnTo>
                  <a:pt x="1312572" y="2764715"/>
                </a:lnTo>
                <a:cubicBezTo>
                  <a:pt x="1316158" y="2753958"/>
                  <a:pt x="1317039" y="2741878"/>
                  <a:pt x="1323329" y="2732443"/>
                </a:cubicBezTo>
                <a:cubicBezTo>
                  <a:pt x="1349234" y="2693586"/>
                  <a:pt x="1356125" y="2706435"/>
                  <a:pt x="1387875" y="2678654"/>
                </a:cubicBezTo>
                <a:cubicBezTo>
                  <a:pt x="1406957" y="2661957"/>
                  <a:pt x="1423734" y="2642796"/>
                  <a:pt x="1441664" y="2624866"/>
                </a:cubicBezTo>
                <a:cubicBezTo>
                  <a:pt x="1452422" y="2614108"/>
                  <a:pt x="1464808" y="2604764"/>
                  <a:pt x="1473936" y="2592593"/>
                </a:cubicBezTo>
                <a:cubicBezTo>
                  <a:pt x="1497679" y="2560936"/>
                  <a:pt x="1508515" y="2542263"/>
                  <a:pt x="1538482" y="2517290"/>
                </a:cubicBezTo>
                <a:cubicBezTo>
                  <a:pt x="1548414" y="2509013"/>
                  <a:pt x="1561025" y="2504288"/>
                  <a:pt x="1570755" y="2495774"/>
                </a:cubicBezTo>
                <a:cubicBezTo>
                  <a:pt x="1589837" y="2479077"/>
                  <a:pt x="1603447" y="2456051"/>
                  <a:pt x="1624544" y="2441986"/>
                </a:cubicBezTo>
                <a:cubicBezTo>
                  <a:pt x="1665255" y="2414845"/>
                  <a:pt x="1647674" y="2429613"/>
                  <a:pt x="1678332" y="2398955"/>
                </a:cubicBezTo>
                <a:cubicBezTo>
                  <a:pt x="1685504" y="2377440"/>
                  <a:pt x="1696119" y="2356780"/>
                  <a:pt x="1699847" y="2334410"/>
                </a:cubicBezTo>
                <a:cubicBezTo>
                  <a:pt x="1703433" y="2312895"/>
                  <a:pt x="1706327" y="2291253"/>
                  <a:pt x="1710605" y="2269864"/>
                </a:cubicBezTo>
                <a:cubicBezTo>
                  <a:pt x="1717360" y="2236086"/>
                  <a:pt x="1721865" y="2225325"/>
                  <a:pt x="1732120" y="2194560"/>
                </a:cubicBezTo>
                <a:cubicBezTo>
                  <a:pt x="1735706" y="2165873"/>
                  <a:pt x="1742878" y="2137409"/>
                  <a:pt x="1742878" y="2108499"/>
                </a:cubicBezTo>
                <a:cubicBezTo>
                  <a:pt x="1742878" y="2033110"/>
                  <a:pt x="1737902" y="1957755"/>
                  <a:pt x="1732120" y="1882588"/>
                </a:cubicBezTo>
                <a:cubicBezTo>
                  <a:pt x="1730603" y="1862867"/>
                  <a:pt x="1715980" y="1807269"/>
                  <a:pt x="1710605" y="1785770"/>
                </a:cubicBezTo>
                <a:cubicBezTo>
                  <a:pt x="1714191" y="1717638"/>
                  <a:pt x="1713233" y="1649114"/>
                  <a:pt x="1721362" y="1581374"/>
                </a:cubicBezTo>
                <a:cubicBezTo>
                  <a:pt x="1724064" y="1558856"/>
                  <a:pt x="1737378" y="1538830"/>
                  <a:pt x="1742878" y="1516828"/>
                </a:cubicBezTo>
                <a:cubicBezTo>
                  <a:pt x="1746464" y="1502485"/>
                  <a:pt x="1749387" y="1487959"/>
                  <a:pt x="1753635" y="1473798"/>
                </a:cubicBezTo>
                <a:cubicBezTo>
                  <a:pt x="1760152" y="1452075"/>
                  <a:pt x="1769651" y="1431254"/>
                  <a:pt x="1775151" y="1409252"/>
                </a:cubicBezTo>
                <a:lnTo>
                  <a:pt x="1785908" y="1366221"/>
                </a:lnTo>
                <a:cubicBezTo>
                  <a:pt x="1789494" y="1333948"/>
                  <a:pt x="1793853" y="1301752"/>
                  <a:pt x="1796666" y="1269403"/>
                </a:cubicBezTo>
                <a:cubicBezTo>
                  <a:pt x="1801026" y="1219262"/>
                  <a:pt x="1801866" y="1168818"/>
                  <a:pt x="1807424" y="1118795"/>
                </a:cubicBezTo>
                <a:cubicBezTo>
                  <a:pt x="1810482" y="1091272"/>
                  <a:pt x="1821520" y="1069460"/>
                  <a:pt x="1828939" y="1043492"/>
                </a:cubicBezTo>
                <a:cubicBezTo>
                  <a:pt x="1833001" y="1029276"/>
                  <a:pt x="1836110" y="1014805"/>
                  <a:pt x="1839696" y="1000461"/>
                </a:cubicBezTo>
                <a:cubicBezTo>
                  <a:pt x="1836110" y="953845"/>
                  <a:pt x="1837064" y="906655"/>
                  <a:pt x="1828939" y="860612"/>
                </a:cubicBezTo>
                <a:cubicBezTo>
                  <a:pt x="1826152" y="844819"/>
                  <a:pt x="1815923" y="831180"/>
                  <a:pt x="1807424" y="817581"/>
                </a:cubicBezTo>
                <a:cubicBezTo>
                  <a:pt x="1771394" y="759933"/>
                  <a:pt x="1778309" y="785408"/>
                  <a:pt x="1732120" y="731520"/>
                </a:cubicBezTo>
                <a:cubicBezTo>
                  <a:pt x="1683016" y="674232"/>
                  <a:pt x="1742281" y="722929"/>
                  <a:pt x="1678332" y="666974"/>
                </a:cubicBezTo>
                <a:cubicBezTo>
                  <a:pt x="1661052" y="651854"/>
                  <a:pt x="1640780" y="640180"/>
                  <a:pt x="1624544" y="623944"/>
                </a:cubicBezTo>
                <a:cubicBezTo>
                  <a:pt x="1615402" y="614802"/>
                  <a:pt x="1612845" y="600085"/>
                  <a:pt x="1603028" y="591671"/>
                </a:cubicBezTo>
                <a:cubicBezTo>
                  <a:pt x="1587153" y="578064"/>
                  <a:pt x="1565967" y="571943"/>
                  <a:pt x="1549240" y="559398"/>
                </a:cubicBezTo>
                <a:cubicBezTo>
                  <a:pt x="1537069" y="550270"/>
                  <a:pt x="1528654" y="536864"/>
                  <a:pt x="1516967" y="527125"/>
                </a:cubicBezTo>
                <a:cubicBezTo>
                  <a:pt x="1507035" y="518848"/>
                  <a:pt x="1494510" y="514024"/>
                  <a:pt x="1484694" y="505610"/>
                </a:cubicBezTo>
                <a:cubicBezTo>
                  <a:pt x="1469293" y="492409"/>
                  <a:pt x="1458282" y="474212"/>
                  <a:pt x="1441664" y="462579"/>
                </a:cubicBezTo>
                <a:cubicBezTo>
                  <a:pt x="1421958" y="448784"/>
                  <a:pt x="1397745" y="442682"/>
                  <a:pt x="1377118" y="430306"/>
                </a:cubicBezTo>
                <a:cubicBezTo>
                  <a:pt x="1365765" y="423494"/>
                  <a:pt x="1318704" y="384025"/>
                  <a:pt x="1301814" y="376518"/>
                </a:cubicBezTo>
                <a:cubicBezTo>
                  <a:pt x="1281090" y="367307"/>
                  <a:pt x="1258783" y="362175"/>
                  <a:pt x="1237268" y="355003"/>
                </a:cubicBezTo>
                <a:cubicBezTo>
                  <a:pt x="1162164" y="279899"/>
                  <a:pt x="1245376" y="353489"/>
                  <a:pt x="1172722" y="311972"/>
                </a:cubicBezTo>
                <a:cubicBezTo>
                  <a:pt x="1142891" y="294925"/>
                  <a:pt x="1130314" y="280320"/>
                  <a:pt x="1108176" y="258184"/>
                </a:cubicBezTo>
                <a:cubicBezTo>
                  <a:pt x="1085527" y="190236"/>
                  <a:pt x="1109340" y="193638"/>
                  <a:pt x="1075904" y="193638"/>
                </a:cubicBezTo>
              </a:path>
            </a:pathLst>
          </a:custGeom>
          <a:noFill/>
          <a:ln w="63500" cmpd="sng">
            <a:solidFill>
              <a:schemeClr val="accent1">
                <a:lumMod val="75000"/>
                <a:alpha val="57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9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6" grpId="0" animBg="1"/>
      <p:bldP spid="94" grpId="0"/>
      <p:bldP spid="119" grpId="0"/>
      <p:bldP spid="120" grpId="0" animBg="1"/>
      <p:bldP spid="123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Memory aid:</a:t>
            </a:r>
          </a:p>
          <a:p>
            <a:pPr marL="452628" indent="-342900"/>
            <a:r>
              <a:rPr lang="en-US" sz="2800" b="1" i="1" dirty="0"/>
              <a:t>G has an EC  </a:t>
            </a:r>
            <a:r>
              <a:rPr lang="en-US" sz="2800" b="1" i="1" dirty="0" err="1"/>
              <a:t>iff</a:t>
            </a:r>
            <a:r>
              <a:rPr lang="en-US" sz="2800" b="1" i="1" dirty="0"/>
              <a:t>  </a:t>
            </a:r>
            <a:r>
              <a:rPr lang="en-US" sz="2800" b="1" i="1" dirty="0" smtClean="0"/>
              <a:t>#odd vertices = 0</a:t>
            </a:r>
          </a:p>
          <a:p>
            <a:pPr marL="452628" indent="-342900"/>
            <a:r>
              <a:rPr lang="en-US" sz="2800" b="1" i="1" dirty="0" smtClean="0"/>
              <a:t>G </a:t>
            </a:r>
            <a:r>
              <a:rPr lang="en-US" sz="2800" b="1" i="1" dirty="0"/>
              <a:t>has an </a:t>
            </a:r>
            <a:r>
              <a:rPr lang="en-US" sz="2800" b="1" i="1" dirty="0" smtClean="0"/>
              <a:t>EP  </a:t>
            </a:r>
            <a:r>
              <a:rPr lang="en-US" sz="2800" b="1" i="1" dirty="0" err="1" smtClean="0"/>
              <a:t>iff</a:t>
            </a:r>
            <a:r>
              <a:rPr lang="en-US" sz="2800" b="1" i="1" dirty="0" smtClean="0"/>
              <a:t>  #odd vertices = 2</a:t>
            </a:r>
          </a:p>
          <a:p>
            <a:pPr marL="603504" lvl="2" indent="0">
              <a:buNone/>
            </a:pPr>
            <a:r>
              <a:rPr lang="en-US" sz="2600" b="1" i="1" dirty="0" smtClean="0">
                <a:solidFill>
                  <a:srgbClr val="0070C0"/>
                </a:solidFill>
              </a:rPr>
              <a:t>   (EP means that is not EC)</a:t>
            </a:r>
          </a:p>
          <a:p>
            <a:pPr marL="603504" lvl="2" indent="0">
              <a:buNone/>
            </a:pPr>
            <a:endParaRPr lang="en-US" sz="2600" b="1" i="1" dirty="0">
              <a:solidFill>
                <a:srgbClr val="0070C0"/>
              </a:solidFill>
            </a:endParaRPr>
          </a:p>
          <a:p>
            <a:pPr marL="109728" indent="0">
              <a:spcBef>
                <a:spcPts val="1800"/>
              </a:spcBef>
              <a:buNone/>
            </a:pPr>
            <a:r>
              <a:rPr lang="en-US" sz="2800" b="1" dirty="0" smtClean="0">
                <a:latin typeface="Segoe Print" panose="02000600000000000000" pitchFamily="2" charset="0"/>
              </a:rPr>
              <a:t>There is an algorithm to find EC in a graph that is worst case </a:t>
            </a:r>
            <a:r>
              <a:rPr lang="en-US" sz="28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O( |E|+|V| )</a:t>
            </a:r>
            <a:endParaRPr lang="en-US" sz="28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365760" lvl="1" indent="0">
              <a:buNone/>
            </a:pPr>
            <a:endParaRPr lang="en-US" sz="2400" b="1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Path, Circuit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77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2400" b="1" dirty="0" smtClean="0"/>
              <a:t>Given undirected unweighted </a:t>
            </a:r>
            <a:r>
              <a:rPr lang="en-US" sz="2400" b="1" dirty="0" smtClean="0">
                <a:solidFill>
                  <a:srgbClr val="C00000"/>
                </a:solidFill>
              </a:rPr>
              <a:t>G=(V,E)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300" b="1" dirty="0" smtClean="0"/>
              <a:t>1) </a:t>
            </a:r>
            <a:r>
              <a:rPr lang="en-US" sz="2300" b="1" i="1" dirty="0" smtClean="0">
                <a:solidFill>
                  <a:srgbClr val="0070C0"/>
                </a:solidFill>
              </a:rPr>
              <a:t>Start with empty </a:t>
            </a:r>
            <a:r>
              <a:rPr lang="en-US" sz="2300" b="1" i="1" dirty="0" err="1" smtClean="0">
                <a:solidFill>
                  <a:srgbClr val="C00000"/>
                </a:solidFill>
              </a:rPr>
              <a:t>tmp</a:t>
            </a:r>
            <a:r>
              <a:rPr lang="en-US" sz="2300" b="1" i="1" dirty="0" smtClean="0">
                <a:solidFill>
                  <a:srgbClr val="0070C0"/>
                </a:solidFill>
              </a:rPr>
              <a:t> stack, empty </a:t>
            </a:r>
            <a:r>
              <a:rPr lang="en-US" sz="2300" b="1" i="1" dirty="0" smtClean="0">
                <a:solidFill>
                  <a:srgbClr val="C00000"/>
                </a:solidFill>
              </a:rPr>
              <a:t>EC </a:t>
            </a:r>
            <a:r>
              <a:rPr lang="en-US" sz="2300" b="1" i="1" dirty="0" smtClean="0">
                <a:solidFill>
                  <a:srgbClr val="0070C0"/>
                </a:solidFill>
              </a:rPr>
              <a:t>stack</a:t>
            </a:r>
          </a:p>
          <a:p>
            <a:pPr marL="109728" indent="0">
              <a:buNone/>
            </a:pPr>
            <a:r>
              <a:rPr lang="en-US" sz="2100" b="1" dirty="0" smtClean="0"/>
              <a:t>    If </a:t>
            </a:r>
            <a:r>
              <a:rPr lang="en-US" sz="2100" b="1" dirty="0" smtClean="0"/>
              <a:t>0 odd nodes </a:t>
            </a:r>
            <a:r>
              <a:rPr lang="en-US" sz="2100" b="1" dirty="0" smtClean="0"/>
              <a:t>pick any </a:t>
            </a:r>
            <a:r>
              <a:rPr lang="en-US" sz="2100" b="1" dirty="0" smtClean="0"/>
              <a:t>as </a:t>
            </a:r>
            <a:r>
              <a:rPr lang="en-US" sz="2100" b="1" dirty="0" err="1" smtClean="0">
                <a:solidFill>
                  <a:srgbClr val="C00000"/>
                </a:solidFill>
              </a:rPr>
              <a:t>cn</a:t>
            </a:r>
            <a:r>
              <a:rPr lang="en-US" sz="2100" b="1" dirty="0" smtClean="0"/>
              <a:t>, the </a:t>
            </a:r>
            <a:r>
              <a:rPr lang="en-US" sz="2100" b="1" dirty="0" err="1" smtClean="0"/>
              <a:t>curr</a:t>
            </a:r>
            <a:r>
              <a:rPr lang="en-US" sz="2100" b="1" dirty="0" smtClean="0"/>
              <a:t> node</a:t>
            </a:r>
          </a:p>
          <a:p>
            <a:pPr marL="109728" indent="0">
              <a:buNone/>
            </a:pPr>
            <a:r>
              <a:rPr lang="en-US" sz="2100" b="1" dirty="0" smtClean="0"/>
              <a:t>    else if 2 </a:t>
            </a:r>
            <a:r>
              <a:rPr lang="en-US" sz="2100" b="1" dirty="0" smtClean="0"/>
              <a:t>odd </a:t>
            </a:r>
            <a:r>
              <a:rPr lang="en-US" sz="2100" b="1" dirty="0" smtClean="0"/>
              <a:t>nodes </a:t>
            </a:r>
            <a:r>
              <a:rPr lang="en-US" sz="2100" b="1" smtClean="0"/>
              <a:t>pick </a:t>
            </a:r>
            <a:r>
              <a:rPr lang="en-US" sz="2100" b="1" smtClean="0"/>
              <a:t>one odd </a:t>
            </a:r>
            <a:r>
              <a:rPr lang="en-US" sz="2100" b="1" dirty="0" smtClean="0"/>
              <a:t>as </a:t>
            </a:r>
            <a:r>
              <a:rPr lang="en-US" sz="2100" b="1" dirty="0" err="1" smtClean="0">
                <a:solidFill>
                  <a:srgbClr val="C00000"/>
                </a:solidFill>
              </a:rPr>
              <a:t>cn</a:t>
            </a:r>
            <a:r>
              <a:rPr lang="en-US" sz="2100" b="1" dirty="0" smtClean="0"/>
              <a:t>, the </a:t>
            </a:r>
            <a:r>
              <a:rPr lang="en-US" sz="2100" b="1" dirty="0" err="1" smtClean="0"/>
              <a:t>curr</a:t>
            </a:r>
            <a:r>
              <a:rPr lang="en-US" sz="2100" b="1" dirty="0" smtClean="0"/>
              <a:t> node</a:t>
            </a:r>
          </a:p>
          <a:p>
            <a:pPr marL="109728" indent="0">
              <a:buNone/>
            </a:pPr>
            <a:r>
              <a:rPr lang="en-US" sz="2100" b="1" dirty="0" smtClean="0"/>
              <a:t>    else no EP/EC: end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300" b="1" dirty="0" smtClean="0"/>
              <a:t>2) </a:t>
            </a:r>
            <a:r>
              <a:rPr lang="en-US" sz="2300" b="1" i="1" dirty="0" smtClean="0">
                <a:solidFill>
                  <a:srgbClr val="0070C0"/>
                </a:solidFill>
              </a:rPr>
              <a:t>If </a:t>
            </a:r>
            <a:r>
              <a:rPr lang="en-US" sz="2300" b="1" i="1" dirty="0" err="1" smtClean="0">
                <a:solidFill>
                  <a:srgbClr val="C00000"/>
                </a:solidFill>
              </a:rPr>
              <a:t>cn</a:t>
            </a:r>
            <a:r>
              <a:rPr lang="en-US" sz="2300" b="1" i="1" dirty="0" smtClean="0">
                <a:solidFill>
                  <a:srgbClr val="C00000"/>
                </a:solidFill>
              </a:rPr>
              <a:t> </a:t>
            </a:r>
            <a:r>
              <a:rPr lang="en-US" sz="2300" b="1" i="1" dirty="0" smtClean="0">
                <a:solidFill>
                  <a:srgbClr val="0070C0"/>
                </a:solidFill>
              </a:rPr>
              <a:t>has no neighbors:</a:t>
            </a:r>
          </a:p>
          <a:p>
            <a:pPr marL="365760" lvl="1" indent="0">
              <a:buNone/>
            </a:pPr>
            <a:r>
              <a:rPr lang="en-US" sz="2000" b="1" dirty="0" smtClean="0"/>
              <a:t>    push </a:t>
            </a:r>
            <a:r>
              <a:rPr lang="en-US" sz="2000" b="1" dirty="0" err="1" smtClean="0">
                <a:solidFill>
                  <a:srgbClr val="C00000"/>
                </a:solidFill>
              </a:rPr>
              <a:t>cn</a:t>
            </a:r>
            <a:r>
              <a:rPr lang="en-US" sz="2000" b="1" dirty="0" smtClean="0"/>
              <a:t> to </a:t>
            </a:r>
            <a:r>
              <a:rPr lang="en-US" sz="2000" b="1" dirty="0" smtClean="0">
                <a:solidFill>
                  <a:srgbClr val="C00000"/>
                </a:solidFill>
              </a:rPr>
              <a:t>EC</a:t>
            </a:r>
            <a:r>
              <a:rPr lang="en-US" sz="2000" b="1" dirty="0" smtClean="0"/>
              <a:t> stack</a:t>
            </a:r>
          </a:p>
          <a:p>
            <a:pPr marL="365760" lvl="1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C00000"/>
                </a:solidFill>
              </a:rPr>
              <a:t>cn</a:t>
            </a:r>
            <a:r>
              <a:rPr lang="en-US" sz="2000" b="1" dirty="0" smtClean="0"/>
              <a:t> = pop </a:t>
            </a:r>
            <a:r>
              <a:rPr lang="en-US" sz="2000" b="1" dirty="0" err="1" smtClean="0">
                <a:solidFill>
                  <a:srgbClr val="C00000"/>
                </a:solidFill>
              </a:rPr>
              <a:t>tmp</a:t>
            </a:r>
            <a:r>
              <a:rPr lang="en-US" sz="2000" b="1" dirty="0" smtClean="0"/>
              <a:t> stack</a:t>
            </a:r>
          </a:p>
          <a:p>
            <a:pPr marL="109728" indent="0">
              <a:buNone/>
            </a:pPr>
            <a:r>
              <a:rPr lang="en-US" sz="2400" b="1" dirty="0" smtClean="0"/>
              <a:t>    </a:t>
            </a:r>
            <a:r>
              <a:rPr lang="en-US" sz="2300" b="1" i="1" dirty="0">
                <a:solidFill>
                  <a:srgbClr val="0070C0"/>
                </a:solidFill>
              </a:rPr>
              <a:t>E</a:t>
            </a:r>
            <a:r>
              <a:rPr lang="en-US" sz="2300" b="1" i="1" dirty="0" smtClean="0">
                <a:solidFill>
                  <a:srgbClr val="0070C0"/>
                </a:solidFill>
              </a:rPr>
              <a:t>lse // </a:t>
            </a:r>
            <a:r>
              <a:rPr lang="en-US" sz="2300" b="1" i="1" dirty="0" err="1" smtClean="0">
                <a:solidFill>
                  <a:srgbClr val="0070C0"/>
                </a:solidFill>
              </a:rPr>
              <a:t>cn</a:t>
            </a:r>
            <a:r>
              <a:rPr lang="en-US" sz="2300" b="1" i="1" dirty="0" smtClean="0">
                <a:solidFill>
                  <a:srgbClr val="0070C0"/>
                </a:solidFill>
              </a:rPr>
              <a:t> has neighbors</a:t>
            </a:r>
          </a:p>
          <a:p>
            <a:pPr marL="365760" lvl="1" indent="0">
              <a:buNone/>
            </a:pPr>
            <a:r>
              <a:rPr lang="en-US" sz="2000" b="1" dirty="0" smtClean="0"/>
              <a:t>    push </a:t>
            </a:r>
            <a:r>
              <a:rPr lang="en-US" sz="2000" b="1" dirty="0" err="1" smtClean="0">
                <a:solidFill>
                  <a:srgbClr val="C00000"/>
                </a:solidFill>
              </a:rPr>
              <a:t>cn</a:t>
            </a:r>
            <a:r>
              <a:rPr lang="en-US" sz="2000" b="1" dirty="0" smtClean="0"/>
              <a:t> to </a:t>
            </a:r>
            <a:r>
              <a:rPr lang="en-US" sz="2000" b="1" dirty="0" err="1" smtClean="0">
                <a:solidFill>
                  <a:srgbClr val="C00000"/>
                </a:solidFill>
              </a:rPr>
              <a:t>tmp</a:t>
            </a:r>
            <a:r>
              <a:rPr lang="en-US" sz="2000" b="1" dirty="0" smtClean="0"/>
              <a:t> stack</a:t>
            </a:r>
          </a:p>
          <a:p>
            <a:pPr marL="365760" lvl="1" indent="0">
              <a:buNone/>
            </a:pPr>
            <a:r>
              <a:rPr lang="en-US" sz="2000" b="1" dirty="0" smtClean="0"/>
              <a:t>    pick any neighbor </a:t>
            </a:r>
            <a:r>
              <a:rPr lang="en-US" sz="2000" b="1" dirty="0" err="1" smtClean="0">
                <a:solidFill>
                  <a:srgbClr val="C00000"/>
                </a:solidFill>
              </a:rPr>
              <a:t>nb</a:t>
            </a:r>
            <a:r>
              <a:rPr lang="en-US" sz="2000" b="1" dirty="0" smtClean="0"/>
              <a:t> of </a:t>
            </a:r>
            <a:r>
              <a:rPr lang="en-US" sz="2000" b="1" dirty="0" err="1" smtClean="0">
                <a:solidFill>
                  <a:srgbClr val="C00000"/>
                </a:solidFill>
              </a:rPr>
              <a:t>cn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000" b="1" dirty="0" smtClean="0"/>
              <a:t>    remove edge 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cn,nb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sz="2000" b="1" dirty="0" smtClean="0"/>
              <a:t>    make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nb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/>
              <a:t>the new </a:t>
            </a:r>
            <a:r>
              <a:rPr lang="en-US" sz="2000" b="1" dirty="0" err="1" smtClean="0">
                <a:solidFill>
                  <a:srgbClr val="C00000"/>
                </a:solidFill>
              </a:rPr>
              <a:t>cn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1800"/>
              </a:spcBef>
              <a:buNone/>
            </a:pPr>
            <a:r>
              <a:rPr lang="en-US" sz="2300" b="1" dirty="0" smtClean="0"/>
              <a:t>3</a:t>
            </a:r>
            <a:r>
              <a:rPr lang="en-US" sz="2300" b="1" i="1" dirty="0" smtClean="0"/>
              <a:t>) </a:t>
            </a:r>
            <a:r>
              <a:rPr lang="en-US" sz="2300" b="1" i="1" dirty="0" smtClean="0">
                <a:solidFill>
                  <a:srgbClr val="0070C0"/>
                </a:solidFill>
              </a:rPr>
              <a:t>Repeat step 2 until </a:t>
            </a:r>
          </a:p>
          <a:p>
            <a:pPr marL="36576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cn</a:t>
            </a:r>
            <a:r>
              <a:rPr lang="en-US" sz="2000" b="1" dirty="0" smtClean="0"/>
              <a:t> has no neighbors and </a:t>
            </a:r>
            <a:r>
              <a:rPr lang="en-US" sz="2000" b="1" dirty="0" err="1" smtClean="0">
                <a:solidFill>
                  <a:srgbClr val="C00000"/>
                </a:solidFill>
              </a:rPr>
              <a:t>tmp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/>
              <a:t>stack is empty</a:t>
            </a:r>
          </a:p>
          <a:p>
            <a:pPr marL="365760" lvl="1" indent="0">
              <a:buNone/>
            </a:pP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Algorithm for EP/EC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2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latin typeface="Segoe Print" panose="02000600000000000000" pitchFamily="2" charset="0"/>
              </a:rPr>
              <a:t>Inventing graphs allowed Euler to begin defining what we now know as </a:t>
            </a:r>
            <a:r>
              <a:rPr lang="en-US" sz="28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topology</a:t>
            </a:r>
          </a:p>
          <a:p>
            <a:pPr marL="365760" lvl="1" indent="0">
              <a:buNone/>
            </a:pPr>
            <a:endParaRPr lang="en-US" sz="2400" b="1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and Topology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514" y="2819400"/>
            <a:ext cx="2714627" cy="2567209"/>
            <a:chOff x="858514" y="2819400"/>
            <a:chExt cx="2714627" cy="2567209"/>
          </a:xfrm>
        </p:grpSpPr>
        <p:grpSp>
          <p:nvGrpSpPr>
            <p:cNvPr id="61" name="Group 60"/>
            <p:cNvGrpSpPr/>
            <p:nvPr/>
          </p:nvGrpSpPr>
          <p:grpSpPr>
            <a:xfrm>
              <a:off x="858514" y="2819400"/>
              <a:ext cx="2714627" cy="2567209"/>
              <a:chOff x="858514" y="2819400"/>
              <a:chExt cx="2714627" cy="256720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8514" y="2819400"/>
                <a:ext cx="2714627" cy="2567209"/>
                <a:chOff x="914399" y="2488640"/>
                <a:chExt cx="2068287" cy="193473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479365" y="3028300"/>
                  <a:ext cx="152400" cy="152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830286" y="2488641"/>
                  <a:ext cx="152400" cy="152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14399" y="2488640"/>
                  <a:ext cx="152400" cy="152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830286" y="4270970"/>
                  <a:ext cx="152400" cy="152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916831" y="4270970"/>
                  <a:ext cx="152400" cy="152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36" idx="3"/>
                  <a:endCxn id="9" idx="7"/>
                </p:cNvCxnSpPr>
                <p:nvPr/>
              </p:nvCxnSpPr>
              <p:spPr>
                <a:xfrm flipH="1">
                  <a:off x="1046912" y="3840373"/>
                  <a:ext cx="459547" cy="452916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6" idx="3"/>
                  <a:endCxn id="35" idx="7"/>
                </p:cNvCxnSpPr>
                <p:nvPr/>
              </p:nvCxnSpPr>
              <p:spPr>
                <a:xfrm flipH="1">
                  <a:off x="2336903" y="2618722"/>
                  <a:ext cx="515701" cy="433459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8" idx="2"/>
                  <a:endCxn id="9" idx="6"/>
                </p:cNvCxnSpPr>
                <p:nvPr/>
              </p:nvCxnSpPr>
              <p:spPr>
                <a:xfrm flipH="1">
                  <a:off x="1069231" y="4347170"/>
                  <a:ext cx="176105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2"/>
                  <a:endCxn id="7" idx="6"/>
                </p:cNvCxnSpPr>
                <p:nvPr/>
              </p:nvCxnSpPr>
              <p:spPr>
                <a:xfrm flipH="1" flipV="1">
                  <a:off x="1066799" y="2564840"/>
                  <a:ext cx="1763487" cy="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37" idx="5"/>
                  <a:endCxn id="8" idx="1"/>
                </p:cNvCxnSpPr>
                <p:nvPr/>
              </p:nvCxnSpPr>
              <p:spPr>
                <a:xfrm>
                  <a:off x="2332760" y="3840235"/>
                  <a:ext cx="519845" cy="453054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6" idx="4"/>
                  <a:endCxn id="8" idx="0"/>
                </p:cNvCxnSpPr>
                <p:nvPr/>
              </p:nvCxnSpPr>
              <p:spPr>
                <a:xfrm>
                  <a:off x="2906487" y="2641041"/>
                  <a:ext cx="0" cy="1629929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7" idx="4"/>
                  <a:endCxn id="9" idx="0"/>
                </p:cNvCxnSpPr>
                <p:nvPr/>
              </p:nvCxnSpPr>
              <p:spPr>
                <a:xfrm>
                  <a:off x="990599" y="2641040"/>
                  <a:ext cx="2432" cy="162993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7" idx="5"/>
                  <a:endCxn id="5" idx="1"/>
                </p:cNvCxnSpPr>
                <p:nvPr/>
              </p:nvCxnSpPr>
              <p:spPr>
                <a:xfrm>
                  <a:off x="1044480" y="2618721"/>
                  <a:ext cx="457203" cy="43189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2554819" y="3537552"/>
                <a:ext cx="200025" cy="20222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06300" y="4440419"/>
                <a:ext cx="200025" cy="20222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549381" y="4440236"/>
                <a:ext cx="200025" cy="20222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35" idx="4"/>
                <a:endCxn id="37" idx="0"/>
              </p:cNvCxnSpPr>
              <p:nvPr/>
            </p:nvCxnSpPr>
            <p:spPr>
              <a:xfrm flipH="1">
                <a:off x="2649394" y="3739773"/>
                <a:ext cx="5438" cy="70046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" idx="6"/>
                <a:endCxn id="35" idx="2"/>
              </p:cNvCxnSpPr>
              <p:nvPr/>
            </p:nvCxnSpPr>
            <p:spPr>
              <a:xfrm>
                <a:off x="1800057" y="3636590"/>
                <a:ext cx="754762" cy="207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6" idx="6"/>
                <a:endCxn id="37" idx="2"/>
              </p:cNvCxnSpPr>
              <p:nvPr/>
            </p:nvCxnSpPr>
            <p:spPr>
              <a:xfrm flipV="1">
                <a:off x="1806325" y="4541347"/>
                <a:ext cx="743056" cy="18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>
              <a:stCxn id="5" idx="4"/>
              <a:endCxn id="36" idx="0"/>
            </p:cNvCxnSpPr>
            <p:nvPr/>
          </p:nvCxnSpPr>
          <p:spPr>
            <a:xfrm>
              <a:off x="1700045" y="3737700"/>
              <a:ext cx="6268" cy="7027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876879" y="2780491"/>
            <a:ext cx="461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is a cube (3D) “stretched” flattened to 2D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81361" y="3897953"/>
            <a:ext cx="485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The graph allows us to study some properties of the cube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1361" y="5015415"/>
            <a:ext cx="485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Every convex polyhedron can be projected into 2D as a connected planar graph</a:t>
            </a:r>
          </a:p>
        </p:txBody>
      </p:sp>
    </p:spTree>
    <p:extLst>
      <p:ext uri="{BB962C8B-B14F-4D97-AF65-F5344CB8AC3E}">
        <p14:creationId xmlns:p14="http://schemas.microsoft.com/office/powerpoint/2010/main" val="39129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Can a bug crawl along all edges of the cube without crossing any twice?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and Topology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5800" y="2830158"/>
            <a:ext cx="2714627" cy="2567209"/>
            <a:chOff x="858514" y="2819400"/>
            <a:chExt cx="2714627" cy="2567209"/>
          </a:xfrm>
        </p:grpSpPr>
        <p:grpSp>
          <p:nvGrpSpPr>
            <p:cNvPr id="4" name="Group 3"/>
            <p:cNvGrpSpPr/>
            <p:nvPr/>
          </p:nvGrpSpPr>
          <p:grpSpPr>
            <a:xfrm>
              <a:off x="858514" y="2819400"/>
              <a:ext cx="2714627" cy="2567209"/>
              <a:chOff x="914399" y="2488640"/>
              <a:chExt cx="2068287" cy="193473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79365" y="3028300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830286" y="2488641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14399" y="2488640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30286" y="4270970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6831" y="4270970"/>
                <a:ext cx="152400" cy="1524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36" idx="3"/>
                <a:endCxn id="9" idx="7"/>
              </p:cNvCxnSpPr>
              <p:nvPr/>
            </p:nvCxnSpPr>
            <p:spPr>
              <a:xfrm flipH="1">
                <a:off x="1046912" y="3840373"/>
                <a:ext cx="459547" cy="45291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6" idx="3"/>
                <a:endCxn id="35" idx="7"/>
              </p:cNvCxnSpPr>
              <p:nvPr/>
            </p:nvCxnSpPr>
            <p:spPr>
              <a:xfrm flipH="1">
                <a:off x="2336903" y="2618722"/>
                <a:ext cx="515701" cy="43345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2"/>
                <a:endCxn id="9" idx="6"/>
              </p:cNvCxnSpPr>
              <p:nvPr/>
            </p:nvCxnSpPr>
            <p:spPr>
              <a:xfrm flipH="1">
                <a:off x="1069231" y="4347170"/>
                <a:ext cx="176105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2"/>
                <a:endCxn id="7" idx="6"/>
              </p:cNvCxnSpPr>
              <p:nvPr/>
            </p:nvCxnSpPr>
            <p:spPr>
              <a:xfrm flipH="1" flipV="1">
                <a:off x="1066799" y="2564840"/>
                <a:ext cx="1763487" cy="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5"/>
                <a:endCxn id="8" idx="1"/>
              </p:cNvCxnSpPr>
              <p:nvPr/>
            </p:nvCxnSpPr>
            <p:spPr>
              <a:xfrm>
                <a:off x="2332760" y="3840235"/>
                <a:ext cx="519845" cy="45305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6" idx="4"/>
                <a:endCxn id="8" idx="0"/>
              </p:cNvCxnSpPr>
              <p:nvPr/>
            </p:nvCxnSpPr>
            <p:spPr>
              <a:xfrm>
                <a:off x="2906487" y="2641041"/>
                <a:ext cx="0" cy="162992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4"/>
                <a:endCxn id="9" idx="0"/>
              </p:cNvCxnSpPr>
              <p:nvPr/>
            </p:nvCxnSpPr>
            <p:spPr>
              <a:xfrm>
                <a:off x="990599" y="2641040"/>
                <a:ext cx="2432" cy="162993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5" idx="1"/>
              </p:cNvCxnSpPr>
              <p:nvPr/>
            </p:nvCxnSpPr>
            <p:spPr>
              <a:xfrm>
                <a:off x="1044480" y="2618721"/>
                <a:ext cx="457203" cy="4318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2554819" y="3537552"/>
              <a:ext cx="200025" cy="2022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06300" y="4440419"/>
              <a:ext cx="200025" cy="2022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9381" y="4440236"/>
              <a:ext cx="200025" cy="2022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5" idx="4"/>
              <a:endCxn id="37" idx="0"/>
            </p:cNvCxnSpPr>
            <p:nvPr/>
          </p:nvCxnSpPr>
          <p:spPr>
            <a:xfrm flipH="1">
              <a:off x="2649394" y="3739773"/>
              <a:ext cx="5438" cy="7004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6"/>
              <a:endCxn id="35" idx="2"/>
            </p:cNvCxnSpPr>
            <p:nvPr/>
          </p:nvCxnSpPr>
          <p:spPr>
            <a:xfrm>
              <a:off x="1800057" y="3636590"/>
              <a:ext cx="754762" cy="207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6" idx="6"/>
              <a:endCxn id="37" idx="2"/>
            </p:cNvCxnSpPr>
            <p:nvPr/>
          </p:nvCxnSpPr>
          <p:spPr>
            <a:xfrm flipV="1">
              <a:off x="1806325" y="4541347"/>
              <a:ext cx="743056" cy="18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4"/>
              <a:endCxn id="36" idx="0"/>
            </p:cNvCxnSpPr>
            <p:nvPr/>
          </p:nvCxnSpPr>
          <p:spPr>
            <a:xfrm>
              <a:off x="1700045" y="3737700"/>
              <a:ext cx="6268" cy="7027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839662" y="2878277"/>
            <a:ext cx="483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Sounds like EP in 3-space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26552" y="3384925"/>
            <a:ext cx="485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So maybe we can do EP on the flattened graph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39662" y="4800581"/>
            <a:ext cx="48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#odd vertices = 8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75531" y="2472887"/>
            <a:ext cx="2794016" cy="3365307"/>
            <a:chOff x="475531" y="2472887"/>
            <a:chExt cx="2794016" cy="3365307"/>
          </a:xfrm>
        </p:grpSpPr>
        <p:sp>
          <p:nvSpPr>
            <p:cNvPr id="19" name="TextBox 18"/>
            <p:cNvSpPr txBox="1"/>
            <p:nvPr/>
          </p:nvSpPr>
          <p:spPr>
            <a:xfrm>
              <a:off x="475531" y="247288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1301" y="546886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64098" y="247288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88547" y="542730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4389" y="470970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23858" y="470651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34326" y="354623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1879" y="363954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36870" y="5355401"/>
            <a:ext cx="48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 EC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(needs 0 odds)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7766" y="5757855"/>
            <a:ext cx="48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 EP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(needs exactly 2 odds)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26552" y="4313900"/>
            <a:ext cx="48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ompute degree of all vertices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39662" y="1884857"/>
            <a:ext cx="4725320" cy="781191"/>
            <a:chOff x="3839662" y="1884857"/>
            <a:chExt cx="4725320" cy="781191"/>
          </a:xfrm>
        </p:grpSpPr>
        <p:sp>
          <p:nvSpPr>
            <p:cNvPr id="21" name="Rounded Rectangle 20"/>
            <p:cNvSpPr/>
            <p:nvPr/>
          </p:nvSpPr>
          <p:spPr>
            <a:xfrm>
              <a:off x="3839662" y="1884857"/>
              <a:ext cx="4725320" cy="78119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01392" y="2025374"/>
              <a:ext cx="425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Eras Demi ITC" panose="020B0805030504020804" pitchFamily="34" charset="0"/>
                </a:rPr>
                <a:t>No, tough luck for the bug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8" grpId="0"/>
      <p:bldP spid="59" grpId="0"/>
      <p:bldP spid="60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Given undirected connected graph </a:t>
            </a:r>
            <a:r>
              <a:rPr lang="en-US" sz="2400" b="1" dirty="0" smtClean="0">
                <a:solidFill>
                  <a:srgbClr val="C00000"/>
                </a:solidFill>
              </a:rPr>
              <a:t>G=(V,E)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Hamiltonian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Path (HP): 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path in G that contains each </a:t>
            </a:r>
            <a:r>
              <a:rPr lang="en-US" sz="2400" b="1" i="1" dirty="0" smtClean="0"/>
              <a:t>vertex</a:t>
            </a: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</a:rPr>
              <a:t>once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Hamiltonian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Circuit (HC):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</a:rPr>
              <a:t> HP with endpoints that are adjacent</a:t>
            </a:r>
            <a:endParaRPr lang="en-US" sz="2400" b="1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Hamiltonian Path, Cycle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62400" y="3693441"/>
            <a:ext cx="26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HC:  </a:t>
            </a:r>
            <a:r>
              <a:rPr lang="en-US" b="1" dirty="0" smtClean="0">
                <a:solidFill>
                  <a:srgbClr val="0070C0"/>
                </a:solidFill>
              </a:rPr>
              <a:t>1, 2, 3, 4, 5, 1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970061" y="4046979"/>
            <a:ext cx="23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HP:  </a:t>
            </a:r>
            <a:r>
              <a:rPr lang="en-US" b="1" dirty="0" smtClean="0">
                <a:solidFill>
                  <a:srgbClr val="0070C0"/>
                </a:solidFill>
              </a:rPr>
              <a:t>1, 2, 3, 4, 5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970060" y="4585183"/>
            <a:ext cx="24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HC:  </a:t>
            </a:r>
            <a:r>
              <a:rPr lang="en-US" b="1" dirty="0" smtClean="0">
                <a:solidFill>
                  <a:srgbClr val="0070C0"/>
                </a:solidFill>
              </a:rPr>
              <a:t>2, 3, 4, 5, 1, 2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970060" y="4997032"/>
            <a:ext cx="254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HC:  </a:t>
            </a:r>
            <a:r>
              <a:rPr lang="en-US" b="1" dirty="0" smtClean="0">
                <a:solidFill>
                  <a:srgbClr val="0070C0"/>
                </a:solidFill>
              </a:rPr>
              <a:t>2, 3, 4, 1, 5, 2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21806" y="3943240"/>
            <a:ext cx="2514600" cy="1709959"/>
            <a:chOff x="685800" y="3754644"/>
            <a:chExt cx="2514600" cy="1709959"/>
          </a:xfrm>
        </p:grpSpPr>
        <p:grpSp>
          <p:nvGrpSpPr>
            <p:cNvPr id="182" name="Group 181"/>
            <p:cNvGrpSpPr/>
            <p:nvPr/>
          </p:nvGrpSpPr>
          <p:grpSpPr>
            <a:xfrm>
              <a:off x="685800" y="3754644"/>
              <a:ext cx="2514600" cy="1709959"/>
              <a:chOff x="1093233" y="3925233"/>
              <a:chExt cx="1945754" cy="1426003"/>
            </a:xfrm>
          </p:grpSpPr>
          <p:sp>
            <p:nvSpPr>
              <p:cNvPr id="59" name="Oval 58"/>
              <p:cNvSpPr/>
              <p:nvPr/>
            </p:nvSpPr>
            <p:spPr>
              <a:xfrm rot="5400000">
                <a:off x="2061781" y="4948188"/>
                <a:ext cx="410039" cy="3960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1093233" y="3925233"/>
                <a:ext cx="1945754" cy="1422659"/>
                <a:chOff x="1093233" y="3925233"/>
                <a:chExt cx="1945754" cy="142265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 rot="5400000">
                  <a:off x="1286589" y="3731877"/>
                  <a:ext cx="1220998" cy="1607709"/>
                  <a:chOff x="849530" y="2037710"/>
                  <a:chExt cx="930281" cy="1211620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856167" y="2218808"/>
                    <a:ext cx="308997" cy="29216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849530" y="2950848"/>
                    <a:ext cx="312410" cy="29848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>
                    <a:stCxn id="60" idx="3"/>
                    <a:endCxn id="8" idx="7"/>
                  </p:cNvCxnSpPr>
                  <p:nvPr/>
                </p:nvCxnSpPr>
                <p:spPr>
                  <a:xfrm rot="16200000" flipH="1" flipV="1">
                    <a:off x="1089474" y="2068152"/>
                    <a:ext cx="223878" cy="162993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stCxn id="58" idx="2"/>
                    <a:endCxn id="10" idx="6"/>
                  </p:cNvCxnSpPr>
                  <p:nvPr/>
                </p:nvCxnSpPr>
                <p:spPr>
                  <a:xfrm rot="16200000" flipH="1" flipV="1">
                    <a:off x="1391214" y="2870254"/>
                    <a:ext cx="561" cy="459109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>
                    <a:stCxn id="59" idx="2"/>
                    <a:endCxn id="8" idx="6"/>
                  </p:cNvCxnSpPr>
                  <p:nvPr/>
                </p:nvCxnSpPr>
                <p:spPr>
                  <a:xfrm rot="16200000" flipV="1">
                    <a:off x="1394387" y="2135664"/>
                    <a:ext cx="1" cy="458437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60" idx="5"/>
                    <a:endCxn id="59" idx="1"/>
                  </p:cNvCxnSpPr>
                  <p:nvPr/>
                </p:nvCxnSpPr>
                <p:spPr>
                  <a:xfrm rot="16200000" flipH="1">
                    <a:off x="1475765" y="2065762"/>
                    <a:ext cx="221644" cy="16554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59" idx="4"/>
                    <a:endCxn id="58" idx="0"/>
                  </p:cNvCxnSpPr>
                  <p:nvPr/>
                </p:nvCxnSpPr>
                <p:spPr>
                  <a:xfrm rot="16200000" flipH="1" flipV="1">
                    <a:off x="1560460" y="2730926"/>
                    <a:ext cx="436154" cy="2548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stCxn id="8" idx="4"/>
                    <a:endCxn id="10" idx="0"/>
                  </p:cNvCxnSpPr>
                  <p:nvPr/>
                </p:nvCxnSpPr>
                <p:spPr>
                  <a:xfrm rot="16200000" flipH="1" flipV="1">
                    <a:off x="788261" y="2728443"/>
                    <a:ext cx="439880" cy="493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8" idx="5"/>
                    <a:endCxn id="58" idx="1"/>
                  </p:cNvCxnSpPr>
                  <p:nvPr/>
                </p:nvCxnSpPr>
                <p:spPr>
                  <a:xfrm rot="16200000" flipH="1">
                    <a:off x="1130457" y="2457635"/>
                    <a:ext cx="525812" cy="546893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1175621" y="4011745"/>
                  <a:ext cx="231283" cy="282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58295" y="4011745"/>
                  <a:ext cx="214229" cy="282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2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 rot="5400000">
                  <a:off x="1086987" y="4944844"/>
                  <a:ext cx="410039" cy="39605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 rot="5400000">
                  <a:off x="2635938" y="4440976"/>
                  <a:ext cx="410039" cy="39605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170898" y="5017837"/>
                  <a:ext cx="208922" cy="282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5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726626" y="4521699"/>
                  <a:ext cx="219473" cy="282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3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33739" y="5017837"/>
                  <a:ext cx="196222" cy="282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4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cxnSp>
          <p:nvCxnSpPr>
            <p:cNvPr id="187" name="Straight Connector 186"/>
            <p:cNvCxnSpPr>
              <a:stCxn id="10" idx="7"/>
              <a:endCxn id="59" idx="3"/>
            </p:cNvCxnSpPr>
            <p:nvPr/>
          </p:nvCxnSpPr>
          <p:spPr>
            <a:xfrm>
              <a:off x="1122690" y="4174328"/>
              <a:ext cx="898807" cy="8705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3975847" y="5476925"/>
            <a:ext cx="23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HP:  </a:t>
            </a:r>
            <a:r>
              <a:rPr lang="en-US" b="1" dirty="0" smtClean="0">
                <a:solidFill>
                  <a:srgbClr val="0070C0"/>
                </a:solidFill>
              </a:rPr>
              <a:t>1, 5, 2, 4, 3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970061" y="5903142"/>
            <a:ext cx="23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HP:  </a:t>
            </a:r>
            <a:r>
              <a:rPr lang="en-US" b="1" dirty="0" smtClean="0">
                <a:solidFill>
                  <a:srgbClr val="0070C0"/>
                </a:solidFill>
              </a:rPr>
              <a:t>2, 5, 1, 4, 3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9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3" grpId="0"/>
      <p:bldP spid="184" grpId="0"/>
      <p:bldP spid="185" grpId="0"/>
      <p:bldP spid="186" grpId="0"/>
      <p:bldP spid="190" grpId="0"/>
      <p:bldP spid="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Another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17141" y="1926449"/>
            <a:ext cx="262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HC:  </a:t>
            </a:r>
            <a:r>
              <a:rPr lang="en-US" sz="2400" b="1" dirty="0" smtClean="0">
                <a:solidFill>
                  <a:srgbClr val="0070C0"/>
                </a:solidFill>
              </a:rPr>
              <a:t>none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26106" y="2604337"/>
            <a:ext cx="26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HP:  </a:t>
            </a:r>
            <a:r>
              <a:rPr lang="en-US" sz="2400" b="1" dirty="0" smtClean="0">
                <a:solidFill>
                  <a:srgbClr val="0070C0"/>
                </a:solidFill>
              </a:rPr>
              <a:t>1, 2, 3, 4, 5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30588" y="3136256"/>
            <a:ext cx="273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HP:  </a:t>
            </a:r>
            <a:r>
              <a:rPr lang="en-US" sz="2400" b="1" dirty="0" smtClean="0">
                <a:solidFill>
                  <a:srgbClr val="0070C0"/>
                </a:solidFill>
              </a:rPr>
              <a:t>1, 4, 3, 2, 5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6106" y="367265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HP:  </a:t>
            </a:r>
            <a:r>
              <a:rPr lang="en-US" sz="2400" b="1" dirty="0" smtClean="0">
                <a:solidFill>
                  <a:srgbClr val="0070C0"/>
                </a:solidFill>
              </a:rPr>
              <a:t>1, 4, 5, 2, 3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17141" y="4161216"/>
            <a:ext cx="307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HP:  </a:t>
            </a:r>
            <a:r>
              <a:rPr lang="en-US" sz="2400" b="1" dirty="0" smtClean="0">
                <a:solidFill>
                  <a:srgbClr val="0070C0"/>
                </a:solidFill>
              </a:rPr>
              <a:t>3, 2, 5, 4, 1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26107" y="4730568"/>
            <a:ext cx="155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Print" panose="02000600000000000000" pitchFamily="2" charset="0"/>
              </a:rPr>
              <a:t>e</a:t>
            </a:r>
            <a:r>
              <a:rPr lang="en-US" sz="2400" b="1" dirty="0" smtClean="0">
                <a:latin typeface="Segoe Print" panose="02000600000000000000" pitchFamily="2" charset="0"/>
              </a:rPr>
              <a:t>tc.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14400" y="2036694"/>
            <a:ext cx="3107319" cy="2058615"/>
            <a:chOff x="838200" y="1742190"/>
            <a:chExt cx="3107319" cy="2058615"/>
          </a:xfrm>
        </p:grpSpPr>
        <p:grpSp>
          <p:nvGrpSpPr>
            <p:cNvPr id="192" name="Group 191"/>
            <p:cNvGrpSpPr/>
            <p:nvPr/>
          </p:nvGrpSpPr>
          <p:grpSpPr>
            <a:xfrm>
              <a:off x="838200" y="1742190"/>
              <a:ext cx="3107319" cy="2058615"/>
              <a:chOff x="685803" y="3754646"/>
              <a:chExt cx="3107319" cy="205861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85803" y="3754646"/>
                <a:ext cx="3107319" cy="2058615"/>
                <a:chOff x="1093236" y="3925234"/>
                <a:chExt cx="2404389" cy="1716761"/>
              </a:xfrm>
            </p:grpSpPr>
            <p:sp>
              <p:nvSpPr>
                <p:cNvPr id="59" name="Oval 58"/>
                <p:cNvSpPr/>
                <p:nvPr/>
              </p:nvSpPr>
              <p:spPr>
                <a:xfrm rot="5400000">
                  <a:off x="2578709" y="5238479"/>
                  <a:ext cx="410039" cy="39605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1093236" y="3925234"/>
                  <a:ext cx="2404389" cy="1716761"/>
                  <a:chOff x="1093236" y="3925234"/>
                  <a:chExt cx="2404389" cy="1716761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 rot="5400000">
                    <a:off x="1513031" y="3505439"/>
                    <a:ext cx="1366771" cy="2206362"/>
                    <a:chOff x="849530" y="1586546"/>
                    <a:chExt cx="1041345" cy="1662784"/>
                  </a:xfrm>
                </p:grpSpPr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865794" y="2214214"/>
                      <a:ext cx="308997" cy="29216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849530" y="2950848"/>
                      <a:ext cx="312410" cy="29848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58" idx="3"/>
                      <a:endCxn id="10" idx="6"/>
                    </p:cNvCxnSpPr>
                    <p:nvPr/>
                  </p:nvCxnSpPr>
                  <p:spPr>
                    <a:xfrm rot="16200000" flipH="1" flipV="1">
                      <a:off x="1417911" y="2627125"/>
                      <a:ext cx="216993" cy="728935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>
                      <a:stCxn id="59" idx="2"/>
                      <a:endCxn id="8" idx="7"/>
                    </p:cNvCxnSpPr>
                    <p:nvPr/>
                  </p:nvCxnSpPr>
                  <p:spPr>
                    <a:xfrm rot="16200000" flipH="1" flipV="1">
                      <a:off x="1346314" y="1758546"/>
                      <a:ext cx="281679" cy="715228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>
                      <a:stCxn id="60" idx="6"/>
                      <a:endCxn id="59" idx="1"/>
                    </p:cNvCxnSpPr>
                    <p:nvPr/>
                  </p:nvCxnSpPr>
                  <p:spPr>
                    <a:xfrm rot="16200000" flipH="1">
                      <a:off x="1387926" y="1367196"/>
                      <a:ext cx="283244" cy="721944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8" idx="5"/>
                      <a:endCxn id="58" idx="2"/>
                    </p:cNvCxnSpPr>
                    <p:nvPr/>
                  </p:nvCxnSpPr>
                  <p:spPr>
                    <a:xfrm rot="16200000" flipH="1">
                      <a:off x="1330342" y="2262785"/>
                      <a:ext cx="313979" cy="715585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148537" y="4016800"/>
                    <a:ext cx="231283" cy="282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 rot="5400000">
                    <a:off x="1514202" y="5238947"/>
                    <a:ext cx="410039" cy="39605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 rot="5400000">
                    <a:off x="3094576" y="3940934"/>
                    <a:ext cx="410039" cy="396058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177455" y="4001386"/>
                    <a:ext cx="208922" cy="282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5</a:t>
                    </a:r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146297" y="4016800"/>
                    <a:ext cx="219473" cy="282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3</a:t>
                    </a:r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685617" y="5314281"/>
                    <a:ext cx="196222" cy="282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4</a:t>
                    </a:r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586127" y="5325366"/>
                    <a:ext cx="214229" cy="282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0070C0"/>
                        </a:solidFill>
                      </a:rPr>
                      <a:t>2</a:t>
                    </a:r>
                    <a:endParaRPr lang="en-US" sz="1600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  <p:cxnSp>
            <p:nvCxnSpPr>
              <p:cNvPr id="187" name="Straight Connector 186"/>
              <p:cNvCxnSpPr>
                <a:stCxn id="10" idx="7"/>
                <a:endCxn id="59" idx="3"/>
              </p:cNvCxnSpPr>
              <p:nvPr/>
            </p:nvCxnSpPr>
            <p:spPr>
              <a:xfrm>
                <a:off x="1122691" y="4174330"/>
                <a:ext cx="1566860" cy="12186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>
              <a:stCxn id="60" idx="5"/>
              <a:endCxn id="58" idx="1"/>
            </p:cNvCxnSpPr>
            <p:nvPr/>
          </p:nvCxnSpPr>
          <p:spPr>
            <a:xfrm flipH="1">
              <a:off x="1828160" y="2172317"/>
              <a:ext cx="1680470" cy="120880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9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9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9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90" grpId="0"/>
      <p:bldP spid="1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Memory aid:</a:t>
            </a:r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  <a:latin typeface="Segoe Print" panose="02000600000000000000" pitchFamily="2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Segoe Print" panose="02000600000000000000" pitchFamily="2" charset="0"/>
              </a:rPr>
              <a:t>To remember which does edges, and </a:t>
            </a:r>
          </a:p>
          <a:p>
            <a:pPr marL="109728" indent="0">
              <a:buNone/>
            </a:pPr>
            <a:r>
              <a:rPr lang="en-US" sz="2400" b="1" dirty="0" smtClean="0">
                <a:latin typeface="Segoe Print" panose="02000600000000000000" pitchFamily="2" charset="0"/>
              </a:rPr>
              <a:t>which does vertices…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800" b="1" dirty="0">
                <a:solidFill>
                  <a:srgbClr val="C00000"/>
                </a:solidFill>
                <a:latin typeface="Segoe Print" panose="02000600000000000000" pitchFamily="2" charset="0"/>
              </a:rPr>
              <a:t>E</a:t>
            </a:r>
            <a:r>
              <a:rPr lang="en-US" sz="2800" b="1" dirty="0">
                <a:solidFill>
                  <a:srgbClr val="0070C0"/>
                </a:solidFill>
                <a:latin typeface="Segoe Print" panose="02000600000000000000" pitchFamily="2" charset="0"/>
              </a:rPr>
              <a:t>uler </a:t>
            </a:r>
            <a:r>
              <a:rPr lang="en-US" sz="2800" b="1" dirty="0">
                <a:solidFill>
                  <a:srgbClr val="C00000"/>
                </a:solidFill>
                <a:latin typeface="Segoe Print" panose="02000600000000000000" pitchFamily="2" charset="0"/>
              </a:rPr>
              <a:t>E</a:t>
            </a:r>
            <a:r>
              <a:rPr lang="en-US" sz="2800" b="1" dirty="0">
                <a:solidFill>
                  <a:srgbClr val="0070C0"/>
                </a:solidFill>
                <a:latin typeface="Segoe Print" panose="02000600000000000000" pitchFamily="2" charset="0"/>
              </a:rPr>
              <a:t>dge</a:t>
            </a:r>
          </a:p>
          <a:p>
            <a:pPr marL="109728" indent="0">
              <a:buNone/>
            </a:pPr>
            <a:endParaRPr lang="en-US" sz="28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Hamiltonian vs. Eulerian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7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</a:rPr>
              <a:t>The </a:t>
            </a:r>
            <a:r>
              <a:rPr lang="en-US" dirty="0" err="1" smtClean="0">
                <a:solidFill>
                  <a:srgbClr val="0070C0"/>
                </a:solidFill>
                <a:effectLst/>
              </a:rPr>
              <a:t>Icosian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Game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1026" name="Picture 2" descr="http://puzzlemuseum.com/month/picm02/200201hamilt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654517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6553200"/>
            <a:ext cx="178989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From puzzlemuseum.com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86039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Invented by Sir </a:t>
            </a:r>
            <a:r>
              <a:rPr lang="en-US" sz="2400" b="1" dirty="0">
                <a:latin typeface="Segoe Print" panose="02000600000000000000" pitchFamily="2" charset="0"/>
              </a:rPr>
              <a:t>William Rowan </a:t>
            </a:r>
            <a:r>
              <a:rPr lang="en-US" sz="2400" b="1" dirty="0" smtClean="0">
                <a:latin typeface="Segoe Print" panose="02000600000000000000" pitchFamily="2" charset="0"/>
              </a:rPr>
              <a:t>Hamilton in 1857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9226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Sold as a physical board game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2510153"/>
            <a:ext cx="2167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Put pegs in the holes in number order to define a path that uses each peg exactly once, and ends where it starts</a:t>
            </a:r>
            <a:endParaRPr lang="en-US" sz="24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Theory and Algorithms</a:t>
            </a:r>
          </a:p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54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4)</a:t>
            </a:r>
            <a:endParaRPr lang="en-US" sz="54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79319"/>
            <a:ext cx="3733800" cy="37182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406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 smtClean="0">
                <a:solidFill>
                  <a:srgbClr val="0070C0"/>
                </a:solidFill>
                <a:effectLst/>
              </a:rPr>
              <a:t>Icosian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 Game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774" y="6172200"/>
            <a:ext cx="162817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From “Wordplay”, the NYT crossword blog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774" y="1234847"/>
            <a:ext cx="46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Planar graph, </a:t>
            </a:r>
          </a:p>
          <a:p>
            <a:r>
              <a:rPr lang="en-US" sz="2400" b="1" dirty="0" smtClean="0"/>
              <a:t>a flattened dodecahedron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28" y="1398036"/>
            <a:ext cx="3726946" cy="35683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27179" y="6296055"/>
            <a:ext cx="4104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By Christoph Sommer - Own work, CC BY-SA 3.0, https://commons.wikimedia.org/w/index.php?curid=1724516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5254096"/>
            <a:ext cx="3345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There is a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HC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for this graph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29" y="1586333"/>
            <a:ext cx="3959971" cy="39599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Platonic Solids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5715000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From http</a:t>
            </a:r>
            <a:r>
              <a:rPr lang="en-US" sz="1000" dirty="0"/>
              <a:t>://www.korthalsaltes.com/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97728"/>
            <a:ext cx="4269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Segoe Print" panose="02000600000000000000" pitchFamily="2" charset="0"/>
              </a:rPr>
              <a:t>We said earlier that any convex polyhedron will project down to a connected planar graph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4269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The 5 platonic solids produce graphs that are </a:t>
            </a: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Hamiltonian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, 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i.e. have an HC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We saw an </a:t>
            </a:r>
            <a:r>
              <a:rPr lang="en-US" sz="2400" b="1" dirty="0" smtClean="0">
                <a:solidFill>
                  <a:srgbClr val="C00000"/>
                </a:solidFill>
              </a:rPr>
              <a:t>O(|V|+|E|) </a:t>
            </a:r>
            <a:r>
              <a:rPr lang="en-US" sz="2400" b="1" dirty="0" smtClean="0"/>
              <a:t>algorithm for EP/EC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HP/HC is not nearly so easy for some strange reason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Dirac 1952 (sufficient condition)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/>
              <a:t>A simple graph G (no loops, no multi-edges) with N vertices is Hamiltonian if degree of each vertex is &gt;= N/2. </a:t>
            </a:r>
          </a:p>
          <a:p>
            <a:pPr marL="651510" lvl="1" indent="-285750">
              <a:spcBef>
                <a:spcPts val="0"/>
              </a:spcBef>
            </a:pP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b="1" i="1" dirty="0" smtClean="0">
                <a:solidFill>
                  <a:srgbClr val="0070C0"/>
                </a:solidFill>
              </a:rPr>
              <a:t>oes NOT say if G is Hamiltonian, then the vertex degrees are &gt;= N/2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Ore 1960 </a:t>
            </a:r>
            <a:r>
              <a:rPr lang="en-US" sz="2000" b="1" dirty="0">
                <a:solidFill>
                  <a:srgbClr val="C00000"/>
                </a:solidFill>
              </a:rPr>
              <a:t>(sufficient condition)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/>
              <a:t>A </a:t>
            </a:r>
            <a:r>
              <a:rPr lang="en-US" sz="2000" b="1" dirty="0" smtClean="0"/>
              <a:t>graph </a:t>
            </a:r>
            <a:r>
              <a:rPr lang="en-US" sz="2000" b="1" dirty="0"/>
              <a:t>G </a:t>
            </a:r>
            <a:r>
              <a:rPr lang="en-US" sz="2000" b="1" dirty="0" smtClean="0"/>
              <a:t>with </a:t>
            </a:r>
            <a:r>
              <a:rPr lang="en-US" sz="2000" b="1" dirty="0"/>
              <a:t>N vertices is Hamiltonian if </a:t>
            </a:r>
            <a:r>
              <a:rPr lang="en-US" sz="2000" b="1" dirty="0" smtClean="0"/>
              <a:t>for every pair of non-adjacent vertices the sum of their degrees is &gt;=N.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No Nice Theorems like Euler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7400" y="5181600"/>
            <a:ext cx="6553200" cy="1524000"/>
            <a:chOff x="2057400" y="5181600"/>
            <a:chExt cx="6553200" cy="1524000"/>
          </a:xfrm>
        </p:grpSpPr>
        <p:sp>
          <p:nvSpPr>
            <p:cNvPr id="4" name="Rounded Rectangle 3"/>
            <p:cNvSpPr/>
            <p:nvPr/>
          </p:nvSpPr>
          <p:spPr>
            <a:xfrm>
              <a:off x="2057400" y="5181600"/>
              <a:ext cx="6553200" cy="1524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6500" y="5448504"/>
              <a:ext cx="571500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Segoe Print" panose="02000600000000000000" pitchFamily="2" charset="0"/>
                </a:rPr>
                <a:t>Existence proofs, not constructive</a:t>
              </a:r>
            </a:p>
            <a:p>
              <a:pPr>
                <a:spcBef>
                  <a:spcPts val="600"/>
                </a:spcBef>
              </a:pPr>
              <a:r>
                <a:rPr lang="en-US" sz="2400" b="1" dirty="0" smtClean="0">
                  <a:solidFill>
                    <a:srgbClr val="C00000"/>
                  </a:solidFill>
                  <a:latin typeface="Segoe Print" panose="02000600000000000000" pitchFamily="2" charset="0"/>
                </a:rPr>
                <a:t>Same for Euler’s Theorems</a:t>
              </a:r>
              <a:endParaRPr lang="en-US" sz="2400" b="1" dirty="0">
                <a:solidFill>
                  <a:srgbClr val="C00000"/>
                </a:solidFill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9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9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No </a:t>
            </a:r>
            <a:r>
              <a:rPr lang="en-US" sz="2400" b="1" i="1" dirty="0" smtClean="0">
                <a:solidFill>
                  <a:srgbClr val="0070C0"/>
                </a:solidFill>
              </a:rPr>
              <a:t>known</a:t>
            </a:r>
            <a:r>
              <a:rPr lang="en-US" sz="2400" b="1" dirty="0" smtClean="0"/>
              <a:t> efficient algorithm for finding HP/HC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So EP/EC is linear </a:t>
            </a:r>
            <a:r>
              <a:rPr lang="en-US" sz="2400" b="1" dirty="0" smtClean="0">
                <a:solidFill>
                  <a:srgbClr val="C00000"/>
                </a:solidFill>
              </a:rPr>
              <a:t>O(|V|+|E|) </a:t>
            </a:r>
            <a:r>
              <a:rPr lang="en-US" sz="2400" b="1" dirty="0" smtClean="0"/>
              <a:t>worst case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But HP/HC is </a:t>
            </a:r>
            <a:r>
              <a:rPr lang="en-US" sz="2400" b="1" dirty="0" smtClean="0">
                <a:solidFill>
                  <a:srgbClr val="C00000"/>
                </a:solidFill>
              </a:rPr>
              <a:t>exponential</a:t>
            </a:r>
            <a:r>
              <a:rPr lang="en-US" sz="2400" b="1" dirty="0" smtClean="0"/>
              <a:t> on some data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b="1" dirty="0" smtClean="0"/>
              <a:t>Efficient means polynomial 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Bubble Sort?  O(N^2)  we said its horrible, but its polynomial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HP/HC exponential is way worse 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Note: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We have not proven that HP/HC is not polynomial…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Segoe Print" panose="02000600000000000000" pitchFamily="2" charset="0"/>
              </a:rPr>
              <a:t>W</a:t>
            </a: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 have </a:t>
            </a:r>
            <a:r>
              <a:rPr lang="en-US" sz="22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not yet found </a:t>
            </a: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a polynomial time algorithm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All known algorithms are exponential time worst case</a:t>
            </a:r>
            <a:endParaRPr lang="en-US" sz="22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Efficiency: P</a:t>
            </a:r>
            <a:r>
              <a:rPr lang="en-US" sz="4000" dirty="0">
                <a:solidFill>
                  <a:srgbClr val="0070C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vs. NP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63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8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8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8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Note: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If we are </a:t>
            </a:r>
            <a:r>
              <a:rPr lang="en-US" sz="2400" b="1" i="1" dirty="0" smtClean="0"/>
              <a:t>given </a:t>
            </a:r>
            <a:r>
              <a:rPr lang="en-US" sz="2400" b="1" dirty="0" smtClean="0"/>
              <a:t>a path/circuit, we can easily (in polynomial time) check if it is a HP/HC for a graph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See the difference:</a:t>
            </a:r>
          </a:p>
          <a:p>
            <a:pPr marL="566928" indent="-457200">
              <a:spcBef>
                <a:spcPts val="600"/>
              </a:spcBef>
              <a:buAutoNum type="arabicParenR"/>
            </a:pPr>
            <a:r>
              <a:rPr lang="en-US" sz="2000" b="1" dirty="0" smtClean="0"/>
              <a:t>Does this G have an HC? </a:t>
            </a:r>
          </a:p>
          <a:p>
            <a:pPr marL="566928" indent="-457200">
              <a:spcBef>
                <a:spcPts val="1200"/>
              </a:spcBef>
              <a:buAutoNum type="arabicParenR"/>
            </a:pPr>
            <a:r>
              <a:rPr lang="en-US" sz="2000" b="1" dirty="0" smtClean="0"/>
              <a:t>Given this path P in G, is it a HC? </a:t>
            </a:r>
          </a:p>
          <a:p>
            <a:pPr marL="566928" indent="-457200">
              <a:spcBef>
                <a:spcPts val="1200"/>
              </a:spcBef>
              <a:buAutoNum type="arabicParenR"/>
            </a:pPr>
            <a:r>
              <a:rPr lang="en-US" sz="2000" b="1" dirty="0" smtClean="0"/>
              <a:t>Find a HC for G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Efficiency: P</a:t>
            </a:r>
            <a:r>
              <a:rPr lang="en-US" sz="4000" dirty="0">
                <a:solidFill>
                  <a:srgbClr val="0070C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vs. NP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9589" y="3363424"/>
            <a:ext cx="311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Y/N decision procedure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81568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Checking, verify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428524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Constructive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1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8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8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en.wikipedia.org/wiki/Travelling_salesman_problem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Computes a Hamiltonian Path (or circuit) on a graph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No </a:t>
            </a:r>
            <a:r>
              <a:rPr lang="en-US" sz="2800" i="1" dirty="0" smtClean="0"/>
              <a:t>known</a:t>
            </a:r>
            <a:r>
              <a:rPr lang="en-US" sz="2800" dirty="0" smtClean="0"/>
              <a:t> efficient (polynomial time) algorithm for solving this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Known algorithms are exponential (non-polynomial) in the size of the graph (#nodes + #edges)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effectLst/>
              </a:rPr>
              <a:t>Travelling Salesman 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Problem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5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0" y="2209800"/>
            <a:ext cx="1752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effectLst/>
              </a:rPr>
              <a:t>END</a:t>
            </a:r>
            <a:endParaRPr lang="en-US" sz="54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34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" y="0"/>
            <a:ext cx="7385994" cy="37934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" y="3639791"/>
            <a:ext cx="7367155" cy="31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229600" cy="422668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26682"/>
            <a:ext cx="822613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" y="228600"/>
            <a:ext cx="9170605" cy="6019800"/>
          </a:xfrm>
        </p:spPr>
      </p:pic>
    </p:spTree>
    <p:extLst>
      <p:ext uri="{BB962C8B-B14F-4D97-AF65-F5344CB8AC3E}">
        <p14:creationId xmlns:p14="http://schemas.microsoft.com/office/powerpoint/2010/main" val="39418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</a:rPr>
              <a:t>7 Bridges of Konigsberg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227624"/>
            <a:ext cx="3352800" cy="37338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you walk through the city and cross each bridge exactly once (either direction)?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1171215"/>
            <a:ext cx="8229600" cy="105640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i="1" dirty="0" smtClean="0">
                <a:solidFill>
                  <a:srgbClr val="C6341C"/>
                </a:solidFill>
              </a:rPr>
              <a:t>Popular 1600’s 1700’s pastime…</a:t>
            </a:r>
            <a:endParaRPr lang="en-US" sz="3600" i="1" dirty="0">
              <a:solidFill>
                <a:srgbClr val="C6341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31" y="2438400"/>
            <a:ext cx="5020887" cy="39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" y="24245"/>
            <a:ext cx="9150927" cy="6678123"/>
          </a:xfrm>
        </p:spPr>
      </p:pic>
    </p:spTree>
    <p:extLst>
      <p:ext uri="{BB962C8B-B14F-4D97-AF65-F5344CB8AC3E}">
        <p14:creationId xmlns:p14="http://schemas.microsoft.com/office/powerpoint/2010/main" val="837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9144000" cy="6012966"/>
          </a:xfrm>
        </p:spPr>
      </p:pic>
    </p:spTree>
    <p:extLst>
      <p:ext uri="{BB962C8B-B14F-4D97-AF65-F5344CB8AC3E}">
        <p14:creationId xmlns:p14="http://schemas.microsoft.com/office/powerpoint/2010/main" val="2627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924800" cy="6865496"/>
          </a:xfrm>
        </p:spPr>
      </p:pic>
    </p:spTree>
    <p:extLst>
      <p:ext uri="{BB962C8B-B14F-4D97-AF65-F5344CB8AC3E}">
        <p14:creationId xmlns:p14="http://schemas.microsoft.com/office/powerpoint/2010/main" val="12097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"/>
            <a:ext cx="9144000" cy="6347460"/>
          </a:xfrm>
        </p:spPr>
      </p:pic>
    </p:spTree>
    <p:extLst>
      <p:ext uri="{BB962C8B-B14F-4D97-AF65-F5344CB8AC3E}">
        <p14:creationId xmlns:p14="http://schemas.microsoft.com/office/powerpoint/2010/main" val="17975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00"/>
            <a:ext cx="9144000" cy="5477310"/>
          </a:xfrm>
        </p:spPr>
      </p:pic>
    </p:spTree>
    <p:extLst>
      <p:ext uri="{BB962C8B-B14F-4D97-AF65-F5344CB8AC3E}">
        <p14:creationId xmlns:p14="http://schemas.microsoft.com/office/powerpoint/2010/main" val="2704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6870357" cy="6077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276600"/>
            <a:ext cx="3200400" cy="3276600"/>
          </a:xfrm>
          <a:solidFill>
            <a:schemeClr val="accent2">
              <a:lumMod val="60000"/>
              <a:lumOff val="40000"/>
              <a:alpha val="9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Present day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Kaliningrad, Russia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red bridges are no longer there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Created an abstraction of this problem and laid the groundwork for </a:t>
            </a:r>
            <a:r>
              <a:rPr lang="en-US" sz="2400" b="1" i="1" dirty="0" smtClean="0">
                <a:solidFill>
                  <a:srgbClr val="C6341C"/>
                </a:solidFill>
              </a:rPr>
              <a:t>graph theory </a:t>
            </a:r>
            <a:r>
              <a:rPr lang="en-US" sz="2400" i="1" dirty="0" smtClean="0"/>
              <a:t>(and also topology)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Represented land masses as vertices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Represented bridges as connecting lines (edges)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Leonard Euler in 1735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91526"/>
            <a:ext cx="5457201" cy="2756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142" y="4953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Euler’s original description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</a:rPr>
              <a:t>Euler’s Graph Model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4283456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78" y="2971800"/>
            <a:ext cx="3430322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114800"/>
            <a:ext cx="4186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We model the city with an undirected graph, because we can walk across the bridge in either direction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The problem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5884"/>
            <a:ext cx="3315883" cy="1828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3451509"/>
            <a:ext cx="3329330" cy="3254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1417638"/>
            <a:ext cx="396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Can a person execute a walk that crosses each bridge once and only once?  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You can start anywhere and end up anywhere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41148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Informal: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Put a pen on a vertex.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Can you trace the diagram without picking up the pen, or redrawing an edge?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Euler Path (EP): </a:t>
            </a:r>
            <a:r>
              <a:rPr lang="en-US" b="1" dirty="0"/>
              <a:t>A path in the graph that passes through every edge </a:t>
            </a:r>
            <a:r>
              <a:rPr lang="en-US" b="1" dirty="0" smtClean="0"/>
              <a:t>once</a:t>
            </a:r>
            <a:endParaRPr lang="en-US" sz="1600" b="1" dirty="0" smtClean="0"/>
          </a:p>
          <a:p>
            <a:pPr marL="109728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Euler </a:t>
            </a:r>
            <a:r>
              <a:rPr lang="en-US" b="1" dirty="0" smtClean="0">
                <a:solidFill>
                  <a:srgbClr val="0070C0"/>
                </a:solidFill>
              </a:rPr>
              <a:t>Circuit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EC): </a:t>
            </a:r>
            <a:r>
              <a:rPr lang="en-US" b="1" dirty="0" smtClean="0"/>
              <a:t>An EP that begins and ends on the same vertex</a:t>
            </a:r>
            <a:endParaRPr lang="en-US" b="1" dirty="0"/>
          </a:p>
          <a:p>
            <a:pPr marL="13716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Degree of a vertex v:  </a:t>
            </a:r>
            <a:r>
              <a:rPr lang="en-US" b="1" dirty="0" smtClean="0"/>
              <a:t>#edges involving v</a:t>
            </a:r>
          </a:p>
          <a:p>
            <a:pPr marL="137160" indent="0">
              <a:spcBef>
                <a:spcPts val="1800"/>
              </a:spcBef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The question: 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“ does </a:t>
            </a:r>
            <a:r>
              <a:rPr lang="en-US" sz="2400" b="1" dirty="0">
                <a:solidFill>
                  <a:srgbClr val="0070C0"/>
                </a:solidFill>
              </a:rPr>
              <a:t>G have any EP or </a:t>
            </a:r>
            <a:r>
              <a:rPr lang="en-US" sz="2400" b="1" dirty="0" smtClean="0">
                <a:solidFill>
                  <a:srgbClr val="0070C0"/>
                </a:solidFill>
              </a:rPr>
              <a:t>EC ? ”</a:t>
            </a:r>
            <a:endParaRPr lang="en-US" sz="2400" b="1" dirty="0">
              <a:solidFill>
                <a:srgbClr val="0070C0"/>
              </a:solidFill>
            </a:endParaRPr>
          </a:p>
          <a:p>
            <a:pPr marL="137160" indent="0">
              <a:spcBef>
                <a:spcPts val="600"/>
              </a:spcBef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To answer:  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first compute the degree of every vertex in 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Path, Circuit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Given connected undirected </a:t>
            </a:r>
            <a:r>
              <a:rPr lang="en-US" sz="2400" b="1" dirty="0" smtClean="0">
                <a:solidFill>
                  <a:srgbClr val="C00000"/>
                </a:solidFill>
              </a:rPr>
              <a:t>G=(V,E) </a:t>
            </a:r>
          </a:p>
          <a:p>
            <a:pPr marL="137160" indent="0">
              <a:spcBef>
                <a:spcPts val="18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Theorem 1:  EC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000" b="1" i="1" dirty="0" smtClean="0"/>
              <a:t>If G has any odd vertices then it has no EC.  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000" b="1" i="1" dirty="0" smtClean="0"/>
              <a:t>If G has all even vertices then there is at least one EC.</a:t>
            </a:r>
          </a:p>
          <a:p>
            <a:pPr marL="137160" indent="0">
              <a:spcBef>
                <a:spcPts val="1800"/>
              </a:spcBef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Theorem 2:  EP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000" b="1" i="1" dirty="0" smtClean="0"/>
              <a:t>If G has more than 2 odd vertices, then it has no EP.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000" b="1" i="1" dirty="0" smtClean="0"/>
              <a:t>If G has exactly 2 odd vertices, then it has at least one EP, which must start at one odd vertex and end at the other.</a:t>
            </a:r>
          </a:p>
          <a:p>
            <a:pPr marL="137160" indent="0">
              <a:spcBef>
                <a:spcPts val="1800"/>
              </a:spcBef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Theorem </a:t>
            </a:r>
            <a:r>
              <a:rPr lang="en-US" sz="2000" b="1" i="1" dirty="0" smtClean="0">
                <a:solidFill>
                  <a:srgbClr val="C00000"/>
                </a:solidFill>
              </a:rPr>
              <a:t>3:  General</a:t>
            </a:r>
          </a:p>
          <a:p>
            <a:pPr marL="137160" indent="0">
              <a:spcBef>
                <a:spcPts val="0"/>
              </a:spcBef>
              <a:buNone/>
            </a:pPr>
            <a:r>
              <a:rPr lang="en-US" sz="2000" b="1" i="1" dirty="0" smtClean="0"/>
              <a:t>The sum of the degrees of all vertices in G is even ( exactly twice |E| ).  The number of odd vertices is even.</a:t>
            </a:r>
            <a:endParaRPr lang="en-US" sz="2000" b="1" i="1" dirty="0"/>
          </a:p>
          <a:p>
            <a:pPr marL="137160" indent="0">
              <a:spcBef>
                <a:spcPts val="0"/>
              </a:spcBef>
              <a:buNone/>
            </a:pPr>
            <a:endParaRPr lang="en-US" sz="20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Euler Theorems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9444</TotalTime>
  <Words>1374</Words>
  <Application>Microsoft Office PowerPoint</Application>
  <PresentationFormat>On-screen Show (4:3)</PresentationFormat>
  <Paragraphs>223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Eras Demi ITC</vt:lpstr>
      <vt:lpstr>HE_TERMINAL</vt:lpstr>
      <vt:lpstr>Lucida Sans Unicode</vt:lpstr>
      <vt:lpstr>Segoe Print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7 Bridges of Konigsberg</vt:lpstr>
      <vt:lpstr>Present day Kaliningrad, Russia red bridges are no longer there</vt:lpstr>
      <vt:lpstr>Leonard Euler in 1735</vt:lpstr>
      <vt:lpstr>Euler’s Graph Model</vt:lpstr>
      <vt:lpstr>The problem</vt:lpstr>
      <vt:lpstr>Euler Path, Circuit</vt:lpstr>
      <vt:lpstr>Euler Theorems</vt:lpstr>
      <vt:lpstr>Euler Theorems</vt:lpstr>
      <vt:lpstr>Examples</vt:lpstr>
      <vt:lpstr>Euler Path, Circuit</vt:lpstr>
      <vt:lpstr>Algorithm for EP/EC</vt:lpstr>
      <vt:lpstr>Euler and Topology</vt:lpstr>
      <vt:lpstr>Euler and Topology</vt:lpstr>
      <vt:lpstr>Hamiltonian Path, Cycle</vt:lpstr>
      <vt:lpstr>Another Example</vt:lpstr>
      <vt:lpstr>Hamiltonian vs. Eulerian</vt:lpstr>
      <vt:lpstr>The Icosian Game</vt:lpstr>
      <vt:lpstr>Icosian Game</vt:lpstr>
      <vt:lpstr>Platonic Solids</vt:lpstr>
      <vt:lpstr>No Nice Theorems like Euler</vt:lpstr>
      <vt:lpstr>Efficiency: P vs. NP</vt:lpstr>
      <vt:lpstr>Efficiency: P vs. NP</vt:lpstr>
      <vt:lpstr>Travelling Salesman Problem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1011</cp:revision>
  <dcterms:created xsi:type="dcterms:W3CDTF">2013-02-22T17:09:52Z</dcterms:created>
  <dcterms:modified xsi:type="dcterms:W3CDTF">2016-04-21T18:15:15Z</dcterms:modified>
</cp:coreProperties>
</file>