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494" r:id="rId3"/>
    <p:sldId id="507" r:id="rId4"/>
    <p:sldId id="458" r:id="rId5"/>
    <p:sldId id="498" r:id="rId6"/>
    <p:sldId id="499" r:id="rId7"/>
    <p:sldId id="501" r:id="rId8"/>
    <p:sldId id="508" r:id="rId9"/>
    <p:sldId id="500" r:id="rId10"/>
    <p:sldId id="520" r:id="rId11"/>
    <p:sldId id="519" r:id="rId12"/>
    <p:sldId id="504" r:id="rId13"/>
    <p:sldId id="502" r:id="rId14"/>
    <p:sldId id="541" r:id="rId15"/>
    <p:sldId id="503" r:id="rId16"/>
    <p:sldId id="512" r:id="rId17"/>
    <p:sldId id="513" r:id="rId18"/>
    <p:sldId id="511" r:id="rId19"/>
    <p:sldId id="505" r:id="rId20"/>
    <p:sldId id="515" r:id="rId21"/>
    <p:sldId id="514" r:id="rId22"/>
    <p:sldId id="522" r:id="rId23"/>
    <p:sldId id="521" r:id="rId24"/>
    <p:sldId id="523" r:id="rId25"/>
    <p:sldId id="506" r:id="rId26"/>
    <p:sldId id="518" r:id="rId27"/>
    <p:sldId id="516" r:id="rId28"/>
    <p:sldId id="517" r:id="rId29"/>
    <p:sldId id="524" r:id="rId30"/>
    <p:sldId id="525" r:id="rId31"/>
    <p:sldId id="526" r:id="rId32"/>
    <p:sldId id="531" r:id="rId33"/>
    <p:sldId id="533" r:id="rId34"/>
    <p:sldId id="529" r:id="rId35"/>
    <p:sldId id="534" r:id="rId36"/>
    <p:sldId id="527" r:id="rId37"/>
    <p:sldId id="528" r:id="rId38"/>
    <p:sldId id="532" r:id="rId39"/>
    <p:sldId id="530" r:id="rId40"/>
    <p:sldId id="543" r:id="rId41"/>
    <p:sldId id="535" r:id="rId42"/>
    <p:sldId id="536" r:id="rId43"/>
    <p:sldId id="537" r:id="rId44"/>
    <p:sldId id="538" r:id="rId45"/>
    <p:sldId id="539" r:id="rId46"/>
    <p:sldId id="540" r:id="rId47"/>
    <p:sldId id="542" r:id="rId48"/>
    <p:sldId id="47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FF6600"/>
    <a:srgbClr val="007E39"/>
    <a:srgbClr val="C6341C"/>
    <a:srgbClr val="F9FDC3"/>
    <a:srgbClr val="E45740"/>
    <a:srgbClr val="F4FB9F"/>
    <a:srgbClr val="3366FF"/>
    <a:srgbClr val="58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2" autoAdjust="0"/>
    <p:restoredTop sz="94633" autoAdjust="0"/>
  </p:normalViewPr>
  <p:slideViewPr>
    <p:cSldViewPr>
      <p:cViewPr varScale="1">
        <p:scale>
          <a:sx n="113" d="100"/>
          <a:sy n="113" d="100"/>
        </p:scale>
        <p:origin x="1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437361"/>
            <a:ext cx="5448487" cy="4795678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C00000"/>
                </a:solidFill>
              </a:rPr>
              <a:t>Let table size be N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hash(“amy”) = 9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1700" b="1" i="1" dirty="0" smtClean="0">
                <a:solidFill>
                  <a:srgbClr val="C00000"/>
                </a:solidFill>
              </a:rPr>
              <a:t>assume this is fast, not dependent on table size</a:t>
            </a:r>
          </a:p>
          <a:p>
            <a:pPr marL="109728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dirty="0" smtClean="0">
                <a:solidFill>
                  <a:srgbClr val="0070C0"/>
                </a:solidFill>
              </a:rPr>
              <a:t>ind(“amy”)    </a:t>
            </a: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( or get(“amy”) in MAP )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i="1" dirty="0" smtClean="0"/>
              <a:t>if LIST this is O(N) linear search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i="1" dirty="0" smtClean="0"/>
              <a:t>if BST, this is O(log N) binary search</a:t>
            </a:r>
          </a:p>
          <a:p>
            <a:pPr marL="109728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Hashing…  O(1) 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 smtClean="0"/>
              <a:t>      Look in array slot </a:t>
            </a:r>
            <a:r>
              <a:rPr lang="en-US" sz="2000" b="1" i="1" dirty="0" smtClean="0">
                <a:solidFill>
                  <a:srgbClr val="0070C0"/>
                </a:solidFill>
              </a:rPr>
              <a:t>hash(“amy”) 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Look directly in slot 9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441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Complexity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953000" y="274638"/>
            <a:ext cx="3486154" cy="6436939"/>
            <a:chOff x="-352334" y="274638"/>
            <a:chExt cx="3486154" cy="6436939"/>
          </a:xfrm>
        </p:grpSpPr>
        <p:sp>
          <p:nvSpPr>
            <p:cNvPr id="4" name="Rectangle 3"/>
            <p:cNvSpPr/>
            <p:nvPr/>
          </p:nvSpPr>
          <p:spPr>
            <a:xfrm>
              <a:off x="990600" y="274638"/>
              <a:ext cx="2133600" cy="6436939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0217" y="29264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2436" y="853913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0216" y="318778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9455" y="2628290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9835" y="143736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0217" y="2024378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9835" y="3766607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9834" y="4335039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9117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9834" y="54973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216" y="6083052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3686" y="503377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285750" y="1524582"/>
              <a:ext cx="125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23736" y="983007"/>
              <a:ext cx="1066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9933" y="38953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65" y="4453427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352334" y="3863496"/>
              <a:ext cx="129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9933" y="3308441"/>
              <a:ext cx="118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65" y="2742432"/>
              <a:ext cx="838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38221" y="2133507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23734" y="6233039"/>
              <a:ext cx="109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352334" y="559428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23734" y="50337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19074" y="272547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  <a:r>
                <a:rPr lang="en-US" b="1" dirty="0" smtClean="0">
                  <a:solidFill>
                    <a:srgbClr val="0070C0"/>
                  </a:solidFill>
                </a:rPr>
                <a:t>ill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15746" y="5586107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</a:t>
              </a:r>
              <a:r>
                <a:rPr lang="en-US" b="1" dirty="0" smtClean="0">
                  <a:solidFill>
                    <a:srgbClr val="0070C0"/>
                  </a:solidFill>
                </a:rPr>
                <a:t>my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11541" y="1569027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  <a:r>
                <a:rPr lang="en-US" b="1" dirty="0" smtClean="0">
                  <a:solidFill>
                    <a:srgbClr val="0070C0"/>
                  </a:solidFill>
                </a:rPr>
                <a:t>ob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96510" y="41695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03534" y="442685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am</a:t>
              </a:r>
              <a:r>
                <a:rPr lang="en-US" b="1" dirty="0" smtClean="0">
                  <a:solidFill>
                    <a:srgbClr val="0070C0"/>
                  </a:solidFill>
                </a:rPr>
                <a:t>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90591" y="216598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j</a:t>
              </a:r>
              <a:r>
                <a:rPr lang="en-US" b="1" dirty="0" smtClean="0">
                  <a:solidFill>
                    <a:srgbClr val="0070C0"/>
                  </a:solidFill>
                </a:rPr>
                <a:t>ane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11541" y="9941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953033" y="27424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5686" y="44341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43726" y="6174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18360" y="23731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…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7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Hash function has to turn a  </a:t>
            </a:r>
            <a:r>
              <a:rPr lang="en-US" sz="2800" b="1" dirty="0" smtClean="0">
                <a:solidFill>
                  <a:srgbClr val="C00000"/>
                </a:solidFill>
              </a:rPr>
              <a:t>key type </a:t>
            </a:r>
            <a:r>
              <a:rPr lang="en-US" sz="2800" dirty="0" smtClean="0"/>
              <a:t>into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We will (for this discussion) assume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key type  </a:t>
            </a: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string</a:t>
            </a:r>
          </a:p>
          <a:p>
            <a:pPr marL="109728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Some hashing is done with other key types, or extreme keys</a:t>
            </a:r>
          </a:p>
          <a:p>
            <a:pPr lvl="1">
              <a:spcAft>
                <a:spcPts val="1200"/>
              </a:spcAft>
            </a:pPr>
            <a:r>
              <a:rPr lang="en-US" sz="2400" i="1" dirty="0" smtClean="0"/>
              <a:t>For example, </a:t>
            </a:r>
            <a:r>
              <a:rPr lang="en-US" sz="2400" i="1" dirty="0" err="1" smtClean="0"/>
              <a:t>git</a:t>
            </a:r>
            <a:r>
              <a:rPr lang="en-US" sz="2400" i="1" dirty="0" smtClean="0"/>
              <a:t> hashes every object you store</a:t>
            </a:r>
          </a:p>
          <a:p>
            <a:pPr lvl="1">
              <a:spcAft>
                <a:spcPts val="1200"/>
              </a:spcAft>
            </a:pPr>
            <a:r>
              <a:rPr lang="en-US" sz="2400" i="1" dirty="0" smtClean="0"/>
              <a:t>So the key type is file contents</a:t>
            </a:r>
          </a:p>
          <a:p>
            <a:pPr lvl="1">
              <a:spcAft>
                <a:spcPts val="1200"/>
              </a:spcAft>
            </a:pPr>
            <a:r>
              <a:rPr lang="en-US" sz="2400" i="1" dirty="0" smtClean="0"/>
              <a:t>Hash generates a 40-digit hex number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Hash Function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 smtClean="0"/>
              <a:t>Hash must be fast to compute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 smtClean="0"/>
              <a:t>Hash must distribute keys evenly over the available array subscripts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C00000"/>
                </a:solidFill>
              </a:rPr>
              <a:t>Ideally, two distinct keys should get two different hash values</a:t>
            </a:r>
          </a:p>
          <a:p>
            <a:pPr marL="365760" lvl="1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800" b="1" i="1" dirty="0" smtClean="0">
                <a:solidFill>
                  <a:srgbClr val="0070C0"/>
                </a:solidFill>
              </a:rPr>
              <a:t>However, ideally is not the same as reality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Good Hash Functions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143000"/>
            <a:ext cx="8229600" cy="52578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No hash function is perfect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/>
              <a:t>Eventually two keys will hash to same number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How do we 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i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know this?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Chicken 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Holes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Collisions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574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295401"/>
            <a:ext cx="8229600" cy="5105400"/>
          </a:xfrm>
        </p:spPr>
        <p:txBody>
          <a:bodyPr>
            <a:normAutofit/>
          </a:bodyPr>
          <a:lstStyle/>
          <a:p>
            <a:pPr marL="109728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Chicken Hole Principle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If you have </a:t>
            </a:r>
            <a:r>
              <a:rPr lang="en-US" sz="2400" b="1" i="1" dirty="0" smtClean="0">
                <a:solidFill>
                  <a:srgbClr val="C00000"/>
                </a:solidFill>
              </a:rPr>
              <a:t>8</a:t>
            </a:r>
            <a:r>
              <a:rPr lang="en-US" sz="2400" b="1" i="1" dirty="0" smtClean="0">
                <a:solidFill>
                  <a:srgbClr val="0070C0"/>
                </a:solidFill>
              </a:rPr>
              <a:t> chickens (each laying 1 egg a day)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and </a:t>
            </a:r>
            <a:r>
              <a:rPr lang="en-US" sz="2400" b="1" i="1" dirty="0" smtClean="0">
                <a:solidFill>
                  <a:srgbClr val="C00000"/>
                </a:solidFill>
              </a:rPr>
              <a:t>5</a:t>
            </a:r>
            <a:r>
              <a:rPr lang="en-US" sz="2400" b="1" i="1" dirty="0" smtClean="0">
                <a:solidFill>
                  <a:srgbClr val="0070C0"/>
                </a:solidFill>
              </a:rPr>
              <a:t> nesting boxes, 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you must have a box with at least </a:t>
            </a:r>
            <a:r>
              <a:rPr lang="en-US" sz="2400" b="1" i="1" dirty="0" smtClean="0">
                <a:solidFill>
                  <a:srgbClr val="C00000"/>
                </a:solidFill>
              </a:rPr>
              <a:t>2 </a:t>
            </a:r>
            <a:r>
              <a:rPr lang="en-US" sz="2400" b="1" i="1" dirty="0" smtClean="0">
                <a:solidFill>
                  <a:srgbClr val="0070C0"/>
                </a:solidFill>
              </a:rPr>
              <a:t>eggs in it</a:t>
            </a:r>
          </a:p>
          <a:p>
            <a:pPr marL="109728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400" b="1" dirty="0" smtClean="0"/>
              <a:t>In general…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For </a:t>
            </a:r>
            <a:r>
              <a:rPr lang="en-US" sz="2400" b="1" i="1" dirty="0" smtClean="0">
                <a:solidFill>
                  <a:srgbClr val="C00000"/>
                </a:solidFill>
              </a:rPr>
              <a:t>E</a:t>
            </a:r>
            <a:r>
              <a:rPr lang="en-US" sz="2400" b="1" i="1" dirty="0" smtClean="0">
                <a:solidFill>
                  <a:srgbClr val="0070C0"/>
                </a:solidFill>
              </a:rPr>
              <a:t> items being put into </a:t>
            </a:r>
            <a:r>
              <a:rPr lang="en-US" sz="2400" b="1" i="1" dirty="0" smtClean="0">
                <a:solidFill>
                  <a:srgbClr val="C00000"/>
                </a:solidFill>
              </a:rPr>
              <a:t>B</a:t>
            </a:r>
            <a:r>
              <a:rPr lang="en-US" sz="2400" b="1" i="1" dirty="0" smtClean="0">
                <a:solidFill>
                  <a:srgbClr val="0070C0"/>
                </a:solidFill>
              </a:rPr>
              <a:t> slots,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if </a:t>
            </a:r>
            <a:r>
              <a:rPr lang="en-US" sz="2400" b="1" i="1" dirty="0" smtClean="0">
                <a:solidFill>
                  <a:srgbClr val="C00000"/>
                </a:solidFill>
              </a:rPr>
              <a:t>E &gt; B </a:t>
            </a:r>
            <a:r>
              <a:rPr lang="en-US" sz="2400" b="1" i="1" dirty="0" smtClean="0">
                <a:solidFill>
                  <a:srgbClr val="0070C0"/>
                </a:solidFill>
              </a:rPr>
              <a:t>then some slot will have </a:t>
            </a:r>
            <a:r>
              <a:rPr lang="en-US" sz="2400" b="1" i="1" dirty="0" smtClean="0">
                <a:solidFill>
                  <a:srgbClr val="C00000"/>
                </a:solidFill>
              </a:rPr>
              <a:t>2</a:t>
            </a:r>
            <a:r>
              <a:rPr lang="en-US" sz="2400" b="1" i="1" dirty="0" smtClean="0">
                <a:solidFill>
                  <a:srgbClr val="0070C0"/>
                </a:solidFill>
              </a:rPr>
              <a:t> or more items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Collisions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5486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642D"/>
                </a:solidFill>
                <a:latin typeface="Segoe Print" panose="02000600000000000000" pitchFamily="2" charset="0"/>
              </a:rPr>
              <a:t>… a collision</a:t>
            </a:r>
            <a:endParaRPr lang="en-US" sz="3200" b="1" i="1" dirty="0">
              <a:solidFill>
                <a:srgbClr val="00642D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417639"/>
            <a:ext cx="8229600" cy="4754562"/>
          </a:xfrm>
        </p:spPr>
        <p:txBody>
          <a:bodyPr>
            <a:normAutofit fontScale="92500"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There are 2 people in Philadelphia with the same number of hairs on their heads</a:t>
            </a:r>
          </a:p>
          <a:p>
            <a:pPr marL="452628" indent="-342900">
              <a:spcAft>
                <a:spcPts val="1200"/>
              </a:spcAft>
            </a:pPr>
            <a:r>
              <a:rPr lang="en-US" sz="2800" b="1" dirty="0" err="1" smtClean="0"/>
              <a:t>Avg</a:t>
            </a:r>
            <a:r>
              <a:rPr lang="en-US" sz="2800" b="1" dirty="0" smtClean="0"/>
              <a:t> head has </a:t>
            </a:r>
            <a:r>
              <a:rPr lang="en-US" sz="2800" b="1" smtClean="0"/>
              <a:t>150,000 hairs</a:t>
            </a:r>
            <a:endParaRPr lang="en-US" sz="2800" b="1" dirty="0" smtClean="0"/>
          </a:p>
          <a:p>
            <a:pPr marL="452628" indent="-342900">
              <a:spcAft>
                <a:spcPts val="1200"/>
              </a:spcAft>
            </a:pPr>
            <a:r>
              <a:rPr lang="en-US" sz="2800" b="1" dirty="0" smtClean="0"/>
              <a:t>Allow 10x </a:t>
            </a:r>
            <a:r>
              <a:rPr lang="en-US" sz="2800" b="1" dirty="0" err="1" smtClean="0"/>
              <a:t>avg</a:t>
            </a:r>
            <a:r>
              <a:rPr lang="en-US" sz="2800" b="1" dirty="0" smtClean="0"/>
              <a:t> for variance (hair counts from 1 to 1,500,000)</a:t>
            </a:r>
          </a:p>
          <a:p>
            <a:pPr marL="452628" indent="-342900">
              <a:spcAft>
                <a:spcPts val="1200"/>
              </a:spcAft>
            </a:pPr>
            <a:r>
              <a:rPr lang="en-US" sz="2800" b="1" dirty="0" smtClean="0"/>
              <a:t>Philly has 1.55 million heads</a:t>
            </a:r>
          </a:p>
          <a:p>
            <a:pPr marL="452628" indent="-342900">
              <a:spcAft>
                <a:spcPts val="1200"/>
              </a:spcAft>
            </a:pPr>
            <a:r>
              <a:rPr lang="en-US" sz="2800" b="1" dirty="0" smtClean="0"/>
              <a:t>Chicken holes </a:t>
            </a:r>
            <a:r>
              <a:rPr lang="en-US" sz="2800" b="1" i="1" dirty="0" smtClean="0">
                <a:solidFill>
                  <a:srgbClr val="0070C0"/>
                </a:solidFill>
              </a:rPr>
              <a:t>B = 1.5million </a:t>
            </a:r>
            <a:r>
              <a:rPr lang="en-US" sz="2800" b="1" dirty="0" smtClean="0"/>
              <a:t>diff hair counts</a:t>
            </a:r>
          </a:p>
          <a:p>
            <a:pPr marL="452628" indent="-342900">
              <a:spcAft>
                <a:spcPts val="1200"/>
              </a:spcAft>
            </a:pPr>
            <a:r>
              <a:rPr lang="en-US" sz="2800" b="1" dirty="0" smtClean="0"/>
              <a:t>Eggs </a:t>
            </a:r>
            <a:r>
              <a:rPr lang="en-US" sz="2800" b="1" i="1" dirty="0" smtClean="0">
                <a:solidFill>
                  <a:srgbClr val="0070C0"/>
                </a:solidFill>
              </a:rPr>
              <a:t>E = 1.55 million </a:t>
            </a:r>
            <a:r>
              <a:rPr lang="en-US" sz="2800" b="1" dirty="0" smtClean="0"/>
              <a:t>heads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                          E &gt; B  QED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Chicken Hole Fun Facts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417639"/>
            <a:ext cx="8229600" cy="4754562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In any group of 367 people, at least 2 of them have the same birthday.</a:t>
            </a:r>
          </a:p>
          <a:p>
            <a:pPr marL="452628" indent="-342900">
              <a:spcAft>
                <a:spcPts val="1200"/>
              </a:spcAft>
            </a:pPr>
            <a:r>
              <a:rPr lang="en-US" sz="2800" b="1" i="1" dirty="0" smtClean="0">
                <a:solidFill>
                  <a:srgbClr val="0070C0"/>
                </a:solidFill>
              </a:rPr>
              <a:t>This one is obvious</a:t>
            </a:r>
            <a:r>
              <a:rPr lang="en-US" sz="2800" b="1" dirty="0" smtClean="0"/>
              <a:t>, since the numbers are in the realm of what we normally contemplate or experience</a:t>
            </a:r>
          </a:p>
          <a:p>
            <a:pPr marL="452628" indent="-342900">
              <a:spcAft>
                <a:spcPts val="1200"/>
              </a:spcAft>
            </a:pPr>
            <a:r>
              <a:rPr lang="en-US" sz="2800" b="1" dirty="0" smtClean="0"/>
              <a:t>Diff birthdays </a:t>
            </a:r>
            <a:r>
              <a:rPr lang="en-US" sz="2800" b="1" i="1" dirty="0" smtClean="0">
                <a:solidFill>
                  <a:srgbClr val="0070C0"/>
                </a:solidFill>
              </a:rPr>
              <a:t>B = 366 </a:t>
            </a:r>
            <a:r>
              <a:rPr lang="en-US" sz="2800" b="1" dirty="0" smtClean="0"/>
              <a:t>(remember Feb 29)</a:t>
            </a:r>
          </a:p>
          <a:p>
            <a:pPr marL="452628" indent="-342900">
              <a:spcAft>
                <a:spcPts val="1200"/>
              </a:spcAft>
            </a:pPr>
            <a:r>
              <a:rPr lang="en-US" sz="2800" b="1" dirty="0" smtClean="0"/>
              <a:t>Eggs</a:t>
            </a:r>
            <a:r>
              <a:rPr lang="en-US" sz="2800" b="1" i="1" dirty="0" smtClean="0">
                <a:solidFill>
                  <a:srgbClr val="0070C0"/>
                </a:solidFill>
              </a:rPr>
              <a:t> E = 367 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/>
              <a:t>people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                         E &gt; B   QED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Chicken Hole Fun Facts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600199"/>
            <a:ext cx="8229600" cy="4572001"/>
          </a:xfrm>
        </p:spPr>
        <p:txBody>
          <a:bodyPr>
            <a:normAutofit/>
          </a:bodyPr>
          <a:lstStyle/>
          <a:p>
            <a:pPr marL="109728" indent="0">
              <a:spcAft>
                <a:spcPts val="30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Just a side note…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/>
              <a:t>In any group of 23 people, there is a 50% chance that 2 have the same birthday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1100" b="1" i="1" dirty="0">
              <a:solidFill>
                <a:srgbClr val="C00000"/>
              </a:solidFill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i="1" dirty="0" smtClean="0"/>
              <a:t>In a group of 75, the probability goes to </a:t>
            </a:r>
            <a:r>
              <a:rPr lang="en-US" sz="2800" b="1" i="1" dirty="0" smtClean="0">
                <a:solidFill>
                  <a:srgbClr val="C00000"/>
                </a:solidFill>
              </a:rPr>
              <a:t>99.9% </a:t>
            </a:r>
            <a:r>
              <a:rPr lang="en-US" sz="2800" b="1" i="1" dirty="0" smtClean="0"/>
              <a:t>that 2 have the same birthday</a:t>
            </a:r>
          </a:p>
          <a:p>
            <a:pPr marL="109728" indent="0">
              <a:spcAft>
                <a:spcPts val="1200"/>
              </a:spcAft>
              <a:buNone/>
            </a:pPr>
            <a:endParaRPr lang="en-US" sz="1100" b="1" i="1" dirty="0">
              <a:solidFill>
                <a:srgbClr val="C00000"/>
              </a:solidFill>
            </a:endParaRPr>
          </a:p>
          <a:p>
            <a:pPr marL="109728" indent="0" algn="r">
              <a:spcAft>
                <a:spcPts val="1200"/>
              </a:spcAft>
              <a:buNone/>
            </a:pPr>
            <a:r>
              <a:rPr lang="en-US" sz="2400" b="1" i="1" dirty="0" smtClean="0">
                <a:solidFill>
                  <a:srgbClr val="007E39"/>
                </a:solidFill>
                <a:latin typeface="Segoe Print" panose="02000600000000000000" pitchFamily="2" charset="0"/>
              </a:rPr>
              <a:t>Nothing to do with CHP… </a:t>
            </a:r>
          </a:p>
          <a:p>
            <a:pPr marL="109728" indent="0" algn="r">
              <a:spcAft>
                <a:spcPts val="1200"/>
              </a:spcAft>
              <a:buNone/>
            </a:pPr>
            <a:r>
              <a:rPr lang="en-US" sz="2400" b="1" i="1" dirty="0" smtClean="0">
                <a:solidFill>
                  <a:srgbClr val="007E39"/>
                </a:solidFill>
                <a:latin typeface="Segoe Print" panose="02000600000000000000" pitchFamily="2" charset="0"/>
              </a:rPr>
              <a:t>it’s just probabilities</a:t>
            </a:r>
            <a:endParaRPr lang="en-US" sz="2400" b="1" i="1" dirty="0">
              <a:solidFill>
                <a:srgbClr val="007E39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Birthday Paradox/Problem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So # of collisions is affected by</a:t>
            </a:r>
          </a:p>
          <a:p>
            <a:pPr marL="365760" lvl="1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quality of hash function</a:t>
            </a:r>
            <a:r>
              <a:rPr lang="en-US" sz="2400" b="1" dirty="0" smtClean="0"/>
              <a:t> </a:t>
            </a:r>
          </a:p>
          <a:p>
            <a:pPr marL="603504" lvl="2" indent="0">
              <a:spcAft>
                <a:spcPts val="1200"/>
              </a:spcAft>
              <a:buNone/>
            </a:pPr>
            <a:r>
              <a:rPr lang="en-US" sz="2200" b="1" dirty="0" smtClean="0"/>
              <a:t>-- how well it distributes keys over the integers</a:t>
            </a:r>
          </a:p>
          <a:p>
            <a:pPr marL="36576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table structure</a:t>
            </a:r>
          </a:p>
          <a:p>
            <a:pPr marL="603504" lvl="2" indent="0">
              <a:spcAft>
                <a:spcPts val="1200"/>
              </a:spcAft>
              <a:buNone/>
            </a:pPr>
            <a:r>
              <a:rPr lang="en-US" sz="2200" b="1" dirty="0" smtClean="0"/>
              <a:t>-- total number of array slots</a:t>
            </a:r>
          </a:p>
          <a:p>
            <a:pPr marL="603504" lvl="2" indent="0">
              <a:spcAft>
                <a:spcPts val="1200"/>
              </a:spcAft>
              <a:buNone/>
            </a:pPr>
            <a:r>
              <a:rPr lang="en-US" sz="2200" b="1" dirty="0" smtClean="0"/>
              <a:t>-- mathematical properties of the maximum index</a:t>
            </a:r>
            <a:endParaRPr lang="en-US" sz="2200" b="1" dirty="0"/>
          </a:p>
          <a:p>
            <a:pPr marL="603504" lvl="2" indent="0">
              <a:spcAft>
                <a:spcPts val="1200"/>
              </a:spcAft>
              <a:buNone/>
            </a:pPr>
            <a:endParaRPr lang="en-US" sz="2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Collisions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9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Let’s say our hash function is this</a:t>
            </a:r>
          </a:p>
          <a:p>
            <a:pPr marL="70866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v"/>
            </a:pPr>
            <a:r>
              <a:rPr lang="en-US" sz="2400" b="1" dirty="0" smtClean="0"/>
              <a:t>take first character of the string</a:t>
            </a:r>
          </a:p>
          <a:p>
            <a:pPr marL="70866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v"/>
            </a:pPr>
            <a:r>
              <a:rPr lang="en-US" sz="2400" b="1" dirty="0" smtClean="0"/>
              <a:t>return position of that char in the alphabet   (minus 1)</a:t>
            </a: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Example: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Franklin Gothic Book" panose="020B0503020102020204" pitchFamily="34" charset="0"/>
              </a:rPr>
              <a:t>hash( “</a:t>
            </a:r>
            <a:r>
              <a:rPr lang="en-US" sz="2000" b="1" dirty="0" err="1" smtClean="0">
                <a:solidFill>
                  <a:srgbClr val="0070C0"/>
                </a:solidFill>
                <a:latin typeface="Franklin Gothic Book" panose="020B0503020102020204" pitchFamily="34" charset="0"/>
              </a:rPr>
              <a:t>ardvaark</a:t>
            </a:r>
            <a:r>
              <a:rPr lang="en-US" sz="2000" b="1" dirty="0" smtClean="0">
                <a:solidFill>
                  <a:srgbClr val="0070C0"/>
                </a:solidFill>
                <a:latin typeface="Franklin Gothic Book" panose="020B0503020102020204" pitchFamily="34" charset="0"/>
              </a:rPr>
              <a:t>” )   “a” is position 1,  </a:t>
            </a:r>
            <a:r>
              <a:rPr lang="en-US" sz="2000" b="1" dirty="0" smtClean="0">
                <a:solidFill>
                  <a:srgbClr val="0070C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   1-1   =  0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hash( “</a:t>
            </a:r>
            <a:r>
              <a:rPr lang="en-US" sz="2000" b="1" dirty="0" err="1" smtClean="0">
                <a:solidFill>
                  <a:srgbClr val="0070C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tarheels</a:t>
            </a:r>
            <a:r>
              <a:rPr lang="en-US" sz="2000" b="1" dirty="0" smtClean="0">
                <a:solidFill>
                  <a:srgbClr val="0070C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” )    “t” is position 20,   20-1  =  19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hash( “data” )          “d” is position 4,       4-1  =  3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hash( “apple” )        “a” is position 1,        1-1  =  </a:t>
            </a:r>
            <a:r>
              <a:rPr lang="en-US" sz="2000" b="1" dirty="0" smtClean="0">
                <a:solidFill>
                  <a:srgbClr val="C0000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0     </a:t>
            </a:r>
            <a:r>
              <a:rPr lang="en-US" sz="2000" b="1" i="1" dirty="0" smtClean="0">
                <a:solidFill>
                  <a:srgbClr val="C00000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collision</a:t>
            </a:r>
            <a:endParaRPr lang="en-US" sz="2000" b="1" i="1" dirty="0">
              <a:solidFill>
                <a:srgbClr val="C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Issue 1: Bad Hash Function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49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Hashing, Hash Table, </a:t>
            </a: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5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endParaRPr lang="en-US" sz="4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b="1" i="1" dirty="0" smtClean="0">
                <a:solidFill>
                  <a:srgbClr val="C00000"/>
                </a:solidFill>
              </a:rPr>
              <a:t>Why is this bad?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/>
              <a:t>Only 26 different range elements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0070C0"/>
                </a:solidFill>
              </a:rPr>
              <a:t>by CHP can only store 26 keys before collisions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800" b="1" dirty="0" smtClean="0"/>
              <a:t>English words themselves… first char is not well distributed over the alphabet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0070C0"/>
                </a:solidFill>
              </a:rPr>
              <a:t>Lots of “s”, “m”, “t” words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0070C0"/>
                </a:solidFill>
              </a:rPr>
              <a:t>Not many “x”, “z”, “q” words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 Hash Function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57150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E39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We will use it anyway, later, for ease of illustration</a:t>
            </a:r>
            <a:endParaRPr lang="en-US" sz="2000" b="1" i="1" dirty="0">
              <a:solidFill>
                <a:srgbClr val="007E39"/>
              </a:solidFill>
              <a:latin typeface="Segoe Print" panose="02000600000000000000" pitchFamily="2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48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508" y="1360274"/>
            <a:ext cx="8229600" cy="2316162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Other ideas…</a:t>
            </a:r>
          </a:p>
          <a:p>
            <a:pPr marL="452628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v"/>
            </a:pPr>
            <a:r>
              <a:rPr lang="en-US" sz="2400" b="1" dirty="0" smtClean="0"/>
              <a:t>Use middle char, better distributed than first</a:t>
            </a:r>
          </a:p>
          <a:p>
            <a:pPr marL="452628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v"/>
            </a:pPr>
            <a:r>
              <a:rPr lang="en-US" sz="2400" b="1" dirty="0" smtClean="0"/>
              <a:t>Or use several chars (or all of them) and build an integer arithmetically</a:t>
            </a:r>
          </a:p>
          <a:p>
            <a:pPr marL="365760" lvl="1" indent="0">
              <a:spcBef>
                <a:spcPts val="600"/>
              </a:spcBef>
              <a:buSzPct val="85000"/>
              <a:buNone/>
            </a:pPr>
            <a:endParaRPr lang="en-US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Better Hash Function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367839"/>
            <a:ext cx="617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hash (key,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tabSize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key.length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key.charAt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tabSize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875944"/>
            <a:ext cx="4648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If </a:t>
            </a:r>
            <a:r>
              <a:rPr lang="en-US" sz="2000" b="1" i="1" dirty="0" err="1" smtClean="0">
                <a:solidFill>
                  <a:srgbClr val="C00000"/>
                </a:solidFill>
              </a:rPr>
              <a:t>tabSize</a:t>
            </a:r>
            <a:r>
              <a:rPr lang="en-US" sz="2000" b="1" i="1" dirty="0" smtClean="0">
                <a:solidFill>
                  <a:srgbClr val="C00000"/>
                </a:solidFill>
              </a:rPr>
              <a:t> is large (say 10007) </a:t>
            </a:r>
          </a:p>
          <a:p>
            <a:r>
              <a:rPr lang="en-US" sz="2000" b="1" i="1" dirty="0" smtClean="0">
                <a:solidFill>
                  <a:srgbClr val="C00000"/>
                </a:solidFill>
              </a:rPr>
              <a:t>keys short (say 8-15 chars)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i="1" dirty="0" smtClean="0">
                <a:solidFill>
                  <a:srgbClr val="0070C0"/>
                </a:solidFill>
              </a:rPr>
              <a:t>then the sum of the chars is small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and will </a:t>
            </a:r>
            <a:r>
              <a:rPr lang="en-US" b="1" i="1" dirty="0" smtClean="0">
                <a:solidFill>
                  <a:srgbClr val="C00000"/>
                </a:solidFill>
              </a:rPr>
              <a:t>cluster at low end </a:t>
            </a:r>
            <a:r>
              <a:rPr lang="en-US" b="1" i="1" dirty="0" smtClean="0">
                <a:solidFill>
                  <a:srgbClr val="0070C0"/>
                </a:solidFill>
              </a:rPr>
              <a:t>of table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508" y="1360274"/>
            <a:ext cx="8229600" cy="1565469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Other ideas…</a:t>
            </a:r>
          </a:p>
          <a:p>
            <a:pPr marL="70866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v"/>
            </a:pPr>
            <a:r>
              <a:rPr lang="en-US" sz="1800" b="1" dirty="0" smtClean="0"/>
              <a:t>Maybe add up chars several times (based on </a:t>
            </a:r>
            <a:r>
              <a:rPr lang="en-US" sz="1800" b="1" dirty="0" err="1" smtClean="0"/>
              <a:t>tabSize</a:t>
            </a:r>
            <a:r>
              <a:rPr lang="en-US" sz="1800" b="1" dirty="0" smtClean="0"/>
              <a:t>) </a:t>
            </a:r>
          </a:p>
          <a:p>
            <a:pPr marL="70866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v"/>
            </a:pPr>
            <a:r>
              <a:rPr lang="en-US" sz="1800" b="1" dirty="0" smtClean="0"/>
              <a:t>Adjust final integer to </a:t>
            </a:r>
            <a:r>
              <a:rPr lang="en-US" sz="1800" b="1" dirty="0" err="1" smtClean="0"/>
              <a:t>tabSize</a:t>
            </a:r>
            <a:endParaRPr lang="en-US" sz="1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Better Hash Function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415" y="2925743"/>
            <a:ext cx="6172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hash (key,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tabSize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tabSize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key.length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key.length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key.charAt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(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tabSize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4526180"/>
            <a:ext cx="37619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Now low slots might be underused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if keys are short (say 1-5 chars) 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then sum of the chars is small </a:t>
            </a: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and is multiplied into </a:t>
            </a:r>
            <a:r>
              <a:rPr lang="en-US" sz="1600" b="1" i="1" dirty="0" smtClean="0">
                <a:solidFill>
                  <a:srgbClr val="C00000"/>
                </a:solidFill>
              </a:rPr>
              <a:t>middle </a:t>
            </a:r>
            <a:r>
              <a:rPr lang="en-US" sz="1600" b="1" i="1" dirty="0" smtClean="0">
                <a:solidFill>
                  <a:srgbClr val="0070C0"/>
                </a:solidFill>
              </a:rPr>
              <a:t>of the table.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508" y="1360274"/>
            <a:ext cx="8229600" cy="2316162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Other ideas…</a:t>
            </a:r>
          </a:p>
          <a:p>
            <a:pPr marL="452628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v"/>
            </a:pPr>
            <a:r>
              <a:rPr lang="en-US" sz="2400" b="1" dirty="0" smtClean="0"/>
              <a:t>Spin through string using prime </a:t>
            </a:r>
            <a:r>
              <a:rPr lang="en-US" sz="2400" b="1" dirty="0" err="1" smtClean="0"/>
              <a:t>mults</a:t>
            </a:r>
            <a:r>
              <a:rPr lang="en-US" sz="2400" b="1" dirty="0" smtClean="0"/>
              <a:t> to prevent cycles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Pretty Good Hash Function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8956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hash (key,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tabSize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7;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key.length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*31) +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key.charAt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tabSize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&lt;0) {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tabSize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hval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4145" y="5410200"/>
            <a:ext cx="42953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</a:rPr>
              <a:t>Do in 32-bit integer arithmetic, make use of overflow</a:t>
            </a:r>
          </a:p>
          <a:p>
            <a:endParaRPr lang="en-US" sz="700" b="1" dirty="0">
              <a:solidFill>
                <a:srgbClr val="C00000"/>
              </a:solidFill>
            </a:endParaRP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Java </a:t>
            </a:r>
            <a:r>
              <a:rPr lang="en-US" sz="1600" b="1" i="1" dirty="0" err="1" smtClean="0">
                <a:solidFill>
                  <a:srgbClr val="0070C0"/>
                </a:solidFill>
              </a:rPr>
              <a:t>hashCode</a:t>
            </a:r>
            <a:r>
              <a:rPr lang="en-US" sz="1600" b="1" i="1" dirty="0" smtClean="0">
                <a:solidFill>
                  <a:srgbClr val="0070C0"/>
                </a:solidFill>
              </a:rPr>
              <a:t>( ) does similar to this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/>
              <a:t>Best to pick table size that is </a:t>
            </a:r>
            <a:r>
              <a:rPr lang="en-US" sz="2400" b="1" dirty="0" smtClean="0">
                <a:solidFill>
                  <a:srgbClr val="C00000"/>
                </a:solidFill>
              </a:rPr>
              <a:t>prime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Load factor </a:t>
            </a:r>
            <a:r>
              <a:rPr lang="en-US" sz="2800" b="1" dirty="0" smtClean="0">
                <a:solidFill>
                  <a:srgbClr val="C00000"/>
                </a:solidFill>
                <a:latin typeface="Mathematica1Mono" panose="05060400030100000101" pitchFamily="18" charset="2"/>
              </a:rPr>
              <a:t>l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d</a:t>
            </a:r>
            <a:r>
              <a:rPr lang="en-US" sz="2000" b="1" i="1" dirty="0" smtClean="0">
                <a:solidFill>
                  <a:srgbClr val="0070C0"/>
                </a:solidFill>
              </a:rPr>
              <a:t>efined as ratio of         #</a:t>
            </a:r>
            <a:r>
              <a:rPr lang="en-US" sz="2000" b="1" i="1" dirty="0" err="1" smtClean="0">
                <a:solidFill>
                  <a:srgbClr val="0070C0"/>
                </a:solidFill>
              </a:rPr>
              <a:t>elts</a:t>
            </a:r>
            <a:r>
              <a:rPr lang="en-US" sz="2000" b="1" i="1" dirty="0" smtClean="0">
                <a:solidFill>
                  <a:srgbClr val="0070C0"/>
                </a:solidFill>
              </a:rPr>
              <a:t> in table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                                ---------------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                                      table size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1200" b="1" i="1" dirty="0">
              <a:solidFill>
                <a:srgbClr val="0070C0"/>
              </a:solidFill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b="1" i="1" dirty="0" smtClean="0">
                <a:solidFill>
                  <a:srgbClr val="0070C0"/>
                </a:solidFill>
              </a:rPr>
              <a:t>for example if we have 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          </a:t>
            </a:r>
            <a:r>
              <a:rPr lang="en-US" sz="1600" b="1" i="1" dirty="0" smtClean="0"/>
              <a:t>5003</a:t>
            </a:r>
            <a:r>
              <a:rPr lang="en-US" sz="1600" b="1" i="1" dirty="0" smtClean="0">
                <a:solidFill>
                  <a:srgbClr val="0070C0"/>
                </a:solidFill>
              </a:rPr>
              <a:t> elements stored  (so far)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b="1" i="1" dirty="0" smtClean="0">
                <a:solidFill>
                  <a:srgbClr val="0070C0"/>
                </a:solidFill>
              </a:rPr>
              <a:t>           in a table with size </a:t>
            </a:r>
            <a:r>
              <a:rPr lang="en-US" sz="1600" b="1" i="1" dirty="0" smtClean="0"/>
              <a:t>10007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   then  </a:t>
            </a:r>
            <a:r>
              <a:rPr lang="en-US" sz="2000" b="1" dirty="0">
                <a:solidFill>
                  <a:srgbClr val="C00000"/>
                </a:solidFill>
                <a:latin typeface="Mathematica1Mono" panose="05060400030100000101" pitchFamily="18" charset="2"/>
              </a:rPr>
              <a:t>l </a:t>
            </a:r>
            <a:r>
              <a:rPr lang="en-US" sz="1600" b="1" i="1" dirty="0">
                <a:solidFill>
                  <a:srgbClr val="0070C0"/>
                </a:solidFill>
              </a:rPr>
              <a:t>is </a:t>
            </a:r>
            <a:r>
              <a:rPr lang="en-US" sz="1600" b="1" i="1" dirty="0" smtClean="0"/>
              <a:t>( 5003 / 10007 ) </a:t>
            </a:r>
            <a:endParaRPr lang="en-US" sz="1600" b="1" i="1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b="1" i="1" dirty="0" smtClean="0">
                <a:solidFill>
                  <a:srgbClr val="0070C0"/>
                </a:solidFill>
              </a:rPr>
              <a:t>            </a:t>
            </a:r>
            <a:r>
              <a:rPr lang="en-US" sz="2000" b="1" dirty="0" smtClean="0">
                <a:solidFill>
                  <a:srgbClr val="C00000"/>
                </a:solidFill>
                <a:latin typeface="Mathematica1Mono" panose="05060400030100000101" pitchFamily="18" charset="2"/>
              </a:rPr>
              <a:t>l </a:t>
            </a:r>
            <a:r>
              <a:rPr lang="en-US" sz="1600" b="1" i="1" dirty="0">
                <a:solidFill>
                  <a:srgbClr val="0070C0"/>
                </a:solidFill>
              </a:rPr>
              <a:t>is approx. </a:t>
            </a:r>
            <a:r>
              <a:rPr lang="en-US" sz="1600" b="1" i="1" dirty="0">
                <a:solidFill>
                  <a:srgbClr val="C00000"/>
                </a:solidFill>
              </a:rPr>
              <a:t>0.5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 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i="1" dirty="0" smtClean="0"/>
              <a:t>table is about half-full ? 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              </a:t>
            </a:r>
            <a:r>
              <a:rPr lang="en-US" sz="2000" b="1" i="1" dirty="0" smtClean="0">
                <a:solidFill>
                  <a:srgbClr val="C00000"/>
                </a:solidFill>
              </a:rPr>
              <a:t>depends on how collisions are handled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Issue 2: Table Size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7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221162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Two main forms of handling collisions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70C0"/>
                </a:solidFill>
              </a:rPr>
              <a:t>Hash into lists (buckets, chaining)</a:t>
            </a:r>
          </a:p>
          <a:p>
            <a:pPr lvl="1">
              <a:spcAft>
                <a:spcPts val="1200"/>
              </a:spcAft>
            </a:pPr>
            <a:r>
              <a:rPr lang="en-US" sz="2400" b="1" i="1" dirty="0"/>
              <a:t>e</a:t>
            </a:r>
            <a:r>
              <a:rPr lang="en-US" sz="2400" b="1" i="1" dirty="0" smtClean="0"/>
              <a:t>ach array slot contains not a single element,   but rather a list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70C0"/>
                </a:solidFill>
              </a:rPr>
              <a:t>Linear probing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i="1" dirty="0"/>
              <a:t>e</a:t>
            </a:r>
            <a:r>
              <a:rPr lang="en-US" sz="2400" b="1" i="1" dirty="0" smtClean="0"/>
              <a:t>ach array slot contains one element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i="1" dirty="0" smtClean="0"/>
              <a:t>hash to a full slot, there is a plan for going on to some “next” slot to 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Issue 3: Collision Resolution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1" y="5410200"/>
            <a:ext cx="4154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>
                <a:solidFill>
                  <a:srgbClr val="007E39"/>
                </a:solidFill>
                <a:latin typeface="Segoe Print" panose="02000600000000000000" pitchFamily="2" charset="0"/>
              </a:rPr>
              <a:t>How will this affect O(1) on insert, find ?</a:t>
            </a:r>
          </a:p>
        </p:txBody>
      </p:sp>
    </p:spTree>
    <p:extLst>
      <p:ext uri="{BB962C8B-B14F-4D97-AF65-F5344CB8AC3E}">
        <p14:creationId xmlns:p14="http://schemas.microsoft.com/office/powerpoint/2010/main" val="27348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86107"/>
            <a:ext cx="8229600" cy="470989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2800" b="1" dirty="0" smtClean="0"/>
              <a:t>Table entry is a null, or a list of cells</a:t>
            </a:r>
          </a:p>
          <a:p>
            <a:pPr>
              <a:spcBef>
                <a:spcPts val="600"/>
              </a:spcBef>
            </a:pPr>
            <a:r>
              <a:rPr lang="en-US" sz="2800" b="1" dirty="0" smtClean="0"/>
              <a:t>Each cell contains a data object </a:t>
            </a:r>
          </a:p>
          <a:p>
            <a:pPr marL="708660" lvl="1" indent="-342900">
              <a:spcBef>
                <a:spcPts val="600"/>
              </a:spcBef>
              <a:spcAft>
                <a:spcPts val="1800"/>
              </a:spcAft>
            </a:pPr>
            <a:r>
              <a:rPr lang="en-US" sz="2400" b="1" i="1" dirty="0" smtClean="0">
                <a:solidFill>
                  <a:srgbClr val="0070C0"/>
                </a:solidFill>
              </a:rPr>
              <a:t>key and associated data</a:t>
            </a:r>
          </a:p>
          <a:p>
            <a:pPr marL="452628" indent="-342900">
              <a:spcBef>
                <a:spcPts val="600"/>
              </a:spcBef>
              <a:spcAft>
                <a:spcPts val="1800"/>
              </a:spcAft>
            </a:pPr>
            <a:r>
              <a:rPr lang="en-US" sz="2800" b="1" dirty="0" smtClean="0"/>
              <a:t>If a new key hashes to an empty slot, then </a:t>
            </a:r>
            <a:r>
              <a:rPr lang="en-US" sz="2800" b="1" i="1" dirty="0" smtClean="0">
                <a:solidFill>
                  <a:srgbClr val="C00000"/>
                </a:solidFill>
              </a:rPr>
              <a:t>start a new list </a:t>
            </a:r>
            <a:r>
              <a:rPr lang="en-US" sz="2800" b="1" dirty="0" smtClean="0"/>
              <a:t>with that key data</a:t>
            </a:r>
          </a:p>
          <a:p>
            <a:pPr marL="452628" indent="-342900">
              <a:spcBef>
                <a:spcPts val="600"/>
              </a:spcBef>
              <a:spcAft>
                <a:spcPts val="1800"/>
              </a:spcAft>
            </a:pPr>
            <a:r>
              <a:rPr lang="en-US" sz="2800" b="1" dirty="0" smtClean="0"/>
              <a:t>If a new key hashes to an occupied slot, then </a:t>
            </a:r>
            <a:r>
              <a:rPr lang="en-US" sz="2800" b="1" i="1" dirty="0" smtClean="0">
                <a:solidFill>
                  <a:srgbClr val="C00000"/>
                </a:solidFill>
              </a:rPr>
              <a:t>add that key data to the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 to Lists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7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4851" y="1353520"/>
            <a:ext cx="1975683" cy="4929044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000" b="1" i="1" dirty="0" smtClean="0"/>
              <a:t>Keys:  </a:t>
            </a:r>
            <a:r>
              <a:rPr lang="en-US" sz="1600" b="1" i="1" dirty="0" smtClean="0">
                <a:solidFill>
                  <a:srgbClr val="C00000"/>
                </a:solidFill>
              </a:rPr>
              <a:t>hash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a</a:t>
            </a:r>
            <a:r>
              <a:rPr lang="en-US" sz="2000" b="1" i="1" dirty="0" smtClean="0">
                <a:solidFill>
                  <a:srgbClr val="0070C0"/>
                </a:solidFill>
              </a:rPr>
              <a:t>ndy,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70C0"/>
                </a:solidFill>
              </a:rPr>
              <a:t>dennis</a:t>
            </a:r>
            <a:r>
              <a:rPr lang="en-US" sz="2000" b="1" i="1" dirty="0" smtClean="0">
                <a:solidFill>
                  <a:srgbClr val="0070C0"/>
                </a:solidFill>
              </a:rPr>
              <a:t>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zorba,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70C0"/>
                </a:solidFill>
              </a:rPr>
              <a:t>claire</a:t>
            </a:r>
            <a:r>
              <a:rPr lang="en-US" sz="2000" b="1" i="1" dirty="0" smtClean="0">
                <a:solidFill>
                  <a:srgbClr val="0070C0"/>
                </a:solidFill>
              </a:rPr>
              <a:t>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70C0"/>
                </a:solidFill>
              </a:rPr>
              <a:t>wanda</a:t>
            </a:r>
            <a:r>
              <a:rPr lang="en-US" sz="2000" b="1" i="1" dirty="0" smtClean="0">
                <a:solidFill>
                  <a:srgbClr val="0070C0"/>
                </a:solidFill>
              </a:rPr>
              <a:t>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charles,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fern,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warren,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cindi,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xerxes,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donna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5736" y="295469"/>
            <a:ext cx="4267200" cy="719496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304800" y="295469"/>
            <a:ext cx="1981200" cy="6436939"/>
            <a:chOff x="-352334" y="274638"/>
            <a:chExt cx="3476534" cy="6436939"/>
          </a:xfrm>
        </p:grpSpPr>
        <p:sp>
          <p:nvSpPr>
            <p:cNvPr id="4" name="Rectangle 3"/>
            <p:cNvSpPr/>
            <p:nvPr/>
          </p:nvSpPr>
          <p:spPr>
            <a:xfrm>
              <a:off x="990600" y="274638"/>
              <a:ext cx="2133600" cy="6436939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0217" y="29264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2436" y="853913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0216" y="318778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1697" y="260608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9835" y="143736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0217" y="2024378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9835" y="3766607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9834" y="4335039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9117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9834" y="54973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216" y="6083052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33752" y="5033778"/>
              <a:ext cx="1866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285750" y="1524582"/>
              <a:ext cx="125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23736" y="983007"/>
              <a:ext cx="1066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9933" y="38953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65" y="4453427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9933" y="3308441"/>
              <a:ext cx="118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65" y="2742432"/>
              <a:ext cx="838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38221" y="2133507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23734" y="6233039"/>
              <a:ext cx="109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352334" y="559428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85819" y="5038119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33752" y="3327334"/>
              <a:ext cx="1761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33752" y="5574843"/>
              <a:ext cx="1881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95098" y="1569027"/>
              <a:ext cx="1905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1" y="416958"/>
              <a:ext cx="1933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3890445"/>
              <a:ext cx="19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4713" y="2165980"/>
              <a:ext cx="1895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752" y="994134"/>
              <a:ext cx="1866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69093" y="27427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6" y="44708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5500" y="61715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35993" y="405840"/>
            <a:ext cx="914400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andy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31651" y="2216018"/>
            <a:ext cx="1240499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err="1" smtClean="0">
                <a:solidFill>
                  <a:srgbClr val="C00000"/>
                </a:solidFill>
              </a:rPr>
              <a:t>dennis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7581" y="4452759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err="1" smtClean="0">
                <a:solidFill>
                  <a:srgbClr val="C00000"/>
                </a:solidFill>
              </a:rPr>
              <a:t>wanda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94641" y="1554989"/>
            <a:ext cx="1225459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charles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38349" y="1567496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err="1" smtClean="0">
                <a:solidFill>
                  <a:srgbClr val="C00000"/>
                </a:solidFill>
              </a:rPr>
              <a:t>claire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1313" y="3264778"/>
            <a:ext cx="944050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fern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3989" y="1556936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cindi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53918" y="2200936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donna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12767" y="5049731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xerxes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0076" y="6171573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zorba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94641" y="4446383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warren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1983" y="3918530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80152" y="4003196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387887" y="3902585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390009" y="3987251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45" idx="1"/>
          </p:cNvCxnSpPr>
          <p:nvPr/>
        </p:nvCxnSpPr>
        <p:spPr>
          <a:xfrm>
            <a:off x="1672184" y="590506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672184" y="1728267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72150" y="2366029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2184" y="2382934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735140" y="1760466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30832" y="1740945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72183" y="5243616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130832" y="4655487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660945" y="4638756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687504" y="3449444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734938" y="6385438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94441" y="5571762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63955" y="2662628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8371" y="5491501"/>
            <a:ext cx="512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642D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Let’s use that bad hash function </a:t>
            </a:r>
          </a:p>
          <a:p>
            <a:r>
              <a:rPr lang="en-US" sz="2400" b="1" i="1" dirty="0" smtClean="0">
                <a:solidFill>
                  <a:srgbClr val="00642D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(char </a:t>
            </a:r>
            <a:r>
              <a:rPr lang="en-US" sz="2400" b="1" i="1" dirty="0" err="1" smtClean="0">
                <a:solidFill>
                  <a:srgbClr val="00642D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pos</a:t>
            </a:r>
            <a:r>
              <a:rPr lang="en-US" sz="2400" b="1" i="1" dirty="0" smtClean="0">
                <a:solidFill>
                  <a:srgbClr val="00642D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 in alphabet), for ease of illustration </a:t>
            </a:r>
            <a:r>
              <a:rPr lang="en-US" sz="2000" b="1" i="1" dirty="0" smtClean="0">
                <a:solidFill>
                  <a:srgbClr val="00642D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…</a:t>
            </a:r>
            <a:endParaRPr lang="en-US" sz="2000" b="1" i="1" dirty="0">
              <a:solidFill>
                <a:srgbClr val="00642D"/>
              </a:solidFill>
              <a:latin typeface="Segoe Print" panose="020006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9364" y="1879034"/>
            <a:ext cx="34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70445" y="2179126"/>
            <a:ext cx="34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98513" y="2794040"/>
            <a:ext cx="34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52801" y="2487542"/>
            <a:ext cx="41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25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72851" y="3078987"/>
            <a:ext cx="45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50759" y="3696034"/>
            <a:ext cx="34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5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29855" y="3386124"/>
            <a:ext cx="34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16505" y="4611040"/>
            <a:ext cx="51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23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94624" y="4005304"/>
            <a:ext cx="440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44572" y="4305244"/>
            <a:ext cx="34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57922" y="4960152"/>
            <a:ext cx="34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56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71" grpId="0"/>
      <p:bldP spid="5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4851" y="1353520"/>
            <a:ext cx="1975683" cy="4929044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000" b="1" i="1" dirty="0" smtClean="0"/>
              <a:t>Keys: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a</a:t>
            </a:r>
            <a:r>
              <a:rPr lang="en-US" sz="2000" b="1" i="1" dirty="0" smtClean="0">
                <a:solidFill>
                  <a:srgbClr val="0070C0"/>
                </a:solidFill>
              </a:rPr>
              <a:t>ndy,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70C0"/>
                </a:solidFill>
              </a:rPr>
              <a:t>dennis</a:t>
            </a:r>
            <a:r>
              <a:rPr lang="en-US" sz="2000" b="1" i="1" dirty="0" smtClean="0">
                <a:solidFill>
                  <a:srgbClr val="0070C0"/>
                </a:solidFill>
              </a:rPr>
              <a:t>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zorba,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70C0"/>
                </a:solidFill>
              </a:rPr>
              <a:t>claire</a:t>
            </a:r>
            <a:r>
              <a:rPr lang="en-US" sz="2000" b="1" i="1" dirty="0" smtClean="0">
                <a:solidFill>
                  <a:srgbClr val="0070C0"/>
                </a:solidFill>
              </a:rPr>
              <a:t>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70C0"/>
                </a:solidFill>
              </a:rPr>
              <a:t>wanda</a:t>
            </a:r>
            <a:r>
              <a:rPr lang="en-US" sz="2000" b="1" i="1" dirty="0" smtClean="0">
                <a:solidFill>
                  <a:srgbClr val="0070C0"/>
                </a:solidFill>
              </a:rPr>
              <a:t>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charles,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fern,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warren,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cindi,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xerxes,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donna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5736" y="295469"/>
            <a:ext cx="4267200" cy="719496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Difference?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304800" y="295469"/>
            <a:ext cx="1981200" cy="6436939"/>
            <a:chOff x="-352334" y="274638"/>
            <a:chExt cx="3476534" cy="6436939"/>
          </a:xfrm>
        </p:grpSpPr>
        <p:sp>
          <p:nvSpPr>
            <p:cNvPr id="4" name="Rectangle 3"/>
            <p:cNvSpPr/>
            <p:nvPr/>
          </p:nvSpPr>
          <p:spPr>
            <a:xfrm>
              <a:off x="990600" y="274638"/>
              <a:ext cx="2133600" cy="6436939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0217" y="29264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2436" y="853913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0216" y="318778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1697" y="260608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9835" y="143736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0217" y="2024378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9835" y="3766607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9834" y="4335039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9117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9834" y="54973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216" y="6083052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33752" y="5033778"/>
              <a:ext cx="1866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285750" y="1524582"/>
              <a:ext cx="125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23736" y="983007"/>
              <a:ext cx="1066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9933" y="38953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65" y="4453427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9933" y="3308441"/>
              <a:ext cx="118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65" y="2742432"/>
              <a:ext cx="838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38221" y="2133507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23734" y="6233039"/>
              <a:ext cx="109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352334" y="559428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85819" y="5038119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33752" y="3327334"/>
              <a:ext cx="1761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33752" y="5574843"/>
              <a:ext cx="1881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95098" y="1569027"/>
              <a:ext cx="1905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1" y="416958"/>
              <a:ext cx="1933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3890445"/>
              <a:ext cx="19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4713" y="2165980"/>
              <a:ext cx="1895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752" y="994134"/>
              <a:ext cx="1866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69093" y="27427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6" y="44708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5500" y="61715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35993" y="405840"/>
            <a:ext cx="914400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andy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4641" y="2198268"/>
            <a:ext cx="1240499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err="1" smtClean="0">
                <a:solidFill>
                  <a:srgbClr val="C00000"/>
                </a:solidFill>
              </a:rPr>
              <a:t>dennis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4578" y="4427017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err="1" smtClean="0">
                <a:solidFill>
                  <a:srgbClr val="C00000"/>
                </a:solidFill>
              </a:rPr>
              <a:t>wanda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94641" y="1554989"/>
            <a:ext cx="1225459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charles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92919" y="1545413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err="1" smtClean="0">
                <a:solidFill>
                  <a:srgbClr val="C00000"/>
                </a:solidFill>
              </a:rPr>
              <a:t>claire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1313" y="3264778"/>
            <a:ext cx="944050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fern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34109" y="1553377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cindi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12767" y="2198268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donna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12767" y="5049731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xerxes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0076" y="6171573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zorba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27692" y="4427017"/>
            <a:ext cx="1078538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warren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1983" y="3918530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80152" y="4003196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387887" y="3902585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390009" y="3987251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45" idx="1"/>
          </p:cNvCxnSpPr>
          <p:nvPr/>
        </p:nvCxnSpPr>
        <p:spPr>
          <a:xfrm>
            <a:off x="1672184" y="590506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672184" y="1728267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112647" y="2382934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2184" y="2382934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735140" y="1760466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30832" y="1740945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72183" y="5243616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130832" y="4655487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660945" y="4638756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687504" y="3449444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734938" y="6385438"/>
            <a:ext cx="363809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50393" y="3216185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94441" y="5571762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63955" y="2662628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66109" y="941047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83290" y="365721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31724" y="1505250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92152" y="4409363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50689" y="6123828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29262" y="4997258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77361" y="2154338"/>
            <a:ext cx="4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5538171"/>
            <a:ext cx="358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  <a:latin typeface="Segoe Print" panose="02000600000000000000" pitchFamily="2" charset="0"/>
              </a:rPr>
              <a:t>Add at head of list</a:t>
            </a:r>
            <a:endParaRPr lang="en-US" sz="2800" b="1" i="1" dirty="0">
              <a:solidFill>
                <a:schemeClr val="accent4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86107"/>
            <a:ext cx="8229600" cy="4481293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Is a BST worth it (instead of LIST) 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 smtClean="0">
                <a:solidFill>
                  <a:srgbClr val="0070C0"/>
                </a:solidFill>
              </a:rPr>
              <a:t>find  is  O(1) hash + O( ½ LIST length)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 is O(1) hash + O(1) add to head of LIST</a:t>
            </a:r>
          </a:p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smtClean="0"/>
              <a:t>    If list length is short, O( ½ LIST length ) is about O(1)</a:t>
            </a:r>
          </a:p>
          <a:p>
            <a:pPr marL="109728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b="1" dirty="0" smtClean="0"/>
              <a:t>BST is over complicated for little gain, if any</a:t>
            </a:r>
          </a:p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 smtClean="0"/>
              <a:t>Better to concentrate on </a:t>
            </a:r>
            <a:r>
              <a:rPr lang="en-US" sz="2000" b="1" dirty="0" smtClean="0">
                <a:solidFill>
                  <a:srgbClr val="0070C0"/>
                </a:solidFill>
              </a:rPr>
              <a:t>how to keep lists short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Make table size bigger,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make hash function distribute over more slots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Complexity w/Lists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 means of organizing data that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 smtClean="0"/>
              <a:t>allows us to do a subset of the BST operations in ∼O(1) time !!</a:t>
            </a:r>
          </a:p>
          <a:p>
            <a:pPr marL="946404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70C0"/>
                </a:solidFill>
              </a:rPr>
              <a:t>i</a:t>
            </a:r>
            <a:r>
              <a:rPr lang="en-US" sz="2400" b="1" i="1" dirty="0" smtClean="0">
                <a:solidFill>
                  <a:srgbClr val="0070C0"/>
                </a:solidFill>
              </a:rPr>
              <a:t>nsert, delete, find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o</a:t>
            </a:r>
            <a:r>
              <a:rPr lang="en-US" sz="2400" b="1" dirty="0" smtClean="0"/>
              <a:t>rdering operations ( </a:t>
            </a:r>
            <a:r>
              <a:rPr lang="en-US" sz="2400" b="1" dirty="0" err="1" smtClean="0"/>
              <a:t>findMin</a:t>
            </a:r>
            <a:r>
              <a:rPr lang="en-US" sz="2400" b="1" dirty="0" smtClean="0"/>
              <a:t>, traversals ) can’t be done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Hashing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86107"/>
            <a:ext cx="8229600" cy="470989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2800" b="1" dirty="0" smtClean="0"/>
              <a:t>Table entry is null, or a single cell</a:t>
            </a:r>
          </a:p>
          <a:p>
            <a:pPr>
              <a:spcBef>
                <a:spcPts val="600"/>
              </a:spcBef>
            </a:pPr>
            <a:r>
              <a:rPr lang="en-US" sz="2800" b="1" dirty="0" smtClean="0"/>
              <a:t>Each cell contains a data object </a:t>
            </a:r>
          </a:p>
          <a:p>
            <a:pPr marL="708660" lvl="1" indent="-342900">
              <a:spcBef>
                <a:spcPts val="600"/>
              </a:spcBef>
              <a:spcAft>
                <a:spcPts val="1800"/>
              </a:spcAft>
            </a:pPr>
            <a:r>
              <a:rPr lang="en-US" sz="2400" b="1" i="1" dirty="0" smtClean="0">
                <a:solidFill>
                  <a:srgbClr val="0070C0"/>
                </a:solidFill>
              </a:rPr>
              <a:t>key and associated data</a:t>
            </a:r>
          </a:p>
          <a:p>
            <a:pPr marL="452628" indent="-342900">
              <a:spcBef>
                <a:spcPts val="600"/>
              </a:spcBef>
              <a:spcAft>
                <a:spcPts val="1800"/>
              </a:spcAft>
            </a:pPr>
            <a:r>
              <a:rPr lang="en-US" sz="2800" b="1" dirty="0" smtClean="0"/>
              <a:t>If a new key hashes to an empty slot, then </a:t>
            </a:r>
            <a:r>
              <a:rPr lang="en-US" sz="2800" b="1" i="1" dirty="0" smtClean="0">
                <a:solidFill>
                  <a:srgbClr val="C00000"/>
                </a:solidFill>
              </a:rPr>
              <a:t>store a cell there  </a:t>
            </a:r>
            <a:r>
              <a:rPr lang="en-US" sz="2800" b="1" dirty="0" smtClean="0"/>
              <a:t>with that key data</a:t>
            </a:r>
          </a:p>
          <a:p>
            <a:pPr marL="452628" indent="-342900">
              <a:spcBef>
                <a:spcPts val="600"/>
              </a:spcBef>
              <a:spcAft>
                <a:spcPts val="1800"/>
              </a:spcAft>
            </a:pPr>
            <a:r>
              <a:rPr lang="en-US" sz="2800" b="1" dirty="0" smtClean="0"/>
              <a:t>If a new key hashes to an occupied slot, then </a:t>
            </a:r>
            <a:r>
              <a:rPr lang="en-US" sz="2800" b="1" i="1" dirty="0" smtClean="0">
                <a:solidFill>
                  <a:srgbClr val="C00000"/>
                </a:solidFill>
              </a:rPr>
              <a:t>compute a next slot  </a:t>
            </a:r>
            <a:r>
              <a:rPr lang="en-US" sz="2800" b="1" dirty="0" smtClean="0"/>
              <a:t>to try (repeat as needed)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Linear Probing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4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86107"/>
            <a:ext cx="8229600" cy="4709893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800" b="1" dirty="0" smtClean="0"/>
              <a:t>On collision, we try other slots “</a:t>
            </a:r>
            <a:r>
              <a:rPr lang="en-US" sz="2800" b="1" dirty="0" smtClean="0">
                <a:solidFill>
                  <a:srgbClr val="0070C0"/>
                </a:solidFill>
              </a:rPr>
              <a:t>near by</a:t>
            </a:r>
            <a:r>
              <a:rPr lang="en-US" sz="2800" b="1" dirty="0" smtClean="0"/>
              <a:t>”</a:t>
            </a:r>
          </a:p>
          <a:p>
            <a:pPr marL="109728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800" b="1" dirty="0" smtClean="0"/>
              <a:t>This is a systematic, repeatable procedure</a:t>
            </a:r>
          </a:p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Linear</a:t>
            </a:r>
            <a:r>
              <a:rPr lang="en-US" sz="2800" b="1" dirty="0" smtClean="0"/>
              <a:t> probing says (informally)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400" b="1" dirty="0" smtClean="0"/>
              <a:t> If  table[ </a:t>
            </a:r>
            <a:r>
              <a:rPr lang="en-US" sz="2400" b="1" dirty="0" smtClean="0">
                <a:solidFill>
                  <a:srgbClr val="C00000"/>
                </a:solidFill>
              </a:rPr>
              <a:t>hash(key)</a:t>
            </a:r>
            <a:r>
              <a:rPr lang="en-US" sz="2400" b="1" dirty="0" smtClean="0"/>
              <a:t> ] is full, then try next slot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400" b="1" dirty="0" smtClean="0"/>
              <a:t>     table[ </a:t>
            </a:r>
            <a:r>
              <a:rPr lang="en-US" sz="2400" b="1" dirty="0" smtClean="0">
                <a:solidFill>
                  <a:srgbClr val="C00000"/>
                </a:solidFill>
              </a:rPr>
              <a:t>hash(key)+1 </a:t>
            </a:r>
            <a:r>
              <a:rPr lang="en-US" sz="2400" b="1" dirty="0" smtClean="0"/>
              <a:t>] … if full try next slot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table[ </a:t>
            </a:r>
            <a:r>
              <a:rPr lang="en-US" sz="2400" b="1" dirty="0" smtClean="0">
                <a:solidFill>
                  <a:srgbClr val="C00000"/>
                </a:solidFill>
              </a:rPr>
              <a:t>hash(key)+2 </a:t>
            </a:r>
            <a:r>
              <a:rPr lang="en-US" sz="2400" b="1" dirty="0" smtClean="0"/>
              <a:t>] … </a:t>
            </a:r>
            <a:r>
              <a:rPr lang="en-US" sz="2400" b="1" i="1" dirty="0" smtClean="0"/>
              <a:t>etc. 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        until one is open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Linear Probing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024" y="1173335"/>
            <a:ext cx="2438400" cy="4929044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 smtClean="0"/>
              <a:t>Keys:  </a:t>
            </a:r>
            <a:r>
              <a:rPr lang="en-US" sz="2400" b="1" i="1" dirty="0" smtClean="0">
                <a:solidFill>
                  <a:srgbClr val="C00000"/>
                </a:solidFill>
              </a:rPr>
              <a:t>hash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a</a:t>
            </a:r>
            <a:r>
              <a:rPr lang="en-US" sz="2400" b="1" i="1" dirty="0" smtClean="0">
                <a:solidFill>
                  <a:srgbClr val="0070C0"/>
                </a:solidFill>
              </a:rPr>
              <a:t>ndy,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err="1" smtClean="0">
                <a:solidFill>
                  <a:srgbClr val="0070C0"/>
                </a:solidFill>
              </a:rPr>
              <a:t>dennis</a:t>
            </a:r>
            <a:r>
              <a:rPr lang="en-US" sz="2400" b="1" i="1" dirty="0" smtClean="0">
                <a:solidFill>
                  <a:srgbClr val="0070C0"/>
                </a:solidFill>
              </a:rPr>
              <a:t>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zorba,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err="1" smtClean="0">
                <a:solidFill>
                  <a:srgbClr val="0070C0"/>
                </a:solidFill>
              </a:rPr>
              <a:t>claire</a:t>
            </a:r>
            <a:r>
              <a:rPr lang="en-US" sz="2400" b="1" i="1" dirty="0" smtClean="0">
                <a:solidFill>
                  <a:srgbClr val="0070C0"/>
                </a:solidFill>
              </a:rPr>
              <a:t>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err="1" smtClean="0">
                <a:solidFill>
                  <a:srgbClr val="0070C0"/>
                </a:solidFill>
              </a:rPr>
              <a:t>wanda</a:t>
            </a:r>
            <a:r>
              <a:rPr lang="en-US" sz="2400" b="1" i="1" dirty="0" smtClean="0">
                <a:solidFill>
                  <a:srgbClr val="0070C0"/>
                </a:solidFill>
              </a:rPr>
              <a:t>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charles,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fern,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warren,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cindi,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xerxes,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donna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2375"/>
            <a:ext cx="4267200" cy="71949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919720" y="346240"/>
            <a:ext cx="2908641" cy="6436939"/>
            <a:chOff x="-123734" y="274638"/>
            <a:chExt cx="3247934" cy="6436939"/>
          </a:xfrm>
        </p:grpSpPr>
        <p:sp>
          <p:nvSpPr>
            <p:cNvPr id="4" name="Rectangle 3"/>
            <p:cNvSpPr/>
            <p:nvPr/>
          </p:nvSpPr>
          <p:spPr>
            <a:xfrm>
              <a:off x="990600" y="274638"/>
              <a:ext cx="2133600" cy="6436939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33752" y="5033778"/>
              <a:ext cx="1866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043" y="1163411"/>
              <a:ext cx="628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133" y="758865"/>
              <a:ext cx="687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912" y="325855"/>
              <a:ext cx="685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65" y="4453427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27" y="2374943"/>
              <a:ext cx="60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65" y="2742432"/>
              <a:ext cx="838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3111" y="1560947"/>
              <a:ext cx="747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23734" y="6233039"/>
              <a:ext cx="109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408" y="5960969"/>
              <a:ext cx="699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615" y="5591637"/>
              <a:ext cx="70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33752" y="3327334"/>
              <a:ext cx="1761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33752" y="5574843"/>
              <a:ext cx="1881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95098" y="1569027"/>
              <a:ext cx="1905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1" y="416958"/>
              <a:ext cx="1933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3890445"/>
              <a:ext cx="19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4713" y="2165980"/>
              <a:ext cx="1895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752" y="994134"/>
              <a:ext cx="1866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363280" y="20529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0715" y="52939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22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5631" y="64234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25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45844" y="1616358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err="1" smtClean="0">
                <a:solidFill>
                  <a:srgbClr val="C00000"/>
                </a:solidFill>
              </a:rPr>
              <a:t>dennis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441945" y="4281991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8441945" y="4424034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582945" y="4300601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582945" y="4427461"/>
            <a:ext cx="577049" cy="142043"/>
          </a:xfrm>
          <a:custGeom>
            <a:avLst/>
            <a:gdLst>
              <a:gd name="connsiteX0" fmla="*/ 0 w 577049"/>
              <a:gd name="connsiteY0" fmla="*/ 133165 h 142043"/>
              <a:gd name="connsiteX1" fmla="*/ 44388 w 577049"/>
              <a:gd name="connsiteY1" fmla="*/ 115410 h 142043"/>
              <a:gd name="connsiteX2" fmla="*/ 97654 w 577049"/>
              <a:gd name="connsiteY2" fmla="*/ 79899 h 142043"/>
              <a:gd name="connsiteX3" fmla="*/ 150920 w 577049"/>
              <a:gd name="connsiteY3" fmla="*/ 62144 h 142043"/>
              <a:gd name="connsiteX4" fmla="*/ 177554 w 577049"/>
              <a:gd name="connsiteY4" fmla="*/ 53266 h 142043"/>
              <a:gd name="connsiteX5" fmla="*/ 204187 w 577049"/>
              <a:gd name="connsiteY5" fmla="*/ 71021 h 142043"/>
              <a:gd name="connsiteX6" fmla="*/ 239697 w 577049"/>
              <a:gd name="connsiteY6" fmla="*/ 115410 h 142043"/>
              <a:gd name="connsiteX7" fmla="*/ 292963 w 577049"/>
              <a:gd name="connsiteY7" fmla="*/ 133165 h 142043"/>
              <a:gd name="connsiteX8" fmla="*/ 319596 w 577049"/>
              <a:gd name="connsiteY8" fmla="*/ 142043 h 142043"/>
              <a:gd name="connsiteX9" fmla="*/ 372862 w 577049"/>
              <a:gd name="connsiteY9" fmla="*/ 124287 h 142043"/>
              <a:gd name="connsiteX10" fmla="*/ 399495 w 577049"/>
              <a:gd name="connsiteY10" fmla="*/ 115410 h 142043"/>
              <a:gd name="connsiteX11" fmla="*/ 426128 w 577049"/>
              <a:gd name="connsiteY11" fmla="*/ 97654 h 142043"/>
              <a:gd name="connsiteX12" fmla="*/ 461639 w 577049"/>
              <a:gd name="connsiteY12" fmla="*/ 79899 h 142043"/>
              <a:gd name="connsiteX13" fmla="*/ 523783 w 577049"/>
              <a:gd name="connsiteY13" fmla="*/ 44388 h 142043"/>
              <a:gd name="connsiteX14" fmla="*/ 550416 w 577049"/>
              <a:gd name="connsiteY14" fmla="*/ 17755 h 142043"/>
              <a:gd name="connsiteX15" fmla="*/ 577049 w 577049"/>
              <a:gd name="connsiteY15" fmla="*/ 0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7049" h="142043">
                <a:moveTo>
                  <a:pt x="0" y="133165"/>
                </a:moveTo>
                <a:cubicBezTo>
                  <a:pt x="14796" y="127247"/>
                  <a:pt x="30398" y="123041"/>
                  <a:pt x="44388" y="115410"/>
                </a:cubicBezTo>
                <a:cubicBezTo>
                  <a:pt x="63122" y="105192"/>
                  <a:pt x="78568" y="89442"/>
                  <a:pt x="97654" y="79899"/>
                </a:cubicBezTo>
                <a:cubicBezTo>
                  <a:pt x="114394" y="71529"/>
                  <a:pt x="133165" y="68062"/>
                  <a:pt x="150920" y="62144"/>
                </a:cubicBezTo>
                <a:lnTo>
                  <a:pt x="177554" y="53266"/>
                </a:lnTo>
                <a:cubicBezTo>
                  <a:pt x="186432" y="59184"/>
                  <a:pt x="196642" y="63476"/>
                  <a:pt x="204187" y="71021"/>
                </a:cubicBezTo>
                <a:cubicBezTo>
                  <a:pt x="216731" y="83565"/>
                  <a:pt x="222128" y="106625"/>
                  <a:pt x="239697" y="115410"/>
                </a:cubicBezTo>
                <a:cubicBezTo>
                  <a:pt x="256437" y="123780"/>
                  <a:pt x="275208" y="127247"/>
                  <a:pt x="292963" y="133165"/>
                </a:cubicBezTo>
                <a:lnTo>
                  <a:pt x="319596" y="142043"/>
                </a:lnTo>
                <a:lnTo>
                  <a:pt x="372862" y="124287"/>
                </a:lnTo>
                <a:lnTo>
                  <a:pt x="399495" y="115410"/>
                </a:lnTo>
                <a:cubicBezTo>
                  <a:pt x="408373" y="109491"/>
                  <a:pt x="416864" y="102948"/>
                  <a:pt x="426128" y="97654"/>
                </a:cubicBezTo>
                <a:cubicBezTo>
                  <a:pt x="437618" y="91088"/>
                  <a:pt x="450416" y="86913"/>
                  <a:pt x="461639" y="79899"/>
                </a:cubicBezTo>
                <a:cubicBezTo>
                  <a:pt x="523066" y="41508"/>
                  <a:pt x="471457" y="61831"/>
                  <a:pt x="523783" y="44388"/>
                </a:cubicBezTo>
                <a:cubicBezTo>
                  <a:pt x="532661" y="35510"/>
                  <a:pt x="540771" y="25792"/>
                  <a:pt x="550416" y="17755"/>
                </a:cubicBezTo>
                <a:cubicBezTo>
                  <a:pt x="558613" y="10925"/>
                  <a:pt x="577049" y="0"/>
                  <a:pt x="577049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909031" y="750154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96680" y="1199799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937255" y="1604345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937255" y="1979183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937255" y="2406859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937255" y="2829431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937255" y="3314592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913488" y="3737490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913488" y="4904392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926559" y="5294387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913488" y="6401903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937255" y="5675917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926559" y="6045249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43363" y="2943296"/>
            <a:ext cx="5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29328" y="3336477"/>
            <a:ext cx="5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6913488" y="4148929"/>
            <a:ext cx="190180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05265" y="3746701"/>
            <a:ext cx="5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36697" y="1714361"/>
            <a:ext cx="34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08630" y="2083693"/>
            <a:ext cx="34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45844" y="351546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err="1" smtClean="0">
                <a:solidFill>
                  <a:srgbClr val="C00000"/>
                </a:solidFill>
              </a:rPr>
              <a:t>andy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00199" y="247732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40224" y="2819500"/>
            <a:ext cx="34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011228" y="3351866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smtClean="0">
                <a:solidFill>
                  <a:srgbClr val="C00000"/>
                </a:solidFill>
              </a:rPr>
              <a:t>donna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33144" y="1235013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err="1" smtClean="0">
                <a:solidFill>
                  <a:srgbClr val="C00000"/>
                </a:solidFill>
              </a:rPr>
              <a:t>claire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33144" y="6409535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err="1" smtClean="0">
                <a:solidFill>
                  <a:srgbClr val="C00000"/>
                </a:solidFill>
              </a:rPr>
              <a:t>zorba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39899" y="3205294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19838" y="2032700"/>
            <a:ext cx="11430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err="1" smtClean="0">
                <a:solidFill>
                  <a:srgbClr val="C00000"/>
                </a:solidFill>
              </a:rPr>
              <a:t>charles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45844" y="5316536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err="1" smtClean="0">
                <a:solidFill>
                  <a:srgbClr val="C00000"/>
                </a:solidFill>
              </a:rPr>
              <a:t>wanda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12156" y="3521143"/>
            <a:ext cx="154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3  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83556" y="3943353"/>
            <a:ext cx="34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71244" y="5694017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smtClean="0">
                <a:solidFill>
                  <a:srgbClr val="C00000"/>
                </a:solidFill>
              </a:rPr>
              <a:t>warren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11228" y="2451233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smtClean="0">
                <a:solidFill>
                  <a:srgbClr val="C00000"/>
                </a:solidFill>
              </a:rPr>
              <a:t>fern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12156" y="4268884"/>
            <a:ext cx="12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22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23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61133" y="4635112"/>
            <a:ext cx="255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3  4  5  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92238" y="2876336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err="1" smtClean="0">
                <a:solidFill>
                  <a:srgbClr val="C00000"/>
                </a:solidFill>
              </a:rPr>
              <a:t>cindi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747694" y="5011746"/>
            <a:ext cx="130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23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24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33144" y="6045249"/>
            <a:ext cx="990600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1600" b="1" i="1" dirty="0" err="1" smtClean="0">
                <a:solidFill>
                  <a:srgbClr val="C00000"/>
                </a:solidFill>
              </a:rPr>
              <a:t>xerxes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08630" y="5443934"/>
            <a:ext cx="24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4  5  6  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26286" y="1468155"/>
            <a:ext cx="263130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1" dirty="0" smtClean="0">
                <a:solidFill>
                  <a:srgbClr val="007E39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Shows “</a:t>
            </a:r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clustering</a:t>
            </a:r>
            <a:r>
              <a:rPr lang="en-US" b="1" i="1" dirty="0" smtClean="0">
                <a:solidFill>
                  <a:srgbClr val="007E39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” or “</a:t>
            </a:r>
            <a:r>
              <a:rPr lang="en-US" b="1" i="1" dirty="0" smtClean="0">
                <a:solidFill>
                  <a:srgbClr val="C00000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clumping</a:t>
            </a:r>
            <a:r>
              <a:rPr lang="en-US" b="1" i="1" dirty="0" smtClean="0">
                <a:solidFill>
                  <a:srgbClr val="007E39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” </a:t>
            </a:r>
          </a:p>
          <a:p>
            <a:pPr>
              <a:spcBef>
                <a:spcPts val="600"/>
              </a:spcBef>
            </a:pPr>
            <a:r>
              <a:rPr lang="en-US" b="1" i="1" dirty="0" smtClean="0">
                <a:solidFill>
                  <a:srgbClr val="007E39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where you get heavily used crowded parts, </a:t>
            </a:r>
          </a:p>
          <a:p>
            <a:pPr>
              <a:spcBef>
                <a:spcPts val="600"/>
              </a:spcBef>
            </a:pPr>
            <a:r>
              <a:rPr lang="en-US" b="1" i="1" dirty="0" smtClean="0">
                <a:solidFill>
                  <a:srgbClr val="007E39"/>
                </a:solidFill>
                <a:latin typeface="Segoe Print" panose="02000600000000000000" pitchFamily="2" charset="0"/>
                <a:cs typeface="Gisha" panose="020B0502040204020203" pitchFamily="34" charset="-79"/>
              </a:rPr>
              <a:t>empty parts…</a:t>
            </a:r>
          </a:p>
          <a:p>
            <a:endParaRPr lang="en-US" b="1" i="1" dirty="0" smtClean="0">
              <a:solidFill>
                <a:schemeClr val="accent4">
                  <a:lumMod val="75000"/>
                </a:schemeClr>
              </a:solidFill>
              <a:latin typeface="Segoe Print" panose="02000600000000000000" pitchFamily="2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095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9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1" presetID="47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7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900"/>
                            </p:stCondLst>
                            <p:childTnLst>
                              <p:par>
                                <p:cTn id="141" presetID="47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6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3" grpId="0"/>
      <p:bldP spid="124" grpId="0"/>
      <p:bldP spid="126" grpId="0"/>
      <p:bldP spid="128" grpId="0"/>
      <p:bldP spid="129" grpId="0"/>
      <p:bldP spid="130" grpId="0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1"/>
            <a:ext cx="8229600" cy="4953000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Clustering slows access</a:t>
            </a:r>
          </a:p>
          <a:p>
            <a:pPr marL="708660" lvl="1" indent="-342900">
              <a:spcBef>
                <a:spcPts val="0"/>
              </a:spcBef>
            </a:pPr>
            <a:r>
              <a:rPr lang="en-US" sz="2400" b="1" i="1" dirty="0" smtClean="0"/>
              <a:t>It’s like having to search a list in hashing to lists</a:t>
            </a:r>
          </a:p>
          <a:p>
            <a:pPr marL="708660" lvl="1" indent="-342900">
              <a:spcBef>
                <a:spcPts val="0"/>
              </a:spcBef>
            </a:pPr>
            <a:endParaRPr lang="en-US" sz="2400" b="1" i="1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Solution: larger table size</a:t>
            </a:r>
          </a:p>
          <a:p>
            <a:pPr marL="708660" lvl="1" indent="-342900">
              <a:spcBef>
                <a:spcPts val="1800"/>
              </a:spcBef>
            </a:pPr>
            <a:r>
              <a:rPr lang="en-US" sz="2400" b="1" i="1" dirty="0" smtClean="0"/>
              <a:t>Table space in probing is like the list cells in chaining</a:t>
            </a:r>
          </a:p>
          <a:p>
            <a:pPr marL="708660" lvl="1" indent="-342900">
              <a:spcBef>
                <a:spcPts val="1800"/>
              </a:spcBef>
            </a:pPr>
            <a:r>
              <a:rPr lang="en-US" sz="2400" b="1" i="1" dirty="0" smtClean="0"/>
              <a:t>More space means more open slots for initial hash, less hopping to probe</a:t>
            </a:r>
          </a:p>
          <a:p>
            <a:pPr marL="708660" lvl="1" indent="-342900">
              <a:spcBef>
                <a:spcPts val="1800"/>
              </a:spcBef>
            </a:pPr>
            <a:r>
              <a:rPr lang="en-US" sz="2400" b="1" i="1" dirty="0" smtClean="0"/>
              <a:t>Load </a:t>
            </a:r>
            <a:r>
              <a:rPr lang="el-GR" sz="2800" b="1" i="1" dirty="0" smtClean="0">
                <a:solidFill>
                  <a:srgbClr val="C00000"/>
                </a:solidFill>
              </a:rPr>
              <a:t>λ</a:t>
            </a:r>
            <a:r>
              <a:rPr lang="en-US" sz="2800" b="1" i="1" dirty="0" smtClean="0"/>
              <a:t> </a:t>
            </a:r>
            <a:r>
              <a:rPr lang="en-US" sz="2400" b="1" i="1" dirty="0" smtClean="0"/>
              <a:t>should be </a:t>
            </a:r>
            <a:r>
              <a:rPr lang="en-US" sz="2800" b="1" i="1" dirty="0" smtClean="0">
                <a:solidFill>
                  <a:srgbClr val="C00000"/>
                </a:solidFill>
              </a:rPr>
              <a:t>½ </a:t>
            </a:r>
            <a:r>
              <a:rPr lang="en-US" sz="2400" b="1" i="1" dirty="0" smtClean="0"/>
              <a:t>for probing (assumes well distributed hash function)</a:t>
            </a:r>
            <a:endParaRPr lang="en-US" sz="24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 Issues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7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1"/>
            <a:ext cx="8229600" cy="4953000"/>
          </a:xfrm>
        </p:spPr>
        <p:txBody>
          <a:bodyPr>
            <a:normAutofit/>
          </a:bodyPr>
          <a:lstStyle/>
          <a:p>
            <a:pPr marL="109728" indent="0">
              <a:spcBef>
                <a:spcPts val="24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Solution: need a custom hash function?</a:t>
            </a:r>
          </a:p>
          <a:p>
            <a:pPr marL="708660" lvl="1" indent="-342900">
              <a:spcBef>
                <a:spcPts val="1200"/>
              </a:spcBef>
              <a:spcAft>
                <a:spcPts val="600"/>
              </a:spcAft>
            </a:pPr>
            <a:r>
              <a:rPr lang="en-US" sz="2000" b="1" i="1" dirty="0" smtClean="0"/>
              <a:t>Some data may have a form that makes clusters with some hash </a:t>
            </a:r>
            <a:r>
              <a:rPr lang="en-US" sz="2000" b="1" i="1" dirty="0" err="1" smtClean="0"/>
              <a:t>funcs</a:t>
            </a:r>
            <a:r>
              <a:rPr lang="en-US" sz="2000" b="1" i="1" dirty="0" smtClean="0"/>
              <a:t>, not with others</a:t>
            </a:r>
          </a:p>
          <a:p>
            <a:pPr marL="708660" lvl="1" indent="-342900">
              <a:spcBef>
                <a:spcPts val="1200"/>
              </a:spcBef>
            </a:pPr>
            <a:r>
              <a:rPr lang="en-US" sz="2000" b="1" i="1" dirty="0" smtClean="0"/>
              <a:t>Consider: 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</a:rPr>
              <a:t> </a:t>
            </a:r>
            <a:r>
              <a:rPr lang="en-US" sz="1800" b="1" i="1" dirty="0" smtClean="0">
                <a:solidFill>
                  <a:srgbClr val="0070C0"/>
                </a:solidFill>
              </a:rPr>
              <a:t>      McDuff, </a:t>
            </a:r>
            <a:r>
              <a:rPr lang="en-US" sz="1800" b="1" i="1" dirty="0" err="1" smtClean="0">
                <a:solidFill>
                  <a:srgbClr val="0070C0"/>
                </a:solidFill>
              </a:rPr>
              <a:t>MacBeth</a:t>
            </a:r>
            <a:r>
              <a:rPr lang="en-US" sz="1800" b="1" i="1" dirty="0" smtClean="0">
                <a:solidFill>
                  <a:srgbClr val="0070C0"/>
                </a:solidFill>
              </a:rPr>
              <a:t>, McBride, McDaniel, </a:t>
            </a:r>
            <a:r>
              <a:rPr lang="en-US" sz="1800" b="1" i="1" dirty="0" err="1" smtClean="0">
                <a:solidFill>
                  <a:srgbClr val="0070C0"/>
                </a:solidFill>
              </a:rPr>
              <a:t>MacGraw</a:t>
            </a:r>
            <a:r>
              <a:rPr lang="en-US" sz="1800" b="1" i="1" dirty="0" smtClean="0">
                <a:solidFill>
                  <a:srgbClr val="0070C0"/>
                </a:solidFill>
              </a:rPr>
              <a:t>, MacDonald,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</a:rPr>
              <a:t> </a:t>
            </a:r>
            <a:r>
              <a:rPr lang="en-US" sz="1800" b="1" i="1" dirty="0" smtClean="0">
                <a:solidFill>
                  <a:srgbClr val="0070C0"/>
                </a:solidFill>
              </a:rPr>
              <a:t>      MacLean, </a:t>
            </a:r>
            <a:r>
              <a:rPr lang="en-US" sz="1800" b="1" i="1" dirty="0" err="1" smtClean="0">
                <a:solidFill>
                  <a:srgbClr val="0070C0"/>
                </a:solidFill>
              </a:rPr>
              <a:t>McKensie</a:t>
            </a:r>
            <a:r>
              <a:rPr lang="en-US" sz="1800" b="1" i="1" dirty="0" smtClean="0">
                <a:solidFill>
                  <a:srgbClr val="0070C0"/>
                </a:solidFill>
              </a:rPr>
              <a:t>, McDermott, …</a:t>
            </a:r>
          </a:p>
          <a:p>
            <a:pPr marL="651510" lvl="1" indent="-285750">
              <a:spcBef>
                <a:spcPts val="1200"/>
              </a:spcBef>
            </a:pPr>
            <a:r>
              <a:rPr lang="en-US" sz="2000" b="1" i="1" dirty="0" smtClean="0"/>
              <a:t>If the hash uses, say, first 3 chars, then they all are going to 2 or 3 cells</a:t>
            </a:r>
          </a:p>
          <a:p>
            <a:pPr marL="365760" lvl="1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For any hash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fn</a:t>
            </a:r>
            <a:r>
              <a:rPr lang="en-US" sz="2000" b="1" i="1" dirty="0" smtClean="0">
                <a:solidFill>
                  <a:srgbClr val="0070C0"/>
                </a:solidFill>
              </a:rPr>
              <a:t>, we can make data to cause such clusters</a:t>
            </a:r>
          </a:p>
          <a:p>
            <a:pPr marL="365760" lvl="1" indent="0" algn="ctr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E39"/>
                </a:solidFill>
                <a:latin typeface="Segoe Print" panose="02000600000000000000" pitchFamily="2" charset="0"/>
              </a:rPr>
              <a:t>No hash </a:t>
            </a:r>
            <a:r>
              <a:rPr lang="en-US" sz="2400" b="1" i="1" dirty="0" err="1" smtClean="0">
                <a:solidFill>
                  <a:srgbClr val="007E39"/>
                </a:solidFill>
                <a:latin typeface="Segoe Print" panose="02000600000000000000" pitchFamily="2" charset="0"/>
              </a:rPr>
              <a:t>func</a:t>
            </a:r>
            <a:r>
              <a:rPr lang="en-US" sz="2400" b="1" i="1" dirty="0" smtClean="0">
                <a:solidFill>
                  <a:srgbClr val="007E39"/>
                </a:solidFill>
                <a:latin typeface="Segoe Print" panose="02000600000000000000" pitchFamily="2" charset="0"/>
              </a:rPr>
              <a:t> is perfect, </a:t>
            </a:r>
          </a:p>
          <a:p>
            <a:pPr marL="365760" lvl="1" indent="0" algn="ctr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E39"/>
                </a:solidFill>
                <a:latin typeface="Segoe Print" panose="02000600000000000000" pitchFamily="2" charset="0"/>
              </a:rPr>
              <a:t>or even good for ALL data 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 Issues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4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1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2400"/>
                  </a:spcBef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Solution: probe “more randomly”</a:t>
                </a:r>
              </a:p>
              <a:p>
                <a:pPr marL="109728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2000" b="1" dirty="0" smtClean="0"/>
                  <a:t>Obviously some clustering comes from putting a key right after one it collides with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(linear probing)</a:t>
                </a:r>
              </a:p>
              <a:p>
                <a:pPr marL="109728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2000" b="1" dirty="0" smtClean="0"/>
                  <a:t>Maybe we could probe farther away from the collision site and perhaps leave the slots near the collision open for future keys, maybe find an open area</a:t>
                </a:r>
              </a:p>
              <a:p>
                <a:pPr marL="109728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2000" b="1" dirty="0" smtClean="0"/>
                  <a:t>General probing formula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𝒉𝒂𝒔𝒉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:endParaRPr lang="en-US" sz="1400" b="1" dirty="0" smtClean="0"/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Can get different probing patterns from our general formula by selecting different function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1"/>
                <a:ext cx="8229600" cy="4953000"/>
              </a:xfrm>
              <a:blipFill rotWithShape="0">
                <a:blip r:embed="rId2"/>
                <a:stretch>
                  <a:fillRect l="-222" t="-135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 Issues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86107"/>
                <a:ext cx="8229600" cy="4709893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en-US" sz="2800" b="1" i="1" dirty="0" smtClean="0">
                    <a:solidFill>
                      <a:srgbClr val="C00000"/>
                    </a:solidFill>
                  </a:rPr>
                  <a:t>Let’s formalize this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b="1" dirty="0" smtClean="0"/>
                  <a:t>A key defines a sequence of hash values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i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i="1" dirty="0" smtClean="0">
                    <a:solidFill>
                      <a:srgbClr val="0070C0"/>
                    </a:solidFill>
                  </a:rPr>
                  <a:t> ,</a:t>
                </a:r>
                <a:r>
                  <a:rPr lang="en-US" sz="2800" b="1" i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i="1" dirty="0" smtClean="0">
                    <a:solidFill>
                      <a:srgbClr val="0070C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i="1" dirty="0" smtClean="0">
                    <a:solidFill>
                      <a:srgbClr val="0070C0"/>
                    </a:solidFill>
                  </a:rPr>
                  <a:t> 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i="1" dirty="0" smtClean="0">
                    <a:solidFill>
                      <a:srgbClr val="0070C0"/>
                    </a:solidFill>
                  </a:rPr>
                  <a:t> , …</a:t>
                </a:r>
              </a:p>
              <a:p>
                <a:pPr marL="109728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000" b="1" dirty="0" smtClean="0"/>
                  <a:t>We try each hash </a:t>
                </a:r>
                <a:r>
                  <a:rPr lang="en-US" sz="2000" b="1" dirty="0" err="1" smtClean="0"/>
                  <a:t>val</a:t>
                </a:r>
                <a:r>
                  <a:rPr lang="en-US" sz="2000" b="1" dirty="0" smtClean="0"/>
                  <a:t> in sequence until we get an open slot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𝒉𝒂𝒔𝒉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    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000" b="1" dirty="0" smtClean="0"/>
                  <a:t>this makes   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𝒉𝒂𝒔𝒉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  </m:t>
                    </m:r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the basic hash value </a:t>
                </a:r>
                <a:endParaRPr lang="en-US" sz="2800" b="1" i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86107"/>
                <a:ext cx="8229600" cy="4709893"/>
              </a:xfrm>
              <a:blipFill rotWithShape="0">
                <a:blip r:embed="rId2"/>
                <a:stretch>
                  <a:fillRect l="-222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General Probing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7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86107"/>
                <a:ext cx="8229600" cy="4709893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We get different probing patterns by 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defining different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functions</a:t>
                </a:r>
              </a:p>
              <a:p>
                <a:pPr marL="109728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Linear Probing: </a:t>
                </a:r>
                <a:endParaRPr lang="en-US" sz="2400" b="1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𝒉𝒂𝒔𝒉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,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i="1" dirty="0">
                  <a:solidFill>
                    <a:srgbClr val="0070C0"/>
                  </a:solidFill>
                </a:endParaRPr>
              </a:p>
              <a:p>
                <a:pPr marL="109728" indent="0">
                  <a:spcBef>
                    <a:spcPts val="1800"/>
                  </a:spcBef>
                  <a:buNone/>
                </a:pPr>
                <a:r>
                  <a:rPr lang="en-US" sz="2400" b="1" dirty="0" smtClean="0"/>
                  <a:t>Sequence: 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hash(key)+0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hash(key)+1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 hash(key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)+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2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hash(key)+3  … 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% table length</a:t>
                </a:r>
                <a:endParaRPr lang="en-US" sz="2400" b="1" i="1" dirty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400" b="1" dirty="0" smtClean="0"/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86107"/>
                <a:ext cx="8229600" cy="4709893"/>
              </a:xfrm>
              <a:blipFill rotWithShape="0">
                <a:blip r:embed="rId2"/>
                <a:stretch>
                  <a:fillRect l="-222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Linear Probing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1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86107"/>
                <a:ext cx="8229600" cy="4862293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Probe via skipping by squares</a:t>
                </a:r>
              </a:p>
              <a:p>
                <a:pPr marL="109728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𝒉𝒂𝒔𝒉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,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i="1" dirty="0">
                  <a:solidFill>
                    <a:srgbClr val="0070C0"/>
                  </a:solidFill>
                </a:endParaRPr>
              </a:p>
              <a:p>
                <a:pPr marL="109728" indent="0">
                  <a:spcBef>
                    <a:spcPts val="1800"/>
                  </a:spcBef>
                  <a:buNone/>
                </a:pPr>
                <a:r>
                  <a:rPr lang="en-US" sz="2400" b="1" dirty="0" smtClean="0"/>
                  <a:t>Sequence: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0: hash(key)+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0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                1: hash(key)+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is  hash(key)+1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2: hash(key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rgbClr val="C00000"/>
                    </a:solidFill>
                  </a:rPr>
                  <a:t>  is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hash(key)+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4</a:t>
                </a:r>
                <a:endParaRPr lang="en-US" sz="2400" b="1" i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3: hash(key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rgbClr val="C00000"/>
                    </a:solidFill>
                  </a:rPr>
                  <a:t>  is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hash(key)+9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      …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8: hash(key)+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is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hash(key)+64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400" b="1" i="1" dirty="0" smtClean="0">
                    <a:solidFill>
                      <a:srgbClr val="0070C0"/>
                    </a:solidFill>
                  </a:rPr>
                  <a:t>                          % table length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86107"/>
                <a:ext cx="8229600" cy="4862293"/>
              </a:xfrm>
              <a:blipFill rotWithShape="0">
                <a:blip r:embed="rId2"/>
                <a:stretch>
                  <a:fillRect l="-222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Quadratic Probing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86107"/>
                <a:ext cx="8229600" cy="4862293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Probe via skipping by powers of 2</a:t>
                </a:r>
              </a:p>
              <a:p>
                <a:pPr marL="109728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𝒉𝒂𝒔𝒉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,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i="1" dirty="0">
                  <a:solidFill>
                    <a:srgbClr val="0070C0"/>
                  </a:solidFill>
                </a:endParaRPr>
              </a:p>
              <a:p>
                <a:pPr marL="109728" indent="0">
                  <a:spcBef>
                    <a:spcPts val="1800"/>
                  </a:spcBef>
                  <a:buNone/>
                </a:pPr>
                <a:r>
                  <a:rPr lang="en-US" sz="2400" b="1" dirty="0" smtClean="0"/>
                  <a:t>Sequence: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0: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hash(key)+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0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                1: hash(key)+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  is  hash(key)+2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2: hash(key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rgbClr val="C00000"/>
                    </a:solidFill>
                  </a:rPr>
                  <a:t>  is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hash(key)+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4</a:t>
                </a:r>
                <a:endParaRPr lang="en-US" sz="2400" b="1" i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3: hash(key)+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is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hash(key)+8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        …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8: hash(key)+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is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hash(key)+256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400" b="1" i="1" dirty="0" smtClean="0">
                    <a:solidFill>
                      <a:srgbClr val="0070C0"/>
                    </a:solidFill>
                  </a:rPr>
                  <a:t>                        % table length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86107"/>
                <a:ext cx="8229600" cy="4862293"/>
              </a:xfrm>
              <a:blipFill rotWithShape="0">
                <a:blip r:embed="rId2"/>
                <a:stretch>
                  <a:fillRect l="-222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Exponential Probing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Hashing</a:t>
            </a:r>
            <a:r>
              <a:rPr lang="en-US" sz="2800" dirty="0" smtClean="0"/>
              <a:t> is the basic concept of computing an integer (the </a:t>
            </a:r>
            <a:r>
              <a:rPr lang="en-US" sz="2800" b="1" i="1" dirty="0" smtClean="0">
                <a:solidFill>
                  <a:srgbClr val="0070C0"/>
                </a:solidFill>
              </a:rPr>
              <a:t>“hash” </a:t>
            </a:r>
            <a:r>
              <a:rPr lang="en-US" sz="2800" dirty="0" smtClean="0"/>
              <a:t>or </a:t>
            </a:r>
            <a:r>
              <a:rPr lang="en-US" sz="2800" b="1" i="1" dirty="0" smtClean="0">
                <a:solidFill>
                  <a:srgbClr val="0070C0"/>
                </a:solidFill>
              </a:rPr>
              <a:t>“hash value”</a:t>
            </a:r>
            <a:r>
              <a:rPr lang="en-US" sz="2800" dirty="0" smtClean="0"/>
              <a:t> ) from some data value (the </a:t>
            </a:r>
            <a:r>
              <a:rPr lang="en-US" sz="2800" b="1" i="1" dirty="0" smtClean="0">
                <a:solidFill>
                  <a:srgbClr val="0070C0"/>
                </a:solidFill>
              </a:rPr>
              <a:t>“key” </a:t>
            </a:r>
            <a:r>
              <a:rPr lang="en-US" sz="2800" dirty="0" smtClean="0"/>
              <a:t>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We intend to use that hash integer as an index into an array or table of associated data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Hash Table  </a:t>
            </a:r>
            <a:r>
              <a:rPr lang="en-US" sz="2800" dirty="0" smtClean="0"/>
              <a:t>is the array where data is stored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dirty="0" err="1" smtClean="0">
                <a:solidFill>
                  <a:srgbClr val="C00000"/>
                </a:solidFill>
              </a:rPr>
              <a:t>HashMap</a:t>
            </a:r>
            <a:r>
              <a:rPr lang="en-US" sz="2800" dirty="0" smtClean="0"/>
              <a:t> is a MAP ADT implemented via hashing or hash table</a:t>
            </a:r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 Terms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86107"/>
                <a:ext cx="8229600" cy="4862293"/>
              </a:xfrm>
            </p:spPr>
            <p:txBody>
              <a:bodyPr>
                <a:normAutofit fontScale="85000" lnSpcReduction="20000"/>
              </a:bodyPr>
              <a:lstStyle/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Probe via adding a secondary hash value</a:t>
                </a:r>
              </a:p>
              <a:p>
                <a:pPr marL="109728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𝒉𝒂𝒔𝒉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,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𝒉𝒂𝒔𝒉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)    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i="1" dirty="0">
                  <a:solidFill>
                    <a:srgbClr val="0070C0"/>
                  </a:solidFill>
                </a:endParaRPr>
              </a:p>
              <a:p>
                <a:pPr marL="109728" indent="0">
                  <a:spcBef>
                    <a:spcPts val="1800"/>
                  </a:spcBef>
                  <a:buNone/>
                </a:pPr>
                <a:r>
                  <a:rPr lang="en-US" sz="2400" b="1" dirty="0" smtClean="0"/>
                  <a:t>Sequence:  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400" b="1" i="1" dirty="0" smtClean="0"/>
                  <a:t> 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𝒉𝒂𝒔𝒉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sz="2400" b="1" i="1" dirty="0" smtClean="0"/>
                  <a:t>be 13</a:t>
                </a:r>
              </a:p>
              <a:p>
                <a:pPr marL="109728" indent="0">
                  <a:spcBef>
                    <a:spcPts val="3000"/>
                  </a:spcBef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       0: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hash(key)+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0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       1: hash(key</a:t>
                </a:r>
                <a:r>
                  <a:rPr lang="en-US" sz="2400" b="1" i="1" dirty="0" smtClean="0"/>
                  <a:t>)+</a:t>
                </a:r>
                <a:r>
                  <a:rPr lang="en-US" sz="2400" b="1" i="1" dirty="0"/>
                  <a:t>(</a:t>
                </a:r>
                <a:r>
                  <a:rPr lang="en-US" sz="2400" b="1" i="1" dirty="0" smtClean="0"/>
                  <a:t>1*13)   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is  hash(key)+13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2: hash(key)+(2*13)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is  hash(key)+26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3: hash(key)+(3*13)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is  hash(key)+39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         …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8: hash(key)+(8*13)   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is  hash(key)+104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400" b="1" i="1" dirty="0" smtClean="0">
                    <a:solidFill>
                      <a:srgbClr val="0070C0"/>
                    </a:solidFill>
                  </a:rPr>
                  <a:t>                  % table length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86107"/>
                <a:ext cx="8229600" cy="4862293"/>
              </a:xfrm>
              <a:blipFill rotWithShape="0">
                <a:blip r:embed="rId2"/>
                <a:stretch>
                  <a:fillRect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 Hashing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81600" y="2895600"/>
                <a:ext cx="2743200" cy="769441"/>
              </a:xfrm>
              <a:prstGeom prst="rect">
                <a:avLst/>
              </a:prstGeom>
              <a:gradFill>
                <a:gsLst>
                  <a:gs pos="1000">
                    <a:schemeClr val="accent6">
                      <a:lumMod val="60000"/>
                      <a:lumOff val="40000"/>
                    </a:schemeClr>
                  </a:gs>
                  <a:gs pos="30082">
                    <a:srgbClr val="DEE4D8"/>
                  </a:gs>
                  <a:gs pos="67000">
                    <a:schemeClr val="bg1">
                      <a:tint val="65000"/>
                      <a:satMod val="300000"/>
                    </a:schemeClr>
                  </a:gs>
                  <a:gs pos="100000">
                    <a:schemeClr val="bg1">
                      <a:shade val="65000"/>
                      <a:satMod val="300000"/>
                    </a:schemeClr>
                  </a:gs>
                </a:gsLst>
                <a:path path="circle">
                  <a:fillToRect l="65000" b="98000"/>
                </a:path>
              </a:gradFill>
              <a:ln w="28575">
                <a:solidFill>
                  <a:srgbClr val="00642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007E39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𝒉𝒂𝒔𝒉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7E39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200" b="1" i="1" dirty="0">
                        <a:solidFill>
                          <a:srgbClr val="007E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latin typeface="Segoe Print" panose="02000600000000000000" pitchFamily="2" charset="0"/>
                  </a:rPr>
                  <a:t> </a:t>
                </a:r>
                <a:endParaRPr lang="en-US" sz="2200" b="1" dirty="0" smtClean="0">
                  <a:latin typeface="Segoe Print" panose="02000600000000000000" pitchFamily="2" charset="0"/>
                </a:endParaRPr>
              </a:p>
              <a:p>
                <a:r>
                  <a:rPr lang="en-US" sz="2200" b="1" dirty="0" smtClean="0">
                    <a:solidFill>
                      <a:srgbClr val="00642D"/>
                    </a:solidFill>
                    <a:latin typeface="Segoe Print" panose="02000600000000000000" pitchFamily="2" charset="0"/>
                  </a:rPr>
                  <a:t>  </a:t>
                </a:r>
                <a:r>
                  <a:rPr lang="en-US" sz="2200" b="1" dirty="0" smtClean="0">
                    <a:solidFill>
                      <a:srgbClr val="C00000"/>
                    </a:solidFill>
                    <a:latin typeface="Segoe Print" panose="02000600000000000000" pitchFamily="2" charset="0"/>
                  </a:rPr>
                  <a:t>can’t ever be 0</a:t>
                </a:r>
                <a:endParaRPr lang="en-US" sz="2200" dirty="0">
                  <a:solidFill>
                    <a:srgbClr val="C00000"/>
                  </a:solidFill>
                  <a:latin typeface="Segoe Print" panose="02000600000000000000" pitchFamily="2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895600"/>
                <a:ext cx="2743200" cy="769441"/>
              </a:xfrm>
              <a:prstGeom prst="rect">
                <a:avLst/>
              </a:prstGeom>
              <a:blipFill rotWithShape="0">
                <a:blip r:embed="rId3"/>
                <a:stretch>
                  <a:fillRect b="-12214"/>
                </a:stretch>
              </a:blipFill>
              <a:ln w="28575">
                <a:solidFill>
                  <a:srgbClr val="00642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1"/>
            <a:ext cx="8229600" cy="4953000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Optimal table loading varies</a:t>
            </a:r>
          </a:p>
          <a:p>
            <a:pPr marL="708660" lvl="1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We assume a well-distributing hash function</a:t>
            </a:r>
          </a:p>
          <a:p>
            <a:pPr marL="708660" lvl="1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Recall load </a:t>
            </a:r>
            <a:r>
              <a:rPr lang="el-GR" sz="2400" b="1" i="1" dirty="0">
                <a:solidFill>
                  <a:srgbClr val="C00000"/>
                </a:solidFill>
              </a:rPr>
              <a:t>λ</a:t>
            </a:r>
            <a:r>
              <a:rPr lang="en-US" sz="2400" b="1" i="1" dirty="0"/>
              <a:t> </a:t>
            </a:r>
            <a:r>
              <a:rPr lang="en-US" sz="2000" b="1" i="1" dirty="0" smtClean="0"/>
              <a:t>is ( </a:t>
            </a:r>
            <a:r>
              <a:rPr lang="en-US" sz="2000" b="1" i="1" dirty="0" smtClean="0">
                <a:solidFill>
                  <a:srgbClr val="0070C0"/>
                </a:solidFill>
              </a:rPr>
              <a:t>#</a:t>
            </a:r>
            <a:r>
              <a:rPr lang="en-US" sz="2000" b="1" i="1" dirty="0" err="1" smtClean="0">
                <a:solidFill>
                  <a:srgbClr val="0070C0"/>
                </a:solidFill>
              </a:rPr>
              <a:t>elts</a:t>
            </a:r>
            <a:r>
              <a:rPr lang="en-US" sz="2000" b="1" i="1" dirty="0" smtClean="0">
                <a:solidFill>
                  <a:srgbClr val="0070C0"/>
                </a:solidFill>
              </a:rPr>
              <a:t> stored / #slots in table </a:t>
            </a:r>
            <a:r>
              <a:rPr lang="en-US" sz="2000" b="1" i="1" dirty="0" smtClean="0"/>
              <a:t>)</a:t>
            </a:r>
            <a:endParaRPr lang="en-US" sz="1800" b="1" i="1" dirty="0" smtClean="0"/>
          </a:p>
          <a:p>
            <a:pPr marL="708660" lvl="1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Load </a:t>
            </a:r>
            <a:r>
              <a:rPr lang="el-GR" sz="2400" b="1" i="1" dirty="0" smtClean="0">
                <a:solidFill>
                  <a:srgbClr val="C00000"/>
                </a:solidFill>
              </a:rPr>
              <a:t>λ</a:t>
            </a:r>
            <a:r>
              <a:rPr lang="en-US" sz="2400" b="1" i="1" dirty="0" smtClean="0"/>
              <a:t> </a:t>
            </a:r>
            <a:r>
              <a:rPr lang="en-US" sz="2000" b="1" i="1" dirty="0" smtClean="0"/>
              <a:t>should be </a:t>
            </a:r>
            <a:r>
              <a:rPr lang="en-US" sz="2400" b="1" i="1" dirty="0" smtClean="0">
                <a:solidFill>
                  <a:srgbClr val="C00000"/>
                </a:solidFill>
              </a:rPr>
              <a:t>½ </a:t>
            </a:r>
            <a:r>
              <a:rPr lang="en-US" sz="2000" b="1" i="1" dirty="0"/>
              <a:t>for </a:t>
            </a:r>
            <a:r>
              <a:rPr lang="en-US" sz="2000" b="1" i="1" dirty="0" smtClean="0">
                <a:solidFill>
                  <a:srgbClr val="0070C0"/>
                </a:solidFill>
              </a:rPr>
              <a:t>probing</a:t>
            </a:r>
          </a:p>
          <a:p>
            <a:pPr marL="708660" lvl="1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000" b="1" i="1" dirty="0"/>
              <a:t>Load </a:t>
            </a:r>
            <a:r>
              <a:rPr lang="el-GR" sz="2400" b="1" i="1" dirty="0">
                <a:solidFill>
                  <a:srgbClr val="C00000"/>
                </a:solidFill>
              </a:rPr>
              <a:t>λ</a:t>
            </a:r>
            <a:r>
              <a:rPr lang="en-US" sz="2400" b="1" i="1" dirty="0"/>
              <a:t> </a:t>
            </a:r>
            <a:r>
              <a:rPr lang="en-US" sz="2000" b="1" i="1" dirty="0"/>
              <a:t>should be </a:t>
            </a:r>
            <a:r>
              <a:rPr lang="en-US" sz="2400" b="1" i="1" dirty="0">
                <a:solidFill>
                  <a:srgbClr val="C00000"/>
                </a:solidFill>
              </a:rPr>
              <a:t>1 </a:t>
            </a:r>
            <a:r>
              <a:rPr lang="en-US" sz="2000" b="1" i="1" dirty="0"/>
              <a:t>for </a:t>
            </a:r>
            <a:r>
              <a:rPr lang="en-US" sz="2000" b="1" i="1" dirty="0" smtClean="0">
                <a:solidFill>
                  <a:srgbClr val="0070C0"/>
                </a:solidFill>
              </a:rPr>
              <a:t>chaining</a:t>
            </a:r>
          </a:p>
          <a:p>
            <a:pPr marL="708660" lvl="1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000" b="1" i="1" dirty="0"/>
              <a:t>Java uses </a:t>
            </a:r>
            <a:r>
              <a:rPr lang="en-US" sz="2000" b="1" i="1" dirty="0" smtClean="0">
                <a:solidFill>
                  <a:srgbClr val="0070C0"/>
                </a:solidFill>
              </a:rPr>
              <a:t>chaining </a:t>
            </a:r>
            <a:r>
              <a:rPr lang="en-US" sz="2000" b="1" i="1" dirty="0" smtClean="0"/>
              <a:t>implementation for </a:t>
            </a:r>
            <a:r>
              <a:rPr lang="en-US" sz="2000" b="1" i="1" dirty="0" err="1" smtClean="0"/>
              <a:t>HashMap</a:t>
            </a:r>
            <a:endParaRPr lang="en-US" sz="2000" b="1" i="1" dirty="0"/>
          </a:p>
          <a:p>
            <a:pPr marL="708660" lvl="1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Java selects  </a:t>
            </a:r>
            <a:r>
              <a:rPr lang="el-GR" sz="2400" b="1" i="1" dirty="0">
                <a:solidFill>
                  <a:srgbClr val="C00000"/>
                </a:solidFill>
              </a:rPr>
              <a:t>λ</a:t>
            </a:r>
            <a:r>
              <a:rPr lang="en-US" sz="2400" b="1" i="1" dirty="0"/>
              <a:t> </a:t>
            </a:r>
            <a:r>
              <a:rPr lang="en-US" sz="2000" b="1" i="1" dirty="0" smtClean="0"/>
              <a:t>of  </a:t>
            </a:r>
            <a:r>
              <a:rPr lang="en-US" sz="2000" b="1" i="1" dirty="0" smtClean="0">
                <a:solidFill>
                  <a:srgbClr val="C00000"/>
                </a:solidFill>
              </a:rPr>
              <a:t>0.75</a:t>
            </a:r>
            <a:r>
              <a:rPr lang="en-US" sz="2000" b="1" i="1" dirty="0" smtClean="0"/>
              <a:t> by default (you can override)</a:t>
            </a:r>
          </a:p>
          <a:p>
            <a:pPr marL="708660" lvl="1" indent="-342900">
              <a:spcBef>
                <a:spcPts val="1800"/>
              </a:spcBef>
            </a:pP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Load </a:t>
            </a:r>
            <a:r>
              <a:rPr lang="el-GR" sz="4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endParaRPr lang="en-US" sz="36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1"/>
            <a:ext cx="8229600" cy="4343399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/>
              <a:t>Load </a:t>
            </a:r>
            <a:r>
              <a:rPr lang="el-GR" sz="2800" b="1" i="1" dirty="0">
                <a:solidFill>
                  <a:srgbClr val="C00000"/>
                </a:solidFill>
              </a:rPr>
              <a:t>λ</a:t>
            </a:r>
            <a:r>
              <a:rPr lang="en-US" sz="2800" b="1" i="1" dirty="0"/>
              <a:t> </a:t>
            </a:r>
            <a:r>
              <a:rPr lang="en-US" sz="2400" b="1" i="1" dirty="0"/>
              <a:t>should be </a:t>
            </a:r>
            <a:r>
              <a:rPr lang="en-US" sz="2800" b="1" i="1" dirty="0">
                <a:solidFill>
                  <a:srgbClr val="C00000"/>
                </a:solidFill>
              </a:rPr>
              <a:t>½ 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smtClean="0"/>
              <a:t>?  </a:t>
            </a:r>
            <a:r>
              <a:rPr lang="en-US" sz="2400" b="1" i="1" dirty="0" smtClean="0">
                <a:solidFill>
                  <a:srgbClr val="0070C0"/>
                </a:solidFill>
              </a:rPr>
              <a:t>Means what?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b="1" i="1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/>
              <a:t>Normally means “</a:t>
            </a:r>
            <a:r>
              <a:rPr lang="en-US" sz="2000" b="1" dirty="0" smtClean="0">
                <a:solidFill>
                  <a:srgbClr val="C00000"/>
                </a:solidFill>
              </a:rPr>
              <a:t>no more than</a:t>
            </a:r>
            <a:r>
              <a:rPr lang="en-US" sz="2000" b="1" dirty="0" smtClean="0"/>
              <a:t>”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000" b="1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/>
              <a:t>Table loading is dynamic, </a:t>
            </a:r>
            <a:r>
              <a:rPr lang="el-GR" sz="2400" b="1" i="1" dirty="0" smtClean="0">
                <a:solidFill>
                  <a:srgbClr val="C00000"/>
                </a:solidFill>
              </a:rPr>
              <a:t>λ</a:t>
            </a:r>
            <a:r>
              <a:rPr lang="en-US" sz="2000" b="1" i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/>
              <a:t>changes as we add elements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000" b="1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Consider table size 100 </a:t>
            </a:r>
            <a:r>
              <a:rPr lang="en-US" sz="2000" b="1" dirty="0" smtClean="0"/>
              <a:t>… empty…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load is </a:t>
            </a:r>
            <a:r>
              <a:rPr lang="en-US" sz="2000" b="1" i="1" dirty="0" smtClean="0">
                <a:solidFill>
                  <a:srgbClr val="C00000"/>
                </a:solidFill>
              </a:rPr>
              <a:t>0/100 = 0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/>
              <a:t>We add first element…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load is </a:t>
            </a:r>
            <a:r>
              <a:rPr lang="en-US" sz="2000" b="1" i="1" dirty="0" smtClean="0">
                <a:solidFill>
                  <a:srgbClr val="C00000"/>
                </a:solidFill>
              </a:rPr>
              <a:t>1/100 = 0.01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/>
              <a:t>We add 50 more elements…    load is </a:t>
            </a:r>
            <a:r>
              <a:rPr lang="en-US" sz="2000" b="1" i="1" dirty="0" smtClean="0">
                <a:solidFill>
                  <a:srgbClr val="C00000"/>
                </a:solidFill>
              </a:rPr>
              <a:t>51/100 = 0.51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Load </a:t>
            </a:r>
            <a:r>
              <a:rPr lang="el-GR" sz="4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λ</a:t>
            </a:r>
            <a:endParaRPr lang="en-US" sz="36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56388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3200" b="1" i="1" dirty="0">
                <a:solidFill>
                  <a:srgbClr val="00642D"/>
                </a:solidFill>
                <a:latin typeface="Segoe Print" panose="02000600000000000000" pitchFamily="2" charset="0"/>
              </a:rPr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27793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1"/>
            <a:ext cx="8229600" cy="4953000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800" b="1" i="1" dirty="0"/>
              <a:t>Load </a:t>
            </a:r>
            <a:r>
              <a:rPr lang="el-GR" sz="3200" b="1" i="1" dirty="0">
                <a:solidFill>
                  <a:srgbClr val="C00000"/>
                </a:solidFill>
              </a:rPr>
              <a:t>λ</a:t>
            </a:r>
            <a:r>
              <a:rPr lang="en-US" sz="3200" b="1" i="1" dirty="0"/>
              <a:t> </a:t>
            </a:r>
            <a:r>
              <a:rPr lang="en-US" sz="2800" b="1" i="1" dirty="0" smtClean="0"/>
              <a:t>goes over the </a:t>
            </a:r>
            <a:r>
              <a:rPr lang="en-US" sz="3200" b="1" i="1" dirty="0" smtClean="0">
                <a:solidFill>
                  <a:srgbClr val="C00000"/>
                </a:solidFill>
              </a:rPr>
              <a:t>limit…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800" b="1" i="1" dirty="0" smtClean="0">
                <a:solidFill>
                  <a:srgbClr val="0070C0"/>
                </a:solidFill>
              </a:rPr>
              <a:t>now what?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000" b="1" i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/>
              <a:t>We can </a:t>
            </a:r>
            <a:r>
              <a:rPr lang="en-US" sz="2400" b="1" dirty="0" smtClean="0">
                <a:solidFill>
                  <a:srgbClr val="0070C0"/>
                </a:solidFill>
              </a:rPr>
              <a:t>continue to load the table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500" b="1" dirty="0" smtClean="0">
              <a:latin typeface="Segoe Print" panose="02000600000000000000" pitchFamily="2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/>
              <a:t>With chaining the table never really runs out of space… 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Even if table has a list in every array slot,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600" b="1" dirty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We can always extend the lists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b="1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/>
              <a:t>Cons </a:t>
            </a:r>
          </a:p>
          <a:p>
            <a:pPr marL="70866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 smtClean="0">
                <a:solidFill>
                  <a:srgbClr val="0070C0"/>
                </a:solidFill>
              </a:rPr>
              <a:t>suffer </a:t>
            </a:r>
            <a:r>
              <a:rPr lang="en-US" sz="2000" b="1" i="1" dirty="0">
                <a:solidFill>
                  <a:srgbClr val="0070C0"/>
                </a:solidFill>
              </a:rPr>
              <a:t>slowing </a:t>
            </a:r>
            <a:r>
              <a:rPr lang="en-US" sz="2000" b="1" i="1" dirty="0" smtClean="0">
                <a:solidFill>
                  <a:srgbClr val="0070C0"/>
                </a:solidFill>
              </a:rPr>
              <a:t>of access operations, O( ½ LIST length)</a:t>
            </a:r>
          </a:p>
          <a:p>
            <a:pPr marL="70866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rgbClr val="0070C0"/>
                </a:solidFill>
              </a:rPr>
              <a:t>w</a:t>
            </a:r>
            <a:r>
              <a:rPr lang="en-US" sz="2000" b="1" i="1" dirty="0" smtClean="0">
                <a:solidFill>
                  <a:srgbClr val="0070C0"/>
                </a:solidFill>
              </a:rPr>
              <a:t>on’t work for probing, as the table *will* really fill</a:t>
            </a:r>
            <a:endParaRPr lang="en-US" sz="2000" b="1" i="1" dirty="0">
              <a:solidFill>
                <a:srgbClr val="0070C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Load Limits</a:t>
            </a:r>
            <a:endParaRPr lang="en-US" sz="36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5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199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800" b="1" i="1" dirty="0"/>
              <a:t>Load </a:t>
            </a:r>
            <a:r>
              <a:rPr lang="el-GR" sz="3200" b="1" i="1" dirty="0">
                <a:solidFill>
                  <a:srgbClr val="C00000"/>
                </a:solidFill>
              </a:rPr>
              <a:t>λ</a:t>
            </a:r>
            <a:r>
              <a:rPr lang="en-US" sz="3200" b="1" i="1" dirty="0"/>
              <a:t> </a:t>
            </a:r>
            <a:r>
              <a:rPr lang="en-US" sz="2800" b="1" i="1" dirty="0" smtClean="0"/>
              <a:t>goes over the </a:t>
            </a:r>
            <a:r>
              <a:rPr lang="en-US" sz="3200" b="1" i="1" dirty="0" smtClean="0">
                <a:solidFill>
                  <a:srgbClr val="C00000"/>
                </a:solidFill>
              </a:rPr>
              <a:t>limit… </a:t>
            </a:r>
            <a:r>
              <a:rPr lang="en-US" sz="2800" b="1" i="1" dirty="0" smtClean="0">
                <a:solidFill>
                  <a:srgbClr val="0070C0"/>
                </a:solidFill>
              </a:rPr>
              <a:t>now what?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600" b="1" i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/>
              <a:t>We can </a:t>
            </a:r>
            <a:r>
              <a:rPr lang="en-US" sz="2400" b="1" dirty="0" smtClean="0">
                <a:solidFill>
                  <a:srgbClr val="0070C0"/>
                </a:solidFill>
              </a:rPr>
              <a:t>extend the array (table) size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500" b="1" dirty="0" smtClean="0">
              <a:latin typeface="Segoe Print" panose="02000600000000000000" pitchFamily="2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70C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Resize: </a:t>
            </a:r>
          </a:p>
          <a:p>
            <a:pPr marL="651510" lvl="1" indent="-285750">
              <a:spcBef>
                <a:spcPts val="600"/>
              </a:spcBef>
            </a:pPr>
            <a:r>
              <a:rPr lang="en-US" sz="1800" b="1" dirty="0" smtClean="0"/>
              <a:t>Allocate a new larger array </a:t>
            </a:r>
          </a:p>
          <a:p>
            <a:pPr marL="651510" lvl="1" indent="-285750">
              <a:spcBef>
                <a:spcPts val="600"/>
              </a:spcBef>
            </a:pPr>
            <a:r>
              <a:rPr lang="en-US" sz="1800" b="1" dirty="0" smtClean="0"/>
              <a:t>double it is a good plan, to a prime beyond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Rehash: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1800" b="1" dirty="0" smtClean="0"/>
              <a:t>For each item in the old table, hash it into the new table</a:t>
            </a:r>
          </a:p>
          <a:p>
            <a:pPr lvl="1">
              <a:spcBef>
                <a:spcPts val="600"/>
              </a:spcBef>
            </a:pPr>
            <a:r>
              <a:rPr lang="en-US" sz="1800" b="1" dirty="0" smtClean="0"/>
              <a:t>O(N) operation for N keys in the table</a:t>
            </a:r>
          </a:p>
          <a:p>
            <a:pPr lvl="1">
              <a:spcBef>
                <a:spcPts val="600"/>
              </a:spcBef>
            </a:pPr>
            <a:r>
              <a:rPr lang="en-US" sz="1800" b="1" dirty="0" smtClean="0"/>
              <a:t>Must rehash since hash function is based on table size</a:t>
            </a:r>
          </a:p>
          <a:p>
            <a:pPr lvl="1">
              <a:spcBef>
                <a:spcPts val="600"/>
              </a:spcBef>
            </a:pPr>
            <a:r>
              <a:rPr lang="en-US" sz="1800" b="1" dirty="0" smtClean="0"/>
              <a:t>Rehashing will shorten the chains, space out keys</a:t>
            </a:r>
            <a:r>
              <a:rPr lang="en-US" sz="1100" b="1" i="1" dirty="0" smtClean="0"/>
              <a:t>   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000" b="1" i="1" dirty="0"/>
              <a:t> </a:t>
            </a:r>
            <a:r>
              <a:rPr lang="en-US" sz="2000" b="1" i="1" dirty="0" smtClean="0"/>
              <a:t>  </a:t>
            </a:r>
            <a:r>
              <a:rPr lang="en-US" sz="2000" b="1" i="1" dirty="0" smtClean="0">
                <a:solidFill>
                  <a:srgbClr val="0070C0"/>
                </a:solidFill>
              </a:rPr>
              <a:t>Load </a:t>
            </a:r>
            <a:r>
              <a:rPr lang="el-GR" sz="2400" b="1" i="1" dirty="0">
                <a:solidFill>
                  <a:srgbClr val="C00000"/>
                </a:solidFill>
              </a:rPr>
              <a:t>λ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is cut in half this way (doubling table size)</a:t>
            </a:r>
            <a:endParaRPr lang="en-US" sz="2000" b="1" dirty="0">
              <a:solidFill>
                <a:srgbClr val="0070C0"/>
              </a:solidFill>
            </a:endParaRPr>
          </a:p>
          <a:p>
            <a:pPr marL="109728" indent="0" algn="ctr">
              <a:spcBef>
                <a:spcPts val="180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      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Java </a:t>
            </a:r>
            <a:r>
              <a:rPr lang="en-US" sz="2000" b="1" dirty="0" err="1" smtClean="0">
                <a:solidFill>
                  <a:srgbClr val="C00000"/>
                </a:solidFill>
              </a:rPr>
              <a:t>HashMap</a:t>
            </a:r>
            <a:r>
              <a:rPr lang="en-US" sz="2000" b="1" dirty="0" smtClean="0">
                <a:solidFill>
                  <a:srgbClr val="C00000"/>
                </a:solidFill>
              </a:rPr>
              <a:t> does this automatically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Resize and Rehash</a:t>
            </a:r>
            <a:endParaRPr lang="en-US" sz="36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199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800" b="1" dirty="0" smtClean="0"/>
              <a:t>We have discussed insert, find …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What about remove ? 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000" b="1" i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Chaining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remove is easy, it’s just removing from a list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O(1) to hash key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O( ½ LIST length ) to find item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O(1) to </a:t>
            </a:r>
            <a:r>
              <a:rPr lang="en-US" sz="2000" b="1" dirty="0" smtClean="0"/>
              <a:t>unlink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Remove</a:t>
            </a:r>
            <a:endParaRPr lang="en-US" sz="36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9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199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800" b="1" dirty="0" smtClean="0"/>
              <a:t>We have discussed insert, find …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What about remove ? 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000" b="1" i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Probing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i="1" dirty="0" smtClean="0">
                <a:solidFill>
                  <a:srgbClr val="C00000"/>
                </a:solidFill>
              </a:rPr>
              <a:t>remove is not simple</a:t>
            </a:r>
          </a:p>
          <a:p>
            <a:pPr marL="708660" lvl="1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b="1" i="1" dirty="0"/>
              <a:t>c</a:t>
            </a:r>
            <a:r>
              <a:rPr lang="en-US" sz="2000" b="1" i="1" dirty="0" smtClean="0"/>
              <a:t>an’t just hash/probe to find, then empty the table cell </a:t>
            </a:r>
          </a:p>
          <a:p>
            <a:pPr marL="603504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1" dirty="0" smtClean="0">
                <a:solidFill>
                  <a:srgbClr val="0070C0"/>
                </a:solidFill>
              </a:rPr>
              <a:t>  might well cause a gap in some probe chain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i="1" dirty="0" smtClean="0">
                <a:solidFill>
                  <a:srgbClr val="C00000"/>
                </a:solidFill>
              </a:rPr>
              <a:t>“lazy” deletion is required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can replace the removed key with some </a:t>
            </a:r>
            <a:r>
              <a:rPr lang="en-US" sz="2000" b="1" i="1" dirty="0" smtClean="0">
                <a:solidFill>
                  <a:srgbClr val="00642D"/>
                </a:solidFill>
              </a:rPr>
              <a:t>“inactive” </a:t>
            </a:r>
            <a:r>
              <a:rPr lang="en-US" sz="2000" b="1" i="1" dirty="0" smtClean="0"/>
              <a:t>marker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on search, </a:t>
            </a:r>
            <a:r>
              <a:rPr lang="en-US" sz="2000" b="1" i="1" dirty="0" smtClean="0">
                <a:solidFill>
                  <a:srgbClr val="00642D"/>
                </a:solidFill>
              </a:rPr>
              <a:t>“inactive”  </a:t>
            </a:r>
            <a:r>
              <a:rPr lang="en-US" sz="2000" b="1" i="1" dirty="0" smtClean="0"/>
              <a:t>says “</a:t>
            </a:r>
            <a:r>
              <a:rPr lang="en-US" sz="2000" b="1" i="1" dirty="0" smtClean="0">
                <a:solidFill>
                  <a:srgbClr val="0070C0"/>
                </a:solidFill>
              </a:rPr>
              <a:t>occupied, keep probing</a:t>
            </a:r>
            <a:r>
              <a:rPr lang="en-US" sz="2000" b="1" i="1" dirty="0" smtClean="0"/>
              <a:t>”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i="1" dirty="0"/>
              <a:t>on insert, </a:t>
            </a:r>
            <a:r>
              <a:rPr lang="en-US" sz="2000" b="1" i="1" dirty="0">
                <a:solidFill>
                  <a:srgbClr val="00642D"/>
                </a:solidFill>
              </a:rPr>
              <a:t>“inactive” </a:t>
            </a:r>
            <a:r>
              <a:rPr lang="en-US" sz="2000" b="1" i="1" dirty="0"/>
              <a:t>says “</a:t>
            </a:r>
            <a:r>
              <a:rPr lang="en-US" sz="2000" b="1" i="1" dirty="0" smtClean="0">
                <a:solidFill>
                  <a:srgbClr val="0070C0"/>
                </a:solidFill>
              </a:rPr>
              <a:t>open</a:t>
            </a:r>
            <a:r>
              <a:rPr lang="en-US" sz="2000" b="1" i="1" dirty="0">
                <a:solidFill>
                  <a:srgbClr val="0070C0"/>
                </a:solidFill>
              </a:rPr>
              <a:t>,</a:t>
            </a:r>
            <a:r>
              <a:rPr lang="en-US" sz="2000" b="1" i="1" dirty="0" smtClean="0">
                <a:solidFill>
                  <a:srgbClr val="0070C0"/>
                </a:solidFill>
              </a:rPr>
              <a:t> free for use</a:t>
            </a:r>
            <a:r>
              <a:rPr lang="en-US" sz="2000" b="1" i="1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Remove</a:t>
            </a:r>
            <a:endParaRPr lang="en-US" sz="36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19200"/>
                <a:ext cx="8229600" cy="5105399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Why is load ½ for Linear Probing?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1200" b="1" i="1" dirty="0"/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b="1" i="1" dirty="0" smtClean="0">
                    <a:solidFill>
                      <a:srgbClr val="0070C0"/>
                    </a:solidFill>
                  </a:rPr>
                  <a:t>Insert and unsuccessful search:    </a:t>
                </a:r>
                <a:r>
                  <a:rPr lang="en-US" sz="2000" b="1" dirty="0" smtClean="0"/>
                  <a:t>½( 1 +  1/(1-L)^2  )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000" b="1" i="1" dirty="0" smtClean="0">
                    <a:solidFill>
                      <a:srgbClr val="0070C0"/>
                    </a:solidFill>
                  </a:rPr>
                  <a:t>Successful search:                        </a:t>
                </a:r>
                <a:r>
                  <a:rPr lang="en-US" sz="2000" b="1" dirty="0" smtClean="0"/>
                  <a:t>½( 1 + 1/(1-L) )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000" b="1" dirty="0" smtClean="0"/>
                  <a:t>Work these numbers</a:t>
                </a:r>
                <a:endParaRPr lang="en-US" sz="800" b="1" dirty="0"/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If we let L = ½   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insert: ½( 1 + 1/(1- ½ )^2 )    is   ½(1+4)     is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2.5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search: ½(1+1/(1- ½))            is   ½(1+2)     is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1.5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If we let L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¾   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b="1" dirty="0"/>
                  <a:t>      insert: </a:t>
                </a:r>
                <a:r>
                  <a:rPr lang="en-US" sz="1800" b="1" dirty="0" smtClean="0"/>
                  <a:t>½ ( </a:t>
                </a:r>
                <a:r>
                  <a:rPr lang="en-US" sz="1800" b="1" dirty="0"/>
                  <a:t>1 + 1/(1- </a:t>
                </a:r>
                <a:r>
                  <a:rPr lang="en-US" sz="1800" b="1" dirty="0" smtClean="0"/>
                  <a:t>¾  </a:t>
                </a:r>
                <a:r>
                  <a:rPr lang="en-US" sz="1800" b="1" dirty="0"/>
                  <a:t>)^2 )  </a:t>
                </a:r>
                <a:r>
                  <a:rPr lang="en-US" sz="1800" b="1" dirty="0" smtClean="0"/>
                  <a:t> is   ½ (1+16)     is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.5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b="1" dirty="0"/>
                  <a:t>      search</a:t>
                </a:r>
                <a:r>
                  <a:rPr lang="en-US" sz="1800" b="1" dirty="0" smtClean="0"/>
                  <a:t>: ½ (1+1</a:t>
                </a:r>
                <a:r>
                  <a:rPr lang="en-US" sz="1800" b="1" dirty="0"/>
                  <a:t>/(1- </a:t>
                </a:r>
                <a:r>
                  <a:rPr lang="en-US" sz="1800" b="1" dirty="0" smtClean="0"/>
                  <a:t>¾ ))           is   ½ (1+4)       is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2.5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If we let L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b="1" dirty="0"/>
                  <a:t>      insert: </a:t>
                </a:r>
                <a:r>
                  <a:rPr lang="en-US" sz="1800" b="1" dirty="0" smtClean="0"/>
                  <a:t>½ ( </a:t>
                </a:r>
                <a:r>
                  <a:rPr lang="en-US" sz="1800" b="1" dirty="0"/>
                  <a:t>1 + 1/(1-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sz="1800" b="1" dirty="0"/>
                  <a:t>)^2 ) </a:t>
                </a:r>
                <a:r>
                  <a:rPr lang="en-US" sz="1800" b="1" dirty="0" smtClean="0"/>
                  <a:t>   is   ½ (1+100)   is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50.5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19200"/>
                <a:ext cx="8229600" cy="5105399"/>
              </a:xfrm>
              <a:blipFill rotWithShape="0">
                <a:blip r:embed="rId2"/>
                <a:stretch>
                  <a:fillRect l="-222" t="-1195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Analysis</a:t>
            </a:r>
            <a:endParaRPr lang="en-US" sz="36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429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Ignore anything past this</a:t>
            </a:r>
            <a:endParaRPr lang="en-US" sz="28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Hash Function </a:t>
            </a:r>
            <a:r>
              <a:rPr lang="en-US" sz="2800" dirty="0" smtClean="0"/>
              <a:t>is the computation that generates a hash value from a key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i="1" dirty="0" smtClean="0">
                <a:solidFill>
                  <a:srgbClr val="0070C0"/>
                </a:solidFill>
              </a:rPr>
              <a:t>     hash ( key )   </a:t>
            </a:r>
            <a:r>
              <a:rPr lang="en-US" sz="2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  </a:t>
            </a:r>
            <a:r>
              <a:rPr lang="en-US" sz="2800" b="1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int</a:t>
            </a:r>
            <a:endParaRPr lang="en-US" sz="2800" b="1" i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Used to implement MAP via a hash table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get ( key )    </a:t>
            </a:r>
            <a:r>
              <a:rPr lang="en-US" sz="28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from the MAP ADT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is (generally)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table [ hash(key) ]     </a:t>
            </a:r>
            <a:r>
              <a:rPr lang="en-US" sz="28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 the implementation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 Function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42758"/>
            <a:ext cx="5562600" cy="4890282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Hash Table </a:t>
            </a:r>
            <a:r>
              <a:rPr lang="en-US" sz="2800" i="1" dirty="0" smtClean="0"/>
              <a:t>is an array of the associated data values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dirty="0" smtClean="0"/>
              <a:t>Want to MAP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key </a:t>
            </a:r>
            <a:r>
              <a:rPr lang="en-US" sz="2400" b="1" i="1" dirty="0" smtClean="0">
                <a:solidFill>
                  <a:srgbClr val="0070C0"/>
                </a:solidFill>
              </a:rPr>
              <a:t>“jones” </a:t>
            </a:r>
            <a:r>
              <a:rPr lang="en-US" sz="2400" dirty="0" smtClean="0"/>
              <a:t>to data </a:t>
            </a:r>
            <a:r>
              <a:rPr lang="en-US" sz="2400" b="1" i="1" dirty="0" smtClean="0">
                <a:solidFill>
                  <a:srgbClr val="0070C0"/>
                </a:solidFill>
              </a:rPr>
              <a:t>“4824173”</a:t>
            </a:r>
            <a:endParaRPr lang="en-US" sz="2400" b="1" i="1" dirty="0">
              <a:solidFill>
                <a:srgbClr val="0070C0"/>
              </a:solidFill>
            </a:endParaRPr>
          </a:p>
          <a:p>
            <a:pPr marL="109728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 smtClean="0"/>
              <a:t>Hash function takes </a:t>
            </a:r>
            <a:r>
              <a:rPr lang="en-US" sz="1800" b="1" i="1" dirty="0" smtClean="0">
                <a:solidFill>
                  <a:srgbClr val="C00000"/>
                </a:solidFill>
              </a:rPr>
              <a:t>STRING</a:t>
            </a:r>
            <a:r>
              <a:rPr lang="en-US" sz="1800" b="1" i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and produce </a:t>
            </a:r>
            <a:r>
              <a:rPr lang="en-US" sz="1800" b="1" i="1" dirty="0" smtClean="0">
                <a:solidFill>
                  <a:srgbClr val="C00000"/>
                </a:solidFill>
              </a:rPr>
              <a:t>INT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dirty="0" smtClean="0"/>
              <a:t>So if </a:t>
            </a:r>
            <a:r>
              <a:rPr lang="en-US" sz="2000" b="1" i="1" dirty="0" smtClean="0">
                <a:solidFill>
                  <a:srgbClr val="0070C0"/>
                </a:solidFill>
              </a:rPr>
              <a:t>hash(“jones”)  </a:t>
            </a:r>
            <a:r>
              <a:rPr lang="en-US" sz="2000" dirty="0" smtClean="0"/>
              <a:t>is </a:t>
            </a:r>
            <a:r>
              <a:rPr lang="en-US" sz="2000" b="1" i="1" dirty="0" smtClean="0">
                <a:solidFill>
                  <a:srgbClr val="C00000"/>
                </a:solidFill>
              </a:rPr>
              <a:t>5</a:t>
            </a:r>
          </a:p>
          <a:p>
            <a:pPr marL="109728" indent="0">
              <a:buNone/>
            </a:pPr>
            <a:r>
              <a:rPr lang="en-US" sz="2000" dirty="0" smtClean="0"/>
              <a:t>we have stored this association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(“jones”, 4824173)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By putting the data pair into array cell </a:t>
            </a:r>
            <a:r>
              <a:rPr lang="en-US" sz="2000" b="1" dirty="0" smtClean="0">
                <a:solidFill>
                  <a:srgbClr val="C00000"/>
                </a:solidFill>
              </a:rPr>
              <a:t>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 Table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91200" y="274638"/>
            <a:ext cx="2638334" cy="6436939"/>
            <a:chOff x="485866" y="274638"/>
            <a:chExt cx="2638334" cy="6436939"/>
          </a:xfrm>
        </p:grpSpPr>
        <p:sp>
          <p:nvSpPr>
            <p:cNvPr id="4" name="Rectangle 3"/>
            <p:cNvSpPr/>
            <p:nvPr/>
          </p:nvSpPr>
          <p:spPr>
            <a:xfrm>
              <a:off x="990600" y="274638"/>
              <a:ext cx="2133600" cy="6436939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0217" y="29264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2436" y="853913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0216" y="318778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1697" y="260608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9835" y="143736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0217" y="2024378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9835" y="3766607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9834" y="4335039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9117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9834" y="54973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216" y="6083052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9082" y="503377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" y="153106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1117" y="97342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1117" y="38953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0352" y="445342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0352" y="386349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1474" y="32979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0352" y="27424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1117" y="211451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5866" y="620868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5148" y="559428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7750" y="503377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1150" y="3327334"/>
              <a:ext cx="1754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j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ones, 4824173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15746" y="5586107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11541" y="1569027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96510" y="41695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6152" y="389044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90591" y="216598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11541" y="9941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1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629866"/>
            <a:ext cx="4952999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000" b="1" i="1" dirty="0" smtClean="0"/>
              <a:t>We really want something like this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MAP (“jones”)  is  4824173</a:t>
            </a:r>
          </a:p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i="1" dirty="0" smtClean="0"/>
              <a:t>We have to get it this way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table[ hash(“jones”) ]   is  </a:t>
            </a:r>
            <a:r>
              <a:rPr lang="en-US" sz="2000" b="1" dirty="0" smtClean="0">
                <a:solidFill>
                  <a:srgbClr val="0070C0"/>
                </a:solidFill>
              </a:rPr>
              <a:t>4824173</a:t>
            </a:r>
          </a:p>
          <a:p>
            <a:pPr marL="109728" indent="0">
              <a:spcBef>
                <a:spcPts val="1200"/>
              </a:spcBef>
              <a:spcAft>
                <a:spcPts val="300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table</a:t>
            </a:r>
            <a:r>
              <a:rPr lang="en-US" sz="2000" b="1" dirty="0">
                <a:solidFill>
                  <a:srgbClr val="0070C0"/>
                </a:solidFill>
              </a:rPr>
              <a:t>[ </a:t>
            </a:r>
            <a:r>
              <a:rPr lang="en-US" sz="2000" b="1" dirty="0" smtClean="0">
                <a:solidFill>
                  <a:srgbClr val="0070C0"/>
                </a:solidFill>
              </a:rPr>
              <a:t>5 ]   </a:t>
            </a:r>
            <a:r>
              <a:rPr lang="en-US" sz="2000" b="1" dirty="0">
                <a:solidFill>
                  <a:srgbClr val="0070C0"/>
                </a:solidFill>
              </a:rPr>
              <a:t>is  </a:t>
            </a:r>
            <a:r>
              <a:rPr lang="en-US" sz="2000" b="1" dirty="0" smtClean="0">
                <a:solidFill>
                  <a:srgbClr val="0070C0"/>
                </a:solidFill>
              </a:rPr>
              <a:t>( jones, 4824173 )</a:t>
            </a:r>
            <a:endParaRPr lang="en-US" sz="2000" b="1" dirty="0"/>
          </a:p>
          <a:p>
            <a:pPr marL="109728" indent="0">
              <a:spcAft>
                <a:spcPts val="1200"/>
              </a:spcAft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For this hash function …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   </a:t>
            </a:r>
            <a:r>
              <a:rPr lang="en-US" sz="2000" b="1" i="1" dirty="0" smtClean="0"/>
              <a:t>What is </a:t>
            </a:r>
            <a:r>
              <a:rPr lang="en-US" sz="2000" b="1" i="1" dirty="0" smtClean="0">
                <a:solidFill>
                  <a:srgbClr val="C00000"/>
                </a:solidFill>
              </a:rPr>
              <a:t>hash(“</a:t>
            </a:r>
            <a:r>
              <a:rPr lang="en-US" sz="2000" b="1" i="1" dirty="0" err="1" smtClean="0">
                <a:solidFill>
                  <a:srgbClr val="C00000"/>
                </a:solidFill>
              </a:rPr>
              <a:t>knox</a:t>
            </a:r>
            <a:r>
              <a:rPr lang="en-US" sz="2000" b="1" i="1" dirty="0" smtClean="0">
                <a:solidFill>
                  <a:srgbClr val="C00000"/>
                </a:solidFill>
              </a:rPr>
              <a:t>”)?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   </a:t>
            </a:r>
            <a:r>
              <a:rPr lang="en-US" sz="2000" b="1" i="1" dirty="0" smtClean="0"/>
              <a:t>What is </a:t>
            </a:r>
            <a:r>
              <a:rPr lang="en-US" sz="2000" b="1" i="1" dirty="0" smtClean="0">
                <a:solidFill>
                  <a:srgbClr val="C00000"/>
                </a:solidFill>
              </a:rPr>
              <a:t>hash(“miller”) ?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 Table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953000" y="272245"/>
            <a:ext cx="3476534" cy="6436939"/>
            <a:chOff x="-352334" y="274638"/>
            <a:chExt cx="3476534" cy="6436939"/>
          </a:xfrm>
        </p:grpSpPr>
        <p:sp>
          <p:nvSpPr>
            <p:cNvPr id="4" name="Rectangle 3"/>
            <p:cNvSpPr/>
            <p:nvPr/>
          </p:nvSpPr>
          <p:spPr>
            <a:xfrm>
              <a:off x="990600" y="274638"/>
              <a:ext cx="2133600" cy="6436939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0217" y="29264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2436" y="853913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0216" y="318778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1697" y="260608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9835" y="143736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0217" y="2024378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9835" y="3766607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9834" y="4335039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9117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9834" y="54973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216" y="6083052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33752" y="5033778"/>
              <a:ext cx="1866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070C0"/>
                  </a:solidFill>
                </a:rPr>
                <a:t>k</a:t>
              </a:r>
              <a:r>
                <a:rPr lang="en-US" sz="1600" b="1" dirty="0" err="1" smtClean="0">
                  <a:solidFill>
                    <a:srgbClr val="0070C0"/>
                  </a:solidFill>
                </a:rPr>
                <a:t>nox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, 9937010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285750" y="1524582"/>
              <a:ext cx="125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23736" y="983007"/>
              <a:ext cx="1066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9933" y="38953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65" y="4453427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352334" y="3863496"/>
              <a:ext cx="129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9933" y="3308441"/>
              <a:ext cx="118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65" y="2742432"/>
              <a:ext cx="838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38221" y="2133507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23734" y="6233039"/>
              <a:ext cx="109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352334" y="559428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23734" y="50337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33752" y="3327334"/>
              <a:ext cx="1761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j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ones, 4824173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19325" y="5586107"/>
              <a:ext cx="1881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070C0"/>
                  </a:solidFill>
                </a:rPr>
                <a:t>b</a:t>
              </a:r>
              <a:r>
                <a:rPr lang="en-US" sz="1600" b="1" dirty="0" err="1" smtClean="0">
                  <a:solidFill>
                    <a:srgbClr val="0070C0"/>
                  </a:solidFill>
                </a:rPr>
                <a:t>arnes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, 2165561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95098" y="1569027"/>
              <a:ext cx="1905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m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iller, 8225193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1" y="416958"/>
              <a:ext cx="1933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smith, 6713490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3890445"/>
              <a:ext cx="19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070C0"/>
                  </a:solidFill>
                </a:rPr>
                <a:t>g</a:t>
              </a:r>
              <a:r>
                <a:rPr lang="en-US" sz="1600" b="1" dirty="0" err="1" smtClean="0">
                  <a:solidFill>
                    <a:srgbClr val="0070C0"/>
                  </a:solidFill>
                </a:rPr>
                <a:t>ordon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, 1377216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4713" y="2165980"/>
              <a:ext cx="1895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070C0"/>
                  </a:solidFill>
                </a:rPr>
                <a:t>t</a:t>
              </a:r>
              <a:r>
                <a:rPr lang="en-US" sz="1600" b="1" dirty="0" err="1" smtClean="0">
                  <a:solidFill>
                    <a:srgbClr val="0070C0"/>
                  </a:solidFill>
                </a:rPr>
                <a:t>rane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, 3770216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752" y="994134"/>
              <a:ext cx="1866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070C0"/>
                  </a:solidFill>
                </a:rPr>
                <a:t>a</a:t>
              </a:r>
              <a:r>
                <a:rPr lang="en-US" sz="1600" b="1" dirty="0" err="1" smtClean="0">
                  <a:solidFill>
                    <a:srgbClr val="0070C0"/>
                  </a:solidFill>
                </a:rPr>
                <a:t>llen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, 5610072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>
            <a:off x="1447800" y="3603348"/>
            <a:ext cx="152400" cy="287097"/>
          </a:xfrm>
          <a:prstGeom prst="straightConnector1">
            <a:avLst/>
          </a:prstGeom>
          <a:ln w="50800">
            <a:solidFill>
              <a:srgbClr val="C00000">
                <a:alpha val="7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53033" y="27424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5686" y="44341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43726" y="6174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39368" y="5125670"/>
            <a:ext cx="45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53230" y="5583714"/>
            <a:ext cx="45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3" grpId="0" uiExpand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524582"/>
            <a:ext cx="5448487" cy="4708457"/>
          </a:xfrm>
        </p:spPr>
        <p:txBody>
          <a:bodyPr>
            <a:normAutofit fontScale="92500" lnSpcReduction="20000"/>
          </a:bodyPr>
          <a:lstStyle/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/>
              <a:t>We often show the hash table with just the key stored, for simplicity</a:t>
            </a:r>
          </a:p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 b="1" i="1" dirty="0" smtClean="0">
                <a:solidFill>
                  <a:srgbClr val="C00000"/>
                </a:solidFill>
              </a:rPr>
              <a:t>Remember there will be associated data stored with the key</a:t>
            </a:r>
          </a:p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0070C0"/>
                </a:solidFill>
              </a:rPr>
              <a:t>h</a:t>
            </a:r>
            <a:r>
              <a:rPr lang="en-US" sz="1800" b="1" dirty="0" smtClean="0">
                <a:solidFill>
                  <a:srgbClr val="0070C0"/>
                </a:solidFill>
              </a:rPr>
              <a:t>ash( “amy” ) = 9   so we put “amy” data into array slot 9</a:t>
            </a:r>
          </a:p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hash( “</a:t>
            </a:r>
            <a:r>
              <a:rPr lang="en-US" sz="1800" b="1" dirty="0" err="1" smtClean="0">
                <a:solidFill>
                  <a:srgbClr val="0070C0"/>
                </a:solidFill>
              </a:rPr>
              <a:t>sam</a:t>
            </a:r>
            <a:r>
              <a:rPr lang="en-US" sz="1800" b="1" dirty="0" smtClean="0">
                <a:solidFill>
                  <a:srgbClr val="0070C0"/>
                </a:solidFill>
              </a:rPr>
              <a:t>” ) </a:t>
            </a:r>
            <a:r>
              <a:rPr lang="en-US" sz="1800" b="1" dirty="0">
                <a:solidFill>
                  <a:srgbClr val="0070C0"/>
                </a:solidFill>
              </a:rPr>
              <a:t>= 7</a:t>
            </a:r>
            <a:r>
              <a:rPr lang="en-US" sz="1800" b="1" dirty="0" smtClean="0">
                <a:solidFill>
                  <a:srgbClr val="0070C0"/>
                </a:solidFill>
              </a:rPr>
              <a:t>   </a:t>
            </a:r>
            <a:r>
              <a:rPr lang="en-US" sz="1800" b="1" dirty="0">
                <a:solidFill>
                  <a:srgbClr val="0070C0"/>
                </a:solidFill>
              </a:rPr>
              <a:t>so we put </a:t>
            </a:r>
            <a:r>
              <a:rPr lang="en-US" sz="1800" b="1" dirty="0" smtClean="0">
                <a:solidFill>
                  <a:srgbClr val="0070C0"/>
                </a:solidFill>
              </a:rPr>
              <a:t>“</a:t>
            </a:r>
            <a:r>
              <a:rPr lang="en-US" sz="1800" b="1" dirty="0" err="1" smtClean="0">
                <a:solidFill>
                  <a:srgbClr val="0070C0"/>
                </a:solidFill>
              </a:rPr>
              <a:t>sam</a:t>
            </a:r>
            <a:r>
              <a:rPr lang="en-US" sz="1800" b="1" dirty="0" smtClean="0">
                <a:solidFill>
                  <a:srgbClr val="0070C0"/>
                </a:solidFill>
              </a:rPr>
              <a:t>” data into </a:t>
            </a:r>
            <a:r>
              <a:rPr lang="en-US" sz="1800" b="1" dirty="0">
                <a:solidFill>
                  <a:srgbClr val="0070C0"/>
                </a:solidFill>
              </a:rPr>
              <a:t>array slot 7</a:t>
            </a:r>
          </a:p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What happens if hash( “</a:t>
            </a:r>
            <a:r>
              <a:rPr lang="en-US" sz="1800" b="1" dirty="0" err="1" smtClean="0">
                <a:solidFill>
                  <a:srgbClr val="C00000"/>
                </a:solidFill>
              </a:rPr>
              <a:t>lara</a:t>
            </a:r>
            <a:r>
              <a:rPr lang="en-US" sz="1800" b="1" dirty="0" smtClean="0">
                <a:solidFill>
                  <a:srgbClr val="C00000"/>
                </a:solidFill>
              </a:rPr>
              <a:t>” ) = 7 ?</a:t>
            </a:r>
          </a:p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“</a:t>
            </a:r>
            <a:r>
              <a:rPr lang="en-US" sz="1800" b="1" dirty="0" err="1" smtClean="0">
                <a:solidFill>
                  <a:srgbClr val="0070C0"/>
                </a:solidFill>
              </a:rPr>
              <a:t>sam</a:t>
            </a:r>
            <a:r>
              <a:rPr lang="en-US" sz="1800" b="1" dirty="0" smtClean="0">
                <a:solidFill>
                  <a:srgbClr val="0070C0"/>
                </a:solidFill>
              </a:rPr>
              <a:t>” is already there… no room for “</a:t>
            </a:r>
            <a:r>
              <a:rPr lang="en-US" sz="1800" b="1" dirty="0" err="1" smtClean="0">
                <a:solidFill>
                  <a:srgbClr val="0070C0"/>
                </a:solidFill>
              </a:rPr>
              <a:t>lara</a:t>
            </a:r>
            <a:r>
              <a:rPr lang="en-US" sz="1800" b="1" dirty="0" smtClean="0">
                <a:solidFill>
                  <a:srgbClr val="0070C0"/>
                </a:solidFill>
              </a:rPr>
              <a:t>”</a:t>
            </a:r>
          </a:p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 “collision”</a:t>
            </a:r>
          </a:p>
          <a:p>
            <a:pPr marL="109728" indent="0">
              <a:spcAft>
                <a:spcPts val="1200"/>
              </a:spcAft>
              <a:buNone/>
            </a:pPr>
            <a:endParaRPr lang="en-US" sz="18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Another Example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953000" y="274638"/>
            <a:ext cx="3486154" cy="6436939"/>
            <a:chOff x="-352334" y="274638"/>
            <a:chExt cx="3486154" cy="6436939"/>
          </a:xfrm>
        </p:grpSpPr>
        <p:sp>
          <p:nvSpPr>
            <p:cNvPr id="4" name="Rectangle 3"/>
            <p:cNvSpPr/>
            <p:nvPr/>
          </p:nvSpPr>
          <p:spPr>
            <a:xfrm>
              <a:off x="990600" y="274638"/>
              <a:ext cx="2133600" cy="6436939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0217" y="29264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2436" y="853913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0216" y="3187784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9455" y="2628290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9835" y="1437361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0217" y="2024378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9835" y="3766607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9834" y="4335039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9117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9834" y="5497395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216" y="6083052"/>
              <a:ext cx="2114365" cy="5631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3686" y="503377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285750" y="1524582"/>
              <a:ext cx="125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23736" y="983007"/>
              <a:ext cx="1066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99933" y="38953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65" y="4453427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352334" y="3863496"/>
              <a:ext cx="129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9933" y="3308441"/>
              <a:ext cx="118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65" y="2742432"/>
              <a:ext cx="838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38221" y="2133507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23734" y="6233039"/>
              <a:ext cx="109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352334" y="559428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23734" y="50337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C00000"/>
                  </a:solidFill>
                </a:rPr>
                <a:t>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19074" y="272547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  <a:r>
                <a:rPr lang="en-US" b="1" dirty="0" smtClean="0">
                  <a:solidFill>
                    <a:srgbClr val="0070C0"/>
                  </a:solidFill>
                </a:rPr>
                <a:t>ill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15746" y="5586107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</a:t>
              </a:r>
              <a:r>
                <a:rPr lang="en-US" b="1" dirty="0" smtClean="0">
                  <a:solidFill>
                    <a:srgbClr val="0070C0"/>
                  </a:solidFill>
                </a:rPr>
                <a:t>my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11541" y="1569027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  <a:r>
                <a:rPr lang="en-US" b="1" dirty="0" smtClean="0">
                  <a:solidFill>
                    <a:srgbClr val="0070C0"/>
                  </a:solidFill>
                </a:rPr>
                <a:t>ob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96510" y="41695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82211" y="445170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am</a:t>
              </a:r>
              <a:r>
                <a:rPr lang="en-US" b="1" dirty="0" smtClean="0">
                  <a:solidFill>
                    <a:srgbClr val="0070C0"/>
                  </a:solidFill>
                </a:rPr>
                <a:t>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90591" y="216598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j</a:t>
              </a:r>
              <a:r>
                <a:rPr lang="en-US" b="1" dirty="0" smtClean="0">
                  <a:solidFill>
                    <a:srgbClr val="0070C0"/>
                  </a:solidFill>
                </a:rPr>
                <a:t>ane 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11541" y="9941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953033" y="27424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5686" y="44341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43726" y="6174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18360" y="23731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99708" y="44517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</a:rPr>
              <a:t>ara</a:t>
            </a:r>
            <a:r>
              <a:rPr lang="en-US" b="1" dirty="0" smtClean="0">
                <a:solidFill>
                  <a:srgbClr val="C00000"/>
                </a:solidFill>
              </a:rPr>
              <a:t> …?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 smtClean="0"/>
              <a:t>1) What is a good hash function?</a:t>
            </a:r>
          </a:p>
          <a:p>
            <a:pPr marL="36576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c</a:t>
            </a:r>
            <a:r>
              <a:rPr lang="en-US" sz="2000" b="1" i="1" dirty="0" smtClean="0">
                <a:solidFill>
                  <a:srgbClr val="0070C0"/>
                </a:solidFill>
              </a:rPr>
              <a:t>an we find one that spreads keys out well over table, minimizes collisions?</a:t>
            </a:r>
          </a:p>
          <a:p>
            <a:pPr marL="109728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800" b="1" dirty="0" smtClean="0"/>
              <a:t>2) How big to make the table/array?</a:t>
            </a:r>
          </a:p>
          <a:p>
            <a:pPr marL="36576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f we have more room, might there be fewer collisions?</a:t>
            </a:r>
          </a:p>
          <a:p>
            <a:pPr marL="109728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800" b="1" dirty="0" smtClean="0"/>
              <a:t>3) How do we manage collisions?</a:t>
            </a:r>
          </a:p>
          <a:p>
            <a:pPr marL="36576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t</a:t>
            </a:r>
            <a:r>
              <a:rPr lang="en-US" sz="2000" b="1" i="1" dirty="0" smtClean="0">
                <a:solidFill>
                  <a:srgbClr val="0070C0"/>
                </a:solidFill>
              </a:rPr>
              <a:t>hey will happen, so what do we do?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Hashing Issues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5705</TotalTime>
  <Words>2984</Words>
  <Application>Microsoft Office PowerPoint</Application>
  <PresentationFormat>On-screen Show (4:3)</PresentationFormat>
  <Paragraphs>636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Cambria Math</vt:lpstr>
      <vt:lpstr>Consolas</vt:lpstr>
      <vt:lpstr>Franklin Gothic Book</vt:lpstr>
      <vt:lpstr>Gisha</vt:lpstr>
      <vt:lpstr>Lucida Sans Unicode</vt:lpstr>
      <vt:lpstr>Mathematica1Mono</vt:lpstr>
      <vt:lpstr>Segoe Print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Hashing</vt:lpstr>
      <vt:lpstr>Hash Terms</vt:lpstr>
      <vt:lpstr>Hash Function</vt:lpstr>
      <vt:lpstr>Hash Table</vt:lpstr>
      <vt:lpstr>Hash Table</vt:lpstr>
      <vt:lpstr>Another Example</vt:lpstr>
      <vt:lpstr>Hashing Issues</vt:lpstr>
      <vt:lpstr>Complexity</vt:lpstr>
      <vt:lpstr>The Hash Function</vt:lpstr>
      <vt:lpstr>Good Hash Functions</vt:lpstr>
      <vt:lpstr>Collisions</vt:lpstr>
      <vt:lpstr>Collisions</vt:lpstr>
      <vt:lpstr>Chicken Hole Fun Facts</vt:lpstr>
      <vt:lpstr>Chicken Hole Fun Facts</vt:lpstr>
      <vt:lpstr>Birthday Paradox/Problem</vt:lpstr>
      <vt:lpstr>Collisions</vt:lpstr>
      <vt:lpstr>Issue 1: Bad Hash Function</vt:lpstr>
      <vt:lpstr>Bad Hash Function</vt:lpstr>
      <vt:lpstr>Better Hash Function</vt:lpstr>
      <vt:lpstr>Better Hash Function</vt:lpstr>
      <vt:lpstr>Pretty Good Hash Function</vt:lpstr>
      <vt:lpstr>Issue 2: Table Size</vt:lpstr>
      <vt:lpstr>Issue 3: Collision Resolution</vt:lpstr>
      <vt:lpstr>Hash to Lists</vt:lpstr>
      <vt:lpstr>Example</vt:lpstr>
      <vt:lpstr>Difference?</vt:lpstr>
      <vt:lpstr>Complexity w/Lists</vt:lpstr>
      <vt:lpstr>Linear Probing</vt:lpstr>
      <vt:lpstr>Linear Probing</vt:lpstr>
      <vt:lpstr>Example</vt:lpstr>
      <vt:lpstr>Clustering Issues</vt:lpstr>
      <vt:lpstr>Clustering Issues</vt:lpstr>
      <vt:lpstr>Clustering Issues</vt:lpstr>
      <vt:lpstr>General Probing</vt:lpstr>
      <vt:lpstr>Linear Probing</vt:lpstr>
      <vt:lpstr>Quadratic Probing</vt:lpstr>
      <vt:lpstr>Exponential Probing</vt:lpstr>
      <vt:lpstr>Double Hashing</vt:lpstr>
      <vt:lpstr>Load λ</vt:lpstr>
      <vt:lpstr>Load λ</vt:lpstr>
      <vt:lpstr>Load Limits</vt:lpstr>
      <vt:lpstr>Resize and Rehash</vt:lpstr>
      <vt:lpstr>Remove</vt:lpstr>
      <vt:lpstr>Remove</vt:lpstr>
      <vt:lpstr>Analysis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733</cp:revision>
  <dcterms:created xsi:type="dcterms:W3CDTF">2013-02-22T17:09:52Z</dcterms:created>
  <dcterms:modified xsi:type="dcterms:W3CDTF">2017-03-27T16:10:33Z</dcterms:modified>
</cp:coreProperties>
</file>