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3"/>
  </p:notesMasterIdLst>
  <p:sldIdLst>
    <p:sldId id="256" r:id="rId2"/>
    <p:sldId id="493" r:id="rId3"/>
    <p:sldId id="546" r:id="rId4"/>
    <p:sldId id="580" r:id="rId5"/>
    <p:sldId id="579" r:id="rId6"/>
    <p:sldId id="577" r:id="rId7"/>
    <p:sldId id="576" r:id="rId8"/>
    <p:sldId id="591" r:id="rId9"/>
    <p:sldId id="574" r:id="rId10"/>
    <p:sldId id="458" r:id="rId11"/>
    <p:sldId id="578" r:id="rId12"/>
    <p:sldId id="545" r:id="rId13"/>
    <p:sldId id="575" r:id="rId14"/>
    <p:sldId id="592" r:id="rId15"/>
    <p:sldId id="593" r:id="rId16"/>
    <p:sldId id="547" r:id="rId17"/>
    <p:sldId id="581" r:id="rId18"/>
    <p:sldId id="548" r:id="rId19"/>
    <p:sldId id="549" r:id="rId20"/>
    <p:sldId id="550" r:id="rId21"/>
    <p:sldId id="551" r:id="rId22"/>
    <p:sldId id="557" r:id="rId23"/>
    <p:sldId id="552" r:id="rId24"/>
    <p:sldId id="582" r:id="rId25"/>
    <p:sldId id="558" r:id="rId26"/>
    <p:sldId id="555" r:id="rId27"/>
    <p:sldId id="556" r:id="rId28"/>
    <p:sldId id="559" r:id="rId29"/>
    <p:sldId id="560" r:id="rId30"/>
    <p:sldId id="561" r:id="rId31"/>
    <p:sldId id="564" r:id="rId32"/>
    <p:sldId id="565" r:id="rId33"/>
    <p:sldId id="563" r:id="rId34"/>
    <p:sldId id="566" r:id="rId35"/>
    <p:sldId id="567" r:id="rId36"/>
    <p:sldId id="568" r:id="rId37"/>
    <p:sldId id="569" r:id="rId38"/>
    <p:sldId id="562" r:id="rId39"/>
    <p:sldId id="570" r:id="rId40"/>
    <p:sldId id="571" r:id="rId41"/>
    <p:sldId id="587" r:id="rId42"/>
    <p:sldId id="572" r:id="rId43"/>
    <p:sldId id="588" r:id="rId44"/>
    <p:sldId id="589" r:id="rId45"/>
    <p:sldId id="590" r:id="rId46"/>
    <p:sldId id="573" r:id="rId47"/>
    <p:sldId id="472" r:id="rId48"/>
    <p:sldId id="585" r:id="rId49"/>
    <p:sldId id="584" r:id="rId50"/>
    <p:sldId id="586" r:id="rId51"/>
    <p:sldId id="583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442C"/>
    <a:srgbClr val="C75633"/>
    <a:srgbClr val="201E42"/>
    <a:srgbClr val="FF00FF"/>
    <a:srgbClr val="FF5050"/>
    <a:srgbClr val="0066FF"/>
    <a:srgbClr val="E45740"/>
    <a:srgbClr val="FF6600"/>
    <a:srgbClr val="9966FF"/>
    <a:srgbClr val="F9FD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15" autoAdjust="0"/>
    <p:restoredTop sz="94633" autoAdjust="0"/>
  </p:normalViewPr>
  <p:slideViewPr>
    <p:cSldViewPr>
      <p:cViewPr varScale="1">
        <p:scale>
          <a:sx n="109" d="100"/>
          <a:sy n="109" d="100"/>
        </p:scale>
        <p:origin x="22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7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4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731CC-7623-49A2-BDB8-9242858AF01D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7FE0E-92D0-472F-9E15-224B450E1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37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DC30AAD-270B-45A5-9812-B3FF80DA1D53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DC30AAD-270B-45A5-9812-B3FF80DA1D53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DC30AAD-270B-45A5-9812-B3FF80DA1D53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96200" cy="2514600"/>
          </a:xfrm>
        </p:spPr>
        <p:txBody>
          <a:bodyPr>
            <a:normAutofit fontScale="40000" lnSpcReduction="20000"/>
          </a:bodyPr>
          <a:lstStyle/>
          <a:p>
            <a:pPr algn="r">
              <a:lnSpc>
                <a:spcPts val="100"/>
              </a:lnSpc>
              <a:spcBef>
                <a:spcPts val="0"/>
              </a:spcBef>
            </a:pPr>
            <a:r>
              <a:rPr lang="en-US" sz="2400" i="1" dirty="0" smtClean="0">
                <a:solidFill>
                  <a:schemeClr val="accent2">
                    <a:lumMod val="50000"/>
                  </a:schemeClr>
                </a:solidFill>
              </a:rPr>
              <a:t>  </a:t>
            </a:r>
          </a:p>
          <a:p>
            <a:pPr algn="r"/>
            <a:endParaRPr lang="en-US" sz="24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rgbClr val="C00000"/>
              </a:solidFill>
            </a:endParaRPr>
          </a:p>
          <a:p>
            <a:r>
              <a:rPr lang="en-US" sz="5100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David </a:t>
            </a:r>
            <a:r>
              <a:rPr lang="en-US" sz="5100" i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Stotts</a:t>
            </a:r>
            <a:endParaRPr lang="en-US" sz="5100" i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51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Computer Science Department</a:t>
            </a:r>
          </a:p>
          <a:p>
            <a:r>
              <a:rPr lang="en-US" sz="51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UNC Chapel </a:t>
            </a:r>
            <a:r>
              <a:rPr lang="en-US" sz="5100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Hill</a:t>
            </a:r>
            <a:endParaRPr lang="en-US" sz="2800" i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609600"/>
            <a:ext cx="7620000" cy="2590800"/>
          </a:xfrm>
        </p:spPr>
        <p:txBody>
          <a:bodyPr>
            <a:noAutofit/>
          </a:bodyPr>
          <a:lstStyle/>
          <a:p>
            <a:pPr algn="r">
              <a:spcBef>
                <a:spcPts val="0"/>
              </a:spcBef>
            </a:pPr>
            <a:r>
              <a:rPr lang="en-US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 Structures </a:t>
            </a:r>
            <a:br>
              <a:rPr lang="en-US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and Analysis</a:t>
            </a:r>
            <a:br>
              <a:rPr lang="en-US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400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2400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400" i="1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(COMP 410)</a:t>
            </a:r>
            <a:endParaRPr lang="en-US" sz="2400" i="1" dirty="0">
              <a:solidFill>
                <a:srgbClr val="F9FDC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23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8286" y="1307004"/>
            <a:ext cx="8229600" cy="902816"/>
          </a:xfrm>
        </p:spPr>
        <p:txBody>
          <a:bodyPr>
            <a:normAutofit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en-US" sz="2400" dirty="0" smtClean="0"/>
              <a:t>Consider a List where each element has extra info along with it… a </a:t>
            </a:r>
            <a:r>
              <a:rPr lang="en-US" sz="2400" b="1" i="1" dirty="0" smtClean="0">
                <a:solidFill>
                  <a:srgbClr val="0070C0"/>
                </a:solidFill>
              </a:rPr>
              <a:t>priority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32151"/>
          </a:xfrm>
        </p:spPr>
        <p:txBody>
          <a:bodyPr>
            <a:normAutofit/>
          </a:bodyPr>
          <a:lstStyle/>
          <a:p>
            <a:pPr algn="r"/>
            <a:r>
              <a:rPr lang="en-US" sz="4400" dirty="0" smtClean="0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Verdana" pitchFamily="34" charset="0"/>
                <a:cs typeface="Verdana" pitchFamily="34" charset="0"/>
              </a:rPr>
              <a:t>Priority Queue</a:t>
            </a:r>
            <a:endParaRPr lang="en-US" sz="4400" dirty="0">
              <a:solidFill>
                <a:srgbClr val="0070C0"/>
              </a:solidFill>
              <a:effectLst/>
              <a:latin typeface="Arial Narrow" panose="020B0606020202030204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524000" y="2680770"/>
            <a:ext cx="853889" cy="819318"/>
          </a:xfrm>
          <a:prstGeom prst="rect">
            <a:avLst/>
          </a:prstGeom>
          <a:solidFill>
            <a:schemeClr val="accent2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935518" y="3635463"/>
            <a:ext cx="186723" cy="272548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25952" y="2789583"/>
            <a:ext cx="590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</a:rPr>
              <a:t>8.1</a:t>
            </a:r>
          </a:p>
          <a:p>
            <a:pPr algn="ctr"/>
            <a:r>
              <a:rPr lang="en-US" sz="1600" b="1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782980" y="2680770"/>
            <a:ext cx="853889" cy="819318"/>
          </a:xfrm>
          <a:prstGeom prst="rect">
            <a:avLst/>
          </a:prstGeom>
          <a:solidFill>
            <a:schemeClr val="accent2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372840" y="2680770"/>
            <a:ext cx="853889" cy="819318"/>
          </a:xfrm>
          <a:prstGeom prst="rect">
            <a:avLst/>
          </a:prstGeom>
          <a:solidFill>
            <a:schemeClr val="accent2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926750" y="2680985"/>
            <a:ext cx="853889" cy="819318"/>
          </a:xfrm>
          <a:prstGeom prst="rect">
            <a:avLst/>
          </a:prstGeom>
          <a:solidFill>
            <a:schemeClr val="accent2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070520" y="2680791"/>
            <a:ext cx="853889" cy="819318"/>
          </a:xfrm>
          <a:prstGeom prst="rect">
            <a:avLst/>
          </a:prstGeom>
          <a:solidFill>
            <a:schemeClr val="accent2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631820" y="2680770"/>
            <a:ext cx="853889" cy="819318"/>
          </a:xfrm>
          <a:prstGeom prst="rect">
            <a:avLst/>
          </a:prstGeom>
          <a:solidFill>
            <a:schemeClr val="accent2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513688" y="2680770"/>
            <a:ext cx="853889" cy="819318"/>
          </a:xfrm>
          <a:prstGeom prst="rect">
            <a:avLst/>
          </a:prstGeom>
          <a:solidFill>
            <a:schemeClr val="accent2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043480" y="2798041"/>
            <a:ext cx="590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</a:rPr>
              <a:t>2.4</a:t>
            </a:r>
          </a:p>
          <a:p>
            <a:pPr algn="ctr"/>
            <a:r>
              <a:rPr lang="en-US" sz="1600" b="1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221680" y="2680770"/>
            <a:ext cx="853889" cy="819318"/>
            <a:chOff x="3221680" y="2680770"/>
            <a:chExt cx="853889" cy="819318"/>
          </a:xfrm>
        </p:grpSpPr>
        <p:sp>
          <p:nvSpPr>
            <p:cNvPr id="33" name="Rectangle 32"/>
            <p:cNvSpPr/>
            <p:nvPr/>
          </p:nvSpPr>
          <p:spPr>
            <a:xfrm>
              <a:off x="3221680" y="2680770"/>
              <a:ext cx="853889" cy="819318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50849" y="2810161"/>
              <a:ext cx="5905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C00000"/>
                  </a:solidFill>
                </a:rPr>
                <a:t>2.8</a:t>
              </a:r>
            </a:p>
            <a:p>
              <a:pPr algn="ctr"/>
              <a:r>
                <a:rPr lang="en-US" sz="1600" b="1" dirty="0" smtClean="0">
                  <a:solidFill>
                    <a:srgbClr val="0070C0"/>
                  </a:solidFill>
                </a:rPr>
                <a:t>0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914673" y="2811638"/>
            <a:ext cx="590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</a:rPr>
              <a:t>6.1</a:t>
            </a:r>
          </a:p>
          <a:p>
            <a:pPr algn="ctr"/>
            <a:r>
              <a:rPr lang="en-US" sz="1600" b="1" dirty="0" smtClean="0">
                <a:solidFill>
                  <a:srgbClr val="0070C0"/>
                </a:solidFill>
              </a:rPr>
              <a:t>0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41341" y="2791283"/>
            <a:ext cx="590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</a:rPr>
              <a:t>4.8</a:t>
            </a:r>
          </a:p>
          <a:p>
            <a:pPr algn="ctr"/>
            <a:r>
              <a:rPr lang="en-US" sz="1600" b="1" dirty="0" smtClean="0">
                <a:solidFill>
                  <a:srgbClr val="0070C0"/>
                </a:solidFill>
              </a:rPr>
              <a:t>1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640267" y="2791264"/>
            <a:ext cx="590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7</a:t>
            </a:r>
            <a:r>
              <a:rPr lang="en-US" sz="1600" b="1" dirty="0" smtClean="0">
                <a:solidFill>
                  <a:srgbClr val="C00000"/>
                </a:solidFill>
              </a:rPr>
              <a:t>.3</a:t>
            </a:r>
          </a:p>
          <a:p>
            <a:pPr algn="ctr"/>
            <a:r>
              <a:rPr lang="en-US" sz="1600" b="1" dirty="0" smtClean="0">
                <a:solidFill>
                  <a:srgbClr val="0070C0"/>
                </a:solidFill>
              </a:rPr>
              <a:t>1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66038" y="2789584"/>
            <a:ext cx="590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5</a:t>
            </a:r>
            <a:r>
              <a:rPr lang="en-US" sz="1600" b="1" dirty="0" smtClean="0">
                <a:solidFill>
                  <a:srgbClr val="C00000"/>
                </a:solidFill>
              </a:rPr>
              <a:t>.4</a:t>
            </a:r>
          </a:p>
          <a:p>
            <a:pPr algn="ctr"/>
            <a:r>
              <a:rPr lang="en-US" sz="16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512923" y="2811638"/>
            <a:ext cx="590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</a:rPr>
              <a:t>9.2</a:t>
            </a:r>
          </a:p>
          <a:p>
            <a:pPr algn="ctr"/>
            <a:r>
              <a:rPr lang="en-US" sz="16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111879" y="3752735"/>
            <a:ext cx="850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head</a:t>
            </a:r>
            <a:endParaRPr lang="en-US" sz="2000" b="1" dirty="0">
              <a:solidFill>
                <a:srgbClr val="C0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99101" y="3553760"/>
            <a:ext cx="823761" cy="618502"/>
            <a:chOff x="1799101" y="3553760"/>
            <a:chExt cx="823761" cy="618502"/>
          </a:xfrm>
        </p:grpSpPr>
        <p:sp>
          <p:nvSpPr>
            <p:cNvPr id="44" name="TextBox 43"/>
            <p:cNvSpPr txBox="1"/>
            <p:nvPr/>
          </p:nvSpPr>
          <p:spPr>
            <a:xfrm>
              <a:off x="1950944" y="3772152"/>
              <a:ext cx="671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tail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 flipV="1">
              <a:off x="1799101" y="3553760"/>
              <a:ext cx="160320" cy="335914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ontent Placeholder 1"/>
          <p:cNvSpPr txBox="1">
            <a:spLocks/>
          </p:cNvSpPr>
          <p:nvPr/>
        </p:nvSpPr>
        <p:spPr>
          <a:xfrm>
            <a:off x="557982" y="4967398"/>
            <a:ext cx="8229600" cy="1060756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spcAft>
                <a:spcPts val="1200"/>
              </a:spcAft>
              <a:buFont typeface="Wingdings 3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When we need to find the highest priority element, we scan through the entire list and look at the priorities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5625" y="2680769"/>
            <a:ext cx="853889" cy="819318"/>
            <a:chOff x="2443673" y="3762603"/>
            <a:chExt cx="853889" cy="819318"/>
          </a:xfrm>
        </p:grpSpPr>
        <p:sp>
          <p:nvSpPr>
            <p:cNvPr id="27" name="Rectangle 26"/>
            <p:cNvSpPr/>
            <p:nvPr/>
          </p:nvSpPr>
          <p:spPr>
            <a:xfrm>
              <a:off x="2443673" y="3762603"/>
              <a:ext cx="853889" cy="819318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575366" y="3906359"/>
              <a:ext cx="5905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C00000"/>
                  </a:solidFill>
                </a:rPr>
                <a:t>3.3</a:t>
              </a:r>
            </a:p>
            <a:p>
              <a:pPr algn="ctr"/>
              <a:r>
                <a:rPr lang="en-US" sz="1600" b="1" dirty="0" smtClean="0">
                  <a:solidFill>
                    <a:srgbClr val="0070C0"/>
                  </a:solidFill>
                </a:rPr>
                <a:t>4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47" name="Straight Arrow Connector 46"/>
          <p:cNvCxnSpPr/>
          <p:nvPr/>
        </p:nvCxnSpPr>
        <p:spPr>
          <a:xfrm>
            <a:off x="990600" y="2209820"/>
            <a:ext cx="34323" cy="364106"/>
          </a:xfrm>
          <a:prstGeom prst="straightConnector1">
            <a:avLst/>
          </a:prstGeom>
          <a:ln w="539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62288" y="2113849"/>
            <a:ext cx="34323" cy="479453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13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-0.05 -4.44444E-6 C -0.07257 -4.44444E-6 -0.1 0.00325 -0.1 0.00579 L -0.1 0.01181 " pathEditMode="relative" rAng="0" ptsTypes="AAAA">
                                      <p:cBhvr>
                                        <p:cTn id="17" dur="1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" y="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1 -0.02639 L 0.76059 -0.02639 " pathEditMode="relative" rAng="0" ptsTypes="AA">
                                      <p:cBhvr>
                                        <p:cTn id="35" dur="10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25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3.05556E-6 2.96296E-6 L 0.11146 0.00185 " pathEditMode="relative" rAng="0" ptsTypes="AA">
                                      <p:cBhvr>
                                        <p:cTn id="37" dur="3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73" y="93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animMotion origin="layout" path="M 0.11146 0.00185 L 0.29809 0.00185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44444E-6 L 0.00104 0.04144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8286" y="1307004"/>
            <a:ext cx="8229600" cy="1060756"/>
          </a:xfrm>
        </p:spPr>
        <p:txBody>
          <a:bodyPr>
            <a:normAutofit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en-US" sz="2800" dirty="0" smtClean="0"/>
              <a:t>Consider a List where each element has extra info along with it… a </a:t>
            </a:r>
            <a:r>
              <a:rPr lang="en-US" sz="2800" b="1" i="1" dirty="0" smtClean="0">
                <a:solidFill>
                  <a:srgbClr val="0070C0"/>
                </a:solidFill>
              </a:rPr>
              <a:t>priority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32151"/>
          </a:xfrm>
        </p:spPr>
        <p:txBody>
          <a:bodyPr>
            <a:normAutofit/>
          </a:bodyPr>
          <a:lstStyle/>
          <a:p>
            <a:pPr algn="r"/>
            <a:r>
              <a:rPr lang="en-US" sz="4400" dirty="0" smtClean="0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Verdana" pitchFamily="34" charset="0"/>
                <a:cs typeface="Verdana" pitchFamily="34" charset="0"/>
              </a:rPr>
              <a:t>Priority Queue</a:t>
            </a:r>
            <a:endParaRPr lang="en-US" sz="4400" dirty="0">
              <a:solidFill>
                <a:srgbClr val="0070C0"/>
              </a:solidFill>
              <a:effectLst/>
              <a:latin typeface="Arial Narrow" panose="020B0606020202030204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838200" y="2535362"/>
            <a:ext cx="6838464" cy="1491492"/>
            <a:chOff x="1106031" y="4209882"/>
            <a:chExt cx="6838464" cy="1491492"/>
          </a:xfrm>
        </p:grpSpPr>
        <p:sp>
          <p:nvSpPr>
            <p:cNvPr id="29" name="Rectangle 28"/>
            <p:cNvSpPr/>
            <p:nvPr/>
          </p:nvSpPr>
          <p:spPr>
            <a:xfrm>
              <a:off x="1106031" y="4209882"/>
              <a:ext cx="853889" cy="819318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7517549" y="5164575"/>
              <a:ext cx="186723" cy="272548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225287" y="4345751"/>
              <a:ext cx="5905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C00000"/>
                  </a:solidFill>
                </a:rPr>
                <a:t>8.1</a:t>
              </a:r>
            </a:p>
            <a:p>
              <a:pPr algn="ctr"/>
              <a:r>
                <a:rPr lang="en-US" sz="1600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365011" y="4209882"/>
              <a:ext cx="853889" cy="819318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54871" y="4209882"/>
              <a:ext cx="853889" cy="819318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508781" y="4210097"/>
              <a:ext cx="853889" cy="819318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803711" y="4209882"/>
              <a:ext cx="853889" cy="819318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652551" y="4209903"/>
              <a:ext cx="853889" cy="819318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213851" y="4209882"/>
              <a:ext cx="853889" cy="819318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090606" y="4209882"/>
              <a:ext cx="853889" cy="819318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086564" y="4327153"/>
              <a:ext cx="5905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C00000"/>
                  </a:solidFill>
                </a:rPr>
                <a:t>2.4</a:t>
              </a:r>
            </a:p>
            <a:p>
              <a:pPr algn="ctr"/>
              <a:r>
                <a:rPr lang="en-US" sz="1600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351058" y="4318294"/>
              <a:ext cx="5905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C00000"/>
                  </a:solidFill>
                </a:rPr>
                <a:t>2.8</a:t>
              </a:r>
            </a:p>
            <a:p>
              <a:pPr algn="ctr"/>
              <a:r>
                <a:rPr lang="en-US" sz="1600" b="1" dirty="0" smtClean="0">
                  <a:solidFill>
                    <a:srgbClr val="0070C0"/>
                  </a:solidFill>
                </a:rPr>
                <a:t>0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222299" y="4327153"/>
              <a:ext cx="5905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C00000"/>
                  </a:solidFill>
                </a:rPr>
                <a:t>6.1</a:t>
              </a:r>
            </a:p>
            <a:p>
              <a:pPr algn="ctr"/>
              <a:r>
                <a:rPr lang="en-US" sz="1600" b="1" dirty="0" smtClean="0">
                  <a:solidFill>
                    <a:srgbClr val="0070C0"/>
                  </a:solidFill>
                </a:rPr>
                <a:t>0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3086" y="4318293"/>
              <a:ext cx="5905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C00000"/>
                  </a:solidFill>
                </a:rPr>
                <a:t>4.8</a:t>
              </a:r>
            </a:p>
            <a:p>
              <a:pPr algn="ctr"/>
              <a:r>
                <a:rPr lang="en-US" sz="1600" b="1" dirty="0" smtClean="0">
                  <a:solidFill>
                    <a:srgbClr val="0070C0"/>
                  </a:solidFill>
                </a:rPr>
                <a:t>1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496704" y="4318294"/>
              <a:ext cx="5905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C00000"/>
                  </a:solidFill>
                </a:rPr>
                <a:t>7</a:t>
              </a:r>
              <a:r>
                <a:rPr lang="en-US" sz="1600" b="1" dirty="0" smtClean="0">
                  <a:solidFill>
                    <a:srgbClr val="C00000"/>
                  </a:solidFill>
                </a:rPr>
                <a:t>.3</a:t>
              </a:r>
            </a:p>
            <a:p>
              <a:pPr algn="ctr"/>
              <a:r>
                <a:rPr lang="en-US" sz="1600" b="1" dirty="0" smtClean="0">
                  <a:solidFill>
                    <a:srgbClr val="0070C0"/>
                  </a:solidFill>
                </a:rPr>
                <a:t>1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942795" y="4327153"/>
              <a:ext cx="5905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C00000"/>
                  </a:solidFill>
                </a:rPr>
                <a:t>5</a:t>
              </a:r>
              <a:r>
                <a:rPr lang="en-US" sz="1600" b="1" dirty="0" smtClean="0">
                  <a:solidFill>
                    <a:srgbClr val="C00000"/>
                  </a:solidFill>
                </a:rPr>
                <a:t>.4</a:t>
              </a:r>
            </a:p>
            <a:p>
              <a:pPr algn="ctr"/>
              <a:r>
                <a:rPr lang="en-US" sz="1600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79197" y="4306531"/>
              <a:ext cx="5905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C00000"/>
                  </a:solidFill>
                </a:rPr>
                <a:t>9.2</a:t>
              </a:r>
            </a:p>
            <a:p>
              <a:pPr algn="ctr"/>
              <a:r>
                <a:rPr lang="en-US" sz="1600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532975" y="5301264"/>
              <a:ext cx="671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tail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693910" y="5281847"/>
              <a:ext cx="8502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head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 flipV="1">
              <a:off x="1372655" y="5101209"/>
              <a:ext cx="160320" cy="335914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ontent Placeholder 1"/>
          <p:cNvSpPr txBox="1">
            <a:spLocks/>
          </p:cNvSpPr>
          <p:nvPr/>
        </p:nvSpPr>
        <p:spPr>
          <a:xfrm>
            <a:off x="518286" y="4623794"/>
            <a:ext cx="8229600" cy="106075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spcAft>
                <a:spcPts val="1200"/>
              </a:spcAft>
              <a:buFont typeface="Wingdings 3"/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We keep </a:t>
            </a:r>
            <a:r>
              <a:rPr lang="en-US" sz="2400" b="1" dirty="0" smtClean="0">
                <a:solidFill>
                  <a:srgbClr val="0070C0"/>
                </a:solidFill>
              </a:rPr>
              <a:t>head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and </a:t>
            </a:r>
            <a:r>
              <a:rPr lang="en-US" sz="2400" b="1" dirty="0" smtClean="0">
                <a:solidFill>
                  <a:srgbClr val="0070C0"/>
                </a:solidFill>
              </a:rPr>
              <a:t>tail</a:t>
            </a:r>
            <a:r>
              <a:rPr lang="en-US" sz="2400" dirty="0" smtClean="0">
                <a:solidFill>
                  <a:srgbClr val="C00000"/>
                </a:solidFill>
              </a:rPr>
              <a:t>, like a Queue, but it will not have FIFO behavior</a:t>
            </a:r>
          </a:p>
        </p:txBody>
      </p:sp>
    </p:spTree>
    <p:extLst>
      <p:ext uri="{BB962C8B-B14F-4D97-AF65-F5344CB8AC3E}">
        <p14:creationId xmlns:p14="http://schemas.microsoft.com/office/powerpoint/2010/main" val="221846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8286" y="1307004"/>
            <a:ext cx="8229600" cy="1060756"/>
          </a:xfrm>
        </p:spPr>
        <p:txBody>
          <a:bodyPr>
            <a:normAutofit fontScale="92500"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Rather, when we “</a:t>
            </a:r>
            <a:r>
              <a:rPr lang="en-US" sz="2800" b="1" dirty="0" err="1" smtClean="0">
                <a:solidFill>
                  <a:srgbClr val="C00000"/>
                </a:solidFill>
              </a:rPr>
              <a:t>enq</a:t>
            </a:r>
            <a:r>
              <a:rPr lang="en-US" sz="2800" dirty="0" smtClean="0">
                <a:solidFill>
                  <a:srgbClr val="C00000"/>
                </a:solidFill>
              </a:rPr>
              <a:t>” the priority is used to find a place in the list where the element goes</a:t>
            </a:r>
            <a:endParaRPr lang="en-US" sz="2800" b="1" i="1" dirty="0" smtClean="0">
              <a:solidFill>
                <a:srgbClr val="C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32151"/>
          </a:xfrm>
        </p:spPr>
        <p:txBody>
          <a:bodyPr>
            <a:normAutofit/>
          </a:bodyPr>
          <a:lstStyle/>
          <a:p>
            <a:pPr algn="r"/>
            <a:r>
              <a:rPr lang="en-US" sz="4400" dirty="0" smtClean="0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Verdana" pitchFamily="34" charset="0"/>
                <a:cs typeface="Verdana" pitchFamily="34" charset="0"/>
              </a:rPr>
              <a:t>Priority Queue</a:t>
            </a:r>
            <a:endParaRPr lang="en-US" sz="4400" dirty="0">
              <a:solidFill>
                <a:srgbClr val="0070C0"/>
              </a:solidFill>
              <a:effectLst/>
              <a:latin typeface="Arial Narrow" panose="020B0606020202030204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838200" y="2535362"/>
            <a:ext cx="6838464" cy="1491492"/>
            <a:chOff x="1106031" y="4209882"/>
            <a:chExt cx="6838464" cy="1491492"/>
          </a:xfrm>
        </p:grpSpPr>
        <p:sp>
          <p:nvSpPr>
            <p:cNvPr id="29" name="Rectangle 28"/>
            <p:cNvSpPr/>
            <p:nvPr/>
          </p:nvSpPr>
          <p:spPr>
            <a:xfrm>
              <a:off x="1106031" y="4209882"/>
              <a:ext cx="853889" cy="819318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7517549" y="5164575"/>
              <a:ext cx="186723" cy="272548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225287" y="4345751"/>
              <a:ext cx="5905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C00000"/>
                  </a:solidFill>
                </a:rPr>
                <a:t>8.1</a:t>
              </a:r>
            </a:p>
            <a:p>
              <a:pPr algn="ctr"/>
              <a:r>
                <a:rPr lang="en-US" sz="1600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365011" y="4209882"/>
              <a:ext cx="853889" cy="819318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54871" y="4209882"/>
              <a:ext cx="853889" cy="819318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508781" y="4210097"/>
              <a:ext cx="853889" cy="819318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803711" y="4209882"/>
              <a:ext cx="853889" cy="819318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652551" y="4209903"/>
              <a:ext cx="853889" cy="819318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213851" y="4209882"/>
              <a:ext cx="853889" cy="819318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090606" y="4209882"/>
              <a:ext cx="853889" cy="819318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086564" y="4327153"/>
              <a:ext cx="5905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C00000"/>
                  </a:solidFill>
                </a:rPr>
                <a:t>2.4</a:t>
              </a:r>
            </a:p>
            <a:p>
              <a:pPr algn="ctr"/>
              <a:r>
                <a:rPr lang="en-US" sz="1600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351058" y="4318294"/>
              <a:ext cx="5905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C00000"/>
                  </a:solidFill>
                </a:rPr>
                <a:t>2.8</a:t>
              </a:r>
            </a:p>
            <a:p>
              <a:pPr algn="ctr"/>
              <a:r>
                <a:rPr lang="en-US" sz="1600" b="1" dirty="0" smtClean="0">
                  <a:solidFill>
                    <a:srgbClr val="0070C0"/>
                  </a:solidFill>
                </a:rPr>
                <a:t>0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222299" y="4327153"/>
              <a:ext cx="5905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C00000"/>
                  </a:solidFill>
                </a:rPr>
                <a:t>6.1</a:t>
              </a:r>
            </a:p>
            <a:p>
              <a:pPr algn="ctr"/>
              <a:r>
                <a:rPr lang="en-US" sz="1600" b="1" dirty="0" smtClean="0">
                  <a:solidFill>
                    <a:srgbClr val="0070C0"/>
                  </a:solidFill>
                </a:rPr>
                <a:t>0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3086" y="4318293"/>
              <a:ext cx="5905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C00000"/>
                  </a:solidFill>
                </a:rPr>
                <a:t>4.8</a:t>
              </a:r>
            </a:p>
            <a:p>
              <a:pPr algn="ctr"/>
              <a:r>
                <a:rPr lang="en-US" sz="1600" b="1" dirty="0" smtClean="0">
                  <a:solidFill>
                    <a:srgbClr val="0070C0"/>
                  </a:solidFill>
                </a:rPr>
                <a:t>1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496704" y="4318294"/>
              <a:ext cx="5905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C00000"/>
                  </a:solidFill>
                </a:rPr>
                <a:t>7</a:t>
              </a:r>
              <a:r>
                <a:rPr lang="en-US" sz="1600" b="1" dirty="0" smtClean="0">
                  <a:solidFill>
                    <a:srgbClr val="C00000"/>
                  </a:solidFill>
                </a:rPr>
                <a:t>.3</a:t>
              </a:r>
            </a:p>
            <a:p>
              <a:pPr algn="ctr"/>
              <a:r>
                <a:rPr lang="en-US" sz="1600" b="1" dirty="0" smtClean="0">
                  <a:solidFill>
                    <a:srgbClr val="0070C0"/>
                  </a:solidFill>
                </a:rPr>
                <a:t>1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942795" y="4327153"/>
              <a:ext cx="5905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C00000"/>
                  </a:solidFill>
                </a:rPr>
                <a:t>5</a:t>
              </a:r>
              <a:r>
                <a:rPr lang="en-US" sz="1600" b="1" dirty="0" smtClean="0">
                  <a:solidFill>
                    <a:srgbClr val="C00000"/>
                  </a:solidFill>
                </a:rPr>
                <a:t>.4</a:t>
              </a:r>
            </a:p>
            <a:p>
              <a:pPr algn="ctr"/>
              <a:r>
                <a:rPr lang="en-US" sz="1600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79197" y="4306531"/>
              <a:ext cx="5905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C00000"/>
                  </a:solidFill>
                </a:rPr>
                <a:t>9.2</a:t>
              </a:r>
            </a:p>
            <a:p>
              <a:pPr algn="ctr"/>
              <a:r>
                <a:rPr lang="en-US" sz="1600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532975" y="5301264"/>
              <a:ext cx="671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tail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693910" y="5281847"/>
              <a:ext cx="8502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head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 flipV="1">
              <a:off x="1372655" y="5101209"/>
              <a:ext cx="160320" cy="335914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ctangle 52"/>
          <p:cNvSpPr/>
          <p:nvPr/>
        </p:nvSpPr>
        <p:spPr>
          <a:xfrm>
            <a:off x="4662287" y="3959585"/>
            <a:ext cx="853889" cy="819318"/>
          </a:xfrm>
          <a:prstGeom prst="rect">
            <a:avLst/>
          </a:prstGeom>
          <a:solidFill>
            <a:schemeClr val="accent2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4793980" y="4095343"/>
            <a:ext cx="590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6</a:t>
            </a:r>
            <a:r>
              <a:rPr lang="en-US" sz="1600" b="1" dirty="0" smtClean="0">
                <a:solidFill>
                  <a:srgbClr val="C00000"/>
                </a:solidFill>
              </a:rPr>
              <a:t>.4</a:t>
            </a:r>
          </a:p>
          <a:p>
            <a:pPr algn="ctr"/>
            <a:r>
              <a:rPr lang="en-US" sz="1600" b="1" dirty="0" smtClean="0">
                <a:solidFill>
                  <a:srgbClr val="0070C0"/>
                </a:solidFill>
              </a:rPr>
              <a:t>1</a:t>
            </a:r>
            <a:endParaRPr lang="en-US" sz="1600" b="1" dirty="0">
              <a:solidFill>
                <a:srgbClr val="0070C0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4572000" y="3464985"/>
            <a:ext cx="234110" cy="422809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396611" y="3493669"/>
            <a:ext cx="225142" cy="333130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962824" y="4095343"/>
            <a:ext cx="1397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i</a:t>
            </a:r>
            <a:r>
              <a:rPr lang="en-US" sz="2000" b="1" i="1" dirty="0" smtClean="0"/>
              <a:t>ns(</a:t>
            </a:r>
            <a:r>
              <a:rPr lang="en-US" sz="2000" b="1" i="1" dirty="0" smtClean="0">
                <a:solidFill>
                  <a:srgbClr val="C00000"/>
                </a:solidFill>
              </a:rPr>
              <a:t>6.4,</a:t>
            </a:r>
            <a:r>
              <a:rPr lang="en-US" sz="2000" b="1" i="1" dirty="0" smtClean="0">
                <a:solidFill>
                  <a:srgbClr val="0070C0"/>
                </a:solidFill>
              </a:rPr>
              <a:t>1</a:t>
            </a:r>
            <a:r>
              <a:rPr lang="en-US" sz="2000" b="1" i="1" dirty="0" smtClean="0"/>
              <a:t>)</a:t>
            </a:r>
            <a:endParaRPr lang="en-US" sz="2000" b="1" i="1" dirty="0"/>
          </a:p>
        </p:txBody>
      </p:sp>
      <p:grpSp>
        <p:nvGrpSpPr>
          <p:cNvPr id="95" name="Group 94"/>
          <p:cNvGrpSpPr/>
          <p:nvPr/>
        </p:nvGrpSpPr>
        <p:grpSpPr>
          <a:xfrm>
            <a:off x="418884" y="4628242"/>
            <a:ext cx="8428403" cy="1654057"/>
            <a:chOff x="418884" y="4583038"/>
            <a:chExt cx="8428403" cy="1654057"/>
          </a:xfrm>
        </p:grpSpPr>
        <p:sp>
          <p:nvSpPr>
            <p:cNvPr id="68" name="Rectangle 67"/>
            <p:cNvSpPr/>
            <p:nvPr/>
          </p:nvSpPr>
          <p:spPr>
            <a:xfrm>
              <a:off x="846057" y="5414049"/>
              <a:ext cx="853889" cy="819318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H="1">
              <a:off x="8249643" y="4951593"/>
              <a:ext cx="162436" cy="382293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965313" y="5549918"/>
              <a:ext cx="5905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C00000"/>
                  </a:solidFill>
                </a:rPr>
                <a:t>8.1</a:t>
              </a:r>
            </a:p>
            <a:p>
              <a:pPr algn="ctr"/>
              <a:r>
                <a:rPr lang="en-US" sz="1600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105037" y="5414049"/>
              <a:ext cx="853889" cy="819318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694897" y="5414049"/>
              <a:ext cx="853889" cy="819318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248807" y="5414264"/>
              <a:ext cx="853889" cy="819318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543737" y="5414049"/>
              <a:ext cx="853889" cy="819318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392577" y="5414070"/>
              <a:ext cx="853889" cy="819318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953877" y="5414049"/>
              <a:ext cx="853889" cy="819318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830632" y="5414049"/>
              <a:ext cx="853889" cy="819318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826590" y="5531320"/>
              <a:ext cx="5905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C00000"/>
                  </a:solidFill>
                </a:rPr>
                <a:t>2.4</a:t>
              </a:r>
            </a:p>
            <a:p>
              <a:pPr algn="ctr"/>
              <a:r>
                <a:rPr lang="en-US" sz="1600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934412" y="5531320"/>
              <a:ext cx="5905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C00000"/>
                  </a:solidFill>
                </a:rPr>
                <a:t>2.8</a:t>
              </a:r>
            </a:p>
            <a:p>
              <a:pPr algn="ctr"/>
              <a:r>
                <a:rPr lang="en-US" sz="1600" b="1" dirty="0" smtClean="0">
                  <a:solidFill>
                    <a:srgbClr val="0070C0"/>
                  </a:solidFill>
                </a:rPr>
                <a:t>0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813951" y="5531320"/>
              <a:ext cx="5905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C00000"/>
                  </a:solidFill>
                </a:rPr>
                <a:t>6.1</a:t>
              </a:r>
            </a:p>
            <a:p>
              <a:pPr algn="ctr"/>
              <a:r>
                <a:rPr lang="en-US" sz="1600" b="1" dirty="0" smtClean="0">
                  <a:solidFill>
                    <a:srgbClr val="0070C0"/>
                  </a:solidFill>
                </a:rPr>
                <a:t>0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373112" y="5522460"/>
              <a:ext cx="5905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C00000"/>
                  </a:solidFill>
                </a:rPr>
                <a:t>4.8</a:t>
              </a:r>
            </a:p>
            <a:p>
              <a:pPr algn="ctr"/>
              <a:r>
                <a:rPr lang="en-US" sz="1600" b="1" dirty="0" smtClean="0">
                  <a:solidFill>
                    <a:srgbClr val="0070C0"/>
                  </a:solidFill>
                </a:rPr>
                <a:t>1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088095" y="5549917"/>
              <a:ext cx="5905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C00000"/>
                  </a:solidFill>
                </a:rPr>
                <a:t>7</a:t>
              </a:r>
              <a:r>
                <a:rPr lang="en-US" sz="1600" b="1" dirty="0" smtClean="0">
                  <a:solidFill>
                    <a:srgbClr val="C00000"/>
                  </a:solidFill>
                </a:rPr>
                <a:t>.3</a:t>
              </a:r>
            </a:p>
            <a:p>
              <a:pPr algn="ctr"/>
              <a:r>
                <a:rPr lang="en-US" sz="1600" b="1" dirty="0" smtClean="0">
                  <a:solidFill>
                    <a:srgbClr val="0070C0"/>
                  </a:solidFill>
                </a:rPr>
                <a:t>1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682821" y="5531320"/>
              <a:ext cx="5905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C00000"/>
                  </a:solidFill>
                </a:rPr>
                <a:t>5</a:t>
              </a:r>
              <a:r>
                <a:rPr lang="en-US" sz="1600" b="1" dirty="0" smtClean="0">
                  <a:solidFill>
                    <a:srgbClr val="C00000"/>
                  </a:solidFill>
                </a:rPr>
                <a:t>.4</a:t>
              </a:r>
            </a:p>
            <a:p>
              <a:pPr algn="ctr"/>
              <a:r>
                <a:rPr lang="en-US" sz="1600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519223" y="5510698"/>
              <a:ext cx="5905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C00000"/>
                  </a:solidFill>
                </a:rPr>
                <a:t>9.2</a:t>
              </a:r>
            </a:p>
            <a:p>
              <a:pPr algn="ctr"/>
              <a:r>
                <a:rPr lang="en-US" sz="1600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18884" y="4606016"/>
              <a:ext cx="671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tail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997014" y="4583038"/>
              <a:ext cx="8502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head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1043396" y="4879377"/>
              <a:ext cx="195288" cy="326155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/>
            <p:cNvSpPr/>
            <p:nvPr/>
          </p:nvSpPr>
          <p:spPr>
            <a:xfrm>
              <a:off x="7698541" y="5417777"/>
              <a:ext cx="853889" cy="819318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266228" y="5514427"/>
              <a:ext cx="5905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C00000"/>
                  </a:solidFill>
                </a:rPr>
                <a:t>6</a:t>
              </a:r>
              <a:r>
                <a:rPr lang="en-US" sz="1600" b="1" dirty="0" smtClean="0">
                  <a:solidFill>
                    <a:srgbClr val="C00000"/>
                  </a:solidFill>
                </a:rPr>
                <a:t>.4</a:t>
              </a:r>
            </a:p>
            <a:p>
              <a:pPr algn="ctr"/>
              <a:r>
                <a:rPr lang="en-US" sz="1600" b="1" dirty="0" smtClean="0">
                  <a:solidFill>
                    <a:srgbClr val="0070C0"/>
                  </a:solidFill>
                </a:rPr>
                <a:t>1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519552" y="5040536"/>
            <a:ext cx="2083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d</a:t>
            </a:r>
            <a:r>
              <a:rPr lang="en-US" sz="1600" b="1" i="1" dirty="0" smtClean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ata value order</a:t>
            </a:r>
            <a:endParaRPr lang="en-US" sz="1600" b="1" i="1" dirty="0">
              <a:solidFill>
                <a:schemeClr val="accent1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84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3" grpId="0" animBg="1"/>
      <p:bldP spid="54" grpId="0"/>
      <p:bldP spid="66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8286" y="1307004"/>
            <a:ext cx="8229600" cy="1060756"/>
          </a:xfrm>
        </p:spPr>
        <p:txBody>
          <a:bodyPr>
            <a:normAutofit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This placement could be done different ways</a:t>
            </a:r>
            <a:endParaRPr lang="en-US" sz="2800" b="1" i="1" dirty="0" smtClean="0">
              <a:solidFill>
                <a:srgbClr val="C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32151"/>
          </a:xfrm>
        </p:spPr>
        <p:txBody>
          <a:bodyPr>
            <a:normAutofit/>
          </a:bodyPr>
          <a:lstStyle/>
          <a:p>
            <a:pPr algn="r"/>
            <a:r>
              <a:rPr lang="en-US" sz="4400" dirty="0" smtClean="0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Verdana" pitchFamily="34" charset="0"/>
                <a:cs typeface="Verdana" pitchFamily="34" charset="0"/>
              </a:rPr>
              <a:t>Priority Queue</a:t>
            </a:r>
            <a:endParaRPr lang="en-US" sz="4400" dirty="0">
              <a:solidFill>
                <a:srgbClr val="0070C0"/>
              </a:solidFill>
              <a:effectLst/>
              <a:latin typeface="Arial Narrow" panose="020B0606020202030204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838200" y="2535362"/>
            <a:ext cx="6838464" cy="1491492"/>
            <a:chOff x="1106031" y="4209882"/>
            <a:chExt cx="6838464" cy="1491492"/>
          </a:xfrm>
        </p:grpSpPr>
        <p:sp>
          <p:nvSpPr>
            <p:cNvPr id="29" name="Rectangle 28"/>
            <p:cNvSpPr/>
            <p:nvPr/>
          </p:nvSpPr>
          <p:spPr>
            <a:xfrm>
              <a:off x="1106031" y="4209882"/>
              <a:ext cx="853889" cy="819318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7517549" y="5164575"/>
              <a:ext cx="186723" cy="272548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225287" y="4345751"/>
              <a:ext cx="5905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C00000"/>
                  </a:solidFill>
                </a:rPr>
                <a:t>8.1</a:t>
              </a:r>
            </a:p>
            <a:p>
              <a:pPr algn="ctr"/>
              <a:r>
                <a:rPr lang="en-US" sz="1600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365011" y="4209882"/>
              <a:ext cx="853889" cy="819318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54871" y="4209882"/>
              <a:ext cx="853889" cy="819318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508781" y="4210097"/>
              <a:ext cx="853889" cy="819318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803711" y="4209882"/>
              <a:ext cx="853889" cy="819318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652551" y="4209903"/>
              <a:ext cx="853889" cy="819318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213851" y="4209882"/>
              <a:ext cx="853889" cy="819318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090606" y="4209882"/>
              <a:ext cx="853889" cy="819318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086564" y="4327153"/>
              <a:ext cx="5905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C00000"/>
                  </a:solidFill>
                </a:rPr>
                <a:t>2.4</a:t>
              </a:r>
            </a:p>
            <a:p>
              <a:pPr algn="ctr"/>
              <a:r>
                <a:rPr lang="en-US" sz="1600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351058" y="4318294"/>
              <a:ext cx="5905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C00000"/>
                  </a:solidFill>
                </a:rPr>
                <a:t>2.8</a:t>
              </a:r>
            </a:p>
            <a:p>
              <a:pPr algn="ctr"/>
              <a:r>
                <a:rPr lang="en-US" sz="1600" b="1" dirty="0" smtClean="0">
                  <a:solidFill>
                    <a:srgbClr val="0070C0"/>
                  </a:solidFill>
                </a:rPr>
                <a:t>0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222299" y="4327153"/>
              <a:ext cx="5905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C00000"/>
                  </a:solidFill>
                </a:rPr>
                <a:t>6.1</a:t>
              </a:r>
            </a:p>
            <a:p>
              <a:pPr algn="ctr"/>
              <a:r>
                <a:rPr lang="en-US" sz="1600" b="1" dirty="0" smtClean="0">
                  <a:solidFill>
                    <a:srgbClr val="0070C0"/>
                  </a:solidFill>
                </a:rPr>
                <a:t>0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3086" y="4318293"/>
              <a:ext cx="5905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C00000"/>
                  </a:solidFill>
                </a:rPr>
                <a:t>4.8</a:t>
              </a:r>
            </a:p>
            <a:p>
              <a:pPr algn="ctr"/>
              <a:r>
                <a:rPr lang="en-US" sz="1600" b="1" dirty="0" smtClean="0">
                  <a:solidFill>
                    <a:srgbClr val="0070C0"/>
                  </a:solidFill>
                </a:rPr>
                <a:t>1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496704" y="4318294"/>
              <a:ext cx="5905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C00000"/>
                  </a:solidFill>
                </a:rPr>
                <a:t>7</a:t>
              </a:r>
              <a:r>
                <a:rPr lang="en-US" sz="1600" b="1" dirty="0" smtClean="0">
                  <a:solidFill>
                    <a:srgbClr val="C00000"/>
                  </a:solidFill>
                </a:rPr>
                <a:t>.3</a:t>
              </a:r>
            </a:p>
            <a:p>
              <a:pPr algn="ctr"/>
              <a:r>
                <a:rPr lang="en-US" sz="1600" b="1" dirty="0" smtClean="0">
                  <a:solidFill>
                    <a:srgbClr val="0070C0"/>
                  </a:solidFill>
                </a:rPr>
                <a:t>1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942795" y="4327153"/>
              <a:ext cx="5905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C00000"/>
                  </a:solidFill>
                </a:rPr>
                <a:t>5</a:t>
              </a:r>
              <a:r>
                <a:rPr lang="en-US" sz="1600" b="1" dirty="0" smtClean="0">
                  <a:solidFill>
                    <a:srgbClr val="C00000"/>
                  </a:solidFill>
                </a:rPr>
                <a:t>.4</a:t>
              </a:r>
            </a:p>
            <a:p>
              <a:pPr algn="ctr"/>
              <a:r>
                <a:rPr lang="en-US" sz="1600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79197" y="4306531"/>
              <a:ext cx="5905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C00000"/>
                  </a:solidFill>
                </a:rPr>
                <a:t>9.2</a:t>
              </a:r>
            </a:p>
            <a:p>
              <a:pPr algn="ctr"/>
              <a:r>
                <a:rPr lang="en-US" sz="1600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532975" y="5301264"/>
              <a:ext cx="671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tail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693910" y="5281847"/>
              <a:ext cx="8502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head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 flipV="1">
              <a:off x="1372655" y="5101209"/>
              <a:ext cx="160320" cy="335914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ctangle 52"/>
          <p:cNvSpPr/>
          <p:nvPr/>
        </p:nvSpPr>
        <p:spPr>
          <a:xfrm>
            <a:off x="3903613" y="3939434"/>
            <a:ext cx="853889" cy="819318"/>
          </a:xfrm>
          <a:prstGeom prst="rect">
            <a:avLst/>
          </a:prstGeom>
          <a:solidFill>
            <a:schemeClr val="accent2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4035306" y="4043467"/>
            <a:ext cx="590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6</a:t>
            </a:r>
            <a:r>
              <a:rPr lang="en-US" sz="1600" b="1" dirty="0" smtClean="0">
                <a:solidFill>
                  <a:srgbClr val="C00000"/>
                </a:solidFill>
              </a:rPr>
              <a:t>.4</a:t>
            </a:r>
          </a:p>
          <a:p>
            <a:pPr algn="ctr"/>
            <a:r>
              <a:rPr lang="en-US" sz="1600" b="1" dirty="0" smtClean="0">
                <a:solidFill>
                  <a:srgbClr val="0070C0"/>
                </a:solidFill>
              </a:rPr>
              <a:t>1</a:t>
            </a:r>
            <a:endParaRPr lang="en-US" sz="1600" b="1" dirty="0">
              <a:solidFill>
                <a:srgbClr val="0070C0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3814473" y="3417486"/>
            <a:ext cx="234110" cy="422809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4600370" y="3480503"/>
            <a:ext cx="225142" cy="333130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389017" y="4110927"/>
            <a:ext cx="1397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i</a:t>
            </a:r>
            <a:r>
              <a:rPr lang="en-US" sz="2000" b="1" i="1" dirty="0" smtClean="0"/>
              <a:t>ns(</a:t>
            </a:r>
            <a:r>
              <a:rPr lang="en-US" sz="2000" b="1" i="1" dirty="0" smtClean="0">
                <a:solidFill>
                  <a:srgbClr val="C00000"/>
                </a:solidFill>
              </a:rPr>
              <a:t>6.4,</a:t>
            </a:r>
            <a:r>
              <a:rPr lang="en-US" sz="2000" b="1" i="1" dirty="0" smtClean="0">
                <a:solidFill>
                  <a:srgbClr val="0070C0"/>
                </a:solidFill>
              </a:rPr>
              <a:t>1</a:t>
            </a:r>
            <a:r>
              <a:rPr lang="en-US" sz="2000" b="1" i="1" dirty="0" smtClean="0"/>
              <a:t>)</a:t>
            </a:r>
            <a:endParaRPr lang="en-US" sz="2000" b="1" i="1" dirty="0"/>
          </a:p>
        </p:txBody>
      </p:sp>
      <p:grpSp>
        <p:nvGrpSpPr>
          <p:cNvPr id="95" name="Group 94"/>
          <p:cNvGrpSpPr/>
          <p:nvPr/>
        </p:nvGrpSpPr>
        <p:grpSpPr>
          <a:xfrm>
            <a:off x="418884" y="4628242"/>
            <a:ext cx="8428403" cy="1654057"/>
            <a:chOff x="418884" y="4583038"/>
            <a:chExt cx="8428403" cy="1654057"/>
          </a:xfrm>
        </p:grpSpPr>
        <p:sp>
          <p:nvSpPr>
            <p:cNvPr id="68" name="Rectangle 67"/>
            <p:cNvSpPr/>
            <p:nvPr/>
          </p:nvSpPr>
          <p:spPr>
            <a:xfrm>
              <a:off x="846057" y="5414049"/>
              <a:ext cx="853889" cy="819318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H="1">
              <a:off x="8249643" y="4951593"/>
              <a:ext cx="162436" cy="382293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965313" y="5549918"/>
              <a:ext cx="5905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C00000"/>
                  </a:solidFill>
                </a:rPr>
                <a:t>8.1</a:t>
              </a:r>
            </a:p>
            <a:p>
              <a:pPr algn="ctr"/>
              <a:r>
                <a:rPr lang="en-US" sz="1600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105037" y="5414049"/>
              <a:ext cx="853889" cy="819318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694897" y="5414049"/>
              <a:ext cx="853889" cy="819318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248807" y="5414264"/>
              <a:ext cx="853889" cy="819318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543737" y="5414049"/>
              <a:ext cx="853889" cy="819318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392577" y="5414070"/>
              <a:ext cx="853889" cy="819318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953877" y="5414049"/>
              <a:ext cx="853889" cy="819318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830632" y="5414049"/>
              <a:ext cx="853889" cy="819318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826590" y="5531320"/>
              <a:ext cx="5905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C00000"/>
                  </a:solidFill>
                </a:rPr>
                <a:t>2.4</a:t>
              </a:r>
            </a:p>
            <a:p>
              <a:pPr algn="ctr"/>
              <a:r>
                <a:rPr lang="en-US" sz="1600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934412" y="5531320"/>
              <a:ext cx="5905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C00000"/>
                  </a:solidFill>
                </a:rPr>
                <a:t>2.8</a:t>
              </a:r>
            </a:p>
            <a:p>
              <a:pPr algn="ctr"/>
              <a:r>
                <a:rPr lang="en-US" sz="1600" b="1" dirty="0" smtClean="0">
                  <a:solidFill>
                    <a:srgbClr val="0070C0"/>
                  </a:solidFill>
                </a:rPr>
                <a:t>0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813951" y="5531320"/>
              <a:ext cx="5905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C00000"/>
                  </a:solidFill>
                </a:rPr>
                <a:t>6.1</a:t>
              </a:r>
            </a:p>
            <a:p>
              <a:pPr algn="ctr"/>
              <a:r>
                <a:rPr lang="en-US" sz="1600" b="1" dirty="0" smtClean="0">
                  <a:solidFill>
                    <a:srgbClr val="0070C0"/>
                  </a:solidFill>
                </a:rPr>
                <a:t>0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226634" y="5520287"/>
              <a:ext cx="5905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C00000"/>
                  </a:solidFill>
                </a:rPr>
                <a:t>4.8</a:t>
              </a:r>
            </a:p>
            <a:p>
              <a:pPr algn="ctr"/>
              <a:r>
                <a:rPr lang="en-US" sz="1600" b="1" dirty="0" smtClean="0">
                  <a:solidFill>
                    <a:srgbClr val="0070C0"/>
                  </a:solidFill>
                </a:rPr>
                <a:t>1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088095" y="5549917"/>
              <a:ext cx="5905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C00000"/>
                  </a:solidFill>
                </a:rPr>
                <a:t>7</a:t>
              </a:r>
              <a:r>
                <a:rPr lang="en-US" sz="1600" b="1" dirty="0" smtClean="0">
                  <a:solidFill>
                    <a:srgbClr val="C00000"/>
                  </a:solidFill>
                </a:rPr>
                <a:t>.3</a:t>
              </a:r>
            </a:p>
            <a:p>
              <a:pPr algn="ctr"/>
              <a:r>
                <a:rPr lang="en-US" sz="1600" b="1" dirty="0" smtClean="0">
                  <a:solidFill>
                    <a:srgbClr val="0070C0"/>
                  </a:solidFill>
                </a:rPr>
                <a:t>1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682821" y="5531320"/>
              <a:ext cx="5905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C00000"/>
                  </a:solidFill>
                </a:rPr>
                <a:t>5</a:t>
              </a:r>
              <a:r>
                <a:rPr lang="en-US" sz="1600" b="1" dirty="0" smtClean="0">
                  <a:solidFill>
                    <a:srgbClr val="C00000"/>
                  </a:solidFill>
                </a:rPr>
                <a:t>.4</a:t>
              </a:r>
            </a:p>
            <a:p>
              <a:pPr algn="ctr"/>
              <a:r>
                <a:rPr lang="en-US" sz="1600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519223" y="5510698"/>
              <a:ext cx="5905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C00000"/>
                  </a:solidFill>
                </a:rPr>
                <a:t>9.2</a:t>
              </a:r>
            </a:p>
            <a:p>
              <a:pPr algn="ctr"/>
              <a:r>
                <a:rPr lang="en-US" sz="1600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18884" y="4606016"/>
              <a:ext cx="671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tail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997014" y="4583038"/>
              <a:ext cx="8502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head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1043396" y="4879377"/>
              <a:ext cx="195288" cy="326155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/>
            <p:cNvSpPr/>
            <p:nvPr/>
          </p:nvSpPr>
          <p:spPr>
            <a:xfrm>
              <a:off x="7698541" y="5417777"/>
              <a:ext cx="853889" cy="819318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390232" y="5510698"/>
              <a:ext cx="5905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C00000"/>
                  </a:solidFill>
                </a:rPr>
                <a:t>6</a:t>
              </a:r>
              <a:r>
                <a:rPr lang="en-US" sz="1600" b="1" dirty="0" smtClean="0">
                  <a:solidFill>
                    <a:srgbClr val="C00000"/>
                  </a:solidFill>
                </a:rPr>
                <a:t>.4</a:t>
              </a:r>
            </a:p>
            <a:p>
              <a:pPr algn="ctr"/>
              <a:r>
                <a:rPr lang="en-US" sz="1600" b="1" dirty="0" smtClean="0">
                  <a:solidFill>
                    <a:srgbClr val="0070C0"/>
                  </a:solidFill>
                </a:rPr>
                <a:t>1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4757502" y="5040536"/>
            <a:ext cx="2311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Arrival order</a:t>
            </a:r>
            <a:endParaRPr lang="en-US" sz="1600" b="1" i="1" dirty="0">
              <a:solidFill>
                <a:schemeClr val="accent1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02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3" grpId="0" animBg="1"/>
      <p:bldP spid="54" grpId="0"/>
      <p:bldP spid="66" grpId="0"/>
      <p:bldP spid="5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738268"/>
          </a:xfrm>
        </p:spPr>
        <p:txBody>
          <a:bodyPr/>
          <a:lstStyle/>
          <a:p>
            <a:pPr marL="109728" indent="0">
              <a:buNone/>
            </a:pPr>
            <a:r>
              <a:rPr lang="en-US" sz="2400" b="1" dirty="0" smtClean="0">
                <a:latin typeface="Arial Narrow" panose="020B0606020202030204" pitchFamily="34" charset="0"/>
              </a:rPr>
              <a:t>Assume priorities are unique</a:t>
            </a:r>
          </a:p>
          <a:p>
            <a:pPr marL="109728" indent="0">
              <a:buNone/>
            </a:pPr>
            <a:r>
              <a:rPr lang="en-US" sz="2400" b="1" dirty="0" smtClean="0">
                <a:latin typeface="Arial Narrow" panose="020B0606020202030204" pitchFamily="34" charset="0"/>
              </a:rPr>
              <a:t>Assume priorities are non-</a:t>
            </a:r>
            <a:r>
              <a:rPr lang="en-US" sz="2400" b="1" dirty="0" err="1" smtClean="0">
                <a:latin typeface="Arial Narrow" panose="020B0606020202030204" pitchFamily="34" charset="0"/>
              </a:rPr>
              <a:t>neg</a:t>
            </a:r>
            <a:r>
              <a:rPr lang="en-US" sz="2400" b="1" dirty="0" smtClean="0">
                <a:latin typeface="Arial Narrow" panose="020B0606020202030204" pitchFamily="34" charset="0"/>
              </a:rPr>
              <a:t> </a:t>
            </a:r>
            <a:r>
              <a:rPr lang="en-US" sz="2400" b="1" dirty="0" err="1" smtClean="0">
                <a:latin typeface="Arial Narrow" panose="020B0606020202030204" pitchFamily="34" charset="0"/>
              </a:rPr>
              <a:t>ints</a:t>
            </a:r>
            <a:endParaRPr lang="en-US" sz="2400" b="1" dirty="0" smtClean="0">
              <a:latin typeface="Arial Narrow" panose="020B0606020202030204" pitchFamily="34" charset="0"/>
            </a:endParaRPr>
          </a:p>
          <a:p>
            <a:pPr marL="109728" indent="0">
              <a:buNone/>
            </a:pPr>
            <a:endParaRPr lang="en-US" b="1" dirty="0" smtClean="0">
              <a:solidFill>
                <a:srgbClr val="C00000"/>
              </a:solidFill>
              <a:latin typeface="Arial Narrow" panose="020B0606020202030204" pitchFamily="34" charset="0"/>
            </a:endParaRPr>
          </a:p>
          <a:p>
            <a:pPr marL="109728" indent="0">
              <a:buNone/>
            </a:pPr>
            <a:endParaRPr lang="en-US" b="1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sz="4400" dirty="0" smtClean="0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Priority Queue as Array (not Array List)</a:t>
            </a:r>
            <a:endParaRPr lang="en-US" sz="4400" dirty="0"/>
          </a:p>
        </p:txBody>
      </p:sp>
      <p:sp>
        <p:nvSpPr>
          <p:cNvPr id="14" name="TextBox 13"/>
          <p:cNvSpPr txBox="1"/>
          <p:nvPr/>
        </p:nvSpPr>
        <p:spPr>
          <a:xfrm>
            <a:off x="794238" y="2412532"/>
            <a:ext cx="1300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indent="0">
              <a:buNone/>
            </a:pPr>
            <a:r>
              <a:rPr lang="en-US" sz="2000" b="1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enq</a:t>
            </a:r>
            <a:r>
              <a:rPr lang="en-US" sz="2000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(5,D5)</a:t>
            </a:r>
            <a:endParaRPr lang="en-US" sz="2000" b="1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794238" y="4714132"/>
            <a:ext cx="7555524" cy="1316605"/>
            <a:chOff x="1219200" y="4267200"/>
            <a:chExt cx="7555524" cy="1316605"/>
          </a:xfrm>
        </p:grpSpPr>
        <p:grpSp>
          <p:nvGrpSpPr>
            <p:cNvPr id="13" name="Group 12"/>
            <p:cNvGrpSpPr/>
            <p:nvPr/>
          </p:nvGrpSpPr>
          <p:grpSpPr>
            <a:xfrm>
              <a:off x="1219200" y="4267200"/>
              <a:ext cx="7555524" cy="838200"/>
              <a:chOff x="914400" y="2362200"/>
              <a:chExt cx="7555524" cy="8382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752600" y="2362200"/>
                <a:ext cx="838200" cy="838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 cmpd="sng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914400" y="2362200"/>
                <a:ext cx="838200" cy="838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 cmpd="sng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590800" y="2362200"/>
                <a:ext cx="838200" cy="838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 cmpd="sng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429000" y="2362200"/>
                <a:ext cx="838200" cy="838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 cmpd="sng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267200" y="2362200"/>
                <a:ext cx="838200" cy="838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 cmpd="sng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955324" y="2362200"/>
                <a:ext cx="838200" cy="838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 cmpd="sng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111262" y="2362200"/>
                <a:ext cx="838200" cy="838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 cmpd="sng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793524" y="2362200"/>
                <a:ext cx="838200" cy="838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 cmpd="sng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631724" y="2362200"/>
                <a:ext cx="838200" cy="838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 cmpd="sng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1397244" y="5169090"/>
              <a:ext cx="4821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9728" indent="0">
                <a:buNone/>
              </a:pPr>
              <a:r>
                <a:rPr lang="en-US" sz="2000" b="1" dirty="0" smtClean="0">
                  <a:solidFill>
                    <a:srgbClr val="C00000"/>
                  </a:solidFill>
                  <a:latin typeface="Arial Narrow" panose="020B0606020202030204" pitchFamily="34" charset="0"/>
                </a:rPr>
                <a:t>0</a:t>
              </a:r>
              <a:endParaRPr lang="en-US" sz="2000" b="1" dirty="0">
                <a:solidFill>
                  <a:srgbClr val="C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35444" y="5183695"/>
              <a:ext cx="4821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9728" indent="0">
                <a:buNone/>
              </a:pPr>
              <a:r>
                <a:rPr lang="en-US" sz="2000" b="1" dirty="0" smtClean="0">
                  <a:solidFill>
                    <a:srgbClr val="C00000"/>
                  </a:solidFill>
                  <a:latin typeface="Arial Narrow" panose="020B0606020202030204" pitchFamily="34" charset="0"/>
                </a:rPr>
                <a:t>1</a:t>
              </a:r>
              <a:endParaRPr lang="en-US" sz="2000" b="1" dirty="0">
                <a:solidFill>
                  <a:srgbClr val="C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3644" y="5183695"/>
              <a:ext cx="4821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9728" indent="0">
                <a:buNone/>
              </a:pPr>
              <a:r>
                <a:rPr lang="en-US" sz="2000" b="1" dirty="0" smtClean="0">
                  <a:solidFill>
                    <a:srgbClr val="C00000"/>
                  </a:solidFill>
                  <a:latin typeface="Arial Narrow" panose="020B0606020202030204" pitchFamily="34" charset="0"/>
                </a:rPr>
                <a:t>2</a:t>
              </a:r>
              <a:endParaRPr lang="en-US" sz="2000" b="1" dirty="0">
                <a:solidFill>
                  <a:srgbClr val="C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11844" y="5183695"/>
              <a:ext cx="4821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9728" indent="0">
                <a:buNone/>
              </a:pPr>
              <a:r>
                <a:rPr lang="en-US" sz="2000" b="1" dirty="0" smtClean="0">
                  <a:solidFill>
                    <a:srgbClr val="C00000"/>
                  </a:solidFill>
                  <a:latin typeface="Arial Narrow" panose="020B0606020202030204" pitchFamily="34" charset="0"/>
                </a:rPr>
                <a:t>3</a:t>
              </a:r>
              <a:endParaRPr lang="en-US" sz="2000" b="1" dirty="0">
                <a:solidFill>
                  <a:srgbClr val="C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50044" y="5169090"/>
              <a:ext cx="4821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9728" indent="0">
                <a:buNone/>
              </a:pPr>
              <a:r>
                <a:rPr lang="en-US" sz="2000" b="1" dirty="0" smtClean="0">
                  <a:solidFill>
                    <a:srgbClr val="C00000"/>
                  </a:solidFill>
                  <a:latin typeface="Arial Narrow" panose="020B0606020202030204" pitchFamily="34" charset="0"/>
                </a:rPr>
                <a:t>4</a:t>
              </a:r>
              <a:endParaRPr lang="en-US" sz="2000" b="1" dirty="0">
                <a:solidFill>
                  <a:srgbClr val="C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05830" y="5169090"/>
              <a:ext cx="4821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9728" indent="0">
                <a:buNone/>
              </a:pPr>
              <a:r>
                <a:rPr lang="en-US" sz="2000" b="1" dirty="0" smtClean="0">
                  <a:solidFill>
                    <a:srgbClr val="C00000"/>
                  </a:solidFill>
                  <a:latin typeface="Arial Narrow" panose="020B0606020202030204" pitchFamily="34" charset="0"/>
                </a:rPr>
                <a:t>5</a:t>
              </a:r>
              <a:endParaRPr lang="en-US" sz="2000" b="1" dirty="0">
                <a:solidFill>
                  <a:srgbClr val="C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420582" y="5169090"/>
              <a:ext cx="4821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9728" indent="0">
                <a:buNone/>
              </a:pPr>
              <a:r>
                <a:rPr lang="en-US" sz="2000" b="1" dirty="0" smtClean="0">
                  <a:solidFill>
                    <a:srgbClr val="C00000"/>
                  </a:solidFill>
                  <a:latin typeface="Arial Narrow" panose="020B0606020202030204" pitchFamily="34" charset="0"/>
                </a:rPr>
                <a:t>6</a:t>
              </a:r>
              <a:endParaRPr lang="en-US" sz="2000" b="1" dirty="0">
                <a:solidFill>
                  <a:srgbClr val="C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276368" y="5179928"/>
              <a:ext cx="4821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9728" indent="0">
                <a:buNone/>
              </a:pPr>
              <a:r>
                <a:rPr lang="en-US" sz="2000" b="1" dirty="0" smtClean="0">
                  <a:solidFill>
                    <a:srgbClr val="C00000"/>
                  </a:solidFill>
                  <a:latin typeface="Arial Narrow" panose="020B0606020202030204" pitchFamily="34" charset="0"/>
                </a:rPr>
                <a:t>7</a:t>
              </a:r>
              <a:endParaRPr lang="en-US" sz="2000" b="1" dirty="0">
                <a:solidFill>
                  <a:srgbClr val="C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971694" y="5056818"/>
              <a:ext cx="7385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9728" indent="0">
                <a:buNone/>
              </a:pPr>
              <a:r>
                <a:rPr lang="en-US" sz="2800" b="1" dirty="0" smtClean="0">
                  <a:solidFill>
                    <a:srgbClr val="C00000"/>
                  </a:solidFill>
                  <a:latin typeface="Arial Narrow" panose="020B0606020202030204" pitchFamily="34" charset="0"/>
                </a:rPr>
                <a:t>. . .</a:t>
              </a:r>
              <a:endParaRPr lang="en-US" sz="2800" b="1" dirty="0">
                <a:solidFill>
                  <a:srgbClr val="C00000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965982" y="2385607"/>
            <a:ext cx="1365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indent="0">
              <a:buNone/>
            </a:pPr>
            <a:r>
              <a:rPr lang="en-US" sz="2000" b="1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enq</a:t>
            </a:r>
            <a:r>
              <a:rPr lang="en-US" sz="2000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(2,D2)</a:t>
            </a:r>
            <a:endParaRPr lang="en-US" sz="2000" b="1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09359" y="2368070"/>
            <a:ext cx="1292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indent="0">
              <a:buNone/>
            </a:pPr>
            <a:r>
              <a:rPr lang="en-US" sz="2000" b="1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enq</a:t>
            </a:r>
            <a:r>
              <a:rPr lang="en-US" sz="2000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(7,D7)</a:t>
            </a:r>
            <a:endParaRPr lang="en-US" sz="2000" b="1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94238" y="3415753"/>
            <a:ext cx="1300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indent="0">
              <a:buNone/>
            </a:pPr>
            <a:r>
              <a:rPr lang="en-US" sz="2000" b="1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enq</a:t>
            </a:r>
            <a:r>
              <a:rPr lang="en-US" sz="2000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(6,D6)</a:t>
            </a:r>
            <a:endParaRPr lang="en-US" sz="2000" b="1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79014" y="3410703"/>
            <a:ext cx="1291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indent="0">
              <a:buNone/>
            </a:pPr>
            <a:r>
              <a:rPr lang="en-US" sz="2000" b="1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enq</a:t>
            </a:r>
            <a:r>
              <a:rPr lang="en-US" sz="2000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(4,D4)</a:t>
            </a:r>
            <a:endParaRPr lang="en-US" sz="2000" b="1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94238" y="2918241"/>
            <a:ext cx="2834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indent="0">
              <a:buNone/>
            </a:pPr>
            <a:r>
              <a:rPr lang="en-US" sz="2000" b="1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getMin</a:t>
            </a:r>
            <a:r>
              <a:rPr lang="en-US" sz="2000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(), </a:t>
            </a:r>
            <a:r>
              <a:rPr lang="en-US" sz="2000" b="1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delMin</a:t>
            </a:r>
            <a:r>
              <a:rPr lang="en-US" sz="2000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() </a:t>
            </a:r>
            <a:r>
              <a:rPr lang="en-US" sz="2000" b="1" dirty="0" smtClean="0">
                <a:solidFill>
                  <a:srgbClr val="C00000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 D2 </a:t>
            </a:r>
            <a:endParaRPr lang="en-US" sz="2000" b="1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61126" y="4933177"/>
            <a:ext cx="5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indent="0"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D2</a:t>
            </a:r>
            <a:endParaRPr lang="en-US" sz="20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15912" y="4933177"/>
            <a:ext cx="5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indent="0"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D4</a:t>
            </a:r>
            <a:endParaRPr lang="en-US" sz="20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65836" y="4917282"/>
            <a:ext cx="5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indent="0"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D5</a:t>
            </a:r>
            <a:endParaRPr lang="en-US" sz="20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53959" y="4955516"/>
            <a:ext cx="5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indent="0"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D7</a:t>
            </a:r>
            <a:endParaRPr lang="en-US" sz="20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31145" y="4917282"/>
            <a:ext cx="5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indent="0"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D6</a:t>
            </a:r>
            <a:endParaRPr lang="en-US" sz="20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94237" y="3922057"/>
            <a:ext cx="2834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indent="0">
              <a:buNone/>
            </a:pPr>
            <a:r>
              <a:rPr lang="en-US" sz="2000" b="1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getMin</a:t>
            </a:r>
            <a:r>
              <a:rPr lang="en-US" sz="2000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(), </a:t>
            </a:r>
            <a:r>
              <a:rPr lang="en-US" sz="2000" b="1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delMin</a:t>
            </a:r>
            <a:r>
              <a:rPr lang="en-US" sz="2000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() </a:t>
            </a:r>
            <a:r>
              <a:rPr lang="en-US" sz="2000" b="1" dirty="0" smtClean="0">
                <a:solidFill>
                  <a:srgbClr val="C00000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 D4 </a:t>
            </a:r>
            <a:endParaRPr lang="en-US" sz="2000" b="1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70654" y="2452811"/>
            <a:ext cx="2002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O(?) for </a:t>
            </a:r>
            <a:r>
              <a:rPr lang="en-US" sz="2400" b="1" i="1" dirty="0" err="1" smtClean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enq</a:t>
            </a:r>
            <a:r>
              <a:rPr lang="en-US" sz="2400" b="1" i="1" dirty="0" smtClean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() ?</a:t>
            </a:r>
            <a:endParaRPr lang="en-US" sz="2400" b="1" i="1" dirty="0">
              <a:solidFill>
                <a:schemeClr val="accent6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95313" y="303841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O(?) for </a:t>
            </a:r>
            <a:r>
              <a:rPr lang="en-US" sz="2400" b="1" i="1" dirty="0" err="1" smtClean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getMin</a:t>
            </a:r>
            <a:r>
              <a:rPr lang="en-US" sz="2400" b="1" i="1" dirty="0" smtClean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() ?</a:t>
            </a:r>
            <a:endParaRPr lang="en-US" sz="2400" b="1" i="1" dirty="0">
              <a:solidFill>
                <a:schemeClr val="accent6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95313" y="3620767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O(?) for </a:t>
            </a:r>
            <a:r>
              <a:rPr lang="en-US" sz="2400" b="1" i="1" dirty="0" err="1" smtClean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delMin</a:t>
            </a:r>
            <a:r>
              <a:rPr lang="en-US" sz="2400" b="1" i="1" dirty="0" smtClean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() ?</a:t>
            </a:r>
            <a:endParaRPr lang="en-US" sz="2400" b="1" i="1" dirty="0">
              <a:solidFill>
                <a:schemeClr val="accent6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09233" y="2483239"/>
            <a:ext cx="760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O(1)</a:t>
            </a:r>
            <a:endParaRPr lang="en-US" sz="2400" b="1" i="1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209233" y="3593920"/>
            <a:ext cx="760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O(N)</a:t>
            </a:r>
            <a:endParaRPr lang="en-US" sz="2400" b="1" i="1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09233" y="3017090"/>
            <a:ext cx="760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O(N)</a:t>
            </a:r>
            <a:endParaRPr lang="en-US" sz="2400" b="1" i="1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59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47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47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42" presetClass="exit" presetSubtype="0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47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47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42" presetClass="exit" presetSubtype="0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4" grpId="0"/>
      <p:bldP spid="25" grpId="0"/>
      <p:bldP spid="26" grpId="0"/>
      <p:bldP spid="27" grpId="0"/>
      <p:bldP spid="28" grpId="0"/>
      <p:bldP spid="29" grpId="0"/>
      <p:bldP spid="30" grpId="0"/>
      <p:bldP spid="30" grpId="1"/>
      <p:bldP spid="31" grpId="0"/>
      <p:bldP spid="31" grpId="1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14469"/>
          </a:xfrm>
        </p:spPr>
        <p:txBody>
          <a:bodyPr/>
          <a:lstStyle/>
          <a:p>
            <a:pPr marL="109728" indent="0">
              <a:buNone/>
            </a:pPr>
            <a:r>
              <a:rPr lang="en-US" sz="2400" b="1" dirty="0" smtClean="0">
                <a:latin typeface="Arial Narrow" panose="020B0606020202030204" pitchFamily="34" charset="0"/>
              </a:rPr>
              <a:t>Assume priorities are </a:t>
            </a:r>
            <a:r>
              <a:rPr lang="en-US" sz="2400" b="1" i="1" dirty="0" smtClean="0">
                <a:latin typeface="Arial Narrow" panose="020B0606020202030204" pitchFamily="34" charset="0"/>
              </a:rPr>
              <a:t>not</a:t>
            </a:r>
            <a:r>
              <a:rPr lang="en-US" sz="2400" b="1" dirty="0" smtClean="0">
                <a:latin typeface="Arial Narrow" panose="020B0606020202030204" pitchFamily="34" charset="0"/>
              </a:rPr>
              <a:t> unique</a:t>
            </a:r>
          </a:p>
          <a:p>
            <a:pPr marL="109728" indent="0">
              <a:buNone/>
            </a:pPr>
            <a:r>
              <a:rPr lang="en-US" sz="2400" b="1" dirty="0" smtClean="0">
                <a:latin typeface="Arial Narrow" panose="020B0606020202030204" pitchFamily="34" charset="0"/>
              </a:rPr>
              <a:t>Assume priorities are non-</a:t>
            </a:r>
            <a:r>
              <a:rPr lang="en-US" sz="2400" b="1" dirty="0" err="1" smtClean="0">
                <a:latin typeface="Arial Narrow" panose="020B0606020202030204" pitchFamily="34" charset="0"/>
              </a:rPr>
              <a:t>neg</a:t>
            </a:r>
            <a:r>
              <a:rPr lang="en-US" sz="2400" b="1" dirty="0" smtClean="0">
                <a:latin typeface="Arial Narrow" panose="020B0606020202030204" pitchFamily="34" charset="0"/>
              </a:rPr>
              <a:t> </a:t>
            </a:r>
            <a:r>
              <a:rPr lang="en-US" sz="2400" b="1" dirty="0" err="1" smtClean="0">
                <a:latin typeface="Arial Narrow" panose="020B0606020202030204" pitchFamily="34" charset="0"/>
              </a:rPr>
              <a:t>ints</a:t>
            </a:r>
            <a:r>
              <a:rPr lang="en-US" sz="2400" b="1" dirty="0" smtClean="0">
                <a:latin typeface="Arial Narrow" panose="020B0606020202030204" pitchFamily="34" charset="0"/>
              </a:rPr>
              <a:t> </a:t>
            </a:r>
            <a:r>
              <a:rPr lang="en-US" sz="2400" b="1" i="1" dirty="0" smtClean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(could we do </a:t>
            </a:r>
            <a:r>
              <a:rPr lang="en-US" sz="2400" b="1" i="1" dirty="0" err="1" smtClean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neg</a:t>
            </a:r>
            <a:r>
              <a:rPr lang="en-US" sz="2400" b="1" i="1" dirty="0" smtClean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 priorities?)</a:t>
            </a:r>
          </a:p>
          <a:p>
            <a:pPr marL="109728" indent="0">
              <a:buNone/>
            </a:pPr>
            <a:endParaRPr lang="en-US" b="1" dirty="0" smtClean="0">
              <a:solidFill>
                <a:srgbClr val="C00000"/>
              </a:solidFill>
              <a:latin typeface="Arial Narrow" panose="020B0606020202030204" pitchFamily="34" charset="0"/>
            </a:endParaRPr>
          </a:p>
          <a:p>
            <a:pPr marL="109728" indent="0">
              <a:buNone/>
            </a:pPr>
            <a:endParaRPr lang="en-US" b="1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dirty="0" smtClean="0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Priority Queue as Array</a:t>
            </a:r>
            <a:endParaRPr lang="en-US" sz="4400" dirty="0"/>
          </a:p>
        </p:txBody>
      </p:sp>
      <p:sp>
        <p:nvSpPr>
          <p:cNvPr id="14" name="TextBox 13"/>
          <p:cNvSpPr txBox="1"/>
          <p:nvPr/>
        </p:nvSpPr>
        <p:spPr>
          <a:xfrm>
            <a:off x="585268" y="2150401"/>
            <a:ext cx="1403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indent="0">
              <a:buNone/>
            </a:pPr>
            <a:r>
              <a:rPr lang="en-US" b="1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enq</a:t>
            </a:r>
            <a:r>
              <a:rPr lang="en-US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(5,D5a)</a:t>
            </a:r>
            <a:endParaRPr lang="en-US" b="1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794238" y="4714132"/>
            <a:ext cx="7555524" cy="1316605"/>
            <a:chOff x="1219200" y="4267200"/>
            <a:chExt cx="7555524" cy="1316605"/>
          </a:xfrm>
        </p:grpSpPr>
        <p:grpSp>
          <p:nvGrpSpPr>
            <p:cNvPr id="13" name="Group 12"/>
            <p:cNvGrpSpPr/>
            <p:nvPr/>
          </p:nvGrpSpPr>
          <p:grpSpPr>
            <a:xfrm>
              <a:off x="1219200" y="4267200"/>
              <a:ext cx="7555524" cy="838200"/>
              <a:chOff x="914400" y="2362200"/>
              <a:chExt cx="7555524" cy="8382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752600" y="2362200"/>
                <a:ext cx="838200" cy="838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 cmpd="sng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914400" y="2362200"/>
                <a:ext cx="838200" cy="838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 cmpd="sng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590800" y="2362200"/>
                <a:ext cx="838200" cy="838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 cmpd="sng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429000" y="2362200"/>
                <a:ext cx="838200" cy="838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 cmpd="sng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267200" y="2362200"/>
                <a:ext cx="838200" cy="838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 cmpd="sng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955324" y="2362200"/>
                <a:ext cx="838200" cy="838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 cmpd="sng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111262" y="2362200"/>
                <a:ext cx="838200" cy="838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 cmpd="sng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793524" y="2362200"/>
                <a:ext cx="838200" cy="838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 cmpd="sng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631724" y="2362200"/>
                <a:ext cx="838200" cy="838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 cmpd="sng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1397244" y="5169090"/>
              <a:ext cx="4821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9728" indent="0">
                <a:buNone/>
              </a:pPr>
              <a:r>
                <a:rPr lang="en-US" sz="2000" b="1" dirty="0" smtClean="0">
                  <a:solidFill>
                    <a:srgbClr val="C00000"/>
                  </a:solidFill>
                  <a:latin typeface="Arial Narrow" panose="020B0606020202030204" pitchFamily="34" charset="0"/>
                </a:rPr>
                <a:t>0</a:t>
              </a:r>
              <a:endParaRPr lang="en-US" sz="2000" b="1" dirty="0">
                <a:solidFill>
                  <a:srgbClr val="C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35444" y="5183695"/>
              <a:ext cx="4821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9728" indent="0">
                <a:buNone/>
              </a:pPr>
              <a:r>
                <a:rPr lang="en-US" sz="2000" b="1" dirty="0" smtClean="0">
                  <a:solidFill>
                    <a:srgbClr val="C00000"/>
                  </a:solidFill>
                  <a:latin typeface="Arial Narrow" panose="020B0606020202030204" pitchFamily="34" charset="0"/>
                </a:rPr>
                <a:t>1</a:t>
              </a:r>
              <a:endParaRPr lang="en-US" sz="2000" b="1" dirty="0">
                <a:solidFill>
                  <a:srgbClr val="C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3644" y="5183695"/>
              <a:ext cx="4821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9728" indent="0">
                <a:buNone/>
              </a:pPr>
              <a:r>
                <a:rPr lang="en-US" sz="2000" b="1" dirty="0" smtClean="0">
                  <a:solidFill>
                    <a:srgbClr val="C00000"/>
                  </a:solidFill>
                  <a:latin typeface="Arial Narrow" panose="020B0606020202030204" pitchFamily="34" charset="0"/>
                </a:rPr>
                <a:t>2</a:t>
              </a:r>
              <a:endParaRPr lang="en-US" sz="2000" b="1" dirty="0">
                <a:solidFill>
                  <a:srgbClr val="C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11844" y="5183695"/>
              <a:ext cx="4821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9728" indent="0">
                <a:buNone/>
              </a:pPr>
              <a:r>
                <a:rPr lang="en-US" sz="2000" b="1" dirty="0" smtClean="0">
                  <a:solidFill>
                    <a:srgbClr val="C00000"/>
                  </a:solidFill>
                  <a:latin typeface="Arial Narrow" panose="020B0606020202030204" pitchFamily="34" charset="0"/>
                </a:rPr>
                <a:t>3</a:t>
              </a:r>
              <a:endParaRPr lang="en-US" sz="2000" b="1" dirty="0">
                <a:solidFill>
                  <a:srgbClr val="C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50044" y="5169090"/>
              <a:ext cx="4821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9728" indent="0">
                <a:buNone/>
              </a:pPr>
              <a:r>
                <a:rPr lang="en-US" sz="2000" b="1" dirty="0" smtClean="0">
                  <a:solidFill>
                    <a:srgbClr val="C00000"/>
                  </a:solidFill>
                  <a:latin typeface="Arial Narrow" panose="020B0606020202030204" pitchFamily="34" charset="0"/>
                </a:rPr>
                <a:t>4</a:t>
              </a:r>
              <a:endParaRPr lang="en-US" sz="2000" b="1" dirty="0">
                <a:solidFill>
                  <a:srgbClr val="C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05830" y="5169090"/>
              <a:ext cx="4821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9728" indent="0">
                <a:buNone/>
              </a:pPr>
              <a:r>
                <a:rPr lang="en-US" sz="2000" b="1" dirty="0" smtClean="0">
                  <a:solidFill>
                    <a:srgbClr val="C00000"/>
                  </a:solidFill>
                  <a:latin typeface="Arial Narrow" panose="020B0606020202030204" pitchFamily="34" charset="0"/>
                </a:rPr>
                <a:t>5</a:t>
              </a:r>
              <a:endParaRPr lang="en-US" sz="2000" b="1" dirty="0">
                <a:solidFill>
                  <a:srgbClr val="C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420582" y="5169090"/>
              <a:ext cx="4821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9728" indent="0">
                <a:buNone/>
              </a:pPr>
              <a:r>
                <a:rPr lang="en-US" sz="2000" b="1" dirty="0" smtClean="0">
                  <a:solidFill>
                    <a:srgbClr val="C00000"/>
                  </a:solidFill>
                  <a:latin typeface="Arial Narrow" panose="020B0606020202030204" pitchFamily="34" charset="0"/>
                </a:rPr>
                <a:t>6</a:t>
              </a:r>
              <a:endParaRPr lang="en-US" sz="2000" b="1" dirty="0">
                <a:solidFill>
                  <a:srgbClr val="C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276368" y="5179928"/>
              <a:ext cx="4821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9728" indent="0">
                <a:buNone/>
              </a:pPr>
              <a:r>
                <a:rPr lang="en-US" sz="2000" b="1" dirty="0" smtClean="0">
                  <a:solidFill>
                    <a:srgbClr val="C00000"/>
                  </a:solidFill>
                  <a:latin typeface="Arial Narrow" panose="020B0606020202030204" pitchFamily="34" charset="0"/>
                </a:rPr>
                <a:t>7</a:t>
              </a:r>
              <a:endParaRPr lang="en-US" sz="2000" b="1" dirty="0">
                <a:solidFill>
                  <a:srgbClr val="C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971694" y="5056818"/>
              <a:ext cx="7385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9728" indent="0">
                <a:buNone/>
              </a:pPr>
              <a:r>
                <a:rPr lang="en-US" sz="2800" b="1" dirty="0" smtClean="0">
                  <a:solidFill>
                    <a:srgbClr val="C00000"/>
                  </a:solidFill>
                  <a:latin typeface="Arial Narrow" panose="020B0606020202030204" pitchFamily="34" charset="0"/>
                </a:rPr>
                <a:t>. . .</a:t>
              </a:r>
              <a:endParaRPr lang="en-US" sz="2800" b="1" dirty="0">
                <a:solidFill>
                  <a:srgbClr val="C00000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787938" y="2143905"/>
            <a:ext cx="1365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indent="0">
              <a:buNone/>
            </a:pPr>
            <a:r>
              <a:rPr lang="en-US" b="1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enq</a:t>
            </a:r>
            <a:r>
              <a:rPr lang="en-US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(2,D2a)</a:t>
            </a:r>
            <a:endParaRPr lang="en-US" b="1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15272" y="2140018"/>
            <a:ext cx="129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indent="0">
              <a:buNone/>
            </a:pPr>
            <a:r>
              <a:rPr lang="en-US" b="1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enq</a:t>
            </a:r>
            <a:r>
              <a:rPr lang="en-US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(7,D7a)</a:t>
            </a:r>
            <a:endParaRPr lang="en-US" b="1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34546" y="2140018"/>
            <a:ext cx="130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indent="0">
              <a:buNone/>
            </a:pPr>
            <a:r>
              <a:rPr lang="en-US" b="1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enq</a:t>
            </a:r>
            <a:r>
              <a:rPr lang="en-US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(7,D7b)</a:t>
            </a:r>
            <a:endParaRPr lang="en-US" b="1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62537" y="2148344"/>
            <a:ext cx="1291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indent="0">
              <a:buNone/>
            </a:pPr>
            <a:r>
              <a:rPr lang="en-US" b="1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enq</a:t>
            </a:r>
            <a:r>
              <a:rPr lang="en-US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(2,D2b)</a:t>
            </a:r>
            <a:endParaRPr lang="en-US" b="1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35678" y="3960386"/>
            <a:ext cx="755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indent="0"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D2a</a:t>
            </a:r>
            <a:endParaRPr lang="en-US" sz="20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529985" y="3586994"/>
            <a:ext cx="749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indent="0"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D2b</a:t>
            </a:r>
            <a:endParaRPr lang="en-US" sz="20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31399" y="3948825"/>
            <a:ext cx="757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indent="0"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D5a</a:t>
            </a:r>
            <a:endParaRPr lang="en-US" sz="20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07066" y="3911558"/>
            <a:ext cx="760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indent="0"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D7a</a:t>
            </a:r>
            <a:endParaRPr lang="en-US" sz="20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94263" y="3948825"/>
            <a:ext cx="787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indent="0"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D6a</a:t>
            </a:r>
            <a:endParaRPr lang="en-US" sz="20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07066" y="3509095"/>
            <a:ext cx="760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indent="0"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D7b</a:t>
            </a:r>
            <a:endParaRPr lang="en-US" sz="20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2904756" y="4432851"/>
            <a:ext cx="4980" cy="596349"/>
          </a:xfrm>
          <a:prstGeom prst="straightConnector1">
            <a:avLst/>
          </a:prstGeom>
          <a:ln w="508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5419089" y="4384113"/>
            <a:ext cx="4980" cy="596349"/>
          </a:xfrm>
          <a:prstGeom prst="straightConnector1">
            <a:avLst/>
          </a:prstGeom>
          <a:ln w="508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7087482" y="4371818"/>
            <a:ext cx="4980" cy="596349"/>
          </a:xfrm>
          <a:prstGeom prst="straightConnector1">
            <a:avLst/>
          </a:prstGeom>
          <a:ln w="508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71598" y="2532558"/>
            <a:ext cx="2573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indent="0">
              <a:buNone/>
            </a:pPr>
            <a:r>
              <a:rPr lang="en-US" b="1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getMin</a:t>
            </a:r>
            <a:r>
              <a:rPr lang="en-US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(), </a:t>
            </a:r>
            <a:r>
              <a:rPr lang="en-US" b="1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delMin</a:t>
            </a:r>
            <a:r>
              <a:rPr lang="en-US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() </a:t>
            </a:r>
            <a:r>
              <a:rPr lang="en-US" b="1" dirty="0" smtClean="0">
                <a:solidFill>
                  <a:srgbClr val="C00000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 D2a</a:t>
            </a:r>
            <a:endParaRPr lang="en-US" b="1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7546732" y="2791121"/>
            <a:ext cx="1291648" cy="995928"/>
            <a:chOff x="7625264" y="2791121"/>
            <a:chExt cx="1291648" cy="995928"/>
          </a:xfrm>
        </p:grpSpPr>
        <p:sp>
          <p:nvSpPr>
            <p:cNvPr id="51" name="Cloud Callout 50"/>
            <p:cNvSpPr/>
            <p:nvPr/>
          </p:nvSpPr>
          <p:spPr>
            <a:xfrm>
              <a:off x="7625264" y="2791121"/>
              <a:ext cx="1291648" cy="995928"/>
            </a:xfrm>
            <a:prstGeom prst="cloudCallout">
              <a:avLst>
                <a:gd name="adj1" fmla="val -64821"/>
                <a:gd name="adj2" fmla="val 60717"/>
              </a:avLst>
            </a:prstGeom>
            <a:solidFill>
              <a:schemeClr val="accent3">
                <a:lumMod val="20000"/>
                <a:lumOff val="80000"/>
                <a:alpha val="74000"/>
              </a:schemeClr>
            </a:solidFill>
            <a:ln w="158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734535" y="3014769"/>
              <a:ext cx="10310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9728" indent="0">
                <a:buNone/>
              </a:pPr>
              <a:r>
                <a:rPr lang="en-US" b="1" dirty="0" smtClean="0">
                  <a:solidFill>
                    <a:srgbClr val="0070C0"/>
                  </a:solidFill>
                  <a:latin typeface="Segoe Print" panose="02000600000000000000" pitchFamily="2" charset="0"/>
                </a:rPr>
                <a:t>FIFO queue</a:t>
              </a:r>
              <a:endParaRPr lang="en-US" b="1" dirty="0">
                <a:solidFill>
                  <a:srgbClr val="0070C0"/>
                </a:solidFill>
                <a:latin typeface="Segoe Print" panose="02000600000000000000" pitchFamily="2" charset="0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585268" y="2905950"/>
            <a:ext cx="1403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indent="0">
              <a:buNone/>
            </a:pPr>
            <a:r>
              <a:rPr lang="en-US" b="1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enq</a:t>
            </a:r>
            <a:r>
              <a:rPr lang="en-US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(6,D6a)</a:t>
            </a:r>
            <a:endParaRPr lang="en-US" b="1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810482" y="2905950"/>
            <a:ext cx="1403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indent="0">
              <a:buNone/>
            </a:pPr>
            <a:r>
              <a:rPr lang="en-US" b="1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enq</a:t>
            </a:r>
            <a:r>
              <a:rPr lang="en-US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(7,D7c)</a:t>
            </a:r>
            <a:endParaRPr lang="en-US" b="1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731563" y="3113050"/>
            <a:ext cx="760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indent="0"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D7c</a:t>
            </a:r>
            <a:endParaRPr lang="en-US" sz="20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89183" y="3294383"/>
            <a:ext cx="2573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indent="0">
              <a:buNone/>
            </a:pPr>
            <a:r>
              <a:rPr lang="en-US" b="1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getMin</a:t>
            </a:r>
            <a:r>
              <a:rPr lang="en-US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(), </a:t>
            </a:r>
            <a:r>
              <a:rPr lang="en-US" b="1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delMin</a:t>
            </a:r>
            <a:r>
              <a:rPr lang="en-US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() </a:t>
            </a:r>
            <a:r>
              <a:rPr lang="en-US" b="1" dirty="0" smtClean="0">
                <a:solidFill>
                  <a:srgbClr val="C00000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 D2b</a:t>
            </a:r>
            <a:endParaRPr lang="en-US" b="1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6283276" y="4371817"/>
            <a:ext cx="4980" cy="596349"/>
          </a:xfrm>
          <a:prstGeom prst="straightConnector1">
            <a:avLst/>
          </a:prstGeom>
          <a:ln w="508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23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8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8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8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8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8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8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8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9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9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9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9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47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8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8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8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42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81481E-6 L 1.66667E-6 0.06482 " pathEditMode="relative" rAng="0" ptsTypes="AA">
                                      <p:cBhvr>
                                        <p:cTn id="107" dur="17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500"/>
                            </p:stCondLst>
                            <p:childTnLst>
                              <p:par>
                                <p:cTn id="1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47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42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8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8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8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7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4" grpId="0"/>
      <p:bldP spid="25" grpId="0"/>
      <p:bldP spid="26" grpId="0"/>
      <p:bldP spid="27" grpId="0"/>
      <p:bldP spid="28" grpId="0"/>
      <p:bldP spid="30" grpId="0"/>
      <p:bldP spid="30" grpId="1"/>
      <p:bldP spid="31" grpId="0"/>
      <p:bldP spid="31" grpId="1"/>
      <p:bldP spid="31" grpId="2"/>
      <p:bldP spid="32" grpId="0"/>
      <p:bldP spid="33" grpId="0"/>
      <p:bldP spid="34" grpId="0"/>
      <p:bldP spid="42" grpId="0"/>
      <p:bldP spid="49" grpId="0"/>
      <p:bldP spid="53" grpId="0"/>
      <p:bldP spid="54" grpId="0"/>
      <p:bldP spid="55" grpId="0"/>
      <p:bldP spid="5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3200" b="1" i="1" dirty="0">
                <a:solidFill>
                  <a:srgbClr val="C00000"/>
                </a:solidFill>
              </a:rPr>
              <a:t>How can we make a priority queue</a:t>
            </a:r>
            <a:r>
              <a:rPr lang="en-US" sz="3200" b="1" i="1" dirty="0" smtClean="0">
                <a:solidFill>
                  <a:srgbClr val="C00000"/>
                </a:solidFill>
              </a:rPr>
              <a:t>?</a:t>
            </a:r>
            <a:endParaRPr lang="en-US" sz="24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Bef>
                <a:spcPts val="1800"/>
              </a:spcBef>
            </a:pPr>
            <a:r>
              <a:rPr lang="en-US" b="1" dirty="0" smtClean="0"/>
              <a:t>BST (no balance)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O(N) insert as normal </a:t>
            </a:r>
            <a:r>
              <a:rPr lang="en-US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(worst case)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O(N)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findMin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(worst case)</a:t>
            </a:r>
            <a:endParaRPr lang="en-US" i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Bef>
                <a:spcPts val="3000"/>
              </a:spcBef>
            </a:pPr>
            <a:r>
              <a:rPr lang="en-US" b="1" dirty="0" smtClean="0"/>
              <a:t>AVLT </a:t>
            </a:r>
            <a:r>
              <a:rPr lang="en-US" b="1" dirty="0"/>
              <a:t>/ SPLT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O(log N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insert as normal </a:t>
            </a:r>
            <a:r>
              <a:rPr lang="en-US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(worst or </a:t>
            </a:r>
            <a:r>
              <a:rPr lang="en-US" i="1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amort</a:t>
            </a:r>
            <a:r>
              <a:rPr lang="en-US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case)</a:t>
            </a:r>
            <a:endParaRPr lang="en-US" i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>
              <a:spcBef>
                <a:spcPts val="1200"/>
              </a:spcBef>
            </a:pP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O(log N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findMin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(worst or </a:t>
            </a:r>
            <a:r>
              <a:rPr lang="en-US" i="1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amort</a:t>
            </a:r>
            <a:r>
              <a:rPr lang="en-US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case)</a:t>
            </a:r>
            <a:endParaRPr lang="en-US" i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93192" lvl="1" indent="0">
              <a:spcBef>
                <a:spcPts val="1200"/>
              </a:spcBef>
              <a:buNone/>
            </a:pPr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r"/>
            <a:r>
              <a:rPr lang="en-US" sz="4400" dirty="0" smtClean="0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Implementations?</a:t>
            </a:r>
            <a:endParaRPr lang="en-US" sz="4400" dirty="0">
              <a:solidFill>
                <a:srgbClr val="0070C0"/>
              </a:solidFill>
              <a:effectLst/>
              <a:latin typeface="Arial Narrow" panose="020B0606020202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183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3600" b="1" i="1" dirty="0">
                <a:solidFill>
                  <a:srgbClr val="C00000"/>
                </a:solidFill>
              </a:rPr>
              <a:t>How can we make a priority </a:t>
            </a:r>
            <a:r>
              <a:rPr lang="en-US" sz="3600" b="1" i="1" dirty="0" smtClean="0">
                <a:solidFill>
                  <a:srgbClr val="C00000"/>
                </a:solidFill>
              </a:rPr>
              <a:t>queue?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Bef>
                <a:spcPts val="1200"/>
              </a:spcBef>
            </a:pP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Balanced search trees are overkill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They contain full sort information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They have structure and complexity needed for other ops that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PrQUE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doesn’t need</a:t>
            </a:r>
          </a:p>
          <a:p>
            <a:pPr>
              <a:spcBef>
                <a:spcPts val="1200"/>
              </a:spcBef>
            </a:pP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PrQUE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only needs largest (smallest) element</a:t>
            </a:r>
          </a:p>
          <a:p>
            <a:pPr marL="137160" indent="0" algn="r">
              <a:spcBef>
                <a:spcPts val="3600"/>
              </a:spcBef>
              <a:buNone/>
            </a:pPr>
            <a:r>
              <a:rPr lang="en-US" sz="2400" b="1" i="1" dirty="0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have a specialized structure that is faster than </a:t>
            </a:r>
          </a:p>
          <a:p>
            <a:pPr marL="137160" indent="0" algn="r">
              <a:spcBef>
                <a:spcPts val="0"/>
              </a:spcBef>
              <a:buNone/>
            </a:pPr>
            <a:r>
              <a:rPr lang="en-US" sz="2400" b="1" i="1" dirty="0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O(log N) a tree gives.</a:t>
            </a:r>
            <a:endParaRPr lang="en-US" sz="2400" b="1" i="1" dirty="0">
              <a:solidFill>
                <a:srgbClr val="0070C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93192" lvl="1" indent="0" algn="r">
              <a:spcBef>
                <a:spcPts val="1200"/>
              </a:spcBef>
              <a:buNone/>
            </a:pPr>
            <a:r>
              <a:rPr lang="en-US" sz="2800" b="1" i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Binary Heap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r"/>
            <a:r>
              <a:rPr lang="en-US" sz="4400" dirty="0" smtClean="0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Implementations?</a:t>
            </a:r>
            <a:endParaRPr lang="en-US" sz="4400" dirty="0">
              <a:solidFill>
                <a:srgbClr val="0070C0"/>
              </a:solidFill>
              <a:effectLst/>
              <a:latin typeface="Arial Narrow" panose="020B0606020202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06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Binary Heap is </a:t>
            </a:r>
            <a:r>
              <a:rPr lang="en-US" b="1" dirty="0" smtClean="0">
                <a:solidFill>
                  <a:srgbClr val="C00000"/>
                </a:solidFill>
              </a:rPr>
              <a:t>NOT</a:t>
            </a:r>
            <a:r>
              <a:rPr lang="en-US" b="1" dirty="0" smtClean="0">
                <a:solidFill>
                  <a:srgbClr val="0070C0"/>
                </a:solidFill>
              </a:rPr>
              <a:t> same as Priority Queue</a:t>
            </a:r>
          </a:p>
          <a:p>
            <a:pPr lvl="1">
              <a:spcBef>
                <a:spcPts val="1200"/>
              </a:spcBef>
            </a:pPr>
            <a:r>
              <a:rPr lang="en-US" i="1" dirty="0" smtClean="0"/>
              <a:t>BHEAP is so often used to implement </a:t>
            </a:r>
            <a:r>
              <a:rPr lang="en-US" i="1" smtClean="0"/>
              <a:t>PQUE that they </a:t>
            </a:r>
            <a:r>
              <a:rPr lang="en-US" i="1" dirty="0" smtClean="0"/>
              <a:t>get used interchangeably</a:t>
            </a:r>
          </a:p>
          <a:p>
            <a:pPr>
              <a:spcBef>
                <a:spcPts val="2400"/>
              </a:spcBef>
            </a:pPr>
            <a:r>
              <a:rPr lang="en-US" b="1" dirty="0" smtClean="0">
                <a:solidFill>
                  <a:srgbClr val="0070C0"/>
                </a:solidFill>
              </a:rPr>
              <a:t>Binary Heap is </a:t>
            </a:r>
            <a:r>
              <a:rPr lang="en-US" b="1" dirty="0" smtClean="0">
                <a:solidFill>
                  <a:srgbClr val="C00000"/>
                </a:solidFill>
              </a:rPr>
              <a:t>NOT</a:t>
            </a:r>
            <a:r>
              <a:rPr lang="en-US" b="1" dirty="0" smtClean="0">
                <a:solidFill>
                  <a:srgbClr val="0070C0"/>
                </a:solidFill>
              </a:rPr>
              <a:t> the same thing as the Heap used in implementing programming languages</a:t>
            </a:r>
          </a:p>
          <a:p>
            <a:pPr lvl="1">
              <a:spcBef>
                <a:spcPts val="1200"/>
              </a:spcBef>
            </a:pPr>
            <a:r>
              <a:rPr lang="en-US" i="1" dirty="0" smtClean="0"/>
              <a:t>PL Heap is a means of organizing memory so that objects can be allocated dynamically with “new”</a:t>
            </a:r>
          </a:p>
          <a:p>
            <a:pPr lvl="1">
              <a:spcBef>
                <a:spcPts val="1200"/>
              </a:spcBef>
            </a:pPr>
            <a:r>
              <a:rPr lang="en-US" i="1" dirty="0" smtClean="0">
                <a:solidFill>
                  <a:srgbClr val="C00000"/>
                </a:solidFill>
              </a:rPr>
              <a:t>Not even related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800" dirty="0" smtClean="0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Binary Heap</a:t>
            </a:r>
            <a:endParaRPr lang="en-US" sz="4800" dirty="0">
              <a:solidFill>
                <a:srgbClr val="0070C0"/>
              </a:solidFill>
              <a:effectLst/>
              <a:latin typeface="Arial Narrow" panose="020B0606020202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29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90872"/>
          </a:xfrm>
        </p:spPr>
        <p:txBody>
          <a:bodyPr/>
          <a:lstStyle/>
          <a:p>
            <a:pPr marL="109728" indent="0"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BHEAP has 2 properties</a:t>
            </a:r>
          </a:p>
          <a:p>
            <a:pPr marL="109728" indent="0">
              <a:spcBef>
                <a:spcPts val="1200"/>
              </a:spcBef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1.</a:t>
            </a:r>
            <a:r>
              <a:rPr lang="en-US" sz="2400" b="1" dirty="0" smtClean="0">
                <a:solidFill>
                  <a:srgbClr val="0070C0"/>
                </a:solidFill>
              </a:rPr>
              <a:t> Structure property: </a:t>
            </a:r>
          </a:p>
          <a:p>
            <a:pPr marL="365760" lvl="1" indent="0">
              <a:buNone/>
            </a:pPr>
            <a:r>
              <a:rPr lang="en-US" sz="2000" dirty="0" smtClean="0"/>
              <a:t>a binary tree, completely filled except for the 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US" sz="2000" dirty="0" smtClean="0"/>
              <a:t>last row of leaves; we fill that L to R </a:t>
            </a:r>
          </a:p>
          <a:p>
            <a:pPr marL="365760" lvl="1" indent="0">
              <a:buNone/>
            </a:pPr>
            <a:r>
              <a:rPr lang="en-US" sz="2000" dirty="0" smtClean="0"/>
              <a:t>( </a:t>
            </a:r>
            <a:r>
              <a:rPr lang="en-US" sz="2000" i="1" dirty="0" smtClean="0">
                <a:solidFill>
                  <a:srgbClr val="0070C0"/>
                </a:solidFill>
              </a:rPr>
              <a:t>called a complete binary tree </a:t>
            </a:r>
            <a:r>
              <a:rPr lang="en-US" sz="2000" dirty="0" smtClean="0"/>
              <a:t>)</a:t>
            </a:r>
          </a:p>
          <a:p>
            <a:pPr marL="109728" indent="0">
              <a:spcBef>
                <a:spcPts val="2400"/>
              </a:spcBef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2.</a:t>
            </a:r>
            <a:r>
              <a:rPr lang="en-US" sz="2400" b="1" dirty="0" smtClean="0">
                <a:solidFill>
                  <a:srgbClr val="0070C0"/>
                </a:solidFill>
              </a:rPr>
              <a:t> Heap-order </a:t>
            </a:r>
            <a:r>
              <a:rPr lang="en-US" sz="2400" b="1" dirty="0">
                <a:solidFill>
                  <a:srgbClr val="0070C0"/>
                </a:solidFill>
              </a:rPr>
              <a:t>property: 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708660" lvl="1" indent="-342900">
              <a:spcBef>
                <a:spcPts val="600"/>
              </a:spcBef>
            </a:pPr>
            <a:r>
              <a:rPr lang="en-US" sz="2000" dirty="0" smtClean="0"/>
              <a:t>minimum element in heap is at root</a:t>
            </a:r>
          </a:p>
          <a:p>
            <a:pPr marL="708660" lvl="1" indent="-342900">
              <a:spcBef>
                <a:spcPts val="0"/>
              </a:spcBef>
            </a:pPr>
            <a:r>
              <a:rPr lang="en-US" sz="2000" dirty="0"/>
              <a:t>e</a:t>
            </a:r>
            <a:r>
              <a:rPr lang="en-US" sz="2000" dirty="0" smtClean="0"/>
              <a:t>very child &gt;= parent</a:t>
            </a:r>
          </a:p>
          <a:p>
            <a:pPr marL="708660" lvl="1" indent="-342900">
              <a:spcBef>
                <a:spcPts val="0"/>
              </a:spcBef>
            </a:pPr>
            <a:r>
              <a:rPr lang="en-US" sz="2000" dirty="0"/>
              <a:t>e</a:t>
            </a:r>
            <a:r>
              <a:rPr lang="en-US" sz="2000" dirty="0" smtClean="0"/>
              <a:t>ach path is ordered list, root to leaf small to large</a:t>
            </a:r>
          </a:p>
          <a:p>
            <a:pPr marL="365760" lvl="1" indent="0">
              <a:spcBef>
                <a:spcPts val="0"/>
              </a:spcBef>
              <a:buNone/>
            </a:pPr>
            <a:endParaRPr lang="en-US" sz="2000" b="1" i="1" dirty="0">
              <a:solidFill>
                <a:srgbClr val="C00000"/>
              </a:solidFill>
            </a:endParaRPr>
          </a:p>
          <a:p>
            <a:pPr marL="365760" lvl="1" indent="0" algn="r">
              <a:spcBef>
                <a:spcPts val="600"/>
              </a:spcBef>
              <a:buNone/>
            </a:pPr>
            <a:r>
              <a:rPr lang="en-US" sz="2400" b="1" i="1" dirty="0" smtClean="0">
                <a:solidFill>
                  <a:srgbClr val="C00000"/>
                </a:solidFill>
              </a:rPr>
              <a:t>* </a:t>
            </a:r>
            <a:r>
              <a:rPr lang="en-US" sz="2400" b="1" i="1" dirty="0" smtClean="0">
                <a:solidFill>
                  <a:srgbClr val="E45740"/>
                </a:solidFill>
              </a:rPr>
              <a:t>Every subtree of a BHEAP is also a BHEAP       </a:t>
            </a:r>
            <a:r>
              <a:rPr lang="en-US" sz="2400" b="1" i="1" dirty="0" smtClean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dirty="0" smtClean="0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Binary Heap</a:t>
            </a:r>
            <a:endParaRPr lang="en-US" sz="4400" dirty="0">
              <a:solidFill>
                <a:srgbClr val="0070C0"/>
              </a:solidFill>
              <a:effectLst/>
              <a:latin typeface="Arial Narrow" panose="020B0606020202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19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30891"/>
          </a:xfrm>
        </p:spPr>
        <p:txBody>
          <a:bodyPr>
            <a:normAutofit/>
          </a:bodyPr>
          <a:lstStyle/>
          <a:p>
            <a:pPr marL="109728" indent="0" algn="ctr">
              <a:spcBef>
                <a:spcPts val="600"/>
              </a:spcBef>
              <a:buNone/>
            </a:pPr>
            <a:r>
              <a:rPr lang="en-US" sz="5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 Heaps </a:t>
            </a:r>
          </a:p>
          <a:p>
            <a:pPr marL="109728" indent="0" algn="ctr">
              <a:spcBef>
                <a:spcPts val="600"/>
              </a:spcBef>
              <a:buNone/>
            </a:pPr>
            <a:r>
              <a:rPr lang="en-US" sz="5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</a:p>
          <a:p>
            <a:pPr marL="109728" indent="0" algn="ctr">
              <a:spcBef>
                <a:spcPts val="600"/>
              </a:spcBef>
              <a:buNone/>
            </a:pPr>
            <a:r>
              <a:rPr lang="en-US" sz="5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Priority Queues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9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spcBef>
                <a:spcPts val="1200"/>
              </a:spcBef>
              <a:buNone/>
            </a:pPr>
            <a:r>
              <a:rPr lang="en-US" b="1" dirty="0" smtClean="0">
                <a:solidFill>
                  <a:srgbClr val="0070C0"/>
                </a:solidFill>
              </a:rPr>
              <a:t>Structure property</a:t>
            </a:r>
          </a:p>
          <a:p>
            <a:pPr marL="365760" lvl="1" indent="0">
              <a:spcBef>
                <a:spcPts val="600"/>
              </a:spcBef>
              <a:buNone/>
            </a:pPr>
            <a:endParaRPr lang="en-US" dirty="0"/>
          </a:p>
          <a:p>
            <a:pPr marL="365760" lvl="1" indent="0">
              <a:spcBef>
                <a:spcPts val="600"/>
              </a:spcBef>
              <a:buNone/>
            </a:pPr>
            <a:endParaRPr lang="en-US" dirty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dirty="0" smtClean="0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Binary Heap</a:t>
            </a:r>
            <a:endParaRPr lang="en-US" sz="4400" dirty="0">
              <a:solidFill>
                <a:srgbClr val="0070C0"/>
              </a:solidFill>
              <a:effectLst/>
              <a:latin typeface="Arial Narrow" panose="020B0606020202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457200" y="2308051"/>
            <a:ext cx="3700653" cy="2208117"/>
            <a:chOff x="228600" y="2135283"/>
            <a:chExt cx="3700653" cy="2208117"/>
          </a:xfrm>
        </p:grpSpPr>
        <p:sp>
          <p:nvSpPr>
            <p:cNvPr id="4" name="Oval 3"/>
            <p:cNvSpPr/>
            <p:nvPr/>
          </p:nvSpPr>
          <p:spPr>
            <a:xfrm>
              <a:off x="2118214" y="2135283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162300" y="2689702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28600" y="41148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700653" y="3278124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656236" y="3290316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565338" y="3278124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09600" y="3288792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159002" y="2647188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01624" y="41148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343501" y="41148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427636" y="41148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916048" y="41148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stCxn id="4" idx="2"/>
            </p:cNvCxnSpPr>
            <p:nvPr/>
          </p:nvCxnSpPr>
          <p:spPr>
            <a:xfrm flipH="1">
              <a:off x="1387602" y="2249583"/>
              <a:ext cx="730612" cy="440119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5" idx="1"/>
            </p:cNvCxnSpPr>
            <p:nvPr/>
          </p:nvCxnSpPr>
          <p:spPr>
            <a:xfrm flipH="1" flipV="1">
              <a:off x="2346814" y="2249583"/>
              <a:ext cx="848964" cy="473597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1" idx="3"/>
            </p:cNvCxnSpPr>
            <p:nvPr/>
          </p:nvCxnSpPr>
          <p:spPr>
            <a:xfrm flipH="1">
              <a:off x="793696" y="2842310"/>
              <a:ext cx="398784" cy="461356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2837844" y="2875788"/>
              <a:ext cx="398784" cy="461356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endCxn id="7" idx="1"/>
            </p:cNvCxnSpPr>
            <p:nvPr/>
          </p:nvCxnSpPr>
          <p:spPr>
            <a:xfrm>
              <a:off x="3363407" y="2888455"/>
              <a:ext cx="370724" cy="423147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308914" y="2860573"/>
              <a:ext cx="370724" cy="423147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endCxn id="12" idx="0"/>
            </p:cNvCxnSpPr>
            <p:nvPr/>
          </p:nvCxnSpPr>
          <p:spPr>
            <a:xfrm>
              <a:off x="784183" y="3517392"/>
              <a:ext cx="131741" cy="597408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2598697" y="3500128"/>
              <a:ext cx="127773" cy="630412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endCxn id="15" idx="1"/>
            </p:cNvCxnSpPr>
            <p:nvPr/>
          </p:nvCxnSpPr>
          <p:spPr>
            <a:xfrm>
              <a:off x="1752400" y="3497738"/>
              <a:ext cx="197126" cy="65054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1494861" y="3464734"/>
              <a:ext cx="127773" cy="630412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endCxn id="6" idx="7"/>
            </p:cNvCxnSpPr>
            <p:nvPr/>
          </p:nvCxnSpPr>
          <p:spPr>
            <a:xfrm flipH="1">
              <a:off x="423722" y="3500128"/>
              <a:ext cx="218791" cy="64815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1082026" y="4846231"/>
            <a:ext cx="18966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</a:rPr>
              <a:t>Complete binary tree</a:t>
            </a:r>
            <a:endParaRPr lang="en-US" sz="2400" b="1" i="1" dirty="0">
              <a:solidFill>
                <a:srgbClr val="C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90440" y="3680708"/>
            <a:ext cx="18966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i="1" dirty="0" smtClean="0">
                <a:solidFill>
                  <a:srgbClr val="C00000"/>
                </a:solidFill>
              </a:rPr>
              <a:t>Not complete</a:t>
            </a:r>
            <a:endParaRPr lang="en-US" sz="2400" b="1" i="1" dirty="0">
              <a:solidFill>
                <a:srgbClr val="C00000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149187" y="1755570"/>
            <a:ext cx="3309014" cy="1954503"/>
            <a:chOff x="228600" y="2135283"/>
            <a:chExt cx="3700653" cy="2208117"/>
          </a:xfrm>
        </p:grpSpPr>
        <p:sp>
          <p:nvSpPr>
            <p:cNvPr id="44" name="Oval 43"/>
            <p:cNvSpPr/>
            <p:nvPr/>
          </p:nvSpPr>
          <p:spPr>
            <a:xfrm>
              <a:off x="2118214" y="2135283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3162300" y="2689702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28600" y="41148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700653" y="3278124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2656236" y="3290316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1565338" y="3278124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09600" y="3288792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1159002" y="2647188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343501" y="41148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2427636" y="41148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1916048" y="41148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>
              <a:stCxn id="44" idx="2"/>
            </p:cNvCxnSpPr>
            <p:nvPr/>
          </p:nvCxnSpPr>
          <p:spPr>
            <a:xfrm flipH="1">
              <a:off x="1387602" y="2249583"/>
              <a:ext cx="730612" cy="440119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5" idx="1"/>
            </p:cNvCxnSpPr>
            <p:nvPr/>
          </p:nvCxnSpPr>
          <p:spPr>
            <a:xfrm flipH="1" flipV="1">
              <a:off x="2346814" y="2249583"/>
              <a:ext cx="848964" cy="473597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51" idx="3"/>
            </p:cNvCxnSpPr>
            <p:nvPr/>
          </p:nvCxnSpPr>
          <p:spPr>
            <a:xfrm flipH="1">
              <a:off x="793696" y="2842310"/>
              <a:ext cx="398784" cy="461356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2837844" y="2875788"/>
              <a:ext cx="398784" cy="461356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endCxn id="47" idx="1"/>
            </p:cNvCxnSpPr>
            <p:nvPr/>
          </p:nvCxnSpPr>
          <p:spPr>
            <a:xfrm>
              <a:off x="3363407" y="2888455"/>
              <a:ext cx="370724" cy="423147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308914" y="2860573"/>
              <a:ext cx="370724" cy="423147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2598697" y="3500128"/>
              <a:ext cx="127773" cy="630412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752908" y="3475643"/>
              <a:ext cx="197126" cy="65054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1494861" y="3464734"/>
              <a:ext cx="127773" cy="630412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46" idx="7"/>
            </p:cNvCxnSpPr>
            <p:nvPr/>
          </p:nvCxnSpPr>
          <p:spPr>
            <a:xfrm flipH="1">
              <a:off x="423722" y="3500128"/>
              <a:ext cx="218791" cy="64815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4800460" y="4446336"/>
            <a:ext cx="3190462" cy="1977947"/>
            <a:chOff x="228600" y="2135283"/>
            <a:chExt cx="3700653" cy="2208117"/>
          </a:xfrm>
        </p:grpSpPr>
        <p:sp>
          <p:nvSpPr>
            <p:cNvPr id="68" name="Oval 67"/>
            <p:cNvSpPr/>
            <p:nvPr/>
          </p:nvSpPr>
          <p:spPr>
            <a:xfrm>
              <a:off x="2118214" y="2135283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3162300" y="2689702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228600" y="41148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3700653" y="3278124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565338" y="3278124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609600" y="3288792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1159002" y="2647188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1343501" y="41148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1916048" y="41148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Connector 78"/>
            <p:cNvCxnSpPr>
              <a:stCxn id="68" idx="2"/>
            </p:cNvCxnSpPr>
            <p:nvPr/>
          </p:nvCxnSpPr>
          <p:spPr>
            <a:xfrm flipH="1">
              <a:off x="1387602" y="2249583"/>
              <a:ext cx="730612" cy="440119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69" idx="1"/>
            </p:cNvCxnSpPr>
            <p:nvPr/>
          </p:nvCxnSpPr>
          <p:spPr>
            <a:xfrm flipH="1" flipV="1">
              <a:off x="2346814" y="2249583"/>
              <a:ext cx="848964" cy="473597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75" idx="3"/>
            </p:cNvCxnSpPr>
            <p:nvPr/>
          </p:nvCxnSpPr>
          <p:spPr>
            <a:xfrm flipH="1">
              <a:off x="793696" y="2842310"/>
              <a:ext cx="398784" cy="461356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endCxn id="71" idx="1"/>
            </p:cNvCxnSpPr>
            <p:nvPr/>
          </p:nvCxnSpPr>
          <p:spPr>
            <a:xfrm>
              <a:off x="3363407" y="2888455"/>
              <a:ext cx="370724" cy="423147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1308914" y="2860573"/>
              <a:ext cx="370724" cy="423147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1752908" y="3475643"/>
              <a:ext cx="197126" cy="65054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1494861" y="3464734"/>
              <a:ext cx="127773" cy="630412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endCxn id="70" idx="7"/>
            </p:cNvCxnSpPr>
            <p:nvPr/>
          </p:nvCxnSpPr>
          <p:spPr>
            <a:xfrm flipH="1">
              <a:off x="423722" y="3500128"/>
              <a:ext cx="218791" cy="64815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310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Oval 150"/>
          <p:cNvSpPr/>
          <p:nvPr/>
        </p:nvSpPr>
        <p:spPr>
          <a:xfrm>
            <a:off x="4221565" y="1921116"/>
            <a:ext cx="522174" cy="533400"/>
          </a:xfrm>
          <a:prstGeom prst="ellipse">
            <a:avLst/>
          </a:prstGeom>
          <a:solidFill>
            <a:schemeClr val="accent2">
              <a:lumMod val="40000"/>
              <a:lumOff val="60000"/>
              <a:alpha val="69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2633" y="1217230"/>
            <a:ext cx="8229600" cy="590118"/>
          </a:xfrm>
        </p:spPr>
        <p:txBody>
          <a:bodyPr/>
          <a:lstStyle/>
          <a:p>
            <a:pPr marL="109728" indent="0">
              <a:spcBef>
                <a:spcPts val="1200"/>
              </a:spcBef>
              <a:buNone/>
            </a:pPr>
            <a:r>
              <a:rPr lang="en-US" b="1" dirty="0" smtClean="0">
                <a:solidFill>
                  <a:srgbClr val="0070C0"/>
                </a:solidFill>
              </a:rPr>
              <a:t>Heap-order property </a:t>
            </a:r>
          </a:p>
          <a:p>
            <a:pPr marL="365760" lvl="1" indent="0">
              <a:spcBef>
                <a:spcPts val="600"/>
              </a:spcBef>
              <a:buNone/>
            </a:pPr>
            <a:endParaRPr lang="en-US" dirty="0"/>
          </a:p>
          <a:p>
            <a:pPr marL="365760" lvl="1" indent="0">
              <a:spcBef>
                <a:spcPts val="600"/>
              </a:spcBef>
              <a:buNone/>
            </a:pPr>
            <a:endParaRPr lang="en-US" dirty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dirty="0" smtClean="0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Binary Heap</a:t>
            </a:r>
            <a:endParaRPr lang="en-US" sz="4400" dirty="0">
              <a:solidFill>
                <a:srgbClr val="0070C0"/>
              </a:solidFill>
              <a:effectLst/>
              <a:latin typeface="Arial Narrow" panose="020B0606020202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47368" y="4837481"/>
            <a:ext cx="4023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C00000"/>
                </a:solidFill>
              </a:rPr>
              <a:t>every child &gt;= parent</a:t>
            </a:r>
            <a:endParaRPr lang="en-US" sz="2000" b="1" i="1" dirty="0">
              <a:solidFill>
                <a:srgbClr val="C00000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143000" y="1995905"/>
            <a:ext cx="6324600" cy="3657600"/>
            <a:chOff x="217207" y="2366449"/>
            <a:chExt cx="5441520" cy="3311887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057380" y="4517867"/>
              <a:ext cx="217328" cy="704447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4415287" y="3181900"/>
              <a:ext cx="425771" cy="469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17207" y="5209200"/>
              <a:ext cx="614028" cy="469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31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946687" y="5209200"/>
              <a:ext cx="584044" cy="469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18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576423" y="4156351"/>
              <a:ext cx="584044" cy="469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11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074683" y="4141307"/>
              <a:ext cx="584044" cy="469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9</a:t>
              </a:r>
            </a:p>
          </p:txBody>
        </p:sp>
        <p:cxnSp>
          <p:nvCxnSpPr>
            <p:cNvPr id="96" name="Straight Connector 95"/>
            <p:cNvCxnSpPr/>
            <p:nvPr/>
          </p:nvCxnSpPr>
          <p:spPr>
            <a:xfrm flipH="1">
              <a:off x="1882670" y="2670113"/>
              <a:ext cx="1044483" cy="605656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 flipV="1">
              <a:off x="3253959" y="2670113"/>
              <a:ext cx="1213679" cy="651725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>
              <a:off x="1033621" y="3485775"/>
              <a:ext cx="570101" cy="63488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>
              <a:off x="3955936" y="3531845"/>
              <a:ext cx="570101" cy="63488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4707281" y="3549276"/>
              <a:ext cx="529987" cy="58230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1770177" y="3510907"/>
              <a:ext cx="529987" cy="58230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2036007" y="4477052"/>
              <a:ext cx="264157" cy="732773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H="1">
              <a:off x="504706" y="4531722"/>
              <a:ext cx="277406" cy="751218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2914325" y="2366449"/>
              <a:ext cx="352463" cy="469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3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526974" y="3110296"/>
              <a:ext cx="425771" cy="469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7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064068" y="4106264"/>
              <a:ext cx="709321" cy="469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12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89534" y="4131575"/>
              <a:ext cx="652924" cy="469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16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745451" y="5209200"/>
              <a:ext cx="595032" cy="469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21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5338204" y="1729714"/>
            <a:ext cx="2204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C00000"/>
                </a:solidFill>
              </a:rPr>
              <a:t>Min at root</a:t>
            </a:r>
            <a:endParaRPr lang="en-US" sz="2000" b="1" i="1" dirty="0">
              <a:solidFill>
                <a:srgbClr val="C00000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4743739" y="3697419"/>
            <a:ext cx="2723861" cy="857227"/>
          </a:xfrm>
          <a:prstGeom prst="round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 w="25400">
            <a:solidFill>
              <a:schemeClr val="accent2">
                <a:lumMod val="60000"/>
                <a:lumOff val="40000"/>
                <a:alpha val="6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ounded Rectangle 151"/>
          <p:cNvSpPr/>
          <p:nvPr/>
        </p:nvSpPr>
        <p:spPr>
          <a:xfrm>
            <a:off x="1448101" y="3716567"/>
            <a:ext cx="2723861" cy="857227"/>
          </a:xfrm>
          <a:prstGeom prst="round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 w="25400">
            <a:solidFill>
              <a:schemeClr val="accent2">
                <a:lumMod val="60000"/>
                <a:lumOff val="40000"/>
                <a:alpha val="6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reeform 152"/>
          <p:cNvSpPr/>
          <p:nvPr/>
        </p:nvSpPr>
        <p:spPr>
          <a:xfrm>
            <a:off x="3314700" y="2571750"/>
            <a:ext cx="1009650" cy="2847975"/>
          </a:xfrm>
          <a:custGeom>
            <a:avLst/>
            <a:gdLst>
              <a:gd name="connsiteX0" fmla="*/ 1009650 w 1009650"/>
              <a:gd name="connsiteY0" fmla="*/ 0 h 2847975"/>
              <a:gd name="connsiteX1" fmla="*/ 962025 w 1009650"/>
              <a:gd name="connsiteY1" fmla="*/ 9525 h 2847975"/>
              <a:gd name="connsiteX2" fmla="*/ 933450 w 1009650"/>
              <a:gd name="connsiteY2" fmla="*/ 19050 h 2847975"/>
              <a:gd name="connsiteX3" fmla="*/ 876300 w 1009650"/>
              <a:gd name="connsiteY3" fmla="*/ 28575 h 2847975"/>
              <a:gd name="connsiteX4" fmla="*/ 847725 w 1009650"/>
              <a:gd name="connsiteY4" fmla="*/ 47625 h 2847975"/>
              <a:gd name="connsiteX5" fmla="*/ 819150 w 1009650"/>
              <a:gd name="connsiteY5" fmla="*/ 57150 h 2847975"/>
              <a:gd name="connsiteX6" fmla="*/ 733425 w 1009650"/>
              <a:gd name="connsiteY6" fmla="*/ 114300 h 2847975"/>
              <a:gd name="connsiteX7" fmla="*/ 704850 w 1009650"/>
              <a:gd name="connsiteY7" fmla="*/ 133350 h 2847975"/>
              <a:gd name="connsiteX8" fmla="*/ 628650 w 1009650"/>
              <a:gd name="connsiteY8" fmla="*/ 171450 h 2847975"/>
              <a:gd name="connsiteX9" fmla="*/ 600075 w 1009650"/>
              <a:gd name="connsiteY9" fmla="*/ 190500 h 2847975"/>
              <a:gd name="connsiteX10" fmla="*/ 533400 w 1009650"/>
              <a:gd name="connsiteY10" fmla="*/ 209550 h 2847975"/>
              <a:gd name="connsiteX11" fmla="*/ 504825 w 1009650"/>
              <a:gd name="connsiteY11" fmla="*/ 228600 h 2847975"/>
              <a:gd name="connsiteX12" fmla="*/ 447675 w 1009650"/>
              <a:gd name="connsiteY12" fmla="*/ 247650 h 2847975"/>
              <a:gd name="connsiteX13" fmla="*/ 361950 w 1009650"/>
              <a:gd name="connsiteY13" fmla="*/ 304800 h 2847975"/>
              <a:gd name="connsiteX14" fmla="*/ 323850 w 1009650"/>
              <a:gd name="connsiteY14" fmla="*/ 342900 h 2847975"/>
              <a:gd name="connsiteX15" fmla="*/ 276225 w 1009650"/>
              <a:gd name="connsiteY15" fmla="*/ 361950 h 2847975"/>
              <a:gd name="connsiteX16" fmla="*/ 238125 w 1009650"/>
              <a:gd name="connsiteY16" fmla="*/ 381000 h 2847975"/>
              <a:gd name="connsiteX17" fmla="*/ 209550 w 1009650"/>
              <a:gd name="connsiteY17" fmla="*/ 400050 h 2847975"/>
              <a:gd name="connsiteX18" fmla="*/ 180975 w 1009650"/>
              <a:gd name="connsiteY18" fmla="*/ 409575 h 2847975"/>
              <a:gd name="connsiteX19" fmla="*/ 161925 w 1009650"/>
              <a:gd name="connsiteY19" fmla="*/ 447675 h 2847975"/>
              <a:gd name="connsiteX20" fmla="*/ 133350 w 1009650"/>
              <a:gd name="connsiteY20" fmla="*/ 457200 h 2847975"/>
              <a:gd name="connsiteX21" fmla="*/ 95250 w 1009650"/>
              <a:gd name="connsiteY21" fmla="*/ 485775 h 2847975"/>
              <a:gd name="connsiteX22" fmla="*/ 66675 w 1009650"/>
              <a:gd name="connsiteY22" fmla="*/ 504825 h 2847975"/>
              <a:gd name="connsiteX23" fmla="*/ 47625 w 1009650"/>
              <a:gd name="connsiteY23" fmla="*/ 533400 h 2847975"/>
              <a:gd name="connsiteX24" fmla="*/ 38100 w 1009650"/>
              <a:gd name="connsiteY24" fmla="*/ 561975 h 2847975"/>
              <a:gd name="connsiteX25" fmla="*/ 19050 w 1009650"/>
              <a:gd name="connsiteY25" fmla="*/ 628650 h 2847975"/>
              <a:gd name="connsiteX26" fmla="*/ 0 w 1009650"/>
              <a:gd name="connsiteY26" fmla="*/ 666750 h 2847975"/>
              <a:gd name="connsiteX27" fmla="*/ 28575 w 1009650"/>
              <a:gd name="connsiteY27" fmla="*/ 790575 h 2847975"/>
              <a:gd name="connsiteX28" fmla="*/ 57150 w 1009650"/>
              <a:gd name="connsiteY28" fmla="*/ 819150 h 2847975"/>
              <a:gd name="connsiteX29" fmla="*/ 104775 w 1009650"/>
              <a:gd name="connsiteY29" fmla="*/ 866775 h 2847975"/>
              <a:gd name="connsiteX30" fmla="*/ 152400 w 1009650"/>
              <a:gd name="connsiteY30" fmla="*/ 923925 h 2847975"/>
              <a:gd name="connsiteX31" fmla="*/ 209550 w 1009650"/>
              <a:gd name="connsiteY31" fmla="*/ 981075 h 2847975"/>
              <a:gd name="connsiteX32" fmla="*/ 247650 w 1009650"/>
              <a:gd name="connsiteY32" fmla="*/ 1038225 h 2847975"/>
              <a:gd name="connsiteX33" fmla="*/ 304800 w 1009650"/>
              <a:gd name="connsiteY33" fmla="*/ 1095375 h 2847975"/>
              <a:gd name="connsiteX34" fmla="*/ 323850 w 1009650"/>
              <a:gd name="connsiteY34" fmla="*/ 1123950 h 2847975"/>
              <a:gd name="connsiteX35" fmla="*/ 352425 w 1009650"/>
              <a:gd name="connsiteY35" fmla="*/ 1143000 h 2847975"/>
              <a:gd name="connsiteX36" fmla="*/ 390525 w 1009650"/>
              <a:gd name="connsiteY36" fmla="*/ 1190625 h 2847975"/>
              <a:gd name="connsiteX37" fmla="*/ 438150 w 1009650"/>
              <a:gd name="connsiteY37" fmla="*/ 1228725 h 2847975"/>
              <a:gd name="connsiteX38" fmla="*/ 466725 w 1009650"/>
              <a:gd name="connsiteY38" fmla="*/ 1266825 h 2847975"/>
              <a:gd name="connsiteX39" fmla="*/ 533400 w 1009650"/>
              <a:gd name="connsiteY39" fmla="*/ 1304925 h 2847975"/>
              <a:gd name="connsiteX40" fmla="*/ 552450 w 1009650"/>
              <a:gd name="connsiteY40" fmla="*/ 1333500 h 2847975"/>
              <a:gd name="connsiteX41" fmla="*/ 571500 w 1009650"/>
              <a:gd name="connsiteY41" fmla="*/ 1371600 h 2847975"/>
              <a:gd name="connsiteX42" fmla="*/ 600075 w 1009650"/>
              <a:gd name="connsiteY42" fmla="*/ 1390650 h 2847975"/>
              <a:gd name="connsiteX43" fmla="*/ 609600 w 1009650"/>
              <a:gd name="connsiteY43" fmla="*/ 1428750 h 2847975"/>
              <a:gd name="connsiteX44" fmla="*/ 619125 w 1009650"/>
              <a:gd name="connsiteY44" fmla="*/ 1457325 h 2847975"/>
              <a:gd name="connsiteX45" fmla="*/ 628650 w 1009650"/>
              <a:gd name="connsiteY45" fmla="*/ 1581150 h 2847975"/>
              <a:gd name="connsiteX46" fmla="*/ 619125 w 1009650"/>
              <a:gd name="connsiteY46" fmla="*/ 1771650 h 2847975"/>
              <a:gd name="connsiteX47" fmla="*/ 609600 w 1009650"/>
              <a:gd name="connsiteY47" fmla="*/ 1809750 h 2847975"/>
              <a:gd name="connsiteX48" fmla="*/ 600075 w 1009650"/>
              <a:gd name="connsiteY48" fmla="*/ 1866900 h 2847975"/>
              <a:gd name="connsiteX49" fmla="*/ 590550 w 1009650"/>
              <a:gd name="connsiteY49" fmla="*/ 1943100 h 2847975"/>
              <a:gd name="connsiteX50" fmla="*/ 571500 w 1009650"/>
              <a:gd name="connsiteY50" fmla="*/ 2000250 h 2847975"/>
              <a:gd name="connsiteX51" fmla="*/ 561975 w 1009650"/>
              <a:gd name="connsiteY51" fmla="*/ 2038350 h 2847975"/>
              <a:gd name="connsiteX52" fmla="*/ 542925 w 1009650"/>
              <a:gd name="connsiteY52" fmla="*/ 2085975 h 2847975"/>
              <a:gd name="connsiteX53" fmla="*/ 523875 w 1009650"/>
              <a:gd name="connsiteY53" fmla="*/ 2162175 h 2847975"/>
              <a:gd name="connsiteX54" fmla="*/ 504825 w 1009650"/>
              <a:gd name="connsiteY54" fmla="*/ 2190750 h 2847975"/>
              <a:gd name="connsiteX55" fmla="*/ 476250 w 1009650"/>
              <a:gd name="connsiteY55" fmla="*/ 2305050 h 2847975"/>
              <a:gd name="connsiteX56" fmla="*/ 457200 w 1009650"/>
              <a:gd name="connsiteY56" fmla="*/ 2343150 h 2847975"/>
              <a:gd name="connsiteX57" fmla="*/ 438150 w 1009650"/>
              <a:gd name="connsiteY57" fmla="*/ 2400300 h 2847975"/>
              <a:gd name="connsiteX58" fmla="*/ 419100 w 1009650"/>
              <a:gd name="connsiteY58" fmla="*/ 2428875 h 2847975"/>
              <a:gd name="connsiteX59" fmla="*/ 400050 w 1009650"/>
              <a:gd name="connsiteY59" fmla="*/ 2495550 h 2847975"/>
              <a:gd name="connsiteX60" fmla="*/ 381000 w 1009650"/>
              <a:gd name="connsiteY60" fmla="*/ 2552700 h 2847975"/>
              <a:gd name="connsiteX61" fmla="*/ 371475 w 1009650"/>
              <a:gd name="connsiteY61" fmla="*/ 2581275 h 2847975"/>
              <a:gd name="connsiteX62" fmla="*/ 361950 w 1009650"/>
              <a:gd name="connsiteY62" fmla="*/ 2628900 h 2847975"/>
              <a:gd name="connsiteX63" fmla="*/ 342900 w 1009650"/>
              <a:gd name="connsiteY63" fmla="*/ 2667000 h 2847975"/>
              <a:gd name="connsiteX64" fmla="*/ 323850 w 1009650"/>
              <a:gd name="connsiteY64" fmla="*/ 2724150 h 2847975"/>
              <a:gd name="connsiteX65" fmla="*/ 314325 w 1009650"/>
              <a:gd name="connsiteY65" fmla="*/ 2762250 h 2847975"/>
              <a:gd name="connsiteX66" fmla="*/ 285750 w 1009650"/>
              <a:gd name="connsiteY66" fmla="*/ 2828925 h 2847975"/>
              <a:gd name="connsiteX67" fmla="*/ 285750 w 1009650"/>
              <a:gd name="connsiteY67" fmla="*/ 2847975 h 284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009650" h="2847975">
                <a:moveTo>
                  <a:pt x="1009650" y="0"/>
                </a:moveTo>
                <a:cubicBezTo>
                  <a:pt x="993775" y="3175"/>
                  <a:pt x="977731" y="5598"/>
                  <a:pt x="962025" y="9525"/>
                </a:cubicBezTo>
                <a:cubicBezTo>
                  <a:pt x="952285" y="11960"/>
                  <a:pt x="943251" y="16872"/>
                  <a:pt x="933450" y="19050"/>
                </a:cubicBezTo>
                <a:cubicBezTo>
                  <a:pt x="914597" y="23240"/>
                  <a:pt x="895350" y="25400"/>
                  <a:pt x="876300" y="28575"/>
                </a:cubicBezTo>
                <a:cubicBezTo>
                  <a:pt x="866775" y="34925"/>
                  <a:pt x="857964" y="42505"/>
                  <a:pt x="847725" y="47625"/>
                </a:cubicBezTo>
                <a:cubicBezTo>
                  <a:pt x="838745" y="52115"/>
                  <a:pt x="827927" y="52274"/>
                  <a:pt x="819150" y="57150"/>
                </a:cubicBezTo>
                <a:lnTo>
                  <a:pt x="733425" y="114300"/>
                </a:lnTo>
                <a:cubicBezTo>
                  <a:pt x="723900" y="120650"/>
                  <a:pt x="715089" y="128230"/>
                  <a:pt x="704850" y="133350"/>
                </a:cubicBezTo>
                <a:cubicBezTo>
                  <a:pt x="679450" y="146050"/>
                  <a:pt x="652279" y="155698"/>
                  <a:pt x="628650" y="171450"/>
                </a:cubicBezTo>
                <a:cubicBezTo>
                  <a:pt x="619125" y="177800"/>
                  <a:pt x="610314" y="185380"/>
                  <a:pt x="600075" y="190500"/>
                </a:cubicBezTo>
                <a:cubicBezTo>
                  <a:pt x="586410" y="197332"/>
                  <a:pt x="545607" y="206498"/>
                  <a:pt x="533400" y="209550"/>
                </a:cubicBezTo>
                <a:cubicBezTo>
                  <a:pt x="523875" y="215900"/>
                  <a:pt x="515286" y="223951"/>
                  <a:pt x="504825" y="228600"/>
                </a:cubicBezTo>
                <a:cubicBezTo>
                  <a:pt x="486475" y="236755"/>
                  <a:pt x="447675" y="247650"/>
                  <a:pt x="447675" y="247650"/>
                </a:cubicBezTo>
                <a:cubicBezTo>
                  <a:pt x="374863" y="320462"/>
                  <a:pt x="477280" y="224069"/>
                  <a:pt x="361950" y="304800"/>
                </a:cubicBezTo>
                <a:cubicBezTo>
                  <a:pt x="347236" y="315100"/>
                  <a:pt x="338794" y="332937"/>
                  <a:pt x="323850" y="342900"/>
                </a:cubicBezTo>
                <a:cubicBezTo>
                  <a:pt x="309624" y="352384"/>
                  <a:pt x="291849" y="355006"/>
                  <a:pt x="276225" y="361950"/>
                </a:cubicBezTo>
                <a:cubicBezTo>
                  <a:pt x="263250" y="367717"/>
                  <a:pt x="250453" y="373955"/>
                  <a:pt x="238125" y="381000"/>
                </a:cubicBezTo>
                <a:cubicBezTo>
                  <a:pt x="228186" y="386680"/>
                  <a:pt x="219789" y="394930"/>
                  <a:pt x="209550" y="400050"/>
                </a:cubicBezTo>
                <a:cubicBezTo>
                  <a:pt x="200570" y="404540"/>
                  <a:pt x="190500" y="406400"/>
                  <a:pt x="180975" y="409575"/>
                </a:cubicBezTo>
                <a:cubicBezTo>
                  <a:pt x="174625" y="422275"/>
                  <a:pt x="171965" y="437635"/>
                  <a:pt x="161925" y="447675"/>
                </a:cubicBezTo>
                <a:cubicBezTo>
                  <a:pt x="154825" y="454775"/>
                  <a:pt x="142067" y="452219"/>
                  <a:pt x="133350" y="457200"/>
                </a:cubicBezTo>
                <a:cubicBezTo>
                  <a:pt x="119567" y="465076"/>
                  <a:pt x="108168" y="476548"/>
                  <a:pt x="95250" y="485775"/>
                </a:cubicBezTo>
                <a:cubicBezTo>
                  <a:pt x="85935" y="492429"/>
                  <a:pt x="76200" y="498475"/>
                  <a:pt x="66675" y="504825"/>
                </a:cubicBezTo>
                <a:cubicBezTo>
                  <a:pt x="60325" y="514350"/>
                  <a:pt x="52745" y="523161"/>
                  <a:pt x="47625" y="533400"/>
                </a:cubicBezTo>
                <a:cubicBezTo>
                  <a:pt x="43135" y="542380"/>
                  <a:pt x="40858" y="552321"/>
                  <a:pt x="38100" y="561975"/>
                </a:cubicBezTo>
                <a:cubicBezTo>
                  <a:pt x="31195" y="586142"/>
                  <a:pt x="28838" y="605812"/>
                  <a:pt x="19050" y="628650"/>
                </a:cubicBezTo>
                <a:cubicBezTo>
                  <a:pt x="13457" y="641701"/>
                  <a:pt x="6350" y="654050"/>
                  <a:pt x="0" y="666750"/>
                </a:cubicBezTo>
                <a:cubicBezTo>
                  <a:pt x="7172" y="738470"/>
                  <a:pt x="-6922" y="747979"/>
                  <a:pt x="28575" y="790575"/>
                </a:cubicBezTo>
                <a:cubicBezTo>
                  <a:pt x="37199" y="800923"/>
                  <a:pt x="49320" y="808189"/>
                  <a:pt x="57150" y="819150"/>
                </a:cubicBezTo>
                <a:cubicBezTo>
                  <a:pt x="93931" y="870644"/>
                  <a:pt x="53367" y="849639"/>
                  <a:pt x="104775" y="866775"/>
                </a:cubicBezTo>
                <a:cubicBezTo>
                  <a:pt x="121404" y="916662"/>
                  <a:pt x="102973" y="879440"/>
                  <a:pt x="152400" y="923925"/>
                </a:cubicBezTo>
                <a:cubicBezTo>
                  <a:pt x="172425" y="941947"/>
                  <a:pt x="209550" y="981075"/>
                  <a:pt x="209550" y="981075"/>
                </a:cubicBezTo>
                <a:cubicBezTo>
                  <a:pt x="225752" y="1029681"/>
                  <a:pt x="208732" y="992821"/>
                  <a:pt x="247650" y="1038225"/>
                </a:cubicBezTo>
                <a:cubicBezTo>
                  <a:pt x="294908" y="1093359"/>
                  <a:pt x="254497" y="1061839"/>
                  <a:pt x="304800" y="1095375"/>
                </a:cubicBezTo>
                <a:cubicBezTo>
                  <a:pt x="311150" y="1104900"/>
                  <a:pt x="315755" y="1115855"/>
                  <a:pt x="323850" y="1123950"/>
                </a:cubicBezTo>
                <a:cubicBezTo>
                  <a:pt x="331945" y="1132045"/>
                  <a:pt x="345274" y="1134061"/>
                  <a:pt x="352425" y="1143000"/>
                </a:cubicBezTo>
                <a:cubicBezTo>
                  <a:pt x="405005" y="1208725"/>
                  <a:pt x="308633" y="1136030"/>
                  <a:pt x="390525" y="1190625"/>
                </a:cubicBezTo>
                <a:cubicBezTo>
                  <a:pt x="448867" y="1278137"/>
                  <a:pt x="369138" y="1171215"/>
                  <a:pt x="438150" y="1228725"/>
                </a:cubicBezTo>
                <a:cubicBezTo>
                  <a:pt x="450346" y="1238888"/>
                  <a:pt x="455500" y="1255600"/>
                  <a:pt x="466725" y="1266825"/>
                </a:cubicBezTo>
                <a:cubicBezTo>
                  <a:pt x="495558" y="1295658"/>
                  <a:pt x="500706" y="1294027"/>
                  <a:pt x="533400" y="1304925"/>
                </a:cubicBezTo>
                <a:cubicBezTo>
                  <a:pt x="539750" y="1314450"/>
                  <a:pt x="546770" y="1323561"/>
                  <a:pt x="552450" y="1333500"/>
                </a:cubicBezTo>
                <a:cubicBezTo>
                  <a:pt x="559495" y="1345828"/>
                  <a:pt x="562410" y="1360692"/>
                  <a:pt x="571500" y="1371600"/>
                </a:cubicBezTo>
                <a:cubicBezTo>
                  <a:pt x="578829" y="1380394"/>
                  <a:pt x="590550" y="1384300"/>
                  <a:pt x="600075" y="1390650"/>
                </a:cubicBezTo>
                <a:cubicBezTo>
                  <a:pt x="603250" y="1403350"/>
                  <a:pt x="606004" y="1416163"/>
                  <a:pt x="609600" y="1428750"/>
                </a:cubicBezTo>
                <a:cubicBezTo>
                  <a:pt x="612358" y="1438404"/>
                  <a:pt x="617880" y="1447362"/>
                  <a:pt x="619125" y="1457325"/>
                </a:cubicBezTo>
                <a:cubicBezTo>
                  <a:pt x="624260" y="1498402"/>
                  <a:pt x="625475" y="1539875"/>
                  <a:pt x="628650" y="1581150"/>
                </a:cubicBezTo>
                <a:cubicBezTo>
                  <a:pt x="625475" y="1644650"/>
                  <a:pt x="624405" y="1708290"/>
                  <a:pt x="619125" y="1771650"/>
                </a:cubicBezTo>
                <a:cubicBezTo>
                  <a:pt x="618038" y="1784696"/>
                  <a:pt x="612167" y="1796913"/>
                  <a:pt x="609600" y="1809750"/>
                </a:cubicBezTo>
                <a:cubicBezTo>
                  <a:pt x="605812" y="1828688"/>
                  <a:pt x="602806" y="1847781"/>
                  <a:pt x="600075" y="1866900"/>
                </a:cubicBezTo>
                <a:cubicBezTo>
                  <a:pt x="596455" y="1892240"/>
                  <a:pt x="595913" y="1918071"/>
                  <a:pt x="590550" y="1943100"/>
                </a:cubicBezTo>
                <a:cubicBezTo>
                  <a:pt x="586343" y="1962735"/>
                  <a:pt x="576370" y="1980769"/>
                  <a:pt x="571500" y="2000250"/>
                </a:cubicBezTo>
                <a:cubicBezTo>
                  <a:pt x="568325" y="2012950"/>
                  <a:pt x="566115" y="2025931"/>
                  <a:pt x="561975" y="2038350"/>
                </a:cubicBezTo>
                <a:cubicBezTo>
                  <a:pt x="556568" y="2054570"/>
                  <a:pt x="547838" y="2069598"/>
                  <a:pt x="542925" y="2085975"/>
                </a:cubicBezTo>
                <a:cubicBezTo>
                  <a:pt x="534774" y="2113146"/>
                  <a:pt x="536447" y="2137032"/>
                  <a:pt x="523875" y="2162175"/>
                </a:cubicBezTo>
                <a:cubicBezTo>
                  <a:pt x="518755" y="2172414"/>
                  <a:pt x="511175" y="2181225"/>
                  <a:pt x="504825" y="2190750"/>
                </a:cubicBezTo>
                <a:cubicBezTo>
                  <a:pt x="498048" y="2231414"/>
                  <a:pt x="495118" y="2267314"/>
                  <a:pt x="476250" y="2305050"/>
                </a:cubicBezTo>
                <a:cubicBezTo>
                  <a:pt x="469900" y="2317750"/>
                  <a:pt x="462473" y="2329967"/>
                  <a:pt x="457200" y="2343150"/>
                </a:cubicBezTo>
                <a:cubicBezTo>
                  <a:pt x="449742" y="2361794"/>
                  <a:pt x="449289" y="2383592"/>
                  <a:pt x="438150" y="2400300"/>
                </a:cubicBezTo>
                <a:cubicBezTo>
                  <a:pt x="431800" y="2409825"/>
                  <a:pt x="424220" y="2418636"/>
                  <a:pt x="419100" y="2428875"/>
                </a:cubicBezTo>
                <a:cubicBezTo>
                  <a:pt x="411097" y="2444880"/>
                  <a:pt x="404628" y="2480291"/>
                  <a:pt x="400050" y="2495550"/>
                </a:cubicBezTo>
                <a:cubicBezTo>
                  <a:pt x="394280" y="2514784"/>
                  <a:pt x="387350" y="2533650"/>
                  <a:pt x="381000" y="2552700"/>
                </a:cubicBezTo>
                <a:cubicBezTo>
                  <a:pt x="377825" y="2562225"/>
                  <a:pt x="373444" y="2571430"/>
                  <a:pt x="371475" y="2581275"/>
                </a:cubicBezTo>
                <a:cubicBezTo>
                  <a:pt x="368300" y="2597150"/>
                  <a:pt x="367070" y="2613541"/>
                  <a:pt x="361950" y="2628900"/>
                </a:cubicBezTo>
                <a:cubicBezTo>
                  <a:pt x="357460" y="2642370"/>
                  <a:pt x="348173" y="2653817"/>
                  <a:pt x="342900" y="2667000"/>
                </a:cubicBezTo>
                <a:cubicBezTo>
                  <a:pt x="335442" y="2685644"/>
                  <a:pt x="328720" y="2704669"/>
                  <a:pt x="323850" y="2724150"/>
                </a:cubicBezTo>
                <a:cubicBezTo>
                  <a:pt x="320675" y="2736850"/>
                  <a:pt x="318922" y="2749993"/>
                  <a:pt x="314325" y="2762250"/>
                </a:cubicBezTo>
                <a:cubicBezTo>
                  <a:pt x="301048" y="2797655"/>
                  <a:pt x="292508" y="2795135"/>
                  <a:pt x="285750" y="2828925"/>
                </a:cubicBezTo>
                <a:cubicBezTo>
                  <a:pt x="284505" y="2835152"/>
                  <a:pt x="285750" y="2841625"/>
                  <a:pt x="285750" y="2847975"/>
                </a:cubicBezTo>
              </a:path>
            </a:pathLst>
          </a:custGeom>
          <a:noFill/>
          <a:ln w="44450">
            <a:solidFill>
              <a:srgbClr val="FF505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3410478" y="5601439"/>
            <a:ext cx="4742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</a:rPr>
              <a:t>every path root to leaf is an ordered sequence small to large</a:t>
            </a:r>
            <a:endParaRPr lang="en-US" sz="2000" b="1" i="1" dirty="0">
              <a:solidFill>
                <a:srgbClr val="0070C0"/>
              </a:solidFill>
            </a:endParaRPr>
          </a:p>
        </p:txBody>
      </p:sp>
      <p:sp>
        <p:nvSpPr>
          <p:cNvPr id="155" name="Freeform 154"/>
          <p:cNvSpPr/>
          <p:nvPr/>
        </p:nvSpPr>
        <p:spPr>
          <a:xfrm>
            <a:off x="1047985" y="2228850"/>
            <a:ext cx="2934732" cy="3190875"/>
          </a:xfrm>
          <a:custGeom>
            <a:avLst/>
            <a:gdLst>
              <a:gd name="connsiteX0" fmla="*/ 2934732 w 2934732"/>
              <a:gd name="connsiteY0" fmla="*/ 0 h 3190875"/>
              <a:gd name="connsiteX1" fmla="*/ 2877582 w 2934732"/>
              <a:gd name="connsiteY1" fmla="*/ 9525 h 3190875"/>
              <a:gd name="connsiteX2" fmla="*/ 2820432 w 2934732"/>
              <a:gd name="connsiteY2" fmla="*/ 28575 h 3190875"/>
              <a:gd name="connsiteX3" fmla="*/ 2791857 w 2934732"/>
              <a:gd name="connsiteY3" fmla="*/ 38100 h 3190875"/>
              <a:gd name="connsiteX4" fmla="*/ 2715657 w 2934732"/>
              <a:gd name="connsiteY4" fmla="*/ 57150 h 3190875"/>
              <a:gd name="connsiteX5" fmla="*/ 2648982 w 2934732"/>
              <a:gd name="connsiteY5" fmla="*/ 85725 h 3190875"/>
              <a:gd name="connsiteX6" fmla="*/ 2591832 w 2934732"/>
              <a:gd name="connsiteY6" fmla="*/ 123825 h 3190875"/>
              <a:gd name="connsiteX7" fmla="*/ 2544207 w 2934732"/>
              <a:gd name="connsiteY7" fmla="*/ 142875 h 3190875"/>
              <a:gd name="connsiteX8" fmla="*/ 2487057 w 2934732"/>
              <a:gd name="connsiteY8" fmla="*/ 180975 h 3190875"/>
              <a:gd name="connsiteX9" fmla="*/ 2420382 w 2934732"/>
              <a:gd name="connsiteY9" fmla="*/ 209550 h 3190875"/>
              <a:gd name="connsiteX10" fmla="*/ 2391807 w 2934732"/>
              <a:gd name="connsiteY10" fmla="*/ 219075 h 3190875"/>
              <a:gd name="connsiteX11" fmla="*/ 2363232 w 2934732"/>
              <a:gd name="connsiteY11" fmla="*/ 247650 h 3190875"/>
              <a:gd name="connsiteX12" fmla="*/ 2277507 w 2934732"/>
              <a:gd name="connsiteY12" fmla="*/ 266700 h 3190875"/>
              <a:gd name="connsiteX13" fmla="*/ 2201307 w 2934732"/>
              <a:gd name="connsiteY13" fmla="*/ 304800 h 3190875"/>
              <a:gd name="connsiteX14" fmla="*/ 2172732 w 2934732"/>
              <a:gd name="connsiteY14" fmla="*/ 323850 h 3190875"/>
              <a:gd name="connsiteX15" fmla="*/ 2115582 w 2934732"/>
              <a:gd name="connsiteY15" fmla="*/ 342900 h 3190875"/>
              <a:gd name="connsiteX16" fmla="*/ 2087007 w 2934732"/>
              <a:gd name="connsiteY16" fmla="*/ 352425 h 3190875"/>
              <a:gd name="connsiteX17" fmla="*/ 1982232 w 2934732"/>
              <a:gd name="connsiteY17" fmla="*/ 409575 h 3190875"/>
              <a:gd name="connsiteX18" fmla="*/ 1944132 w 2934732"/>
              <a:gd name="connsiteY18" fmla="*/ 428625 h 3190875"/>
              <a:gd name="connsiteX19" fmla="*/ 1915557 w 2934732"/>
              <a:gd name="connsiteY19" fmla="*/ 438150 h 3190875"/>
              <a:gd name="connsiteX20" fmla="*/ 1829832 w 2934732"/>
              <a:gd name="connsiteY20" fmla="*/ 485775 h 3190875"/>
              <a:gd name="connsiteX21" fmla="*/ 1801257 w 2934732"/>
              <a:gd name="connsiteY21" fmla="*/ 514350 h 3190875"/>
              <a:gd name="connsiteX22" fmla="*/ 1744107 w 2934732"/>
              <a:gd name="connsiteY22" fmla="*/ 533400 h 3190875"/>
              <a:gd name="connsiteX23" fmla="*/ 1715532 w 2934732"/>
              <a:gd name="connsiteY23" fmla="*/ 542925 h 3190875"/>
              <a:gd name="connsiteX24" fmla="*/ 1658382 w 2934732"/>
              <a:gd name="connsiteY24" fmla="*/ 581025 h 3190875"/>
              <a:gd name="connsiteX25" fmla="*/ 1629807 w 2934732"/>
              <a:gd name="connsiteY25" fmla="*/ 600075 h 3190875"/>
              <a:gd name="connsiteX26" fmla="*/ 1572657 w 2934732"/>
              <a:gd name="connsiteY26" fmla="*/ 647700 h 3190875"/>
              <a:gd name="connsiteX27" fmla="*/ 1553607 w 2934732"/>
              <a:gd name="connsiteY27" fmla="*/ 685800 h 3190875"/>
              <a:gd name="connsiteX28" fmla="*/ 1486932 w 2934732"/>
              <a:gd name="connsiteY28" fmla="*/ 742950 h 3190875"/>
              <a:gd name="connsiteX29" fmla="*/ 1458357 w 2934732"/>
              <a:gd name="connsiteY29" fmla="*/ 771525 h 3190875"/>
              <a:gd name="connsiteX30" fmla="*/ 1410732 w 2934732"/>
              <a:gd name="connsiteY30" fmla="*/ 828675 h 3190875"/>
              <a:gd name="connsiteX31" fmla="*/ 1315482 w 2934732"/>
              <a:gd name="connsiteY31" fmla="*/ 914400 h 3190875"/>
              <a:gd name="connsiteX32" fmla="*/ 1267857 w 2934732"/>
              <a:gd name="connsiteY32" fmla="*/ 962025 h 3190875"/>
              <a:gd name="connsiteX33" fmla="*/ 1201182 w 2934732"/>
              <a:gd name="connsiteY33" fmla="*/ 1038225 h 3190875"/>
              <a:gd name="connsiteX34" fmla="*/ 1153557 w 2934732"/>
              <a:gd name="connsiteY34" fmla="*/ 1076325 h 3190875"/>
              <a:gd name="connsiteX35" fmla="*/ 1134507 w 2934732"/>
              <a:gd name="connsiteY35" fmla="*/ 1104900 h 3190875"/>
              <a:gd name="connsiteX36" fmla="*/ 1039257 w 2934732"/>
              <a:gd name="connsiteY36" fmla="*/ 1190625 h 3190875"/>
              <a:gd name="connsiteX37" fmla="*/ 1020207 w 2934732"/>
              <a:gd name="connsiteY37" fmla="*/ 1219200 h 3190875"/>
              <a:gd name="connsiteX38" fmla="*/ 991632 w 2934732"/>
              <a:gd name="connsiteY38" fmla="*/ 1238250 h 3190875"/>
              <a:gd name="connsiteX39" fmla="*/ 953532 w 2934732"/>
              <a:gd name="connsiteY39" fmla="*/ 1285875 h 3190875"/>
              <a:gd name="connsiteX40" fmla="*/ 934482 w 2934732"/>
              <a:gd name="connsiteY40" fmla="*/ 1343025 h 3190875"/>
              <a:gd name="connsiteX41" fmla="*/ 867807 w 2934732"/>
              <a:gd name="connsiteY41" fmla="*/ 1428750 h 3190875"/>
              <a:gd name="connsiteX42" fmla="*/ 839232 w 2934732"/>
              <a:gd name="connsiteY42" fmla="*/ 1485900 h 3190875"/>
              <a:gd name="connsiteX43" fmla="*/ 810657 w 2934732"/>
              <a:gd name="connsiteY43" fmla="*/ 1514475 h 3190875"/>
              <a:gd name="connsiteX44" fmla="*/ 791607 w 2934732"/>
              <a:gd name="connsiteY44" fmla="*/ 1543050 h 3190875"/>
              <a:gd name="connsiteX45" fmla="*/ 753507 w 2934732"/>
              <a:gd name="connsiteY45" fmla="*/ 1571625 h 3190875"/>
              <a:gd name="connsiteX46" fmla="*/ 686832 w 2934732"/>
              <a:gd name="connsiteY46" fmla="*/ 1647825 h 3190875"/>
              <a:gd name="connsiteX47" fmla="*/ 648732 w 2934732"/>
              <a:gd name="connsiteY47" fmla="*/ 1695450 h 3190875"/>
              <a:gd name="connsiteX48" fmla="*/ 639207 w 2934732"/>
              <a:gd name="connsiteY48" fmla="*/ 1724025 h 3190875"/>
              <a:gd name="connsiteX49" fmla="*/ 610632 w 2934732"/>
              <a:gd name="connsiteY49" fmla="*/ 1752600 h 3190875"/>
              <a:gd name="connsiteX50" fmla="*/ 582057 w 2934732"/>
              <a:gd name="connsiteY50" fmla="*/ 1790700 h 3190875"/>
              <a:gd name="connsiteX51" fmla="*/ 553482 w 2934732"/>
              <a:gd name="connsiteY51" fmla="*/ 1819275 h 3190875"/>
              <a:gd name="connsiteX52" fmla="*/ 534432 w 2934732"/>
              <a:gd name="connsiteY52" fmla="*/ 1857375 h 3190875"/>
              <a:gd name="connsiteX53" fmla="*/ 515382 w 2934732"/>
              <a:gd name="connsiteY53" fmla="*/ 1885950 h 3190875"/>
              <a:gd name="connsiteX54" fmla="*/ 505857 w 2934732"/>
              <a:gd name="connsiteY54" fmla="*/ 1914525 h 3190875"/>
              <a:gd name="connsiteX55" fmla="*/ 467757 w 2934732"/>
              <a:gd name="connsiteY55" fmla="*/ 1971675 h 3190875"/>
              <a:gd name="connsiteX56" fmla="*/ 439182 w 2934732"/>
              <a:gd name="connsiteY56" fmla="*/ 2047875 h 3190875"/>
              <a:gd name="connsiteX57" fmla="*/ 420132 w 2934732"/>
              <a:gd name="connsiteY57" fmla="*/ 2114550 h 3190875"/>
              <a:gd name="connsiteX58" fmla="*/ 382032 w 2934732"/>
              <a:gd name="connsiteY58" fmla="*/ 2171700 h 3190875"/>
              <a:gd name="connsiteX59" fmla="*/ 372507 w 2934732"/>
              <a:gd name="connsiteY59" fmla="*/ 2200275 h 3190875"/>
              <a:gd name="connsiteX60" fmla="*/ 362982 w 2934732"/>
              <a:gd name="connsiteY60" fmla="*/ 2238375 h 3190875"/>
              <a:gd name="connsiteX61" fmla="*/ 324882 w 2934732"/>
              <a:gd name="connsiteY61" fmla="*/ 2295525 h 3190875"/>
              <a:gd name="connsiteX62" fmla="*/ 267732 w 2934732"/>
              <a:gd name="connsiteY62" fmla="*/ 2419350 h 3190875"/>
              <a:gd name="connsiteX63" fmla="*/ 239157 w 2934732"/>
              <a:gd name="connsiteY63" fmla="*/ 2466975 h 3190875"/>
              <a:gd name="connsiteX64" fmla="*/ 220107 w 2934732"/>
              <a:gd name="connsiteY64" fmla="*/ 2524125 h 3190875"/>
              <a:gd name="connsiteX65" fmla="*/ 182007 w 2934732"/>
              <a:gd name="connsiteY65" fmla="*/ 2590800 h 3190875"/>
              <a:gd name="connsiteX66" fmla="*/ 153432 w 2934732"/>
              <a:gd name="connsiteY66" fmla="*/ 2657475 h 3190875"/>
              <a:gd name="connsiteX67" fmla="*/ 124857 w 2934732"/>
              <a:gd name="connsiteY67" fmla="*/ 2733675 h 3190875"/>
              <a:gd name="connsiteX68" fmla="*/ 96282 w 2934732"/>
              <a:gd name="connsiteY68" fmla="*/ 2743200 h 3190875"/>
              <a:gd name="connsiteX69" fmla="*/ 86757 w 2934732"/>
              <a:gd name="connsiteY69" fmla="*/ 2771775 h 3190875"/>
              <a:gd name="connsiteX70" fmla="*/ 67707 w 2934732"/>
              <a:gd name="connsiteY70" fmla="*/ 2838450 h 3190875"/>
              <a:gd name="connsiteX71" fmla="*/ 48657 w 2934732"/>
              <a:gd name="connsiteY71" fmla="*/ 2867025 h 3190875"/>
              <a:gd name="connsiteX72" fmla="*/ 29607 w 2934732"/>
              <a:gd name="connsiteY72" fmla="*/ 2971800 h 3190875"/>
              <a:gd name="connsiteX73" fmla="*/ 20082 w 2934732"/>
              <a:gd name="connsiteY73" fmla="*/ 3000375 h 3190875"/>
              <a:gd name="connsiteX74" fmla="*/ 10557 w 2934732"/>
              <a:gd name="connsiteY74" fmla="*/ 3048000 h 3190875"/>
              <a:gd name="connsiteX75" fmla="*/ 1032 w 2934732"/>
              <a:gd name="connsiteY75" fmla="*/ 3086100 h 3190875"/>
              <a:gd name="connsiteX76" fmla="*/ 1032 w 2934732"/>
              <a:gd name="connsiteY76" fmla="*/ 3190875 h 3190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2934732" h="3190875">
                <a:moveTo>
                  <a:pt x="2934732" y="0"/>
                </a:moveTo>
                <a:cubicBezTo>
                  <a:pt x="2915682" y="3175"/>
                  <a:pt x="2896318" y="4841"/>
                  <a:pt x="2877582" y="9525"/>
                </a:cubicBezTo>
                <a:cubicBezTo>
                  <a:pt x="2858101" y="14395"/>
                  <a:pt x="2839482" y="22225"/>
                  <a:pt x="2820432" y="28575"/>
                </a:cubicBezTo>
                <a:cubicBezTo>
                  <a:pt x="2810907" y="31750"/>
                  <a:pt x="2801597" y="35665"/>
                  <a:pt x="2791857" y="38100"/>
                </a:cubicBezTo>
                <a:lnTo>
                  <a:pt x="2715657" y="57150"/>
                </a:lnTo>
                <a:cubicBezTo>
                  <a:pt x="2611646" y="126491"/>
                  <a:pt x="2771997" y="24218"/>
                  <a:pt x="2648982" y="85725"/>
                </a:cubicBezTo>
                <a:cubicBezTo>
                  <a:pt x="2628504" y="95964"/>
                  <a:pt x="2613090" y="115322"/>
                  <a:pt x="2591832" y="123825"/>
                </a:cubicBezTo>
                <a:cubicBezTo>
                  <a:pt x="2575957" y="130175"/>
                  <a:pt x="2559217" y="134688"/>
                  <a:pt x="2544207" y="142875"/>
                </a:cubicBezTo>
                <a:cubicBezTo>
                  <a:pt x="2524107" y="153838"/>
                  <a:pt x="2508777" y="173735"/>
                  <a:pt x="2487057" y="180975"/>
                </a:cubicBezTo>
                <a:cubicBezTo>
                  <a:pt x="2420044" y="203313"/>
                  <a:pt x="2502772" y="174240"/>
                  <a:pt x="2420382" y="209550"/>
                </a:cubicBezTo>
                <a:cubicBezTo>
                  <a:pt x="2411154" y="213505"/>
                  <a:pt x="2401332" y="215900"/>
                  <a:pt x="2391807" y="219075"/>
                </a:cubicBezTo>
                <a:cubicBezTo>
                  <a:pt x="2382282" y="228600"/>
                  <a:pt x="2374440" y="240178"/>
                  <a:pt x="2363232" y="247650"/>
                </a:cubicBezTo>
                <a:cubicBezTo>
                  <a:pt x="2347600" y="258071"/>
                  <a:pt x="2284422" y="265547"/>
                  <a:pt x="2277507" y="266700"/>
                </a:cubicBezTo>
                <a:cubicBezTo>
                  <a:pt x="2192890" y="330163"/>
                  <a:pt x="2284531" y="269133"/>
                  <a:pt x="2201307" y="304800"/>
                </a:cubicBezTo>
                <a:cubicBezTo>
                  <a:pt x="2190785" y="309309"/>
                  <a:pt x="2183193" y="319201"/>
                  <a:pt x="2172732" y="323850"/>
                </a:cubicBezTo>
                <a:cubicBezTo>
                  <a:pt x="2154382" y="332005"/>
                  <a:pt x="2134632" y="336550"/>
                  <a:pt x="2115582" y="342900"/>
                </a:cubicBezTo>
                <a:cubicBezTo>
                  <a:pt x="2106057" y="346075"/>
                  <a:pt x="2095361" y="346856"/>
                  <a:pt x="2087007" y="352425"/>
                </a:cubicBezTo>
                <a:cubicBezTo>
                  <a:pt x="2034803" y="387227"/>
                  <a:pt x="2068671" y="366355"/>
                  <a:pt x="1982232" y="409575"/>
                </a:cubicBezTo>
                <a:cubicBezTo>
                  <a:pt x="1969532" y="415925"/>
                  <a:pt x="1957602" y="424135"/>
                  <a:pt x="1944132" y="428625"/>
                </a:cubicBezTo>
                <a:cubicBezTo>
                  <a:pt x="1934607" y="431800"/>
                  <a:pt x="1924334" y="433274"/>
                  <a:pt x="1915557" y="438150"/>
                </a:cubicBezTo>
                <a:cubicBezTo>
                  <a:pt x="1817301" y="492737"/>
                  <a:pt x="1894490" y="464222"/>
                  <a:pt x="1829832" y="485775"/>
                </a:cubicBezTo>
                <a:cubicBezTo>
                  <a:pt x="1820307" y="495300"/>
                  <a:pt x="1813032" y="507808"/>
                  <a:pt x="1801257" y="514350"/>
                </a:cubicBezTo>
                <a:cubicBezTo>
                  <a:pt x="1783704" y="524102"/>
                  <a:pt x="1763157" y="527050"/>
                  <a:pt x="1744107" y="533400"/>
                </a:cubicBezTo>
                <a:cubicBezTo>
                  <a:pt x="1734582" y="536575"/>
                  <a:pt x="1723886" y="537356"/>
                  <a:pt x="1715532" y="542925"/>
                </a:cubicBezTo>
                <a:lnTo>
                  <a:pt x="1658382" y="581025"/>
                </a:lnTo>
                <a:cubicBezTo>
                  <a:pt x="1648857" y="587375"/>
                  <a:pt x="1637902" y="591980"/>
                  <a:pt x="1629807" y="600075"/>
                </a:cubicBezTo>
                <a:cubicBezTo>
                  <a:pt x="1593137" y="636745"/>
                  <a:pt x="1612440" y="621178"/>
                  <a:pt x="1572657" y="647700"/>
                </a:cubicBezTo>
                <a:cubicBezTo>
                  <a:pt x="1566307" y="660400"/>
                  <a:pt x="1561860" y="674246"/>
                  <a:pt x="1553607" y="685800"/>
                </a:cubicBezTo>
                <a:cubicBezTo>
                  <a:pt x="1534948" y="711923"/>
                  <a:pt x="1510893" y="722412"/>
                  <a:pt x="1486932" y="742950"/>
                </a:cubicBezTo>
                <a:cubicBezTo>
                  <a:pt x="1476705" y="751716"/>
                  <a:pt x="1466981" y="761177"/>
                  <a:pt x="1458357" y="771525"/>
                </a:cubicBezTo>
                <a:cubicBezTo>
                  <a:pt x="1424300" y="812393"/>
                  <a:pt x="1456268" y="790729"/>
                  <a:pt x="1410732" y="828675"/>
                </a:cubicBezTo>
                <a:cubicBezTo>
                  <a:pt x="1362747" y="868662"/>
                  <a:pt x="1371739" y="830014"/>
                  <a:pt x="1315482" y="914400"/>
                </a:cubicBezTo>
                <a:cubicBezTo>
                  <a:pt x="1290082" y="952500"/>
                  <a:pt x="1305957" y="936625"/>
                  <a:pt x="1267857" y="962025"/>
                </a:cubicBezTo>
                <a:cubicBezTo>
                  <a:pt x="1223407" y="1028700"/>
                  <a:pt x="1248807" y="1006475"/>
                  <a:pt x="1201182" y="1038225"/>
                </a:cubicBezTo>
                <a:cubicBezTo>
                  <a:pt x="1146587" y="1120117"/>
                  <a:pt x="1219282" y="1023745"/>
                  <a:pt x="1153557" y="1076325"/>
                </a:cubicBezTo>
                <a:cubicBezTo>
                  <a:pt x="1144618" y="1083476"/>
                  <a:pt x="1142165" y="1096391"/>
                  <a:pt x="1134507" y="1104900"/>
                </a:cubicBezTo>
                <a:cubicBezTo>
                  <a:pt x="1078430" y="1167208"/>
                  <a:pt x="1087176" y="1158679"/>
                  <a:pt x="1039257" y="1190625"/>
                </a:cubicBezTo>
                <a:cubicBezTo>
                  <a:pt x="1032907" y="1200150"/>
                  <a:pt x="1028302" y="1211105"/>
                  <a:pt x="1020207" y="1219200"/>
                </a:cubicBezTo>
                <a:cubicBezTo>
                  <a:pt x="1012112" y="1227295"/>
                  <a:pt x="997982" y="1228725"/>
                  <a:pt x="991632" y="1238250"/>
                </a:cubicBezTo>
                <a:cubicBezTo>
                  <a:pt x="954043" y="1294633"/>
                  <a:pt x="1014182" y="1265658"/>
                  <a:pt x="953532" y="1285875"/>
                </a:cubicBezTo>
                <a:cubicBezTo>
                  <a:pt x="947182" y="1304925"/>
                  <a:pt x="945621" y="1326317"/>
                  <a:pt x="934482" y="1343025"/>
                </a:cubicBezTo>
                <a:cubicBezTo>
                  <a:pt x="888910" y="1411383"/>
                  <a:pt x="912571" y="1383986"/>
                  <a:pt x="867807" y="1428750"/>
                </a:cubicBezTo>
                <a:cubicBezTo>
                  <a:pt x="858261" y="1457389"/>
                  <a:pt x="859748" y="1461281"/>
                  <a:pt x="839232" y="1485900"/>
                </a:cubicBezTo>
                <a:cubicBezTo>
                  <a:pt x="830608" y="1496248"/>
                  <a:pt x="819281" y="1504127"/>
                  <a:pt x="810657" y="1514475"/>
                </a:cubicBezTo>
                <a:cubicBezTo>
                  <a:pt x="803328" y="1523269"/>
                  <a:pt x="799702" y="1534955"/>
                  <a:pt x="791607" y="1543050"/>
                </a:cubicBezTo>
                <a:cubicBezTo>
                  <a:pt x="780382" y="1554275"/>
                  <a:pt x="764054" y="1559760"/>
                  <a:pt x="753507" y="1571625"/>
                </a:cubicBezTo>
                <a:cubicBezTo>
                  <a:pt x="672689" y="1662545"/>
                  <a:pt x="752641" y="1603952"/>
                  <a:pt x="686832" y="1647825"/>
                </a:cubicBezTo>
                <a:cubicBezTo>
                  <a:pt x="662891" y="1719649"/>
                  <a:pt x="697971" y="1633902"/>
                  <a:pt x="648732" y="1695450"/>
                </a:cubicBezTo>
                <a:cubicBezTo>
                  <a:pt x="642460" y="1703290"/>
                  <a:pt x="644776" y="1715671"/>
                  <a:pt x="639207" y="1724025"/>
                </a:cubicBezTo>
                <a:cubicBezTo>
                  <a:pt x="631735" y="1735233"/>
                  <a:pt x="619398" y="1742373"/>
                  <a:pt x="610632" y="1752600"/>
                </a:cubicBezTo>
                <a:cubicBezTo>
                  <a:pt x="600301" y="1764653"/>
                  <a:pt x="592388" y="1778647"/>
                  <a:pt x="582057" y="1790700"/>
                </a:cubicBezTo>
                <a:cubicBezTo>
                  <a:pt x="573291" y="1800927"/>
                  <a:pt x="561312" y="1808314"/>
                  <a:pt x="553482" y="1819275"/>
                </a:cubicBezTo>
                <a:cubicBezTo>
                  <a:pt x="545229" y="1830829"/>
                  <a:pt x="541477" y="1845047"/>
                  <a:pt x="534432" y="1857375"/>
                </a:cubicBezTo>
                <a:cubicBezTo>
                  <a:pt x="528752" y="1867314"/>
                  <a:pt x="520502" y="1875711"/>
                  <a:pt x="515382" y="1885950"/>
                </a:cubicBezTo>
                <a:cubicBezTo>
                  <a:pt x="510892" y="1894930"/>
                  <a:pt x="510733" y="1905748"/>
                  <a:pt x="505857" y="1914525"/>
                </a:cubicBezTo>
                <a:cubicBezTo>
                  <a:pt x="494738" y="1934539"/>
                  <a:pt x="467757" y="1971675"/>
                  <a:pt x="467757" y="1971675"/>
                </a:cubicBezTo>
                <a:cubicBezTo>
                  <a:pt x="443308" y="2069472"/>
                  <a:pt x="476539" y="1948257"/>
                  <a:pt x="439182" y="2047875"/>
                </a:cubicBezTo>
                <a:cubicBezTo>
                  <a:pt x="433491" y="2063051"/>
                  <a:pt x="428989" y="2098608"/>
                  <a:pt x="420132" y="2114550"/>
                </a:cubicBezTo>
                <a:cubicBezTo>
                  <a:pt x="409013" y="2134564"/>
                  <a:pt x="389272" y="2149980"/>
                  <a:pt x="382032" y="2171700"/>
                </a:cubicBezTo>
                <a:cubicBezTo>
                  <a:pt x="378857" y="2181225"/>
                  <a:pt x="375265" y="2190621"/>
                  <a:pt x="372507" y="2200275"/>
                </a:cubicBezTo>
                <a:cubicBezTo>
                  <a:pt x="368911" y="2212862"/>
                  <a:pt x="368836" y="2226666"/>
                  <a:pt x="362982" y="2238375"/>
                </a:cubicBezTo>
                <a:cubicBezTo>
                  <a:pt x="352743" y="2258853"/>
                  <a:pt x="333385" y="2274267"/>
                  <a:pt x="324882" y="2295525"/>
                </a:cubicBezTo>
                <a:cubicBezTo>
                  <a:pt x="306302" y="2341974"/>
                  <a:pt x="295180" y="2373604"/>
                  <a:pt x="267732" y="2419350"/>
                </a:cubicBezTo>
                <a:cubicBezTo>
                  <a:pt x="258207" y="2435225"/>
                  <a:pt x="246818" y="2450121"/>
                  <a:pt x="239157" y="2466975"/>
                </a:cubicBezTo>
                <a:cubicBezTo>
                  <a:pt x="230848" y="2485256"/>
                  <a:pt x="229087" y="2506164"/>
                  <a:pt x="220107" y="2524125"/>
                </a:cubicBezTo>
                <a:cubicBezTo>
                  <a:pt x="195937" y="2572464"/>
                  <a:pt x="208933" y="2550411"/>
                  <a:pt x="182007" y="2590800"/>
                </a:cubicBezTo>
                <a:cubicBezTo>
                  <a:pt x="162183" y="2670094"/>
                  <a:pt x="186321" y="2591696"/>
                  <a:pt x="153432" y="2657475"/>
                </a:cubicBezTo>
                <a:cubicBezTo>
                  <a:pt x="141572" y="2681196"/>
                  <a:pt x="142405" y="2712617"/>
                  <a:pt x="124857" y="2733675"/>
                </a:cubicBezTo>
                <a:cubicBezTo>
                  <a:pt x="118429" y="2741388"/>
                  <a:pt x="105807" y="2740025"/>
                  <a:pt x="96282" y="2743200"/>
                </a:cubicBezTo>
                <a:cubicBezTo>
                  <a:pt x="93107" y="2752725"/>
                  <a:pt x="89515" y="2762121"/>
                  <a:pt x="86757" y="2771775"/>
                </a:cubicBezTo>
                <a:cubicBezTo>
                  <a:pt x="82688" y="2786017"/>
                  <a:pt x="75320" y="2823225"/>
                  <a:pt x="67707" y="2838450"/>
                </a:cubicBezTo>
                <a:cubicBezTo>
                  <a:pt x="62587" y="2848689"/>
                  <a:pt x="55007" y="2857500"/>
                  <a:pt x="48657" y="2867025"/>
                </a:cubicBezTo>
                <a:cubicBezTo>
                  <a:pt x="44411" y="2892501"/>
                  <a:pt x="36263" y="2945175"/>
                  <a:pt x="29607" y="2971800"/>
                </a:cubicBezTo>
                <a:cubicBezTo>
                  <a:pt x="27172" y="2981540"/>
                  <a:pt x="22517" y="2990635"/>
                  <a:pt x="20082" y="3000375"/>
                </a:cubicBezTo>
                <a:cubicBezTo>
                  <a:pt x="16155" y="3016081"/>
                  <a:pt x="14069" y="3032196"/>
                  <a:pt x="10557" y="3048000"/>
                </a:cubicBezTo>
                <a:cubicBezTo>
                  <a:pt x="7717" y="3060779"/>
                  <a:pt x="1903" y="3073038"/>
                  <a:pt x="1032" y="3086100"/>
                </a:cubicBezTo>
                <a:cubicBezTo>
                  <a:pt x="-1291" y="3120948"/>
                  <a:pt x="1032" y="3155950"/>
                  <a:pt x="1032" y="3190875"/>
                </a:cubicBezTo>
              </a:path>
            </a:pathLst>
          </a:custGeom>
          <a:noFill/>
          <a:ln w="44450">
            <a:solidFill>
              <a:srgbClr val="00B05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reeform 157"/>
          <p:cNvSpPr/>
          <p:nvPr/>
        </p:nvSpPr>
        <p:spPr>
          <a:xfrm>
            <a:off x="4724400" y="2552700"/>
            <a:ext cx="1000252" cy="1619250"/>
          </a:xfrm>
          <a:custGeom>
            <a:avLst/>
            <a:gdLst>
              <a:gd name="connsiteX0" fmla="*/ 0 w 1000252"/>
              <a:gd name="connsiteY0" fmla="*/ 0 h 1619250"/>
              <a:gd name="connsiteX1" fmla="*/ 66675 w 1000252"/>
              <a:gd name="connsiteY1" fmla="*/ 28575 h 1619250"/>
              <a:gd name="connsiteX2" fmla="*/ 95250 w 1000252"/>
              <a:gd name="connsiteY2" fmla="*/ 47625 h 1619250"/>
              <a:gd name="connsiteX3" fmla="*/ 142875 w 1000252"/>
              <a:gd name="connsiteY3" fmla="*/ 66675 h 1619250"/>
              <a:gd name="connsiteX4" fmla="*/ 238125 w 1000252"/>
              <a:gd name="connsiteY4" fmla="*/ 95250 h 1619250"/>
              <a:gd name="connsiteX5" fmla="*/ 304800 w 1000252"/>
              <a:gd name="connsiteY5" fmla="*/ 114300 h 1619250"/>
              <a:gd name="connsiteX6" fmla="*/ 381000 w 1000252"/>
              <a:gd name="connsiteY6" fmla="*/ 133350 h 1619250"/>
              <a:gd name="connsiteX7" fmla="*/ 409575 w 1000252"/>
              <a:gd name="connsiteY7" fmla="*/ 152400 h 1619250"/>
              <a:gd name="connsiteX8" fmla="*/ 447675 w 1000252"/>
              <a:gd name="connsiteY8" fmla="*/ 161925 h 1619250"/>
              <a:gd name="connsiteX9" fmla="*/ 476250 w 1000252"/>
              <a:gd name="connsiteY9" fmla="*/ 171450 h 1619250"/>
              <a:gd name="connsiteX10" fmla="*/ 504825 w 1000252"/>
              <a:gd name="connsiteY10" fmla="*/ 200025 h 1619250"/>
              <a:gd name="connsiteX11" fmla="*/ 542925 w 1000252"/>
              <a:gd name="connsiteY11" fmla="*/ 209550 h 1619250"/>
              <a:gd name="connsiteX12" fmla="*/ 571500 w 1000252"/>
              <a:gd name="connsiteY12" fmla="*/ 219075 h 1619250"/>
              <a:gd name="connsiteX13" fmla="*/ 600075 w 1000252"/>
              <a:gd name="connsiteY13" fmla="*/ 238125 h 1619250"/>
              <a:gd name="connsiteX14" fmla="*/ 657225 w 1000252"/>
              <a:gd name="connsiteY14" fmla="*/ 257175 h 1619250"/>
              <a:gd name="connsiteX15" fmla="*/ 685800 w 1000252"/>
              <a:gd name="connsiteY15" fmla="*/ 285750 h 1619250"/>
              <a:gd name="connsiteX16" fmla="*/ 762000 w 1000252"/>
              <a:gd name="connsiteY16" fmla="*/ 333375 h 1619250"/>
              <a:gd name="connsiteX17" fmla="*/ 790575 w 1000252"/>
              <a:gd name="connsiteY17" fmla="*/ 352425 h 1619250"/>
              <a:gd name="connsiteX18" fmla="*/ 838200 w 1000252"/>
              <a:gd name="connsiteY18" fmla="*/ 371475 h 1619250"/>
              <a:gd name="connsiteX19" fmla="*/ 885825 w 1000252"/>
              <a:gd name="connsiteY19" fmla="*/ 419100 h 1619250"/>
              <a:gd name="connsiteX20" fmla="*/ 933450 w 1000252"/>
              <a:gd name="connsiteY20" fmla="*/ 466725 h 1619250"/>
              <a:gd name="connsiteX21" fmla="*/ 942975 w 1000252"/>
              <a:gd name="connsiteY21" fmla="*/ 504825 h 1619250"/>
              <a:gd name="connsiteX22" fmla="*/ 962025 w 1000252"/>
              <a:gd name="connsiteY22" fmla="*/ 533400 h 1619250"/>
              <a:gd name="connsiteX23" fmla="*/ 981075 w 1000252"/>
              <a:gd name="connsiteY23" fmla="*/ 571500 h 1619250"/>
              <a:gd name="connsiteX24" fmla="*/ 1000125 w 1000252"/>
              <a:gd name="connsiteY24" fmla="*/ 628650 h 1619250"/>
              <a:gd name="connsiteX25" fmla="*/ 971550 w 1000252"/>
              <a:gd name="connsiteY25" fmla="*/ 866775 h 1619250"/>
              <a:gd name="connsiteX26" fmla="*/ 923925 w 1000252"/>
              <a:gd name="connsiteY26" fmla="*/ 933450 h 1619250"/>
              <a:gd name="connsiteX27" fmla="*/ 895350 w 1000252"/>
              <a:gd name="connsiteY27" fmla="*/ 952500 h 1619250"/>
              <a:gd name="connsiteX28" fmla="*/ 857250 w 1000252"/>
              <a:gd name="connsiteY28" fmla="*/ 981075 h 1619250"/>
              <a:gd name="connsiteX29" fmla="*/ 828675 w 1000252"/>
              <a:gd name="connsiteY29" fmla="*/ 1009650 h 1619250"/>
              <a:gd name="connsiteX30" fmla="*/ 790575 w 1000252"/>
              <a:gd name="connsiteY30" fmla="*/ 1028700 h 1619250"/>
              <a:gd name="connsiteX31" fmla="*/ 742950 w 1000252"/>
              <a:gd name="connsiteY31" fmla="*/ 1057275 h 1619250"/>
              <a:gd name="connsiteX32" fmla="*/ 714375 w 1000252"/>
              <a:gd name="connsiteY32" fmla="*/ 1066800 h 1619250"/>
              <a:gd name="connsiteX33" fmla="*/ 657225 w 1000252"/>
              <a:gd name="connsiteY33" fmla="*/ 1114425 h 1619250"/>
              <a:gd name="connsiteX34" fmla="*/ 619125 w 1000252"/>
              <a:gd name="connsiteY34" fmla="*/ 1123950 h 1619250"/>
              <a:gd name="connsiteX35" fmla="*/ 590550 w 1000252"/>
              <a:gd name="connsiteY35" fmla="*/ 1143000 h 1619250"/>
              <a:gd name="connsiteX36" fmla="*/ 533400 w 1000252"/>
              <a:gd name="connsiteY36" fmla="*/ 1162050 h 1619250"/>
              <a:gd name="connsiteX37" fmla="*/ 476250 w 1000252"/>
              <a:gd name="connsiteY37" fmla="*/ 1200150 h 1619250"/>
              <a:gd name="connsiteX38" fmla="*/ 419100 w 1000252"/>
              <a:gd name="connsiteY38" fmla="*/ 1247775 h 1619250"/>
              <a:gd name="connsiteX39" fmla="*/ 361950 w 1000252"/>
              <a:gd name="connsiteY39" fmla="*/ 1314450 h 1619250"/>
              <a:gd name="connsiteX40" fmla="*/ 333375 w 1000252"/>
              <a:gd name="connsiteY40" fmla="*/ 1343025 h 1619250"/>
              <a:gd name="connsiteX41" fmla="*/ 314325 w 1000252"/>
              <a:gd name="connsiteY41" fmla="*/ 1409700 h 1619250"/>
              <a:gd name="connsiteX42" fmla="*/ 295275 w 1000252"/>
              <a:gd name="connsiteY42" fmla="*/ 1457325 h 1619250"/>
              <a:gd name="connsiteX43" fmla="*/ 276225 w 1000252"/>
              <a:gd name="connsiteY43" fmla="*/ 1552575 h 1619250"/>
              <a:gd name="connsiteX44" fmla="*/ 257175 w 1000252"/>
              <a:gd name="connsiteY44" fmla="*/ 161925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00252" h="1619250">
                <a:moveTo>
                  <a:pt x="0" y="0"/>
                </a:moveTo>
                <a:cubicBezTo>
                  <a:pt x="22225" y="9525"/>
                  <a:pt x="45048" y="17761"/>
                  <a:pt x="66675" y="28575"/>
                </a:cubicBezTo>
                <a:cubicBezTo>
                  <a:pt x="76914" y="33695"/>
                  <a:pt x="85011" y="42505"/>
                  <a:pt x="95250" y="47625"/>
                </a:cubicBezTo>
                <a:cubicBezTo>
                  <a:pt x="110543" y="55271"/>
                  <a:pt x="126807" y="60832"/>
                  <a:pt x="142875" y="66675"/>
                </a:cubicBezTo>
                <a:cubicBezTo>
                  <a:pt x="211336" y="91570"/>
                  <a:pt x="181267" y="79743"/>
                  <a:pt x="238125" y="95250"/>
                </a:cubicBezTo>
                <a:cubicBezTo>
                  <a:pt x="260425" y="101332"/>
                  <a:pt x="282466" y="108344"/>
                  <a:pt x="304800" y="114300"/>
                </a:cubicBezTo>
                <a:cubicBezTo>
                  <a:pt x="330098" y="121046"/>
                  <a:pt x="381000" y="133350"/>
                  <a:pt x="381000" y="133350"/>
                </a:cubicBezTo>
                <a:cubicBezTo>
                  <a:pt x="390525" y="139700"/>
                  <a:pt x="399053" y="147891"/>
                  <a:pt x="409575" y="152400"/>
                </a:cubicBezTo>
                <a:cubicBezTo>
                  <a:pt x="421607" y="157557"/>
                  <a:pt x="435088" y="158329"/>
                  <a:pt x="447675" y="161925"/>
                </a:cubicBezTo>
                <a:cubicBezTo>
                  <a:pt x="457329" y="164683"/>
                  <a:pt x="466725" y="168275"/>
                  <a:pt x="476250" y="171450"/>
                </a:cubicBezTo>
                <a:cubicBezTo>
                  <a:pt x="485775" y="180975"/>
                  <a:pt x="493129" y="193342"/>
                  <a:pt x="504825" y="200025"/>
                </a:cubicBezTo>
                <a:cubicBezTo>
                  <a:pt x="516191" y="206520"/>
                  <a:pt x="530338" y="205954"/>
                  <a:pt x="542925" y="209550"/>
                </a:cubicBezTo>
                <a:cubicBezTo>
                  <a:pt x="552579" y="212308"/>
                  <a:pt x="562520" y="214585"/>
                  <a:pt x="571500" y="219075"/>
                </a:cubicBezTo>
                <a:cubicBezTo>
                  <a:pt x="581739" y="224195"/>
                  <a:pt x="589614" y="233476"/>
                  <a:pt x="600075" y="238125"/>
                </a:cubicBezTo>
                <a:cubicBezTo>
                  <a:pt x="618425" y="246280"/>
                  <a:pt x="657225" y="257175"/>
                  <a:pt x="657225" y="257175"/>
                </a:cubicBezTo>
                <a:cubicBezTo>
                  <a:pt x="666750" y="266700"/>
                  <a:pt x="674906" y="277827"/>
                  <a:pt x="685800" y="285750"/>
                </a:cubicBezTo>
                <a:cubicBezTo>
                  <a:pt x="710024" y="303367"/>
                  <a:pt x="737078" y="316760"/>
                  <a:pt x="762000" y="333375"/>
                </a:cubicBezTo>
                <a:cubicBezTo>
                  <a:pt x="771525" y="339725"/>
                  <a:pt x="780336" y="347305"/>
                  <a:pt x="790575" y="352425"/>
                </a:cubicBezTo>
                <a:cubicBezTo>
                  <a:pt x="805868" y="360071"/>
                  <a:pt x="822325" y="365125"/>
                  <a:pt x="838200" y="371475"/>
                </a:cubicBezTo>
                <a:cubicBezTo>
                  <a:pt x="889000" y="447675"/>
                  <a:pt x="822325" y="355600"/>
                  <a:pt x="885825" y="419100"/>
                </a:cubicBezTo>
                <a:cubicBezTo>
                  <a:pt x="949325" y="482600"/>
                  <a:pt x="857250" y="415925"/>
                  <a:pt x="933450" y="466725"/>
                </a:cubicBezTo>
                <a:cubicBezTo>
                  <a:pt x="936625" y="479425"/>
                  <a:pt x="937818" y="492793"/>
                  <a:pt x="942975" y="504825"/>
                </a:cubicBezTo>
                <a:cubicBezTo>
                  <a:pt x="947484" y="515347"/>
                  <a:pt x="956345" y="523461"/>
                  <a:pt x="962025" y="533400"/>
                </a:cubicBezTo>
                <a:cubicBezTo>
                  <a:pt x="969070" y="545728"/>
                  <a:pt x="975802" y="558317"/>
                  <a:pt x="981075" y="571500"/>
                </a:cubicBezTo>
                <a:cubicBezTo>
                  <a:pt x="988533" y="590144"/>
                  <a:pt x="1000125" y="628650"/>
                  <a:pt x="1000125" y="628650"/>
                </a:cubicBezTo>
                <a:cubicBezTo>
                  <a:pt x="999383" y="642757"/>
                  <a:pt x="1006433" y="814451"/>
                  <a:pt x="971550" y="866775"/>
                </a:cubicBezTo>
                <a:cubicBezTo>
                  <a:pt x="960733" y="883000"/>
                  <a:pt x="935740" y="921635"/>
                  <a:pt x="923925" y="933450"/>
                </a:cubicBezTo>
                <a:cubicBezTo>
                  <a:pt x="915830" y="941545"/>
                  <a:pt x="904665" y="945846"/>
                  <a:pt x="895350" y="952500"/>
                </a:cubicBezTo>
                <a:cubicBezTo>
                  <a:pt x="882432" y="961727"/>
                  <a:pt x="869303" y="970744"/>
                  <a:pt x="857250" y="981075"/>
                </a:cubicBezTo>
                <a:cubicBezTo>
                  <a:pt x="847023" y="989841"/>
                  <a:pt x="839636" y="1001820"/>
                  <a:pt x="828675" y="1009650"/>
                </a:cubicBezTo>
                <a:cubicBezTo>
                  <a:pt x="817121" y="1017903"/>
                  <a:pt x="802987" y="1021804"/>
                  <a:pt x="790575" y="1028700"/>
                </a:cubicBezTo>
                <a:cubicBezTo>
                  <a:pt x="774391" y="1037691"/>
                  <a:pt x="759509" y="1048996"/>
                  <a:pt x="742950" y="1057275"/>
                </a:cubicBezTo>
                <a:cubicBezTo>
                  <a:pt x="733970" y="1061765"/>
                  <a:pt x="723355" y="1062310"/>
                  <a:pt x="714375" y="1066800"/>
                </a:cubicBezTo>
                <a:cubicBezTo>
                  <a:pt x="580440" y="1133768"/>
                  <a:pt x="804684" y="1030163"/>
                  <a:pt x="657225" y="1114425"/>
                </a:cubicBezTo>
                <a:cubicBezTo>
                  <a:pt x="645859" y="1120920"/>
                  <a:pt x="631825" y="1120775"/>
                  <a:pt x="619125" y="1123950"/>
                </a:cubicBezTo>
                <a:cubicBezTo>
                  <a:pt x="609600" y="1130300"/>
                  <a:pt x="601011" y="1138351"/>
                  <a:pt x="590550" y="1143000"/>
                </a:cubicBezTo>
                <a:cubicBezTo>
                  <a:pt x="572200" y="1151155"/>
                  <a:pt x="550108" y="1150911"/>
                  <a:pt x="533400" y="1162050"/>
                </a:cubicBezTo>
                <a:lnTo>
                  <a:pt x="476250" y="1200150"/>
                </a:lnTo>
                <a:cubicBezTo>
                  <a:pt x="438695" y="1256482"/>
                  <a:pt x="480622" y="1203830"/>
                  <a:pt x="419100" y="1247775"/>
                </a:cubicBezTo>
                <a:cubicBezTo>
                  <a:pt x="392977" y="1266434"/>
                  <a:pt x="382488" y="1290489"/>
                  <a:pt x="361950" y="1314450"/>
                </a:cubicBezTo>
                <a:cubicBezTo>
                  <a:pt x="353184" y="1324677"/>
                  <a:pt x="342900" y="1333500"/>
                  <a:pt x="333375" y="1343025"/>
                </a:cubicBezTo>
                <a:cubicBezTo>
                  <a:pt x="325869" y="1373049"/>
                  <a:pt x="324574" y="1382371"/>
                  <a:pt x="314325" y="1409700"/>
                </a:cubicBezTo>
                <a:cubicBezTo>
                  <a:pt x="308322" y="1425709"/>
                  <a:pt x="299680" y="1440804"/>
                  <a:pt x="295275" y="1457325"/>
                </a:cubicBezTo>
                <a:cubicBezTo>
                  <a:pt x="286932" y="1488611"/>
                  <a:pt x="286464" y="1521858"/>
                  <a:pt x="276225" y="1552575"/>
                </a:cubicBezTo>
                <a:cubicBezTo>
                  <a:pt x="256171" y="1612737"/>
                  <a:pt x="257175" y="1589645"/>
                  <a:pt x="257175" y="1619250"/>
                </a:cubicBezTo>
              </a:path>
            </a:pathLst>
          </a:custGeom>
          <a:noFill/>
          <a:ln w="44450">
            <a:solidFill>
              <a:srgbClr val="FF00FF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0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8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9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2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2" grpId="0" build="p"/>
      <p:bldP spid="40" grpId="0"/>
      <p:bldP spid="150" grpId="0"/>
      <p:bldP spid="62" grpId="0" animBg="1"/>
      <p:bldP spid="152" grpId="0" animBg="1"/>
      <p:bldP spid="153" grpId="0" animBg="1"/>
      <p:bldP spid="154" grpId="0"/>
      <p:bldP spid="155" grpId="0" animBg="1"/>
      <p:bldP spid="15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34"/>
          <p:cNvSpPr/>
          <p:nvPr/>
        </p:nvSpPr>
        <p:spPr>
          <a:xfrm>
            <a:off x="764771" y="2584497"/>
            <a:ext cx="3632662" cy="3392354"/>
          </a:xfrm>
          <a:custGeom>
            <a:avLst/>
            <a:gdLst>
              <a:gd name="connsiteX0" fmla="*/ 1022465 w 3632662"/>
              <a:gd name="connsiteY0" fmla="*/ 757219 h 3392354"/>
              <a:gd name="connsiteX1" fmla="*/ 1005840 w 3632662"/>
              <a:gd name="connsiteY1" fmla="*/ 798783 h 3392354"/>
              <a:gd name="connsiteX2" fmla="*/ 972589 w 3632662"/>
              <a:gd name="connsiteY2" fmla="*/ 840347 h 3392354"/>
              <a:gd name="connsiteX3" fmla="*/ 922713 w 3632662"/>
              <a:gd name="connsiteY3" fmla="*/ 906848 h 3392354"/>
              <a:gd name="connsiteX4" fmla="*/ 914400 w 3632662"/>
              <a:gd name="connsiteY4" fmla="*/ 940099 h 3392354"/>
              <a:gd name="connsiteX5" fmla="*/ 889462 w 3632662"/>
              <a:gd name="connsiteY5" fmla="*/ 956725 h 3392354"/>
              <a:gd name="connsiteX6" fmla="*/ 856211 w 3632662"/>
              <a:gd name="connsiteY6" fmla="*/ 989976 h 3392354"/>
              <a:gd name="connsiteX7" fmla="*/ 831273 w 3632662"/>
              <a:gd name="connsiteY7" fmla="*/ 1056478 h 3392354"/>
              <a:gd name="connsiteX8" fmla="*/ 798022 w 3632662"/>
              <a:gd name="connsiteY8" fmla="*/ 1106354 h 3392354"/>
              <a:gd name="connsiteX9" fmla="*/ 781396 w 3632662"/>
              <a:gd name="connsiteY9" fmla="*/ 1139605 h 3392354"/>
              <a:gd name="connsiteX10" fmla="*/ 756458 w 3632662"/>
              <a:gd name="connsiteY10" fmla="*/ 1164543 h 3392354"/>
              <a:gd name="connsiteX11" fmla="*/ 665018 w 3632662"/>
              <a:gd name="connsiteY11" fmla="*/ 1272608 h 3392354"/>
              <a:gd name="connsiteX12" fmla="*/ 648393 w 3632662"/>
              <a:gd name="connsiteY12" fmla="*/ 1314172 h 3392354"/>
              <a:gd name="connsiteX13" fmla="*/ 631767 w 3632662"/>
              <a:gd name="connsiteY13" fmla="*/ 1330798 h 3392354"/>
              <a:gd name="connsiteX14" fmla="*/ 606829 w 3632662"/>
              <a:gd name="connsiteY14" fmla="*/ 1364048 h 3392354"/>
              <a:gd name="connsiteX15" fmla="*/ 573578 w 3632662"/>
              <a:gd name="connsiteY15" fmla="*/ 1397299 h 3392354"/>
              <a:gd name="connsiteX16" fmla="*/ 507076 w 3632662"/>
              <a:gd name="connsiteY16" fmla="*/ 1463801 h 3392354"/>
              <a:gd name="connsiteX17" fmla="*/ 465513 w 3632662"/>
              <a:gd name="connsiteY17" fmla="*/ 1505365 h 3392354"/>
              <a:gd name="connsiteX18" fmla="*/ 415636 w 3632662"/>
              <a:gd name="connsiteY18" fmla="*/ 1563554 h 3392354"/>
              <a:gd name="connsiteX19" fmla="*/ 407324 w 3632662"/>
              <a:gd name="connsiteY19" fmla="*/ 1588492 h 3392354"/>
              <a:gd name="connsiteX20" fmla="*/ 357447 w 3632662"/>
              <a:gd name="connsiteY20" fmla="*/ 1646681 h 3392354"/>
              <a:gd name="connsiteX21" fmla="*/ 340822 w 3632662"/>
              <a:gd name="connsiteY21" fmla="*/ 1671619 h 3392354"/>
              <a:gd name="connsiteX22" fmla="*/ 315884 w 3632662"/>
              <a:gd name="connsiteY22" fmla="*/ 1738121 h 3392354"/>
              <a:gd name="connsiteX23" fmla="*/ 282633 w 3632662"/>
              <a:gd name="connsiteY23" fmla="*/ 1796310 h 3392354"/>
              <a:gd name="connsiteX24" fmla="*/ 274320 w 3632662"/>
              <a:gd name="connsiteY24" fmla="*/ 1829561 h 3392354"/>
              <a:gd name="connsiteX25" fmla="*/ 241069 w 3632662"/>
              <a:gd name="connsiteY25" fmla="*/ 1896063 h 3392354"/>
              <a:gd name="connsiteX26" fmla="*/ 232756 w 3632662"/>
              <a:gd name="connsiteY26" fmla="*/ 1929314 h 3392354"/>
              <a:gd name="connsiteX27" fmla="*/ 224444 w 3632662"/>
              <a:gd name="connsiteY27" fmla="*/ 1954252 h 3392354"/>
              <a:gd name="connsiteX28" fmla="*/ 207818 w 3632662"/>
              <a:gd name="connsiteY28" fmla="*/ 2029067 h 3392354"/>
              <a:gd name="connsiteX29" fmla="*/ 199505 w 3632662"/>
              <a:gd name="connsiteY29" fmla="*/ 2054005 h 3392354"/>
              <a:gd name="connsiteX30" fmla="*/ 191193 w 3632662"/>
              <a:gd name="connsiteY30" fmla="*/ 2095568 h 3392354"/>
              <a:gd name="connsiteX31" fmla="*/ 182880 w 3632662"/>
              <a:gd name="connsiteY31" fmla="*/ 2128819 h 3392354"/>
              <a:gd name="connsiteX32" fmla="*/ 166254 w 3632662"/>
              <a:gd name="connsiteY32" fmla="*/ 2311699 h 3392354"/>
              <a:gd name="connsiteX33" fmla="*/ 149629 w 3632662"/>
              <a:gd name="connsiteY33" fmla="*/ 2378201 h 3392354"/>
              <a:gd name="connsiteX34" fmla="*/ 133004 w 3632662"/>
              <a:gd name="connsiteY34" fmla="*/ 2428078 h 3392354"/>
              <a:gd name="connsiteX35" fmla="*/ 124691 w 3632662"/>
              <a:gd name="connsiteY35" fmla="*/ 2477954 h 3392354"/>
              <a:gd name="connsiteX36" fmla="*/ 108065 w 3632662"/>
              <a:gd name="connsiteY36" fmla="*/ 2527830 h 3392354"/>
              <a:gd name="connsiteX37" fmla="*/ 99753 w 3632662"/>
              <a:gd name="connsiteY37" fmla="*/ 2552768 h 3392354"/>
              <a:gd name="connsiteX38" fmla="*/ 83127 w 3632662"/>
              <a:gd name="connsiteY38" fmla="*/ 2602645 h 3392354"/>
              <a:gd name="connsiteX39" fmla="*/ 66502 w 3632662"/>
              <a:gd name="connsiteY39" fmla="*/ 2627583 h 3392354"/>
              <a:gd name="connsiteX40" fmla="*/ 49876 w 3632662"/>
              <a:gd name="connsiteY40" fmla="*/ 2677459 h 3392354"/>
              <a:gd name="connsiteX41" fmla="*/ 41564 w 3632662"/>
              <a:gd name="connsiteY41" fmla="*/ 2702398 h 3392354"/>
              <a:gd name="connsiteX42" fmla="*/ 33251 w 3632662"/>
              <a:gd name="connsiteY42" fmla="*/ 2735648 h 3392354"/>
              <a:gd name="connsiteX43" fmla="*/ 16625 w 3632662"/>
              <a:gd name="connsiteY43" fmla="*/ 2760587 h 3392354"/>
              <a:gd name="connsiteX44" fmla="*/ 0 w 3632662"/>
              <a:gd name="connsiteY44" fmla="*/ 2852027 h 3392354"/>
              <a:gd name="connsiteX45" fmla="*/ 8313 w 3632662"/>
              <a:gd name="connsiteY45" fmla="*/ 2993343 h 3392354"/>
              <a:gd name="connsiteX46" fmla="*/ 24938 w 3632662"/>
              <a:gd name="connsiteY46" fmla="*/ 3018281 h 3392354"/>
              <a:gd name="connsiteX47" fmla="*/ 49876 w 3632662"/>
              <a:gd name="connsiteY47" fmla="*/ 3059845 h 3392354"/>
              <a:gd name="connsiteX48" fmla="*/ 83127 w 3632662"/>
              <a:gd name="connsiteY48" fmla="*/ 3109721 h 3392354"/>
              <a:gd name="connsiteX49" fmla="*/ 124691 w 3632662"/>
              <a:gd name="connsiteY49" fmla="*/ 3151285 h 3392354"/>
              <a:gd name="connsiteX50" fmla="*/ 149629 w 3632662"/>
              <a:gd name="connsiteY50" fmla="*/ 3167910 h 3392354"/>
              <a:gd name="connsiteX51" fmla="*/ 216131 w 3632662"/>
              <a:gd name="connsiteY51" fmla="*/ 3217787 h 3392354"/>
              <a:gd name="connsiteX52" fmla="*/ 249382 w 3632662"/>
              <a:gd name="connsiteY52" fmla="*/ 3251038 h 3392354"/>
              <a:gd name="connsiteX53" fmla="*/ 307571 w 3632662"/>
              <a:gd name="connsiteY53" fmla="*/ 3284288 h 3392354"/>
              <a:gd name="connsiteX54" fmla="*/ 407324 w 3632662"/>
              <a:gd name="connsiteY54" fmla="*/ 3325852 h 3392354"/>
              <a:gd name="connsiteX55" fmla="*/ 490451 w 3632662"/>
              <a:gd name="connsiteY55" fmla="*/ 3342478 h 3392354"/>
              <a:gd name="connsiteX56" fmla="*/ 515389 w 3632662"/>
              <a:gd name="connsiteY56" fmla="*/ 3350790 h 3392354"/>
              <a:gd name="connsiteX57" fmla="*/ 681644 w 3632662"/>
              <a:gd name="connsiteY57" fmla="*/ 3359103 h 3392354"/>
              <a:gd name="connsiteX58" fmla="*/ 781396 w 3632662"/>
              <a:gd name="connsiteY58" fmla="*/ 3367416 h 3392354"/>
              <a:gd name="connsiteX59" fmla="*/ 1005840 w 3632662"/>
              <a:gd name="connsiteY59" fmla="*/ 3375728 h 3392354"/>
              <a:gd name="connsiteX60" fmla="*/ 1097280 w 3632662"/>
              <a:gd name="connsiteY60" fmla="*/ 3384041 h 3392354"/>
              <a:gd name="connsiteX61" fmla="*/ 1155469 w 3632662"/>
              <a:gd name="connsiteY61" fmla="*/ 3392354 h 3392354"/>
              <a:gd name="connsiteX62" fmla="*/ 2103120 w 3632662"/>
              <a:gd name="connsiteY62" fmla="*/ 3384041 h 3392354"/>
              <a:gd name="connsiteX63" fmla="*/ 2136371 w 3632662"/>
              <a:gd name="connsiteY63" fmla="*/ 3367416 h 3392354"/>
              <a:gd name="connsiteX64" fmla="*/ 2177934 w 3632662"/>
              <a:gd name="connsiteY64" fmla="*/ 3359103 h 3392354"/>
              <a:gd name="connsiteX65" fmla="*/ 2277687 w 3632662"/>
              <a:gd name="connsiteY65" fmla="*/ 3342478 h 3392354"/>
              <a:gd name="connsiteX66" fmla="*/ 2302625 w 3632662"/>
              <a:gd name="connsiteY66" fmla="*/ 3325852 h 3392354"/>
              <a:gd name="connsiteX67" fmla="*/ 2576945 w 3632662"/>
              <a:gd name="connsiteY67" fmla="*/ 3325852 h 3392354"/>
              <a:gd name="connsiteX68" fmla="*/ 2635134 w 3632662"/>
              <a:gd name="connsiteY68" fmla="*/ 3334165 h 3392354"/>
              <a:gd name="connsiteX69" fmla="*/ 2701636 w 3632662"/>
              <a:gd name="connsiteY69" fmla="*/ 3350790 h 3392354"/>
              <a:gd name="connsiteX70" fmla="*/ 2793076 w 3632662"/>
              <a:gd name="connsiteY70" fmla="*/ 3342478 h 3392354"/>
              <a:gd name="connsiteX71" fmla="*/ 2826327 w 3632662"/>
              <a:gd name="connsiteY71" fmla="*/ 3325852 h 3392354"/>
              <a:gd name="connsiteX72" fmla="*/ 2876204 w 3632662"/>
              <a:gd name="connsiteY72" fmla="*/ 3251038 h 3392354"/>
              <a:gd name="connsiteX73" fmla="*/ 2892829 w 3632662"/>
              <a:gd name="connsiteY73" fmla="*/ 3234412 h 3392354"/>
              <a:gd name="connsiteX74" fmla="*/ 2909454 w 3632662"/>
              <a:gd name="connsiteY74" fmla="*/ 3184536 h 3392354"/>
              <a:gd name="connsiteX75" fmla="*/ 2951018 w 3632662"/>
              <a:gd name="connsiteY75" fmla="*/ 3109721 h 3392354"/>
              <a:gd name="connsiteX76" fmla="*/ 2975956 w 3632662"/>
              <a:gd name="connsiteY76" fmla="*/ 3068158 h 3392354"/>
              <a:gd name="connsiteX77" fmla="*/ 3017520 w 3632662"/>
              <a:gd name="connsiteY77" fmla="*/ 2976718 h 3392354"/>
              <a:gd name="connsiteX78" fmla="*/ 3034145 w 3632662"/>
              <a:gd name="connsiteY78" fmla="*/ 2960092 h 3392354"/>
              <a:gd name="connsiteX79" fmla="*/ 3042458 w 3632662"/>
              <a:gd name="connsiteY79" fmla="*/ 2926841 h 3392354"/>
              <a:gd name="connsiteX80" fmla="*/ 3100647 w 3632662"/>
              <a:gd name="connsiteY80" fmla="*/ 2843714 h 3392354"/>
              <a:gd name="connsiteX81" fmla="*/ 3133898 w 3632662"/>
              <a:gd name="connsiteY81" fmla="*/ 2785525 h 3392354"/>
              <a:gd name="connsiteX82" fmla="*/ 3158836 w 3632662"/>
              <a:gd name="connsiteY82" fmla="*/ 2735648 h 3392354"/>
              <a:gd name="connsiteX83" fmla="*/ 3208713 w 3632662"/>
              <a:gd name="connsiteY83" fmla="*/ 2669147 h 3392354"/>
              <a:gd name="connsiteX84" fmla="*/ 3233651 w 3632662"/>
              <a:gd name="connsiteY84" fmla="*/ 2627583 h 3392354"/>
              <a:gd name="connsiteX85" fmla="*/ 3250276 w 3632662"/>
              <a:gd name="connsiteY85" fmla="*/ 2594332 h 3392354"/>
              <a:gd name="connsiteX86" fmla="*/ 3266902 w 3632662"/>
              <a:gd name="connsiteY86" fmla="*/ 2577707 h 3392354"/>
              <a:gd name="connsiteX87" fmla="*/ 3300153 w 3632662"/>
              <a:gd name="connsiteY87" fmla="*/ 2536143 h 3392354"/>
              <a:gd name="connsiteX88" fmla="*/ 3316778 w 3632662"/>
              <a:gd name="connsiteY88" fmla="*/ 2502892 h 3392354"/>
              <a:gd name="connsiteX89" fmla="*/ 3333404 w 3632662"/>
              <a:gd name="connsiteY89" fmla="*/ 2477954 h 3392354"/>
              <a:gd name="connsiteX90" fmla="*/ 3391593 w 3632662"/>
              <a:gd name="connsiteY90" fmla="*/ 2419765 h 3392354"/>
              <a:gd name="connsiteX91" fmla="*/ 3408218 w 3632662"/>
              <a:gd name="connsiteY91" fmla="*/ 2386514 h 3392354"/>
              <a:gd name="connsiteX92" fmla="*/ 3416531 w 3632662"/>
              <a:gd name="connsiteY92" fmla="*/ 2353263 h 3392354"/>
              <a:gd name="connsiteX93" fmla="*/ 3458094 w 3632662"/>
              <a:gd name="connsiteY93" fmla="*/ 2286761 h 3392354"/>
              <a:gd name="connsiteX94" fmla="*/ 3507971 w 3632662"/>
              <a:gd name="connsiteY94" fmla="*/ 2195321 h 3392354"/>
              <a:gd name="connsiteX95" fmla="*/ 3516284 w 3632662"/>
              <a:gd name="connsiteY95" fmla="*/ 2162070 h 3392354"/>
              <a:gd name="connsiteX96" fmla="*/ 3524596 w 3632662"/>
              <a:gd name="connsiteY96" fmla="*/ 2120507 h 3392354"/>
              <a:gd name="connsiteX97" fmla="*/ 3541222 w 3632662"/>
              <a:gd name="connsiteY97" fmla="*/ 2054005 h 3392354"/>
              <a:gd name="connsiteX98" fmla="*/ 3557847 w 3632662"/>
              <a:gd name="connsiteY98" fmla="*/ 1995816 h 3392354"/>
              <a:gd name="connsiteX99" fmla="*/ 3566160 w 3632662"/>
              <a:gd name="connsiteY99" fmla="*/ 1962565 h 3392354"/>
              <a:gd name="connsiteX100" fmla="*/ 3582785 w 3632662"/>
              <a:gd name="connsiteY100" fmla="*/ 1937627 h 3392354"/>
              <a:gd name="connsiteX101" fmla="*/ 3599411 w 3632662"/>
              <a:gd name="connsiteY101" fmla="*/ 1871125 h 3392354"/>
              <a:gd name="connsiteX102" fmla="*/ 3607724 w 3632662"/>
              <a:gd name="connsiteY102" fmla="*/ 1846187 h 3392354"/>
              <a:gd name="connsiteX103" fmla="*/ 3616036 w 3632662"/>
              <a:gd name="connsiteY103" fmla="*/ 1812936 h 3392354"/>
              <a:gd name="connsiteX104" fmla="*/ 3624349 w 3632662"/>
              <a:gd name="connsiteY104" fmla="*/ 1729808 h 3392354"/>
              <a:gd name="connsiteX105" fmla="*/ 3632662 w 3632662"/>
              <a:gd name="connsiteY105" fmla="*/ 1671619 h 3392354"/>
              <a:gd name="connsiteX106" fmla="*/ 3624349 w 3632662"/>
              <a:gd name="connsiteY106" fmla="*/ 1214419 h 3392354"/>
              <a:gd name="connsiteX107" fmla="*/ 3607724 w 3632662"/>
              <a:gd name="connsiteY107" fmla="*/ 1189481 h 3392354"/>
              <a:gd name="connsiteX108" fmla="*/ 3591098 w 3632662"/>
              <a:gd name="connsiteY108" fmla="*/ 1156230 h 3392354"/>
              <a:gd name="connsiteX109" fmla="*/ 3549534 w 3632662"/>
              <a:gd name="connsiteY109" fmla="*/ 1089728 h 3392354"/>
              <a:gd name="connsiteX110" fmla="*/ 3532909 w 3632662"/>
              <a:gd name="connsiteY110" fmla="*/ 1056478 h 3392354"/>
              <a:gd name="connsiteX111" fmla="*/ 3499658 w 3632662"/>
              <a:gd name="connsiteY111" fmla="*/ 1031539 h 3392354"/>
              <a:gd name="connsiteX112" fmla="*/ 3474720 w 3632662"/>
              <a:gd name="connsiteY112" fmla="*/ 998288 h 3392354"/>
              <a:gd name="connsiteX113" fmla="*/ 3424844 w 3632662"/>
              <a:gd name="connsiteY113" fmla="*/ 956725 h 3392354"/>
              <a:gd name="connsiteX114" fmla="*/ 3391593 w 3632662"/>
              <a:gd name="connsiteY114" fmla="*/ 923474 h 3392354"/>
              <a:gd name="connsiteX115" fmla="*/ 3366654 w 3632662"/>
              <a:gd name="connsiteY115" fmla="*/ 906848 h 3392354"/>
              <a:gd name="connsiteX116" fmla="*/ 3325091 w 3632662"/>
              <a:gd name="connsiteY116" fmla="*/ 873598 h 3392354"/>
              <a:gd name="connsiteX117" fmla="*/ 3300153 w 3632662"/>
              <a:gd name="connsiteY117" fmla="*/ 856972 h 3392354"/>
              <a:gd name="connsiteX118" fmla="*/ 3250276 w 3632662"/>
              <a:gd name="connsiteY118" fmla="*/ 807096 h 3392354"/>
              <a:gd name="connsiteX119" fmla="*/ 3183774 w 3632662"/>
              <a:gd name="connsiteY119" fmla="*/ 765532 h 3392354"/>
              <a:gd name="connsiteX120" fmla="*/ 3158836 w 3632662"/>
              <a:gd name="connsiteY120" fmla="*/ 740594 h 3392354"/>
              <a:gd name="connsiteX121" fmla="*/ 3108960 w 3632662"/>
              <a:gd name="connsiteY121" fmla="*/ 715656 h 3392354"/>
              <a:gd name="connsiteX122" fmla="*/ 3092334 w 3632662"/>
              <a:gd name="connsiteY122" fmla="*/ 699030 h 3392354"/>
              <a:gd name="connsiteX123" fmla="*/ 3050771 w 3632662"/>
              <a:gd name="connsiteY123" fmla="*/ 665779 h 3392354"/>
              <a:gd name="connsiteX124" fmla="*/ 3000894 w 3632662"/>
              <a:gd name="connsiteY124" fmla="*/ 624216 h 3392354"/>
              <a:gd name="connsiteX125" fmla="*/ 2942705 w 3632662"/>
              <a:gd name="connsiteY125" fmla="*/ 574339 h 3392354"/>
              <a:gd name="connsiteX126" fmla="*/ 2884516 w 3632662"/>
              <a:gd name="connsiteY126" fmla="*/ 516150 h 3392354"/>
              <a:gd name="connsiteX127" fmla="*/ 2818014 w 3632662"/>
              <a:gd name="connsiteY127" fmla="*/ 433023 h 3392354"/>
              <a:gd name="connsiteX128" fmla="*/ 2776451 w 3632662"/>
              <a:gd name="connsiteY128" fmla="*/ 391459 h 3392354"/>
              <a:gd name="connsiteX129" fmla="*/ 2743200 w 3632662"/>
              <a:gd name="connsiteY129" fmla="*/ 358208 h 3392354"/>
              <a:gd name="connsiteX130" fmla="*/ 2718262 w 3632662"/>
              <a:gd name="connsiteY130" fmla="*/ 324958 h 3392354"/>
              <a:gd name="connsiteX131" fmla="*/ 2610196 w 3632662"/>
              <a:gd name="connsiteY131" fmla="*/ 250143 h 3392354"/>
              <a:gd name="connsiteX132" fmla="*/ 2585258 w 3632662"/>
              <a:gd name="connsiteY132" fmla="*/ 233518 h 3392354"/>
              <a:gd name="connsiteX133" fmla="*/ 2560320 w 3632662"/>
              <a:gd name="connsiteY133" fmla="*/ 225205 h 3392354"/>
              <a:gd name="connsiteX134" fmla="*/ 2510444 w 3632662"/>
              <a:gd name="connsiteY134" fmla="*/ 191954 h 3392354"/>
              <a:gd name="connsiteX135" fmla="*/ 2460567 w 3632662"/>
              <a:gd name="connsiteY135" fmla="*/ 150390 h 3392354"/>
              <a:gd name="connsiteX136" fmla="*/ 2435629 w 3632662"/>
              <a:gd name="connsiteY136" fmla="*/ 142078 h 3392354"/>
              <a:gd name="connsiteX137" fmla="*/ 2402378 w 3632662"/>
              <a:gd name="connsiteY137" fmla="*/ 108827 h 3392354"/>
              <a:gd name="connsiteX138" fmla="*/ 2360814 w 3632662"/>
              <a:gd name="connsiteY138" fmla="*/ 75576 h 3392354"/>
              <a:gd name="connsiteX139" fmla="*/ 2310938 w 3632662"/>
              <a:gd name="connsiteY139" fmla="*/ 50638 h 3392354"/>
              <a:gd name="connsiteX140" fmla="*/ 2286000 w 3632662"/>
              <a:gd name="connsiteY140" fmla="*/ 34012 h 3392354"/>
              <a:gd name="connsiteX141" fmla="*/ 2244436 w 3632662"/>
              <a:gd name="connsiteY141" fmla="*/ 25699 h 3392354"/>
              <a:gd name="connsiteX142" fmla="*/ 2219498 w 3632662"/>
              <a:gd name="connsiteY142" fmla="*/ 9074 h 3392354"/>
              <a:gd name="connsiteX143" fmla="*/ 1970116 w 3632662"/>
              <a:gd name="connsiteY143" fmla="*/ 9074 h 3392354"/>
              <a:gd name="connsiteX144" fmla="*/ 1920240 w 3632662"/>
              <a:gd name="connsiteY144" fmla="*/ 25699 h 3392354"/>
              <a:gd name="connsiteX145" fmla="*/ 1862051 w 3632662"/>
              <a:gd name="connsiteY145" fmla="*/ 42325 h 3392354"/>
              <a:gd name="connsiteX146" fmla="*/ 1837113 w 3632662"/>
              <a:gd name="connsiteY146" fmla="*/ 58950 h 3392354"/>
              <a:gd name="connsiteX147" fmla="*/ 1778924 w 3632662"/>
              <a:gd name="connsiteY147" fmla="*/ 75576 h 3392354"/>
              <a:gd name="connsiteX148" fmla="*/ 1753985 w 3632662"/>
              <a:gd name="connsiteY148" fmla="*/ 92201 h 3392354"/>
              <a:gd name="connsiteX149" fmla="*/ 1729047 w 3632662"/>
              <a:gd name="connsiteY149" fmla="*/ 100514 h 3392354"/>
              <a:gd name="connsiteX150" fmla="*/ 1687484 w 3632662"/>
              <a:gd name="connsiteY150" fmla="*/ 142078 h 3392354"/>
              <a:gd name="connsiteX151" fmla="*/ 1629294 w 3632662"/>
              <a:gd name="connsiteY151" fmla="*/ 183641 h 3392354"/>
              <a:gd name="connsiteX152" fmla="*/ 1604356 w 3632662"/>
              <a:gd name="connsiteY152" fmla="*/ 200267 h 3392354"/>
              <a:gd name="connsiteX153" fmla="*/ 1554480 w 3632662"/>
              <a:gd name="connsiteY153" fmla="*/ 250143 h 3392354"/>
              <a:gd name="connsiteX154" fmla="*/ 1529542 w 3632662"/>
              <a:gd name="connsiteY154" fmla="*/ 266768 h 3392354"/>
              <a:gd name="connsiteX155" fmla="*/ 1512916 w 3632662"/>
              <a:gd name="connsiteY155" fmla="*/ 283394 h 3392354"/>
              <a:gd name="connsiteX156" fmla="*/ 1463040 w 3632662"/>
              <a:gd name="connsiteY156" fmla="*/ 308332 h 3392354"/>
              <a:gd name="connsiteX157" fmla="*/ 1446414 w 3632662"/>
              <a:gd name="connsiteY157" fmla="*/ 324958 h 3392354"/>
              <a:gd name="connsiteX158" fmla="*/ 1421476 w 3632662"/>
              <a:gd name="connsiteY158" fmla="*/ 333270 h 3392354"/>
              <a:gd name="connsiteX159" fmla="*/ 1404851 w 3632662"/>
              <a:gd name="connsiteY159" fmla="*/ 358208 h 3392354"/>
              <a:gd name="connsiteX160" fmla="*/ 1379913 w 3632662"/>
              <a:gd name="connsiteY160" fmla="*/ 374834 h 3392354"/>
              <a:gd name="connsiteX161" fmla="*/ 1346662 w 3632662"/>
              <a:gd name="connsiteY161" fmla="*/ 408085 h 3392354"/>
              <a:gd name="connsiteX162" fmla="*/ 1305098 w 3632662"/>
              <a:gd name="connsiteY162" fmla="*/ 441336 h 3392354"/>
              <a:gd name="connsiteX163" fmla="*/ 1280160 w 3632662"/>
              <a:gd name="connsiteY163" fmla="*/ 457961 h 3392354"/>
              <a:gd name="connsiteX164" fmla="*/ 1238596 w 3632662"/>
              <a:gd name="connsiteY164" fmla="*/ 499525 h 3392354"/>
              <a:gd name="connsiteX165" fmla="*/ 1188720 w 3632662"/>
              <a:gd name="connsiteY165" fmla="*/ 532776 h 3392354"/>
              <a:gd name="connsiteX166" fmla="*/ 1155469 w 3632662"/>
              <a:gd name="connsiteY166" fmla="*/ 582652 h 3392354"/>
              <a:gd name="connsiteX167" fmla="*/ 1122218 w 3632662"/>
              <a:gd name="connsiteY167" fmla="*/ 615903 h 3392354"/>
              <a:gd name="connsiteX168" fmla="*/ 1113905 w 3632662"/>
              <a:gd name="connsiteY168" fmla="*/ 649154 h 3392354"/>
              <a:gd name="connsiteX169" fmla="*/ 1080654 w 3632662"/>
              <a:gd name="connsiteY169" fmla="*/ 690718 h 3392354"/>
              <a:gd name="connsiteX170" fmla="*/ 1072342 w 3632662"/>
              <a:gd name="connsiteY170" fmla="*/ 715656 h 3392354"/>
              <a:gd name="connsiteX171" fmla="*/ 1064029 w 3632662"/>
              <a:gd name="connsiteY171" fmla="*/ 748907 h 3392354"/>
              <a:gd name="connsiteX172" fmla="*/ 1030778 w 3632662"/>
              <a:gd name="connsiteY172" fmla="*/ 798783 h 3392354"/>
              <a:gd name="connsiteX173" fmla="*/ 1022465 w 3632662"/>
              <a:gd name="connsiteY173" fmla="*/ 823721 h 3392354"/>
              <a:gd name="connsiteX174" fmla="*/ 989214 w 3632662"/>
              <a:gd name="connsiteY174" fmla="*/ 856972 h 3392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</a:cxnLst>
            <a:rect l="l" t="t" r="r" b="b"/>
            <a:pathLst>
              <a:path w="3632662" h="3392354">
                <a:moveTo>
                  <a:pt x="1022465" y="757219"/>
                </a:moveTo>
                <a:cubicBezTo>
                  <a:pt x="1016923" y="771074"/>
                  <a:pt x="1012513" y="785436"/>
                  <a:pt x="1005840" y="798783"/>
                </a:cubicBezTo>
                <a:cubicBezTo>
                  <a:pt x="995355" y="819753"/>
                  <a:pt x="988050" y="824885"/>
                  <a:pt x="972589" y="840347"/>
                </a:cubicBezTo>
                <a:cubicBezTo>
                  <a:pt x="950960" y="905232"/>
                  <a:pt x="986393" y="811328"/>
                  <a:pt x="922713" y="906848"/>
                </a:cubicBezTo>
                <a:cubicBezTo>
                  <a:pt x="916376" y="916354"/>
                  <a:pt x="920737" y="930593"/>
                  <a:pt x="914400" y="940099"/>
                </a:cubicBezTo>
                <a:cubicBezTo>
                  <a:pt x="908858" y="948412"/>
                  <a:pt x="897047" y="950223"/>
                  <a:pt x="889462" y="956725"/>
                </a:cubicBezTo>
                <a:cubicBezTo>
                  <a:pt x="877561" y="966926"/>
                  <a:pt x="856211" y="989976"/>
                  <a:pt x="856211" y="989976"/>
                </a:cubicBezTo>
                <a:cubicBezTo>
                  <a:pt x="849851" y="1009055"/>
                  <a:pt x="839790" y="1040863"/>
                  <a:pt x="831273" y="1056478"/>
                </a:cubicBezTo>
                <a:cubicBezTo>
                  <a:pt x="821705" y="1074019"/>
                  <a:pt x="806958" y="1088482"/>
                  <a:pt x="798022" y="1106354"/>
                </a:cubicBezTo>
                <a:cubicBezTo>
                  <a:pt x="792480" y="1117438"/>
                  <a:pt x="788599" y="1129521"/>
                  <a:pt x="781396" y="1139605"/>
                </a:cubicBezTo>
                <a:cubicBezTo>
                  <a:pt x="774563" y="1149171"/>
                  <a:pt x="763984" y="1155512"/>
                  <a:pt x="756458" y="1164543"/>
                </a:cubicBezTo>
                <a:cubicBezTo>
                  <a:pt x="659588" y="1280788"/>
                  <a:pt x="735026" y="1202602"/>
                  <a:pt x="665018" y="1272608"/>
                </a:cubicBezTo>
                <a:cubicBezTo>
                  <a:pt x="659476" y="1286463"/>
                  <a:pt x="655796" y="1301216"/>
                  <a:pt x="648393" y="1314172"/>
                </a:cubicBezTo>
                <a:cubicBezTo>
                  <a:pt x="644505" y="1320977"/>
                  <a:pt x="636785" y="1324777"/>
                  <a:pt x="631767" y="1330798"/>
                </a:cubicBezTo>
                <a:cubicBezTo>
                  <a:pt x="622898" y="1341441"/>
                  <a:pt x="615952" y="1353622"/>
                  <a:pt x="606829" y="1364048"/>
                </a:cubicBezTo>
                <a:cubicBezTo>
                  <a:pt x="596507" y="1375844"/>
                  <a:pt x="584662" y="1386215"/>
                  <a:pt x="573578" y="1397299"/>
                </a:cubicBezTo>
                <a:lnTo>
                  <a:pt x="507076" y="1463801"/>
                </a:lnTo>
                <a:cubicBezTo>
                  <a:pt x="493221" y="1477656"/>
                  <a:pt x="474276" y="1487840"/>
                  <a:pt x="465513" y="1505365"/>
                </a:cubicBezTo>
                <a:cubicBezTo>
                  <a:pt x="442691" y="1551008"/>
                  <a:pt x="458801" y="1531181"/>
                  <a:pt x="415636" y="1563554"/>
                </a:cubicBezTo>
                <a:cubicBezTo>
                  <a:pt x="412865" y="1571867"/>
                  <a:pt x="411243" y="1580655"/>
                  <a:pt x="407324" y="1588492"/>
                </a:cubicBezTo>
                <a:cubicBezTo>
                  <a:pt x="392058" y="1619024"/>
                  <a:pt x="381987" y="1618051"/>
                  <a:pt x="357447" y="1646681"/>
                </a:cubicBezTo>
                <a:cubicBezTo>
                  <a:pt x="350945" y="1654266"/>
                  <a:pt x="346364" y="1663306"/>
                  <a:pt x="340822" y="1671619"/>
                </a:cubicBezTo>
                <a:cubicBezTo>
                  <a:pt x="331731" y="1707983"/>
                  <a:pt x="335203" y="1704314"/>
                  <a:pt x="315884" y="1738121"/>
                </a:cubicBezTo>
                <a:cubicBezTo>
                  <a:pt x="298341" y="1768822"/>
                  <a:pt x="296338" y="1759764"/>
                  <a:pt x="282633" y="1796310"/>
                </a:cubicBezTo>
                <a:cubicBezTo>
                  <a:pt x="278622" y="1807007"/>
                  <a:pt x="278714" y="1819015"/>
                  <a:pt x="274320" y="1829561"/>
                </a:cubicBezTo>
                <a:cubicBezTo>
                  <a:pt x="264788" y="1852438"/>
                  <a:pt x="247080" y="1872019"/>
                  <a:pt x="241069" y="1896063"/>
                </a:cubicBezTo>
                <a:cubicBezTo>
                  <a:pt x="238298" y="1907147"/>
                  <a:pt x="235895" y="1918329"/>
                  <a:pt x="232756" y="1929314"/>
                </a:cubicBezTo>
                <a:cubicBezTo>
                  <a:pt x="230349" y="1937739"/>
                  <a:pt x="226569" y="1945751"/>
                  <a:pt x="224444" y="1954252"/>
                </a:cubicBezTo>
                <a:cubicBezTo>
                  <a:pt x="207310" y="2022790"/>
                  <a:pt x="224879" y="1969356"/>
                  <a:pt x="207818" y="2029067"/>
                </a:cubicBezTo>
                <a:cubicBezTo>
                  <a:pt x="205411" y="2037492"/>
                  <a:pt x="201630" y="2045504"/>
                  <a:pt x="199505" y="2054005"/>
                </a:cubicBezTo>
                <a:cubicBezTo>
                  <a:pt x="196078" y="2067712"/>
                  <a:pt x="194258" y="2081776"/>
                  <a:pt x="191193" y="2095568"/>
                </a:cubicBezTo>
                <a:cubicBezTo>
                  <a:pt x="188715" y="2106721"/>
                  <a:pt x="185651" y="2117735"/>
                  <a:pt x="182880" y="2128819"/>
                </a:cubicBezTo>
                <a:cubicBezTo>
                  <a:pt x="180012" y="2168971"/>
                  <a:pt x="175349" y="2263190"/>
                  <a:pt x="166254" y="2311699"/>
                </a:cubicBezTo>
                <a:cubicBezTo>
                  <a:pt x="162043" y="2334157"/>
                  <a:pt x="156854" y="2356524"/>
                  <a:pt x="149629" y="2378201"/>
                </a:cubicBezTo>
                <a:cubicBezTo>
                  <a:pt x="144087" y="2394827"/>
                  <a:pt x="135885" y="2410792"/>
                  <a:pt x="133004" y="2428078"/>
                </a:cubicBezTo>
                <a:cubicBezTo>
                  <a:pt x="130233" y="2444703"/>
                  <a:pt x="128779" y="2461603"/>
                  <a:pt x="124691" y="2477954"/>
                </a:cubicBezTo>
                <a:cubicBezTo>
                  <a:pt x="120440" y="2494955"/>
                  <a:pt x="113607" y="2511205"/>
                  <a:pt x="108065" y="2527830"/>
                </a:cubicBezTo>
                <a:lnTo>
                  <a:pt x="99753" y="2552768"/>
                </a:lnTo>
                <a:cubicBezTo>
                  <a:pt x="99753" y="2552769"/>
                  <a:pt x="83128" y="2602644"/>
                  <a:pt x="83127" y="2602645"/>
                </a:cubicBezTo>
                <a:cubicBezTo>
                  <a:pt x="77585" y="2610958"/>
                  <a:pt x="70560" y="2618454"/>
                  <a:pt x="66502" y="2627583"/>
                </a:cubicBezTo>
                <a:cubicBezTo>
                  <a:pt x="59384" y="2643597"/>
                  <a:pt x="55418" y="2660834"/>
                  <a:pt x="49876" y="2677459"/>
                </a:cubicBezTo>
                <a:cubicBezTo>
                  <a:pt x="47105" y="2685772"/>
                  <a:pt x="43689" y="2693897"/>
                  <a:pt x="41564" y="2702398"/>
                </a:cubicBezTo>
                <a:cubicBezTo>
                  <a:pt x="38793" y="2713481"/>
                  <a:pt x="37751" y="2725147"/>
                  <a:pt x="33251" y="2735648"/>
                </a:cubicBezTo>
                <a:cubicBezTo>
                  <a:pt x="29315" y="2744831"/>
                  <a:pt x="22167" y="2752274"/>
                  <a:pt x="16625" y="2760587"/>
                </a:cubicBezTo>
                <a:cubicBezTo>
                  <a:pt x="9351" y="2789687"/>
                  <a:pt x="0" y="2822247"/>
                  <a:pt x="0" y="2852027"/>
                </a:cubicBezTo>
                <a:cubicBezTo>
                  <a:pt x="0" y="2899214"/>
                  <a:pt x="1313" y="2946678"/>
                  <a:pt x="8313" y="2993343"/>
                </a:cubicBezTo>
                <a:cubicBezTo>
                  <a:pt x="9795" y="3003223"/>
                  <a:pt x="20470" y="3009345"/>
                  <a:pt x="24938" y="3018281"/>
                </a:cubicBezTo>
                <a:cubicBezTo>
                  <a:pt x="64671" y="3097746"/>
                  <a:pt x="1169" y="2994902"/>
                  <a:pt x="49876" y="3059845"/>
                </a:cubicBezTo>
                <a:cubicBezTo>
                  <a:pt x="61865" y="3075830"/>
                  <a:pt x="68998" y="3095592"/>
                  <a:pt x="83127" y="3109721"/>
                </a:cubicBezTo>
                <a:cubicBezTo>
                  <a:pt x="96982" y="3123576"/>
                  <a:pt x="108388" y="3140417"/>
                  <a:pt x="124691" y="3151285"/>
                </a:cubicBezTo>
                <a:cubicBezTo>
                  <a:pt x="133004" y="3156827"/>
                  <a:pt x="142110" y="3161331"/>
                  <a:pt x="149629" y="3167910"/>
                </a:cubicBezTo>
                <a:cubicBezTo>
                  <a:pt x="208411" y="3219344"/>
                  <a:pt x="167676" y="3201635"/>
                  <a:pt x="216131" y="3217787"/>
                </a:cubicBezTo>
                <a:cubicBezTo>
                  <a:pt x="227215" y="3228871"/>
                  <a:pt x="237481" y="3240837"/>
                  <a:pt x="249382" y="3251038"/>
                </a:cubicBezTo>
                <a:cubicBezTo>
                  <a:pt x="263566" y="3263196"/>
                  <a:pt x="291512" y="3277262"/>
                  <a:pt x="307571" y="3284288"/>
                </a:cubicBezTo>
                <a:cubicBezTo>
                  <a:pt x="340573" y="3298726"/>
                  <a:pt x="372002" y="3318787"/>
                  <a:pt x="407324" y="3325852"/>
                </a:cubicBezTo>
                <a:cubicBezTo>
                  <a:pt x="435033" y="3331394"/>
                  <a:pt x="463643" y="3333543"/>
                  <a:pt x="490451" y="3342478"/>
                </a:cubicBezTo>
                <a:cubicBezTo>
                  <a:pt x="498764" y="3345249"/>
                  <a:pt x="506660" y="3350031"/>
                  <a:pt x="515389" y="3350790"/>
                </a:cubicBezTo>
                <a:cubicBezTo>
                  <a:pt x="570668" y="3355597"/>
                  <a:pt x="626264" y="3355642"/>
                  <a:pt x="681644" y="3359103"/>
                </a:cubicBezTo>
                <a:cubicBezTo>
                  <a:pt x="714945" y="3361184"/>
                  <a:pt x="748074" y="3365707"/>
                  <a:pt x="781396" y="3367416"/>
                </a:cubicBezTo>
                <a:cubicBezTo>
                  <a:pt x="856164" y="3371250"/>
                  <a:pt x="931025" y="3372957"/>
                  <a:pt x="1005840" y="3375728"/>
                </a:cubicBezTo>
                <a:cubicBezTo>
                  <a:pt x="1036320" y="3378499"/>
                  <a:pt x="1066862" y="3380661"/>
                  <a:pt x="1097280" y="3384041"/>
                </a:cubicBezTo>
                <a:cubicBezTo>
                  <a:pt x="1116753" y="3386205"/>
                  <a:pt x="1135876" y="3392354"/>
                  <a:pt x="1155469" y="3392354"/>
                </a:cubicBezTo>
                <a:lnTo>
                  <a:pt x="2103120" y="3384041"/>
                </a:lnTo>
                <a:cubicBezTo>
                  <a:pt x="2114204" y="3378499"/>
                  <a:pt x="2124615" y="3371335"/>
                  <a:pt x="2136371" y="3367416"/>
                </a:cubicBezTo>
                <a:cubicBezTo>
                  <a:pt x="2149775" y="3362948"/>
                  <a:pt x="2164142" y="3362168"/>
                  <a:pt x="2177934" y="3359103"/>
                </a:cubicBezTo>
                <a:cubicBezTo>
                  <a:pt x="2248546" y="3343411"/>
                  <a:pt x="2169172" y="3356041"/>
                  <a:pt x="2277687" y="3342478"/>
                </a:cubicBezTo>
                <a:cubicBezTo>
                  <a:pt x="2286000" y="3336936"/>
                  <a:pt x="2292890" y="3328099"/>
                  <a:pt x="2302625" y="3325852"/>
                </a:cubicBezTo>
                <a:cubicBezTo>
                  <a:pt x="2379323" y="3308152"/>
                  <a:pt x="2518063" y="3323292"/>
                  <a:pt x="2576945" y="3325852"/>
                </a:cubicBezTo>
                <a:cubicBezTo>
                  <a:pt x="2596341" y="3328623"/>
                  <a:pt x="2615921" y="3330322"/>
                  <a:pt x="2635134" y="3334165"/>
                </a:cubicBezTo>
                <a:cubicBezTo>
                  <a:pt x="2657540" y="3338646"/>
                  <a:pt x="2701636" y="3350790"/>
                  <a:pt x="2701636" y="3350790"/>
                </a:cubicBezTo>
                <a:cubicBezTo>
                  <a:pt x="2732116" y="3348019"/>
                  <a:pt x="2763065" y="3348480"/>
                  <a:pt x="2793076" y="3342478"/>
                </a:cubicBezTo>
                <a:cubicBezTo>
                  <a:pt x="2805227" y="3340048"/>
                  <a:pt x="2816918" y="3333917"/>
                  <a:pt x="2826327" y="3325852"/>
                </a:cubicBezTo>
                <a:cubicBezTo>
                  <a:pt x="2844083" y="3310632"/>
                  <a:pt x="2863817" y="3268380"/>
                  <a:pt x="2876204" y="3251038"/>
                </a:cubicBezTo>
                <a:cubicBezTo>
                  <a:pt x="2880759" y="3244661"/>
                  <a:pt x="2887287" y="3239954"/>
                  <a:pt x="2892829" y="3234412"/>
                </a:cubicBezTo>
                <a:cubicBezTo>
                  <a:pt x="2898371" y="3217787"/>
                  <a:pt x="2900438" y="3199563"/>
                  <a:pt x="2909454" y="3184536"/>
                </a:cubicBezTo>
                <a:cubicBezTo>
                  <a:pt x="2987407" y="3054617"/>
                  <a:pt x="2891398" y="3217038"/>
                  <a:pt x="2951018" y="3109721"/>
                </a:cubicBezTo>
                <a:cubicBezTo>
                  <a:pt x="2958864" y="3095597"/>
                  <a:pt x="2968731" y="3082609"/>
                  <a:pt x="2975956" y="3068158"/>
                </a:cubicBezTo>
                <a:cubicBezTo>
                  <a:pt x="2981281" y="3057507"/>
                  <a:pt x="3005839" y="2994239"/>
                  <a:pt x="3017520" y="2976718"/>
                </a:cubicBezTo>
                <a:cubicBezTo>
                  <a:pt x="3021867" y="2970197"/>
                  <a:pt x="3028603" y="2965634"/>
                  <a:pt x="3034145" y="2960092"/>
                </a:cubicBezTo>
                <a:cubicBezTo>
                  <a:pt x="3036916" y="2949008"/>
                  <a:pt x="3036790" y="2936760"/>
                  <a:pt x="3042458" y="2926841"/>
                </a:cubicBezTo>
                <a:cubicBezTo>
                  <a:pt x="3059239" y="2897474"/>
                  <a:pt x="3100647" y="2843714"/>
                  <a:pt x="3100647" y="2843714"/>
                </a:cubicBezTo>
                <a:cubicBezTo>
                  <a:pt x="3118116" y="2791308"/>
                  <a:pt x="3096153" y="2848435"/>
                  <a:pt x="3133898" y="2785525"/>
                </a:cubicBezTo>
                <a:cubicBezTo>
                  <a:pt x="3143461" y="2769586"/>
                  <a:pt x="3149809" y="2751897"/>
                  <a:pt x="3158836" y="2735648"/>
                </a:cubicBezTo>
                <a:cubicBezTo>
                  <a:pt x="3170865" y="2713996"/>
                  <a:pt x="3194863" y="2686459"/>
                  <a:pt x="3208713" y="2669147"/>
                </a:cubicBezTo>
                <a:cubicBezTo>
                  <a:pt x="3228007" y="2611257"/>
                  <a:pt x="3203223" y="2673225"/>
                  <a:pt x="3233651" y="2627583"/>
                </a:cubicBezTo>
                <a:cubicBezTo>
                  <a:pt x="3240525" y="2617272"/>
                  <a:pt x="3243402" y="2604643"/>
                  <a:pt x="3250276" y="2594332"/>
                </a:cubicBezTo>
                <a:cubicBezTo>
                  <a:pt x="3254623" y="2587811"/>
                  <a:pt x="3261801" y="2583658"/>
                  <a:pt x="3266902" y="2577707"/>
                </a:cubicBezTo>
                <a:cubicBezTo>
                  <a:pt x="3278449" y="2564236"/>
                  <a:pt x="3290311" y="2550906"/>
                  <a:pt x="3300153" y="2536143"/>
                </a:cubicBezTo>
                <a:cubicBezTo>
                  <a:pt x="3307027" y="2525832"/>
                  <a:pt x="3310630" y="2513651"/>
                  <a:pt x="3316778" y="2502892"/>
                </a:cubicBezTo>
                <a:cubicBezTo>
                  <a:pt x="3321735" y="2494218"/>
                  <a:pt x="3326721" y="2485380"/>
                  <a:pt x="3333404" y="2477954"/>
                </a:cubicBezTo>
                <a:cubicBezTo>
                  <a:pt x="3351754" y="2457565"/>
                  <a:pt x="3391593" y="2419765"/>
                  <a:pt x="3391593" y="2419765"/>
                </a:cubicBezTo>
                <a:cubicBezTo>
                  <a:pt x="3397135" y="2408681"/>
                  <a:pt x="3403867" y="2398117"/>
                  <a:pt x="3408218" y="2386514"/>
                </a:cubicBezTo>
                <a:cubicBezTo>
                  <a:pt x="3412229" y="2375817"/>
                  <a:pt x="3411422" y="2363482"/>
                  <a:pt x="3416531" y="2353263"/>
                </a:cubicBezTo>
                <a:cubicBezTo>
                  <a:pt x="3428221" y="2329882"/>
                  <a:pt x="3446403" y="2310142"/>
                  <a:pt x="3458094" y="2286761"/>
                </a:cubicBezTo>
                <a:cubicBezTo>
                  <a:pt x="3490259" y="2222434"/>
                  <a:pt x="3473470" y="2252824"/>
                  <a:pt x="3507971" y="2195321"/>
                </a:cubicBezTo>
                <a:cubicBezTo>
                  <a:pt x="3510742" y="2184237"/>
                  <a:pt x="3513806" y="2173223"/>
                  <a:pt x="3516284" y="2162070"/>
                </a:cubicBezTo>
                <a:cubicBezTo>
                  <a:pt x="3519349" y="2148278"/>
                  <a:pt x="3521419" y="2134274"/>
                  <a:pt x="3524596" y="2120507"/>
                </a:cubicBezTo>
                <a:cubicBezTo>
                  <a:pt x="3529734" y="2098243"/>
                  <a:pt x="3535680" y="2076172"/>
                  <a:pt x="3541222" y="2054005"/>
                </a:cubicBezTo>
                <a:cubicBezTo>
                  <a:pt x="3567210" y="1950051"/>
                  <a:pt x="3533994" y="2079299"/>
                  <a:pt x="3557847" y="1995816"/>
                </a:cubicBezTo>
                <a:cubicBezTo>
                  <a:pt x="3560986" y="1984831"/>
                  <a:pt x="3561660" y="1973066"/>
                  <a:pt x="3566160" y="1962565"/>
                </a:cubicBezTo>
                <a:cubicBezTo>
                  <a:pt x="3570095" y="1953382"/>
                  <a:pt x="3577243" y="1945940"/>
                  <a:pt x="3582785" y="1937627"/>
                </a:cubicBezTo>
                <a:cubicBezTo>
                  <a:pt x="3588327" y="1915460"/>
                  <a:pt x="3593399" y="1893169"/>
                  <a:pt x="3599411" y="1871125"/>
                </a:cubicBezTo>
                <a:cubicBezTo>
                  <a:pt x="3601717" y="1862671"/>
                  <a:pt x="3605317" y="1854612"/>
                  <a:pt x="3607724" y="1846187"/>
                </a:cubicBezTo>
                <a:cubicBezTo>
                  <a:pt x="3610863" y="1835202"/>
                  <a:pt x="3613265" y="1824020"/>
                  <a:pt x="3616036" y="1812936"/>
                </a:cubicBezTo>
                <a:cubicBezTo>
                  <a:pt x="3618807" y="1785227"/>
                  <a:pt x="3621095" y="1757465"/>
                  <a:pt x="3624349" y="1729808"/>
                </a:cubicBezTo>
                <a:cubicBezTo>
                  <a:pt x="3626638" y="1710349"/>
                  <a:pt x="3632662" y="1691212"/>
                  <a:pt x="3632662" y="1671619"/>
                </a:cubicBezTo>
                <a:cubicBezTo>
                  <a:pt x="3632662" y="1519194"/>
                  <a:pt x="3632222" y="1366641"/>
                  <a:pt x="3624349" y="1214419"/>
                </a:cubicBezTo>
                <a:cubicBezTo>
                  <a:pt x="3623833" y="1204442"/>
                  <a:pt x="3612681" y="1198155"/>
                  <a:pt x="3607724" y="1189481"/>
                </a:cubicBezTo>
                <a:cubicBezTo>
                  <a:pt x="3601576" y="1178722"/>
                  <a:pt x="3597342" y="1166934"/>
                  <a:pt x="3591098" y="1156230"/>
                </a:cubicBezTo>
                <a:cubicBezTo>
                  <a:pt x="3577926" y="1133650"/>
                  <a:pt x="3561225" y="1113109"/>
                  <a:pt x="3549534" y="1089728"/>
                </a:cubicBezTo>
                <a:cubicBezTo>
                  <a:pt x="3543992" y="1078645"/>
                  <a:pt x="3540973" y="1065886"/>
                  <a:pt x="3532909" y="1056478"/>
                </a:cubicBezTo>
                <a:cubicBezTo>
                  <a:pt x="3523892" y="1045959"/>
                  <a:pt x="3509455" y="1041336"/>
                  <a:pt x="3499658" y="1031539"/>
                </a:cubicBezTo>
                <a:cubicBezTo>
                  <a:pt x="3489861" y="1021742"/>
                  <a:pt x="3483590" y="1008931"/>
                  <a:pt x="3474720" y="998288"/>
                </a:cubicBezTo>
                <a:cubicBezTo>
                  <a:pt x="3455963" y="975780"/>
                  <a:pt x="3450813" y="979448"/>
                  <a:pt x="3424844" y="956725"/>
                </a:cubicBezTo>
                <a:cubicBezTo>
                  <a:pt x="3413048" y="946403"/>
                  <a:pt x="3403494" y="933675"/>
                  <a:pt x="3391593" y="923474"/>
                </a:cubicBezTo>
                <a:cubicBezTo>
                  <a:pt x="3384007" y="916972"/>
                  <a:pt x="3374647" y="912843"/>
                  <a:pt x="3366654" y="906848"/>
                </a:cubicBezTo>
                <a:cubicBezTo>
                  <a:pt x="3352460" y="896203"/>
                  <a:pt x="3339285" y="884243"/>
                  <a:pt x="3325091" y="873598"/>
                </a:cubicBezTo>
                <a:cubicBezTo>
                  <a:pt x="3317098" y="867604"/>
                  <a:pt x="3307620" y="863609"/>
                  <a:pt x="3300153" y="856972"/>
                </a:cubicBezTo>
                <a:cubicBezTo>
                  <a:pt x="3282580" y="841352"/>
                  <a:pt x="3270437" y="819193"/>
                  <a:pt x="3250276" y="807096"/>
                </a:cubicBezTo>
                <a:cubicBezTo>
                  <a:pt x="3244482" y="803620"/>
                  <a:pt x="3194740" y="774670"/>
                  <a:pt x="3183774" y="765532"/>
                </a:cubicBezTo>
                <a:cubicBezTo>
                  <a:pt x="3174743" y="758006"/>
                  <a:pt x="3168617" y="747115"/>
                  <a:pt x="3158836" y="740594"/>
                </a:cubicBezTo>
                <a:cubicBezTo>
                  <a:pt x="3066646" y="679133"/>
                  <a:pt x="3207061" y="794136"/>
                  <a:pt x="3108960" y="715656"/>
                </a:cubicBezTo>
                <a:cubicBezTo>
                  <a:pt x="3102840" y="710760"/>
                  <a:pt x="3098285" y="704131"/>
                  <a:pt x="3092334" y="699030"/>
                </a:cubicBezTo>
                <a:cubicBezTo>
                  <a:pt x="3078863" y="687483"/>
                  <a:pt x="3064123" y="677462"/>
                  <a:pt x="3050771" y="665779"/>
                </a:cubicBezTo>
                <a:cubicBezTo>
                  <a:pt x="2999573" y="620980"/>
                  <a:pt x="3051928" y="658237"/>
                  <a:pt x="3000894" y="624216"/>
                </a:cubicBezTo>
                <a:cubicBezTo>
                  <a:pt x="2964458" y="569562"/>
                  <a:pt x="3010380" y="630735"/>
                  <a:pt x="2942705" y="574339"/>
                </a:cubicBezTo>
                <a:cubicBezTo>
                  <a:pt x="2921632" y="556778"/>
                  <a:pt x="2901652" y="537570"/>
                  <a:pt x="2884516" y="516150"/>
                </a:cubicBezTo>
                <a:cubicBezTo>
                  <a:pt x="2862349" y="488441"/>
                  <a:pt x="2843105" y="458115"/>
                  <a:pt x="2818014" y="433023"/>
                </a:cubicBezTo>
                <a:lnTo>
                  <a:pt x="2776451" y="391459"/>
                </a:lnTo>
                <a:cubicBezTo>
                  <a:pt x="2765367" y="380375"/>
                  <a:pt x="2752605" y="370748"/>
                  <a:pt x="2743200" y="358208"/>
                </a:cubicBezTo>
                <a:cubicBezTo>
                  <a:pt x="2734887" y="347125"/>
                  <a:pt x="2728513" y="334277"/>
                  <a:pt x="2718262" y="324958"/>
                </a:cubicBezTo>
                <a:cubicBezTo>
                  <a:pt x="2673452" y="284222"/>
                  <a:pt x="2655335" y="278355"/>
                  <a:pt x="2610196" y="250143"/>
                </a:cubicBezTo>
                <a:cubicBezTo>
                  <a:pt x="2601724" y="244848"/>
                  <a:pt x="2594194" y="237986"/>
                  <a:pt x="2585258" y="233518"/>
                </a:cubicBezTo>
                <a:cubicBezTo>
                  <a:pt x="2577421" y="229599"/>
                  <a:pt x="2567980" y="229460"/>
                  <a:pt x="2560320" y="225205"/>
                </a:cubicBezTo>
                <a:cubicBezTo>
                  <a:pt x="2542853" y="215501"/>
                  <a:pt x="2524573" y="206083"/>
                  <a:pt x="2510444" y="191954"/>
                </a:cubicBezTo>
                <a:cubicBezTo>
                  <a:pt x="2492062" y="173573"/>
                  <a:pt x="2483711" y="161962"/>
                  <a:pt x="2460567" y="150390"/>
                </a:cubicBezTo>
                <a:cubicBezTo>
                  <a:pt x="2452730" y="146471"/>
                  <a:pt x="2443942" y="144849"/>
                  <a:pt x="2435629" y="142078"/>
                </a:cubicBezTo>
                <a:lnTo>
                  <a:pt x="2402378" y="108827"/>
                </a:lnTo>
                <a:cubicBezTo>
                  <a:pt x="2384854" y="91303"/>
                  <a:pt x="2384414" y="88687"/>
                  <a:pt x="2360814" y="75576"/>
                </a:cubicBezTo>
                <a:cubicBezTo>
                  <a:pt x="2344565" y="66549"/>
                  <a:pt x="2327187" y="59665"/>
                  <a:pt x="2310938" y="50638"/>
                </a:cubicBezTo>
                <a:cubicBezTo>
                  <a:pt x="2302205" y="45786"/>
                  <a:pt x="2295355" y="37520"/>
                  <a:pt x="2286000" y="34012"/>
                </a:cubicBezTo>
                <a:cubicBezTo>
                  <a:pt x="2272771" y="29051"/>
                  <a:pt x="2258291" y="28470"/>
                  <a:pt x="2244436" y="25699"/>
                </a:cubicBezTo>
                <a:cubicBezTo>
                  <a:pt x="2236123" y="20157"/>
                  <a:pt x="2229067" y="11945"/>
                  <a:pt x="2219498" y="9074"/>
                </a:cubicBezTo>
                <a:cubicBezTo>
                  <a:pt x="2153670" y="-10674"/>
                  <a:pt x="2000153" y="7768"/>
                  <a:pt x="1970116" y="9074"/>
                </a:cubicBezTo>
                <a:cubicBezTo>
                  <a:pt x="1953491" y="14616"/>
                  <a:pt x="1937241" y="21449"/>
                  <a:pt x="1920240" y="25699"/>
                </a:cubicBezTo>
                <a:cubicBezTo>
                  <a:pt x="1909585" y="28363"/>
                  <a:pt x="1873978" y="36362"/>
                  <a:pt x="1862051" y="42325"/>
                </a:cubicBezTo>
                <a:cubicBezTo>
                  <a:pt x="1853115" y="46793"/>
                  <a:pt x="1846049" y="54482"/>
                  <a:pt x="1837113" y="58950"/>
                </a:cubicBezTo>
                <a:cubicBezTo>
                  <a:pt x="1825188" y="64912"/>
                  <a:pt x="1789577" y="72913"/>
                  <a:pt x="1778924" y="75576"/>
                </a:cubicBezTo>
                <a:cubicBezTo>
                  <a:pt x="1770611" y="81118"/>
                  <a:pt x="1762921" y="87733"/>
                  <a:pt x="1753985" y="92201"/>
                </a:cubicBezTo>
                <a:cubicBezTo>
                  <a:pt x="1746148" y="96120"/>
                  <a:pt x="1736057" y="95257"/>
                  <a:pt x="1729047" y="100514"/>
                </a:cubicBezTo>
                <a:cubicBezTo>
                  <a:pt x="1713373" y="112270"/>
                  <a:pt x="1703787" y="131210"/>
                  <a:pt x="1687484" y="142078"/>
                </a:cubicBezTo>
                <a:cubicBezTo>
                  <a:pt x="1628742" y="181237"/>
                  <a:pt x="1701427" y="132117"/>
                  <a:pt x="1629294" y="183641"/>
                </a:cubicBezTo>
                <a:cubicBezTo>
                  <a:pt x="1621164" y="189448"/>
                  <a:pt x="1611823" y="193629"/>
                  <a:pt x="1604356" y="200267"/>
                </a:cubicBezTo>
                <a:cubicBezTo>
                  <a:pt x="1586783" y="215887"/>
                  <a:pt x="1574043" y="237101"/>
                  <a:pt x="1554480" y="250143"/>
                </a:cubicBezTo>
                <a:cubicBezTo>
                  <a:pt x="1546167" y="255685"/>
                  <a:pt x="1537343" y="260527"/>
                  <a:pt x="1529542" y="266768"/>
                </a:cubicBezTo>
                <a:cubicBezTo>
                  <a:pt x="1523422" y="271664"/>
                  <a:pt x="1519036" y="278498"/>
                  <a:pt x="1512916" y="283394"/>
                </a:cubicBezTo>
                <a:cubicBezTo>
                  <a:pt x="1489896" y="301810"/>
                  <a:pt x="1489379" y="299552"/>
                  <a:pt x="1463040" y="308332"/>
                </a:cubicBezTo>
                <a:cubicBezTo>
                  <a:pt x="1457498" y="313874"/>
                  <a:pt x="1453135" y="320926"/>
                  <a:pt x="1446414" y="324958"/>
                </a:cubicBezTo>
                <a:cubicBezTo>
                  <a:pt x="1438900" y="329466"/>
                  <a:pt x="1428318" y="327796"/>
                  <a:pt x="1421476" y="333270"/>
                </a:cubicBezTo>
                <a:cubicBezTo>
                  <a:pt x="1413675" y="339511"/>
                  <a:pt x="1411915" y="351144"/>
                  <a:pt x="1404851" y="358208"/>
                </a:cubicBezTo>
                <a:cubicBezTo>
                  <a:pt x="1397787" y="365273"/>
                  <a:pt x="1387498" y="368332"/>
                  <a:pt x="1379913" y="374834"/>
                </a:cubicBezTo>
                <a:cubicBezTo>
                  <a:pt x="1368012" y="385035"/>
                  <a:pt x="1359704" y="399390"/>
                  <a:pt x="1346662" y="408085"/>
                </a:cubicBezTo>
                <a:cubicBezTo>
                  <a:pt x="1269908" y="459254"/>
                  <a:pt x="1364322" y="393957"/>
                  <a:pt x="1305098" y="441336"/>
                </a:cubicBezTo>
                <a:cubicBezTo>
                  <a:pt x="1297297" y="447577"/>
                  <a:pt x="1288473" y="452419"/>
                  <a:pt x="1280160" y="457961"/>
                </a:cubicBezTo>
                <a:cubicBezTo>
                  <a:pt x="1249679" y="503681"/>
                  <a:pt x="1280160" y="464888"/>
                  <a:pt x="1238596" y="499525"/>
                </a:cubicBezTo>
                <a:cubicBezTo>
                  <a:pt x="1197085" y="534118"/>
                  <a:pt x="1232545" y="518167"/>
                  <a:pt x="1188720" y="532776"/>
                </a:cubicBezTo>
                <a:cubicBezTo>
                  <a:pt x="1177636" y="549401"/>
                  <a:pt x="1169598" y="568523"/>
                  <a:pt x="1155469" y="582652"/>
                </a:cubicBezTo>
                <a:lnTo>
                  <a:pt x="1122218" y="615903"/>
                </a:lnTo>
                <a:cubicBezTo>
                  <a:pt x="1119447" y="626987"/>
                  <a:pt x="1118405" y="638653"/>
                  <a:pt x="1113905" y="649154"/>
                </a:cubicBezTo>
                <a:cubicBezTo>
                  <a:pt x="1106040" y="667506"/>
                  <a:pt x="1094062" y="677310"/>
                  <a:pt x="1080654" y="690718"/>
                </a:cubicBezTo>
                <a:cubicBezTo>
                  <a:pt x="1077883" y="699031"/>
                  <a:pt x="1074749" y="707231"/>
                  <a:pt x="1072342" y="715656"/>
                </a:cubicBezTo>
                <a:cubicBezTo>
                  <a:pt x="1069203" y="726641"/>
                  <a:pt x="1069138" y="738688"/>
                  <a:pt x="1064029" y="748907"/>
                </a:cubicBezTo>
                <a:cubicBezTo>
                  <a:pt x="1055093" y="766779"/>
                  <a:pt x="1037097" y="779827"/>
                  <a:pt x="1030778" y="798783"/>
                </a:cubicBezTo>
                <a:cubicBezTo>
                  <a:pt x="1028007" y="807096"/>
                  <a:pt x="1027558" y="816591"/>
                  <a:pt x="1022465" y="823721"/>
                </a:cubicBezTo>
                <a:cubicBezTo>
                  <a:pt x="1013354" y="836476"/>
                  <a:pt x="989214" y="856972"/>
                  <a:pt x="989214" y="856972"/>
                </a:cubicBezTo>
              </a:path>
            </a:pathLst>
          </a:custGeom>
          <a:solidFill>
            <a:schemeClr val="accent2">
              <a:lumMod val="40000"/>
              <a:lumOff val="60000"/>
              <a:alpha val="32000"/>
            </a:schemeClr>
          </a:solidFill>
          <a:ln w="38100">
            <a:solidFill>
              <a:schemeClr val="accent2">
                <a:lumMod val="75000"/>
                <a:alpha val="6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2851265" y="3749040"/>
            <a:ext cx="1180408" cy="1878676"/>
          </a:xfrm>
          <a:custGeom>
            <a:avLst/>
            <a:gdLst>
              <a:gd name="connsiteX0" fmla="*/ 1022466 w 1180408"/>
              <a:gd name="connsiteY0" fmla="*/ 8313 h 1878676"/>
              <a:gd name="connsiteX1" fmla="*/ 573579 w 1180408"/>
              <a:gd name="connsiteY1" fmla="*/ 0 h 1878676"/>
              <a:gd name="connsiteX2" fmla="*/ 523702 w 1180408"/>
              <a:gd name="connsiteY2" fmla="*/ 24938 h 1878676"/>
              <a:gd name="connsiteX3" fmla="*/ 507077 w 1180408"/>
              <a:gd name="connsiteY3" fmla="*/ 41564 h 1878676"/>
              <a:gd name="connsiteX4" fmla="*/ 482139 w 1180408"/>
              <a:gd name="connsiteY4" fmla="*/ 49876 h 1878676"/>
              <a:gd name="connsiteX5" fmla="*/ 440575 w 1180408"/>
              <a:gd name="connsiteY5" fmla="*/ 91440 h 1878676"/>
              <a:gd name="connsiteX6" fmla="*/ 423950 w 1180408"/>
              <a:gd name="connsiteY6" fmla="*/ 116378 h 1878676"/>
              <a:gd name="connsiteX7" fmla="*/ 407324 w 1180408"/>
              <a:gd name="connsiteY7" fmla="*/ 133004 h 1878676"/>
              <a:gd name="connsiteX8" fmla="*/ 399011 w 1180408"/>
              <a:gd name="connsiteY8" fmla="*/ 157942 h 1878676"/>
              <a:gd name="connsiteX9" fmla="*/ 357448 w 1180408"/>
              <a:gd name="connsiteY9" fmla="*/ 207818 h 1878676"/>
              <a:gd name="connsiteX10" fmla="*/ 349135 w 1180408"/>
              <a:gd name="connsiteY10" fmla="*/ 232756 h 1878676"/>
              <a:gd name="connsiteX11" fmla="*/ 315884 w 1180408"/>
              <a:gd name="connsiteY11" fmla="*/ 274320 h 1878676"/>
              <a:gd name="connsiteX12" fmla="*/ 307571 w 1180408"/>
              <a:gd name="connsiteY12" fmla="*/ 299258 h 1878676"/>
              <a:gd name="connsiteX13" fmla="*/ 274320 w 1180408"/>
              <a:gd name="connsiteY13" fmla="*/ 340822 h 1878676"/>
              <a:gd name="connsiteX14" fmla="*/ 249382 w 1180408"/>
              <a:gd name="connsiteY14" fmla="*/ 390698 h 1878676"/>
              <a:gd name="connsiteX15" fmla="*/ 224444 w 1180408"/>
              <a:gd name="connsiteY15" fmla="*/ 432262 h 1878676"/>
              <a:gd name="connsiteX16" fmla="*/ 216131 w 1180408"/>
              <a:gd name="connsiteY16" fmla="*/ 457200 h 1878676"/>
              <a:gd name="connsiteX17" fmla="*/ 199506 w 1180408"/>
              <a:gd name="connsiteY17" fmla="*/ 490451 h 1878676"/>
              <a:gd name="connsiteX18" fmla="*/ 166255 w 1180408"/>
              <a:gd name="connsiteY18" fmla="*/ 556953 h 1878676"/>
              <a:gd name="connsiteX19" fmla="*/ 157942 w 1180408"/>
              <a:gd name="connsiteY19" fmla="*/ 581891 h 1878676"/>
              <a:gd name="connsiteX20" fmla="*/ 141317 w 1180408"/>
              <a:gd name="connsiteY20" fmla="*/ 606829 h 1878676"/>
              <a:gd name="connsiteX21" fmla="*/ 124691 w 1180408"/>
              <a:gd name="connsiteY21" fmla="*/ 665018 h 1878676"/>
              <a:gd name="connsiteX22" fmla="*/ 108066 w 1180408"/>
              <a:gd name="connsiteY22" fmla="*/ 689956 h 1878676"/>
              <a:gd name="connsiteX23" fmla="*/ 99753 w 1180408"/>
              <a:gd name="connsiteY23" fmla="*/ 731520 h 1878676"/>
              <a:gd name="connsiteX24" fmla="*/ 91440 w 1180408"/>
              <a:gd name="connsiteY24" fmla="*/ 756458 h 1878676"/>
              <a:gd name="connsiteX25" fmla="*/ 74815 w 1180408"/>
              <a:gd name="connsiteY25" fmla="*/ 822960 h 1878676"/>
              <a:gd name="connsiteX26" fmla="*/ 66502 w 1180408"/>
              <a:gd name="connsiteY26" fmla="*/ 856211 h 1878676"/>
              <a:gd name="connsiteX27" fmla="*/ 41564 w 1180408"/>
              <a:gd name="connsiteY27" fmla="*/ 947651 h 1878676"/>
              <a:gd name="connsiteX28" fmla="*/ 24939 w 1180408"/>
              <a:gd name="connsiteY28" fmla="*/ 972589 h 1878676"/>
              <a:gd name="connsiteX29" fmla="*/ 8313 w 1180408"/>
              <a:gd name="connsiteY29" fmla="*/ 1105593 h 1878676"/>
              <a:gd name="connsiteX30" fmla="*/ 0 w 1180408"/>
              <a:gd name="connsiteY30" fmla="*/ 1138844 h 1878676"/>
              <a:gd name="connsiteX31" fmla="*/ 8313 w 1180408"/>
              <a:gd name="connsiteY31" fmla="*/ 1413164 h 1878676"/>
              <a:gd name="connsiteX32" fmla="*/ 16626 w 1180408"/>
              <a:gd name="connsiteY32" fmla="*/ 1454727 h 1878676"/>
              <a:gd name="connsiteX33" fmla="*/ 33251 w 1180408"/>
              <a:gd name="connsiteY33" fmla="*/ 1629295 h 1878676"/>
              <a:gd name="connsiteX34" fmla="*/ 49877 w 1180408"/>
              <a:gd name="connsiteY34" fmla="*/ 1654233 h 1878676"/>
              <a:gd name="connsiteX35" fmla="*/ 58190 w 1180408"/>
              <a:gd name="connsiteY35" fmla="*/ 1679171 h 1878676"/>
              <a:gd name="connsiteX36" fmla="*/ 66502 w 1180408"/>
              <a:gd name="connsiteY36" fmla="*/ 1712422 h 1878676"/>
              <a:gd name="connsiteX37" fmla="*/ 83128 w 1180408"/>
              <a:gd name="connsiteY37" fmla="*/ 1729047 h 1878676"/>
              <a:gd name="connsiteX38" fmla="*/ 108066 w 1180408"/>
              <a:gd name="connsiteY38" fmla="*/ 1770611 h 1878676"/>
              <a:gd name="connsiteX39" fmla="*/ 133004 w 1180408"/>
              <a:gd name="connsiteY39" fmla="*/ 1812175 h 1878676"/>
              <a:gd name="connsiteX40" fmla="*/ 174568 w 1180408"/>
              <a:gd name="connsiteY40" fmla="*/ 1853738 h 1878676"/>
              <a:gd name="connsiteX41" fmla="*/ 241070 w 1180408"/>
              <a:gd name="connsiteY41" fmla="*/ 1862051 h 1878676"/>
              <a:gd name="connsiteX42" fmla="*/ 365760 w 1180408"/>
              <a:gd name="connsiteY42" fmla="*/ 1878676 h 1878676"/>
              <a:gd name="connsiteX43" fmla="*/ 532015 w 1180408"/>
              <a:gd name="connsiteY43" fmla="*/ 1870364 h 1878676"/>
              <a:gd name="connsiteX44" fmla="*/ 548640 w 1180408"/>
              <a:gd name="connsiteY44" fmla="*/ 1853738 h 1878676"/>
              <a:gd name="connsiteX45" fmla="*/ 573579 w 1180408"/>
              <a:gd name="connsiteY45" fmla="*/ 1845425 h 1878676"/>
              <a:gd name="connsiteX46" fmla="*/ 623455 w 1180408"/>
              <a:gd name="connsiteY46" fmla="*/ 1803862 h 1878676"/>
              <a:gd name="connsiteX47" fmla="*/ 656706 w 1180408"/>
              <a:gd name="connsiteY47" fmla="*/ 1770611 h 1878676"/>
              <a:gd name="connsiteX48" fmla="*/ 673331 w 1180408"/>
              <a:gd name="connsiteY48" fmla="*/ 1753985 h 1878676"/>
              <a:gd name="connsiteX49" fmla="*/ 681644 w 1180408"/>
              <a:gd name="connsiteY49" fmla="*/ 1720735 h 1878676"/>
              <a:gd name="connsiteX50" fmla="*/ 698270 w 1180408"/>
              <a:gd name="connsiteY50" fmla="*/ 1704109 h 1878676"/>
              <a:gd name="connsiteX51" fmla="*/ 714895 w 1180408"/>
              <a:gd name="connsiteY51" fmla="*/ 1654233 h 1878676"/>
              <a:gd name="connsiteX52" fmla="*/ 731520 w 1180408"/>
              <a:gd name="connsiteY52" fmla="*/ 1637607 h 1878676"/>
              <a:gd name="connsiteX53" fmla="*/ 764771 w 1180408"/>
              <a:gd name="connsiteY53" fmla="*/ 1587731 h 1878676"/>
              <a:gd name="connsiteX54" fmla="*/ 789710 w 1180408"/>
              <a:gd name="connsiteY54" fmla="*/ 1521229 h 1878676"/>
              <a:gd name="connsiteX55" fmla="*/ 806335 w 1180408"/>
              <a:gd name="connsiteY55" fmla="*/ 1463040 h 1878676"/>
              <a:gd name="connsiteX56" fmla="*/ 822960 w 1180408"/>
              <a:gd name="connsiteY56" fmla="*/ 1438102 h 1878676"/>
              <a:gd name="connsiteX57" fmla="*/ 847899 w 1180408"/>
              <a:gd name="connsiteY57" fmla="*/ 1396538 h 1878676"/>
              <a:gd name="connsiteX58" fmla="*/ 872837 w 1180408"/>
              <a:gd name="connsiteY58" fmla="*/ 1338349 h 1878676"/>
              <a:gd name="connsiteX59" fmla="*/ 906088 w 1180408"/>
              <a:gd name="connsiteY59" fmla="*/ 1263535 h 1878676"/>
              <a:gd name="connsiteX60" fmla="*/ 914400 w 1180408"/>
              <a:gd name="connsiteY60" fmla="*/ 1238596 h 1878676"/>
              <a:gd name="connsiteX61" fmla="*/ 931026 w 1180408"/>
              <a:gd name="connsiteY61" fmla="*/ 1221971 h 1878676"/>
              <a:gd name="connsiteX62" fmla="*/ 964277 w 1180408"/>
              <a:gd name="connsiteY62" fmla="*/ 1172095 h 1878676"/>
              <a:gd name="connsiteX63" fmla="*/ 980902 w 1180408"/>
              <a:gd name="connsiteY63" fmla="*/ 1138844 h 1878676"/>
              <a:gd name="connsiteX64" fmla="*/ 1014153 w 1180408"/>
              <a:gd name="connsiteY64" fmla="*/ 1088967 h 1878676"/>
              <a:gd name="connsiteX65" fmla="*/ 1030779 w 1180408"/>
              <a:gd name="connsiteY65" fmla="*/ 1055716 h 1878676"/>
              <a:gd name="connsiteX66" fmla="*/ 1055717 w 1180408"/>
              <a:gd name="connsiteY66" fmla="*/ 1030778 h 1878676"/>
              <a:gd name="connsiteX67" fmla="*/ 1088968 w 1180408"/>
              <a:gd name="connsiteY67" fmla="*/ 989215 h 1878676"/>
              <a:gd name="connsiteX68" fmla="*/ 1097280 w 1180408"/>
              <a:gd name="connsiteY68" fmla="*/ 964276 h 1878676"/>
              <a:gd name="connsiteX69" fmla="*/ 1130531 w 1180408"/>
              <a:gd name="connsiteY69" fmla="*/ 914400 h 1878676"/>
              <a:gd name="connsiteX70" fmla="*/ 1155470 w 1180408"/>
              <a:gd name="connsiteY70" fmla="*/ 839585 h 1878676"/>
              <a:gd name="connsiteX71" fmla="*/ 1163782 w 1180408"/>
              <a:gd name="connsiteY71" fmla="*/ 814647 h 1878676"/>
              <a:gd name="connsiteX72" fmla="*/ 1172095 w 1180408"/>
              <a:gd name="connsiteY72" fmla="*/ 781396 h 1878676"/>
              <a:gd name="connsiteX73" fmla="*/ 1180408 w 1180408"/>
              <a:gd name="connsiteY73" fmla="*/ 423949 h 1878676"/>
              <a:gd name="connsiteX74" fmla="*/ 1172095 w 1180408"/>
              <a:gd name="connsiteY74" fmla="*/ 149629 h 1878676"/>
              <a:gd name="connsiteX75" fmla="*/ 1163782 w 1180408"/>
              <a:gd name="connsiteY75" fmla="*/ 124691 h 1878676"/>
              <a:gd name="connsiteX76" fmla="*/ 1105593 w 1180408"/>
              <a:gd name="connsiteY76" fmla="*/ 74815 h 1878676"/>
              <a:gd name="connsiteX77" fmla="*/ 1080655 w 1180408"/>
              <a:gd name="connsiteY77" fmla="*/ 66502 h 1878676"/>
              <a:gd name="connsiteX78" fmla="*/ 1039091 w 1180408"/>
              <a:gd name="connsiteY78" fmla="*/ 33251 h 1878676"/>
              <a:gd name="connsiteX79" fmla="*/ 1022466 w 1180408"/>
              <a:gd name="connsiteY79" fmla="*/ 8313 h 187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1180408" h="1878676">
                <a:moveTo>
                  <a:pt x="1022466" y="8313"/>
                </a:moveTo>
                <a:cubicBezTo>
                  <a:pt x="944881" y="2771"/>
                  <a:pt x="723234" y="0"/>
                  <a:pt x="573579" y="0"/>
                </a:cubicBezTo>
                <a:cubicBezTo>
                  <a:pt x="558214" y="0"/>
                  <a:pt x="534209" y="16532"/>
                  <a:pt x="523702" y="24938"/>
                </a:cubicBezTo>
                <a:cubicBezTo>
                  <a:pt x="517582" y="29834"/>
                  <a:pt x="513797" y="37532"/>
                  <a:pt x="507077" y="41564"/>
                </a:cubicBezTo>
                <a:cubicBezTo>
                  <a:pt x="499563" y="46072"/>
                  <a:pt x="490452" y="47105"/>
                  <a:pt x="482139" y="49876"/>
                </a:cubicBezTo>
                <a:cubicBezTo>
                  <a:pt x="437802" y="116382"/>
                  <a:pt x="495994" y="36021"/>
                  <a:pt x="440575" y="91440"/>
                </a:cubicBezTo>
                <a:cubicBezTo>
                  <a:pt x="433511" y="98504"/>
                  <a:pt x="430191" y="108577"/>
                  <a:pt x="423950" y="116378"/>
                </a:cubicBezTo>
                <a:cubicBezTo>
                  <a:pt x="419054" y="122498"/>
                  <a:pt x="412866" y="127462"/>
                  <a:pt x="407324" y="133004"/>
                </a:cubicBezTo>
                <a:cubicBezTo>
                  <a:pt x="404553" y="141317"/>
                  <a:pt x="403872" y="150651"/>
                  <a:pt x="399011" y="157942"/>
                </a:cubicBezTo>
                <a:cubicBezTo>
                  <a:pt x="362242" y="213096"/>
                  <a:pt x="384645" y="153424"/>
                  <a:pt x="357448" y="207818"/>
                </a:cubicBezTo>
                <a:cubicBezTo>
                  <a:pt x="353529" y="215655"/>
                  <a:pt x="353054" y="224919"/>
                  <a:pt x="349135" y="232756"/>
                </a:cubicBezTo>
                <a:cubicBezTo>
                  <a:pt x="338647" y="253733"/>
                  <a:pt x="331351" y="258854"/>
                  <a:pt x="315884" y="274320"/>
                </a:cubicBezTo>
                <a:cubicBezTo>
                  <a:pt x="313113" y="282633"/>
                  <a:pt x="311490" y="291421"/>
                  <a:pt x="307571" y="299258"/>
                </a:cubicBezTo>
                <a:cubicBezTo>
                  <a:pt x="297084" y="320232"/>
                  <a:pt x="289784" y="325358"/>
                  <a:pt x="274320" y="340822"/>
                </a:cubicBezTo>
                <a:cubicBezTo>
                  <a:pt x="253428" y="403504"/>
                  <a:pt x="281611" y="326241"/>
                  <a:pt x="249382" y="390698"/>
                </a:cubicBezTo>
                <a:cubicBezTo>
                  <a:pt x="227799" y="433864"/>
                  <a:pt x="256920" y="399786"/>
                  <a:pt x="224444" y="432262"/>
                </a:cubicBezTo>
                <a:cubicBezTo>
                  <a:pt x="221673" y="440575"/>
                  <a:pt x="219583" y="449146"/>
                  <a:pt x="216131" y="457200"/>
                </a:cubicBezTo>
                <a:cubicBezTo>
                  <a:pt x="211250" y="468590"/>
                  <a:pt x="203857" y="478848"/>
                  <a:pt x="199506" y="490451"/>
                </a:cubicBezTo>
                <a:cubicBezTo>
                  <a:pt x="176161" y="552706"/>
                  <a:pt x="212202" y="495690"/>
                  <a:pt x="166255" y="556953"/>
                </a:cubicBezTo>
                <a:cubicBezTo>
                  <a:pt x="163484" y="565266"/>
                  <a:pt x="161861" y="574054"/>
                  <a:pt x="157942" y="581891"/>
                </a:cubicBezTo>
                <a:cubicBezTo>
                  <a:pt x="153474" y="590827"/>
                  <a:pt x="145252" y="597646"/>
                  <a:pt x="141317" y="606829"/>
                </a:cubicBezTo>
                <a:cubicBezTo>
                  <a:pt x="125335" y="644120"/>
                  <a:pt x="140869" y="632663"/>
                  <a:pt x="124691" y="665018"/>
                </a:cubicBezTo>
                <a:cubicBezTo>
                  <a:pt x="120223" y="673954"/>
                  <a:pt x="113608" y="681643"/>
                  <a:pt x="108066" y="689956"/>
                </a:cubicBezTo>
                <a:cubicBezTo>
                  <a:pt x="105295" y="703811"/>
                  <a:pt x="103180" y="717813"/>
                  <a:pt x="99753" y="731520"/>
                </a:cubicBezTo>
                <a:cubicBezTo>
                  <a:pt x="97628" y="740021"/>
                  <a:pt x="93746" y="748004"/>
                  <a:pt x="91440" y="756458"/>
                </a:cubicBezTo>
                <a:cubicBezTo>
                  <a:pt x="85428" y="778502"/>
                  <a:pt x="80357" y="800793"/>
                  <a:pt x="74815" y="822960"/>
                </a:cubicBezTo>
                <a:cubicBezTo>
                  <a:pt x="72044" y="834044"/>
                  <a:pt x="68742" y="845008"/>
                  <a:pt x="66502" y="856211"/>
                </a:cubicBezTo>
                <a:cubicBezTo>
                  <a:pt x="62040" y="878521"/>
                  <a:pt x="53620" y="929567"/>
                  <a:pt x="41564" y="947651"/>
                </a:cubicBezTo>
                <a:lnTo>
                  <a:pt x="24939" y="972589"/>
                </a:lnTo>
                <a:cubicBezTo>
                  <a:pt x="20972" y="1008289"/>
                  <a:pt x="15091" y="1068314"/>
                  <a:pt x="8313" y="1105593"/>
                </a:cubicBezTo>
                <a:cubicBezTo>
                  <a:pt x="6269" y="1116834"/>
                  <a:pt x="2771" y="1127760"/>
                  <a:pt x="0" y="1138844"/>
                </a:cubicBezTo>
                <a:cubicBezTo>
                  <a:pt x="2771" y="1230284"/>
                  <a:pt x="3505" y="1321808"/>
                  <a:pt x="8313" y="1413164"/>
                </a:cubicBezTo>
                <a:cubicBezTo>
                  <a:pt x="9056" y="1427273"/>
                  <a:pt x="15402" y="1440651"/>
                  <a:pt x="16626" y="1454727"/>
                </a:cubicBezTo>
                <a:cubicBezTo>
                  <a:pt x="16974" y="1458731"/>
                  <a:pt x="10627" y="1584045"/>
                  <a:pt x="33251" y="1629295"/>
                </a:cubicBezTo>
                <a:cubicBezTo>
                  <a:pt x="37719" y="1638231"/>
                  <a:pt x="45409" y="1645297"/>
                  <a:pt x="49877" y="1654233"/>
                </a:cubicBezTo>
                <a:cubicBezTo>
                  <a:pt x="53796" y="1662070"/>
                  <a:pt x="55783" y="1670746"/>
                  <a:pt x="58190" y="1679171"/>
                </a:cubicBezTo>
                <a:cubicBezTo>
                  <a:pt x="61329" y="1690156"/>
                  <a:pt x="61393" y="1702203"/>
                  <a:pt x="66502" y="1712422"/>
                </a:cubicBezTo>
                <a:cubicBezTo>
                  <a:pt x="70007" y="1719432"/>
                  <a:pt x="77586" y="1723505"/>
                  <a:pt x="83128" y="1729047"/>
                </a:cubicBezTo>
                <a:cubicBezTo>
                  <a:pt x="106672" y="1799685"/>
                  <a:pt x="73836" y="1713563"/>
                  <a:pt x="108066" y="1770611"/>
                </a:cubicBezTo>
                <a:cubicBezTo>
                  <a:pt x="168699" y="1871664"/>
                  <a:pt x="65603" y="1727924"/>
                  <a:pt x="133004" y="1812175"/>
                </a:cubicBezTo>
                <a:cubicBezTo>
                  <a:pt x="147438" y="1830218"/>
                  <a:pt x="149051" y="1846779"/>
                  <a:pt x="174568" y="1853738"/>
                </a:cubicBezTo>
                <a:cubicBezTo>
                  <a:pt x="196121" y="1859616"/>
                  <a:pt x="218883" y="1859441"/>
                  <a:pt x="241070" y="1862051"/>
                </a:cubicBezTo>
                <a:cubicBezTo>
                  <a:pt x="344848" y="1874261"/>
                  <a:pt x="282930" y="1864872"/>
                  <a:pt x="365760" y="1878676"/>
                </a:cubicBezTo>
                <a:cubicBezTo>
                  <a:pt x="421178" y="1875905"/>
                  <a:pt x="477036" y="1877861"/>
                  <a:pt x="532015" y="1870364"/>
                </a:cubicBezTo>
                <a:cubicBezTo>
                  <a:pt x="539780" y="1869305"/>
                  <a:pt x="541920" y="1857770"/>
                  <a:pt x="548640" y="1853738"/>
                </a:cubicBezTo>
                <a:cubicBezTo>
                  <a:pt x="556154" y="1849230"/>
                  <a:pt x="565266" y="1848196"/>
                  <a:pt x="573579" y="1845425"/>
                </a:cubicBezTo>
                <a:cubicBezTo>
                  <a:pt x="660055" y="1758949"/>
                  <a:pt x="542442" y="1873301"/>
                  <a:pt x="623455" y="1803862"/>
                </a:cubicBezTo>
                <a:cubicBezTo>
                  <a:pt x="635356" y="1793661"/>
                  <a:pt x="645622" y="1781695"/>
                  <a:pt x="656706" y="1770611"/>
                </a:cubicBezTo>
                <a:lnTo>
                  <a:pt x="673331" y="1753985"/>
                </a:lnTo>
                <a:cubicBezTo>
                  <a:pt x="676102" y="1742902"/>
                  <a:pt x="676535" y="1730953"/>
                  <a:pt x="681644" y="1720735"/>
                </a:cubicBezTo>
                <a:cubicBezTo>
                  <a:pt x="685149" y="1713725"/>
                  <a:pt x="694765" y="1711119"/>
                  <a:pt x="698270" y="1704109"/>
                </a:cubicBezTo>
                <a:cubicBezTo>
                  <a:pt x="706107" y="1688435"/>
                  <a:pt x="709353" y="1670858"/>
                  <a:pt x="714895" y="1654233"/>
                </a:cubicBezTo>
                <a:cubicBezTo>
                  <a:pt x="717373" y="1646798"/>
                  <a:pt x="726818" y="1643877"/>
                  <a:pt x="731520" y="1637607"/>
                </a:cubicBezTo>
                <a:cubicBezTo>
                  <a:pt x="743509" y="1621622"/>
                  <a:pt x="764771" y="1587731"/>
                  <a:pt x="764771" y="1587731"/>
                </a:cubicBezTo>
                <a:cubicBezTo>
                  <a:pt x="780810" y="1507536"/>
                  <a:pt x="761168" y="1578312"/>
                  <a:pt x="789710" y="1521229"/>
                </a:cubicBezTo>
                <a:cubicBezTo>
                  <a:pt x="805877" y="1488895"/>
                  <a:pt x="790365" y="1500302"/>
                  <a:pt x="806335" y="1463040"/>
                </a:cubicBezTo>
                <a:cubicBezTo>
                  <a:pt x="810270" y="1453857"/>
                  <a:pt x="818492" y="1447038"/>
                  <a:pt x="822960" y="1438102"/>
                </a:cubicBezTo>
                <a:cubicBezTo>
                  <a:pt x="844542" y="1394938"/>
                  <a:pt x="815426" y="1429011"/>
                  <a:pt x="847899" y="1396538"/>
                </a:cubicBezTo>
                <a:cubicBezTo>
                  <a:pt x="869886" y="1308582"/>
                  <a:pt x="840034" y="1412156"/>
                  <a:pt x="872837" y="1338349"/>
                </a:cubicBezTo>
                <a:cubicBezTo>
                  <a:pt x="912407" y="1249318"/>
                  <a:pt x="868461" y="1319973"/>
                  <a:pt x="906088" y="1263535"/>
                </a:cubicBezTo>
                <a:cubicBezTo>
                  <a:pt x="908859" y="1255222"/>
                  <a:pt x="909892" y="1246110"/>
                  <a:pt x="914400" y="1238596"/>
                </a:cubicBezTo>
                <a:cubicBezTo>
                  <a:pt x="918432" y="1231876"/>
                  <a:pt x="926324" y="1228241"/>
                  <a:pt x="931026" y="1221971"/>
                </a:cubicBezTo>
                <a:cubicBezTo>
                  <a:pt x="943015" y="1205986"/>
                  <a:pt x="955341" y="1189967"/>
                  <a:pt x="964277" y="1172095"/>
                </a:cubicBezTo>
                <a:cubicBezTo>
                  <a:pt x="969819" y="1161011"/>
                  <a:pt x="974527" y="1149470"/>
                  <a:pt x="980902" y="1138844"/>
                </a:cubicBezTo>
                <a:cubicBezTo>
                  <a:pt x="991182" y="1121710"/>
                  <a:pt x="1005217" y="1106839"/>
                  <a:pt x="1014153" y="1088967"/>
                </a:cubicBezTo>
                <a:cubicBezTo>
                  <a:pt x="1019695" y="1077883"/>
                  <a:pt x="1023576" y="1065800"/>
                  <a:pt x="1030779" y="1055716"/>
                </a:cubicBezTo>
                <a:cubicBezTo>
                  <a:pt x="1037612" y="1046150"/>
                  <a:pt x="1048191" y="1039809"/>
                  <a:pt x="1055717" y="1030778"/>
                </a:cubicBezTo>
                <a:cubicBezTo>
                  <a:pt x="1108139" y="967871"/>
                  <a:pt x="1040606" y="1037574"/>
                  <a:pt x="1088968" y="989215"/>
                </a:cubicBezTo>
                <a:cubicBezTo>
                  <a:pt x="1091739" y="980902"/>
                  <a:pt x="1093025" y="971936"/>
                  <a:pt x="1097280" y="964276"/>
                </a:cubicBezTo>
                <a:cubicBezTo>
                  <a:pt x="1106984" y="946809"/>
                  <a:pt x="1124212" y="933356"/>
                  <a:pt x="1130531" y="914400"/>
                </a:cubicBezTo>
                <a:lnTo>
                  <a:pt x="1155470" y="839585"/>
                </a:lnTo>
                <a:cubicBezTo>
                  <a:pt x="1158241" y="831272"/>
                  <a:pt x="1161657" y="823148"/>
                  <a:pt x="1163782" y="814647"/>
                </a:cubicBezTo>
                <a:lnTo>
                  <a:pt x="1172095" y="781396"/>
                </a:lnTo>
                <a:cubicBezTo>
                  <a:pt x="1174866" y="662247"/>
                  <a:pt x="1180408" y="543130"/>
                  <a:pt x="1180408" y="423949"/>
                </a:cubicBezTo>
                <a:cubicBezTo>
                  <a:pt x="1180408" y="332467"/>
                  <a:pt x="1177170" y="240970"/>
                  <a:pt x="1172095" y="149629"/>
                </a:cubicBezTo>
                <a:cubicBezTo>
                  <a:pt x="1171609" y="140880"/>
                  <a:pt x="1168875" y="131821"/>
                  <a:pt x="1163782" y="124691"/>
                </a:cubicBezTo>
                <a:cubicBezTo>
                  <a:pt x="1152419" y="108782"/>
                  <a:pt x="1125120" y="84579"/>
                  <a:pt x="1105593" y="74815"/>
                </a:cubicBezTo>
                <a:cubicBezTo>
                  <a:pt x="1097756" y="70896"/>
                  <a:pt x="1088968" y="69273"/>
                  <a:pt x="1080655" y="66502"/>
                </a:cubicBezTo>
                <a:cubicBezTo>
                  <a:pt x="1065190" y="51036"/>
                  <a:pt x="1060068" y="43739"/>
                  <a:pt x="1039091" y="33251"/>
                </a:cubicBezTo>
                <a:cubicBezTo>
                  <a:pt x="1036613" y="32012"/>
                  <a:pt x="1100051" y="13855"/>
                  <a:pt x="1022466" y="8313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  <a:alpha val="19000"/>
            </a:schemeClr>
          </a:solidFill>
          <a:ln>
            <a:solidFill>
              <a:schemeClr val="accent1">
                <a:lumMod val="75000"/>
                <a:alpha val="4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1047404" y="3740727"/>
            <a:ext cx="1654232" cy="1986742"/>
          </a:xfrm>
          <a:custGeom>
            <a:avLst/>
            <a:gdLst>
              <a:gd name="connsiteX0" fmla="*/ 382385 w 1654232"/>
              <a:gd name="connsiteY0" fmla="*/ 706582 h 1986742"/>
              <a:gd name="connsiteX1" fmla="*/ 33251 w 1654232"/>
              <a:gd name="connsiteY1" fmla="*/ 1296786 h 1986742"/>
              <a:gd name="connsiteX2" fmla="*/ 24938 w 1654232"/>
              <a:gd name="connsiteY2" fmla="*/ 1338349 h 1986742"/>
              <a:gd name="connsiteX3" fmla="*/ 16625 w 1654232"/>
              <a:gd name="connsiteY3" fmla="*/ 1363288 h 1986742"/>
              <a:gd name="connsiteX4" fmla="*/ 0 w 1654232"/>
              <a:gd name="connsiteY4" fmla="*/ 1446415 h 1986742"/>
              <a:gd name="connsiteX5" fmla="*/ 8312 w 1654232"/>
              <a:gd name="connsiteY5" fmla="*/ 1620982 h 1986742"/>
              <a:gd name="connsiteX6" fmla="*/ 24938 w 1654232"/>
              <a:gd name="connsiteY6" fmla="*/ 1704109 h 1986742"/>
              <a:gd name="connsiteX7" fmla="*/ 41563 w 1654232"/>
              <a:gd name="connsiteY7" fmla="*/ 1720735 h 1986742"/>
              <a:gd name="connsiteX8" fmla="*/ 66501 w 1654232"/>
              <a:gd name="connsiteY8" fmla="*/ 1778924 h 1986742"/>
              <a:gd name="connsiteX9" fmla="*/ 83127 w 1654232"/>
              <a:gd name="connsiteY9" fmla="*/ 1795549 h 1986742"/>
              <a:gd name="connsiteX10" fmla="*/ 116378 w 1654232"/>
              <a:gd name="connsiteY10" fmla="*/ 1845426 h 1986742"/>
              <a:gd name="connsiteX11" fmla="*/ 124691 w 1654232"/>
              <a:gd name="connsiteY11" fmla="*/ 1870364 h 1986742"/>
              <a:gd name="connsiteX12" fmla="*/ 149629 w 1654232"/>
              <a:gd name="connsiteY12" fmla="*/ 1878677 h 1986742"/>
              <a:gd name="connsiteX13" fmla="*/ 199505 w 1654232"/>
              <a:gd name="connsiteY13" fmla="*/ 1911928 h 1986742"/>
              <a:gd name="connsiteX14" fmla="*/ 257694 w 1654232"/>
              <a:gd name="connsiteY14" fmla="*/ 1928553 h 1986742"/>
              <a:gd name="connsiteX15" fmla="*/ 282632 w 1654232"/>
              <a:gd name="connsiteY15" fmla="*/ 1936866 h 1986742"/>
              <a:gd name="connsiteX16" fmla="*/ 315883 w 1654232"/>
              <a:gd name="connsiteY16" fmla="*/ 1945178 h 1986742"/>
              <a:gd name="connsiteX17" fmla="*/ 365760 w 1654232"/>
              <a:gd name="connsiteY17" fmla="*/ 1961804 h 1986742"/>
              <a:gd name="connsiteX18" fmla="*/ 556952 w 1654232"/>
              <a:gd name="connsiteY18" fmla="*/ 1970117 h 1986742"/>
              <a:gd name="connsiteX19" fmla="*/ 681643 w 1654232"/>
              <a:gd name="connsiteY19" fmla="*/ 1978429 h 1986742"/>
              <a:gd name="connsiteX20" fmla="*/ 864523 w 1654232"/>
              <a:gd name="connsiteY20" fmla="*/ 1986742 h 1986742"/>
              <a:gd name="connsiteX21" fmla="*/ 1230283 w 1654232"/>
              <a:gd name="connsiteY21" fmla="*/ 1978429 h 1986742"/>
              <a:gd name="connsiteX22" fmla="*/ 1330036 w 1654232"/>
              <a:gd name="connsiteY22" fmla="*/ 1961804 h 1986742"/>
              <a:gd name="connsiteX23" fmla="*/ 1421476 w 1654232"/>
              <a:gd name="connsiteY23" fmla="*/ 1945178 h 1986742"/>
              <a:gd name="connsiteX24" fmla="*/ 1446414 w 1654232"/>
              <a:gd name="connsiteY24" fmla="*/ 1928553 h 1986742"/>
              <a:gd name="connsiteX25" fmla="*/ 1496291 w 1654232"/>
              <a:gd name="connsiteY25" fmla="*/ 1911928 h 1986742"/>
              <a:gd name="connsiteX26" fmla="*/ 1537854 w 1654232"/>
              <a:gd name="connsiteY26" fmla="*/ 1878677 h 1986742"/>
              <a:gd name="connsiteX27" fmla="*/ 1562792 w 1654232"/>
              <a:gd name="connsiteY27" fmla="*/ 1870364 h 1986742"/>
              <a:gd name="connsiteX28" fmla="*/ 1612669 w 1654232"/>
              <a:gd name="connsiteY28" fmla="*/ 1803862 h 1986742"/>
              <a:gd name="connsiteX29" fmla="*/ 1629294 w 1654232"/>
              <a:gd name="connsiteY29" fmla="*/ 1778924 h 1986742"/>
              <a:gd name="connsiteX30" fmla="*/ 1654232 w 1654232"/>
              <a:gd name="connsiteY30" fmla="*/ 1737360 h 1986742"/>
              <a:gd name="connsiteX31" fmla="*/ 1645920 w 1654232"/>
              <a:gd name="connsiteY31" fmla="*/ 1604357 h 1986742"/>
              <a:gd name="connsiteX32" fmla="*/ 1629294 w 1654232"/>
              <a:gd name="connsiteY32" fmla="*/ 1546168 h 1986742"/>
              <a:gd name="connsiteX33" fmla="*/ 1620981 w 1654232"/>
              <a:gd name="connsiteY33" fmla="*/ 1471353 h 1986742"/>
              <a:gd name="connsiteX34" fmla="*/ 1604356 w 1654232"/>
              <a:gd name="connsiteY34" fmla="*/ 1421477 h 1986742"/>
              <a:gd name="connsiteX35" fmla="*/ 1596043 w 1654232"/>
              <a:gd name="connsiteY35" fmla="*/ 1388226 h 1986742"/>
              <a:gd name="connsiteX36" fmla="*/ 1579418 w 1654232"/>
              <a:gd name="connsiteY36" fmla="*/ 1338349 h 1986742"/>
              <a:gd name="connsiteX37" fmla="*/ 1571105 w 1654232"/>
              <a:gd name="connsiteY37" fmla="*/ 1305098 h 1986742"/>
              <a:gd name="connsiteX38" fmla="*/ 1546167 w 1654232"/>
              <a:gd name="connsiteY38" fmla="*/ 1238597 h 1986742"/>
              <a:gd name="connsiteX39" fmla="*/ 1529541 w 1654232"/>
              <a:gd name="connsiteY39" fmla="*/ 1122218 h 1986742"/>
              <a:gd name="connsiteX40" fmla="*/ 1512916 w 1654232"/>
              <a:gd name="connsiteY40" fmla="*/ 1072342 h 1986742"/>
              <a:gd name="connsiteX41" fmla="*/ 1504603 w 1654232"/>
              <a:gd name="connsiteY41" fmla="*/ 1047404 h 1986742"/>
              <a:gd name="connsiteX42" fmla="*/ 1487978 w 1654232"/>
              <a:gd name="connsiteY42" fmla="*/ 1014153 h 1986742"/>
              <a:gd name="connsiteX43" fmla="*/ 1479665 w 1654232"/>
              <a:gd name="connsiteY43" fmla="*/ 989215 h 1986742"/>
              <a:gd name="connsiteX44" fmla="*/ 1446414 w 1654232"/>
              <a:gd name="connsiteY44" fmla="*/ 931026 h 1986742"/>
              <a:gd name="connsiteX45" fmla="*/ 1421476 w 1654232"/>
              <a:gd name="connsiteY45" fmla="*/ 839586 h 1986742"/>
              <a:gd name="connsiteX46" fmla="*/ 1413163 w 1654232"/>
              <a:gd name="connsiteY46" fmla="*/ 806335 h 1986742"/>
              <a:gd name="connsiteX47" fmla="*/ 1404851 w 1654232"/>
              <a:gd name="connsiteY47" fmla="*/ 773084 h 1986742"/>
              <a:gd name="connsiteX48" fmla="*/ 1396538 w 1654232"/>
              <a:gd name="connsiteY48" fmla="*/ 748146 h 1986742"/>
              <a:gd name="connsiteX49" fmla="*/ 1388225 w 1654232"/>
              <a:gd name="connsiteY49" fmla="*/ 648393 h 1986742"/>
              <a:gd name="connsiteX50" fmla="*/ 1371600 w 1654232"/>
              <a:gd name="connsiteY50" fmla="*/ 407324 h 1986742"/>
              <a:gd name="connsiteX51" fmla="*/ 1363287 w 1654232"/>
              <a:gd name="connsiteY51" fmla="*/ 365760 h 1986742"/>
              <a:gd name="connsiteX52" fmla="*/ 1354974 w 1654232"/>
              <a:gd name="connsiteY52" fmla="*/ 307571 h 1986742"/>
              <a:gd name="connsiteX53" fmla="*/ 1321723 w 1654232"/>
              <a:gd name="connsiteY53" fmla="*/ 216131 h 1986742"/>
              <a:gd name="connsiteX54" fmla="*/ 1305098 w 1654232"/>
              <a:gd name="connsiteY54" fmla="*/ 166255 h 1986742"/>
              <a:gd name="connsiteX55" fmla="*/ 1296785 w 1654232"/>
              <a:gd name="connsiteY55" fmla="*/ 141317 h 1986742"/>
              <a:gd name="connsiteX56" fmla="*/ 1263534 w 1654232"/>
              <a:gd name="connsiteY56" fmla="*/ 99753 h 1986742"/>
              <a:gd name="connsiteX57" fmla="*/ 1246909 w 1654232"/>
              <a:gd name="connsiteY57" fmla="*/ 74815 h 1986742"/>
              <a:gd name="connsiteX58" fmla="*/ 1188720 w 1654232"/>
              <a:gd name="connsiteY58" fmla="*/ 49877 h 1986742"/>
              <a:gd name="connsiteX59" fmla="*/ 1163781 w 1654232"/>
              <a:gd name="connsiteY59" fmla="*/ 41564 h 1986742"/>
              <a:gd name="connsiteX60" fmla="*/ 1147156 w 1654232"/>
              <a:gd name="connsiteY60" fmla="*/ 24938 h 1986742"/>
              <a:gd name="connsiteX61" fmla="*/ 1064029 w 1654232"/>
              <a:gd name="connsiteY61" fmla="*/ 8313 h 1986742"/>
              <a:gd name="connsiteX62" fmla="*/ 1014152 w 1654232"/>
              <a:gd name="connsiteY62" fmla="*/ 0 h 1986742"/>
              <a:gd name="connsiteX63" fmla="*/ 847898 w 1654232"/>
              <a:gd name="connsiteY63" fmla="*/ 8313 h 1986742"/>
              <a:gd name="connsiteX64" fmla="*/ 806334 w 1654232"/>
              <a:gd name="connsiteY64" fmla="*/ 16626 h 1986742"/>
              <a:gd name="connsiteX65" fmla="*/ 764771 w 1654232"/>
              <a:gd name="connsiteY65" fmla="*/ 49877 h 1986742"/>
              <a:gd name="connsiteX66" fmla="*/ 714894 w 1654232"/>
              <a:gd name="connsiteY66" fmla="*/ 66502 h 1986742"/>
              <a:gd name="connsiteX67" fmla="*/ 640080 w 1654232"/>
              <a:gd name="connsiteY67" fmla="*/ 141317 h 1986742"/>
              <a:gd name="connsiteX68" fmla="*/ 623454 w 1654232"/>
              <a:gd name="connsiteY68" fmla="*/ 157942 h 1986742"/>
              <a:gd name="connsiteX69" fmla="*/ 606829 w 1654232"/>
              <a:gd name="connsiteY69" fmla="*/ 174568 h 1986742"/>
              <a:gd name="connsiteX70" fmla="*/ 573578 w 1654232"/>
              <a:gd name="connsiteY70" fmla="*/ 216131 h 1986742"/>
              <a:gd name="connsiteX71" fmla="*/ 540327 w 1654232"/>
              <a:gd name="connsiteY71" fmla="*/ 257695 h 1986742"/>
              <a:gd name="connsiteX72" fmla="*/ 507076 w 1654232"/>
              <a:gd name="connsiteY72" fmla="*/ 307571 h 1986742"/>
              <a:gd name="connsiteX73" fmla="*/ 473825 w 1654232"/>
              <a:gd name="connsiteY73" fmla="*/ 374073 h 1986742"/>
              <a:gd name="connsiteX74" fmla="*/ 457200 w 1654232"/>
              <a:gd name="connsiteY74" fmla="*/ 423949 h 1986742"/>
              <a:gd name="connsiteX75" fmla="*/ 448887 w 1654232"/>
              <a:gd name="connsiteY75" fmla="*/ 448888 h 1986742"/>
              <a:gd name="connsiteX76" fmla="*/ 432261 w 1654232"/>
              <a:gd name="connsiteY76" fmla="*/ 465513 h 1986742"/>
              <a:gd name="connsiteX77" fmla="*/ 415636 w 1654232"/>
              <a:gd name="connsiteY77" fmla="*/ 548640 h 1986742"/>
              <a:gd name="connsiteX78" fmla="*/ 382385 w 1654232"/>
              <a:gd name="connsiteY78" fmla="*/ 623455 h 1986742"/>
              <a:gd name="connsiteX79" fmla="*/ 365760 w 1654232"/>
              <a:gd name="connsiteY79" fmla="*/ 714895 h 1986742"/>
              <a:gd name="connsiteX80" fmla="*/ 349134 w 1654232"/>
              <a:gd name="connsiteY80" fmla="*/ 764771 h 1986742"/>
              <a:gd name="connsiteX81" fmla="*/ 365760 w 1654232"/>
              <a:gd name="connsiteY81" fmla="*/ 781397 h 1986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1654232" h="1986742">
                <a:moveTo>
                  <a:pt x="382385" y="706582"/>
                </a:moveTo>
                <a:cubicBezTo>
                  <a:pt x="159325" y="929642"/>
                  <a:pt x="279065" y="789299"/>
                  <a:pt x="33251" y="1296786"/>
                </a:cubicBezTo>
                <a:cubicBezTo>
                  <a:pt x="27092" y="1309502"/>
                  <a:pt x="28365" y="1324642"/>
                  <a:pt x="24938" y="1338349"/>
                </a:cubicBezTo>
                <a:cubicBezTo>
                  <a:pt x="22813" y="1346850"/>
                  <a:pt x="18595" y="1354750"/>
                  <a:pt x="16625" y="1363288"/>
                </a:cubicBezTo>
                <a:cubicBezTo>
                  <a:pt x="10271" y="1390822"/>
                  <a:pt x="0" y="1446415"/>
                  <a:pt x="0" y="1446415"/>
                </a:cubicBezTo>
                <a:cubicBezTo>
                  <a:pt x="2771" y="1504604"/>
                  <a:pt x="4162" y="1562875"/>
                  <a:pt x="8312" y="1620982"/>
                </a:cubicBezTo>
                <a:cubicBezTo>
                  <a:pt x="8935" y="1629710"/>
                  <a:pt x="14422" y="1686582"/>
                  <a:pt x="24938" y="1704109"/>
                </a:cubicBezTo>
                <a:cubicBezTo>
                  <a:pt x="28970" y="1710829"/>
                  <a:pt x="36021" y="1715193"/>
                  <a:pt x="41563" y="1720735"/>
                </a:cubicBezTo>
                <a:cubicBezTo>
                  <a:pt x="48952" y="1742900"/>
                  <a:pt x="52807" y="1758383"/>
                  <a:pt x="66501" y="1778924"/>
                </a:cubicBezTo>
                <a:cubicBezTo>
                  <a:pt x="70848" y="1785445"/>
                  <a:pt x="77585" y="1790007"/>
                  <a:pt x="83127" y="1795549"/>
                </a:cubicBezTo>
                <a:cubicBezTo>
                  <a:pt x="102893" y="1854847"/>
                  <a:pt x="74866" y="1783159"/>
                  <a:pt x="116378" y="1845426"/>
                </a:cubicBezTo>
                <a:cubicBezTo>
                  <a:pt x="121239" y="1852717"/>
                  <a:pt x="118495" y="1864168"/>
                  <a:pt x="124691" y="1870364"/>
                </a:cubicBezTo>
                <a:cubicBezTo>
                  <a:pt x="130887" y="1876560"/>
                  <a:pt x="141969" y="1874422"/>
                  <a:pt x="149629" y="1878677"/>
                </a:cubicBezTo>
                <a:cubicBezTo>
                  <a:pt x="167096" y="1888381"/>
                  <a:pt x="180549" y="1905610"/>
                  <a:pt x="199505" y="1911928"/>
                </a:cubicBezTo>
                <a:cubicBezTo>
                  <a:pt x="259318" y="1931864"/>
                  <a:pt x="184603" y="1907669"/>
                  <a:pt x="257694" y="1928553"/>
                </a:cubicBezTo>
                <a:cubicBezTo>
                  <a:pt x="266119" y="1930960"/>
                  <a:pt x="274207" y="1934459"/>
                  <a:pt x="282632" y="1936866"/>
                </a:cubicBezTo>
                <a:cubicBezTo>
                  <a:pt x="293617" y="1940005"/>
                  <a:pt x="304940" y="1941895"/>
                  <a:pt x="315883" y="1945178"/>
                </a:cubicBezTo>
                <a:cubicBezTo>
                  <a:pt x="332669" y="1950214"/>
                  <a:pt x="348252" y="1961043"/>
                  <a:pt x="365760" y="1961804"/>
                </a:cubicBezTo>
                <a:lnTo>
                  <a:pt x="556952" y="1970117"/>
                </a:lnTo>
                <a:cubicBezTo>
                  <a:pt x="598550" y="1972306"/>
                  <a:pt x="640048" y="1976181"/>
                  <a:pt x="681643" y="1978429"/>
                </a:cubicBezTo>
                <a:lnTo>
                  <a:pt x="864523" y="1986742"/>
                </a:lnTo>
                <a:cubicBezTo>
                  <a:pt x="986443" y="1983971"/>
                  <a:pt x="1108506" y="1984953"/>
                  <a:pt x="1230283" y="1978429"/>
                </a:cubicBezTo>
                <a:cubicBezTo>
                  <a:pt x="1263944" y="1976626"/>
                  <a:pt x="1296665" y="1966571"/>
                  <a:pt x="1330036" y="1961804"/>
                </a:cubicBezTo>
                <a:cubicBezTo>
                  <a:pt x="1399535" y="1951875"/>
                  <a:pt x="1369217" y="1958243"/>
                  <a:pt x="1421476" y="1945178"/>
                </a:cubicBezTo>
                <a:cubicBezTo>
                  <a:pt x="1429789" y="1939636"/>
                  <a:pt x="1437284" y="1932610"/>
                  <a:pt x="1446414" y="1928553"/>
                </a:cubicBezTo>
                <a:cubicBezTo>
                  <a:pt x="1462429" y="1921436"/>
                  <a:pt x="1496291" y="1911928"/>
                  <a:pt x="1496291" y="1911928"/>
                </a:cubicBezTo>
                <a:cubicBezTo>
                  <a:pt x="1511755" y="1896463"/>
                  <a:pt x="1516879" y="1889164"/>
                  <a:pt x="1537854" y="1878677"/>
                </a:cubicBezTo>
                <a:cubicBezTo>
                  <a:pt x="1545691" y="1874758"/>
                  <a:pt x="1554479" y="1873135"/>
                  <a:pt x="1562792" y="1870364"/>
                </a:cubicBezTo>
                <a:cubicBezTo>
                  <a:pt x="1593546" y="1839610"/>
                  <a:pt x="1575072" y="1860258"/>
                  <a:pt x="1612669" y="1803862"/>
                </a:cubicBezTo>
                <a:cubicBezTo>
                  <a:pt x="1618211" y="1795549"/>
                  <a:pt x="1626135" y="1788402"/>
                  <a:pt x="1629294" y="1778924"/>
                </a:cubicBezTo>
                <a:cubicBezTo>
                  <a:pt x="1640085" y="1746551"/>
                  <a:pt x="1631411" y="1760182"/>
                  <a:pt x="1654232" y="1737360"/>
                </a:cubicBezTo>
                <a:cubicBezTo>
                  <a:pt x="1651461" y="1693026"/>
                  <a:pt x="1650340" y="1648557"/>
                  <a:pt x="1645920" y="1604357"/>
                </a:cubicBezTo>
                <a:cubicBezTo>
                  <a:pt x="1644429" y="1589446"/>
                  <a:pt x="1634358" y="1561359"/>
                  <a:pt x="1629294" y="1546168"/>
                </a:cubicBezTo>
                <a:cubicBezTo>
                  <a:pt x="1626523" y="1521230"/>
                  <a:pt x="1625902" y="1495958"/>
                  <a:pt x="1620981" y="1471353"/>
                </a:cubicBezTo>
                <a:cubicBezTo>
                  <a:pt x="1617544" y="1454169"/>
                  <a:pt x="1608606" y="1438478"/>
                  <a:pt x="1604356" y="1421477"/>
                </a:cubicBezTo>
                <a:cubicBezTo>
                  <a:pt x="1601585" y="1410393"/>
                  <a:pt x="1599326" y="1399169"/>
                  <a:pt x="1596043" y="1388226"/>
                </a:cubicBezTo>
                <a:cubicBezTo>
                  <a:pt x="1591007" y="1371440"/>
                  <a:pt x="1583669" y="1355351"/>
                  <a:pt x="1579418" y="1338349"/>
                </a:cubicBezTo>
                <a:cubicBezTo>
                  <a:pt x="1576647" y="1327265"/>
                  <a:pt x="1575117" y="1315795"/>
                  <a:pt x="1571105" y="1305098"/>
                </a:cubicBezTo>
                <a:cubicBezTo>
                  <a:pt x="1538503" y="1218159"/>
                  <a:pt x="1567505" y="1323948"/>
                  <a:pt x="1546167" y="1238597"/>
                </a:cubicBezTo>
                <a:cubicBezTo>
                  <a:pt x="1542169" y="1202615"/>
                  <a:pt x="1539467" y="1158613"/>
                  <a:pt x="1529541" y="1122218"/>
                </a:cubicBezTo>
                <a:cubicBezTo>
                  <a:pt x="1524930" y="1105311"/>
                  <a:pt x="1518458" y="1088967"/>
                  <a:pt x="1512916" y="1072342"/>
                </a:cubicBezTo>
                <a:cubicBezTo>
                  <a:pt x="1510145" y="1064029"/>
                  <a:pt x="1508522" y="1055241"/>
                  <a:pt x="1504603" y="1047404"/>
                </a:cubicBezTo>
                <a:cubicBezTo>
                  <a:pt x="1499061" y="1036320"/>
                  <a:pt x="1492859" y="1025543"/>
                  <a:pt x="1487978" y="1014153"/>
                </a:cubicBezTo>
                <a:cubicBezTo>
                  <a:pt x="1484526" y="1006099"/>
                  <a:pt x="1483584" y="997052"/>
                  <a:pt x="1479665" y="989215"/>
                </a:cubicBezTo>
                <a:cubicBezTo>
                  <a:pt x="1437921" y="905727"/>
                  <a:pt x="1490139" y="1033047"/>
                  <a:pt x="1446414" y="931026"/>
                </a:cubicBezTo>
                <a:cubicBezTo>
                  <a:pt x="1437089" y="909270"/>
                  <a:pt x="1424021" y="849766"/>
                  <a:pt x="1421476" y="839586"/>
                </a:cubicBezTo>
                <a:lnTo>
                  <a:pt x="1413163" y="806335"/>
                </a:lnTo>
                <a:cubicBezTo>
                  <a:pt x="1410392" y="795251"/>
                  <a:pt x="1408464" y="783922"/>
                  <a:pt x="1404851" y="773084"/>
                </a:cubicBezTo>
                <a:lnTo>
                  <a:pt x="1396538" y="748146"/>
                </a:lnTo>
                <a:cubicBezTo>
                  <a:pt x="1393767" y="714895"/>
                  <a:pt x="1390602" y="681674"/>
                  <a:pt x="1388225" y="648393"/>
                </a:cubicBezTo>
                <a:cubicBezTo>
                  <a:pt x="1384962" y="602714"/>
                  <a:pt x="1377378" y="459331"/>
                  <a:pt x="1371600" y="407324"/>
                </a:cubicBezTo>
                <a:cubicBezTo>
                  <a:pt x="1370040" y="393281"/>
                  <a:pt x="1365610" y="379697"/>
                  <a:pt x="1363287" y="365760"/>
                </a:cubicBezTo>
                <a:cubicBezTo>
                  <a:pt x="1360066" y="346433"/>
                  <a:pt x="1359380" y="326663"/>
                  <a:pt x="1354974" y="307571"/>
                </a:cubicBezTo>
                <a:cubicBezTo>
                  <a:pt x="1347312" y="274370"/>
                  <a:pt x="1333208" y="247714"/>
                  <a:pt x="1321723" y="216131"/>
                </a:cubicBezTo>
                <a:cubicBezTo>
                  <a:pt x="1315734" y="199661"/>
                  <a:pt x="1310640" y="182880"/>
                  <a:pt x="1305098" y="166255"/>
                </a:cubicBezTo>
                <a:cubicBezTo>
                  <a:pt x="1302327" y="157942"/>
                  <a:pt x="1301645" y="148608"/>
                  <a:pt x="1296785" y="141317"/>
                </a:cubicBezTo>
                <a:cubicBezTo>
                  <a:pt x="1245622" y="64567"/>
                  <a:pt x="1310908" y="158970"/>
                  <a:pt x="1263534" y="99753"/>
                </a:cubicBezTo>
                <a:cubicBezTo>
                  <a:pt x="1257293" y="91952"/>
                  <a:pt x="1253973" y="81879"/>
                  <a:pt x="1246909" y="74815"/>
                </a:cubicBezTo>
                <a:cubicBezTo>
                  <a:pt x="1226660" y="54565"/>
                  <a:pt x="1215431" y="57508"/>
                  <a:pt x="1188720" y="49877"/>
                </a:cubicBezTo>
                <a:cubicBezTo>
                  <a:pt x="1180294" y="47470"/>
                  <a:pt x="1172094" y="44335"/>
                  <a:pt x="1163781" y="41564"/>
                </a:cubicBezTo>
                <a:cubicBezTo>
                  <a:pt x="1158239" y="36022"/>
                  <a:pt x="1153876" y="28970"/>
                  <a:pt x="1147156" y="24938"/>
                </a:cubicBezTo>
                <a:cubicBezTo>
                  <a:pt x="1128912" y="13992"/>
                  <a:pt x="1074359" y="9902"/>
                  <a:pt x="1064029" y="8313"/>
                </a:cubicBezTo>
                <a:cubicBezTo>
                  <a:pt x="1047370" y="5750"/>
                  <a:pt x="1030778" y="2771"/>
                  <a:pt x="1014152" y="0"/>
                </a:cubicBezTo>
                <a:cubicBezTo>
                  <a:pt x="958734" y="2771"/>
                  <a:pt x="903209" y="3888"/>
                  <a:pt x="847898" y="8313"/>
                </a:cubicBezTo>
                <a:cubicBezTo>
                  <a:pt x="833814" y="9440"/>
                  <a:pt x="819563" y="11665"/>
                  <a:pt x="806334" y="16626"/>
                </a:cubicBezTo>
                <a:cubicBezTo>
                  <a:pt x="727474" y="46198"/>
                  <a:pt x="825645" y="19440"/>
                  <a:pt x="764771" y="49877"/>
                </a:cubicBezTo>
                <a:cubicBezTo>
                  <a:pt x="749096" y="57714"/>
                  <a:pt x="714894" y="66502"/>
                  <a:pt x="714894" y="66502"/>
                </a:cubicBezTo>
                <a:lnTo>
                  <a:pt x="640080" y="141317"/>
                </a:lnTo>
                <a:lnTo>
                  <a:pt x="623454" y="157942"/>
                </a:lnTo>
                <a:lnTo>
                  <a:pt x="606829" y="174568"/>
                </a:lnTo>
                <a:cubicBezTo>
                  <a:pt x="585934" y="237251"/>
                  <a:pt x="616550" y="162417"/>
                  <a:pt x="573578" y="216131"/>
                </a:cubicBezTo>
                <a:cubicBezTo>
                  <a:pt x="527687" y="273493"/>
                  <a:pt x="611799" y="210045"/>
                  <a:pt x="540327" y="257695"/>
                </a:cubicBezTo>
                <a:cubicBezTo>
                  <a:pt x="529243" y="274320"/>
                  <a:pt x="513394" y="288615"/>
                  <a:pt x="507076" y="307571"/>
                </a:cubicBezTo>
                <a:cubicBezTo>
                  <a:pt x="487973" y="364883"/>
                  <a:pt x="502843" y="345056"/>
                  <a:pt x="473825" y="374073"/>
                </a:cubicBezTo>
                <a:lnTo>
                  <a:pt x="457200" y="423949"/>
                </a:lnTo>
                <a:cubicBezTo>
                  <a:pt x="454429" y="432262"/>
                  <a:pt x="455083" y="442692"/>
                  <a:pt x="448887" y="448888"/>
                </a:cubicBezTo>
                <a:lnTo>
                  <a:pt x="432261" y="465513"/>
                </a:lnTo>
                <a:cubicBezTo>
                  <a:pt x="409210" y="534673"/>
                  <a:pt x="444293" y="424457"/>
                  <a:pt x="415636" y="548640"/>
                </a:cubicBezTo>
                <a:cubicBezTo>
                  <a:pt x="405161" y="594032"/>
                  <a:pt x="403425" y="591896"/>
                  <a:pt x="382385" y="623455"/>
                </a:cubicBezTo>
                <a:cubicBezTo>
                  <a:pt x="376532" y="664424"/>
                  <a:pt x="376447" y="679271"/>
                  <a:pt x="365760" y="714895"/>
                </a:cubicBezTo>
                <a:cubicBezTo>
                  <a:pt x="360724" y="731681"/>
                  <a:pt x="349134" y="764771"/>
                  <a:pt x="349134" y="764771"/>
                </a:cubicBezTo>
                <a:lnTo>
                  <a:pt x="365760" y="781397"/>
                </a:lnTo>
              </a:path>
            </a:pathLst>
          </a:custGeom>
          <a:solidFill>
            <a:schemeClr val="tx2">
              <a:lumMod val="20000"/>
              <a:lumOff val="80000"/>
              <a:alpha val="33000"/>
            </a:schemeClr>
          </a:solidFill>
          <a:ln w="38100">
            <a:solidFill>
              <a:schemeClr val="tx2">
                <a:lumMod val="75000"/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4852638" y="2587461"/>
            <a:ext cx="2628817" cy="2075979"/>
          </a:xfrm>
          <a:custGeom>
            <a:avLst/>
            <a:gdLst>
              <a:gd name="connsiteX0" fmla="*/ 1165777 w 2628817"/>
              <a:gd name="connsiteY0" fmla="*/ 6110 h 2075979"/>
              <a:gd name="connsiteX1" fmla="*/ 1124213 w 2628817"/>
              <a:gd name="connsiteY1" fmla="*/ 31048 h 2075979"/>
              <a:gd name="connsiteX2" fmla="*/ 1107587 w 2628817"/>
              <a:gd name="connsiteY2" fmla="*/ 55986 h 2075979"/>
              <a:gd name="connsiteX3" fmla="*/ 1057711 w 2628817"/>
              <a:gd name="connsiteY3" fmla="*/ 89237 h 2075979"/>
              <a:gd name="connsiteX4" fmla="*/ 1041086 w 2628817"/>
              <a:gd name="connsiteY4" fmla="*/ 114175 h 2075979"/>
              <a:gd name="connsiteX5" fmla="*/ 1016147 w 2628817"/>
              <a:gd name="connsiteY5" fmla="*/ 130801 h 2075979"/>
              <a:gd name="connsiteX6" fmla="*/ 974584 w 2628817"/>
              <a:gd name="connsiteY6" fmla="*/ 172364 h 2075979"/>
              <a:gd name="connsiteX7" fmla="*/ 916395 w 2628817"/>
              <a:gd name="connsiteY7" fmla="*/ 238866 h 2075979"/>
              <a:gd name="connsiteX8" fmla="*/ 899769 w 2628817"/>
              <a:gd name="connsiteY8" fmla="*/ 255492 h 2075979"/>
              <a:gd name="connsiteX9" fmla="*/ 883144 w 2628817"/>
              <a:gd name="connsiteY9" fmla="*/ 280430 h 2075979"/>
              <a:gd name="connsiteX10" fmla="*/ 858206 w 2628817"/>
              <a:gd name="connsiteY10" fmla="*/ 288743 h 2075979"/>
              <a:gd name="connsiteX11" fmla="*/ 816642 w 2628817"/>
              <a:gd name="connsiteY11" fmla="*/ 321994 h 2075979"/>
              <a:gd name="connsiteX12" fmla="*/ 783391 w 2628817"/>
              <a:gd name="connsiteY12" fmla="*/ 330306 h 2075979"/>
              <a:gd name="connsiteX13" fmla="*/ 733515 w 2628817"/>
              <a:gd name="connsiteY13" fmla="*/ 363557 h 2075979"/>
              <a:gd name="connsiteX14" fmla="*/ 700264 w 2628817"/>
              <a:gd name="connsiteY14" fmla="*/ 380183 h 2075979"/>
              <a:gd name="connsiteX15" fmla="*/ 667013 w 2628817"/>
              <a:gd name="connsiteY15" fmla="*/ 405121 h 2075979"/>
              <a:gd name="connsiteX16" fmla="*/ 650387 w 2628817"/>
              <a:gd name="connsiteY16" fmla="*/ 421746 h 2075979"/>
              <a:gd name="connsiteX17" fmla="*/ 617137 w 2628817"/>
              <a:gd name="connsiteY17" fmla="*/ 430059 h 2075979"/>
              <a:gd name="connsiteX18" fmla="*/ 558947 w 2628817"/>
              <a:gd name="connsiteY18" fmla="*/ 454997 h 2075979"/>
              <a:gd name="connsiteX19" fmla="*/ 542322 w 2628817"/>
              <a:gd name="connsiteY19" fmla="*/ 471623 h 2075979"/>
              <a:gd name="connsiteX20" fmla="*/ 492446 w 2628817"/>
              <a:gd name="connsiteY20" fmla="*/ 496561 h 2075979"/>
              <a:gd name="connsiteX21" fmla="*/ 459195 w 2628817"/>
              <a:gd name="connsiteY21" fmla="*/ 529812 h 2075979"/>
              <a:gd name="connsiteX22" fmla="*/ 442569 w 2628817"/>
              <a:gd name="connsiteY22" fmla="*/ 546437 h 2075979"/>
              <a:gd name="connsiteX23" fmla="*/ 434257 w 2628817"/>
              <a:gd name="connsiteY23" fmla="*/ 571375 h 2075979"/>
              <a:gd name="connsiteX24" fmla="*/ 384380 w 2628817"/>
              <a:gd name="connsiteY24" fmla="*/ 612939 h 2075979"/>
              <a:gd name="connsiteX25" fmla="*/ 359442 w 2628817"/>
              <a:gd name="connsiteY25" fmla="*/ 654503 h 2075979"/>
              <a:gd name="connsiteX26" fmla="*/ 342817 w 2628817"/>
              <a:gd name="connsiteY26" fmla="*/ 679441 h 2075979"/>
              <a:gd name="connsiteX27" fmla="*/ 284627 w 2628817"/>
              <a:gd name="connsiteY27" fmla="*/ 729317 h 2075979"/>
              <a:gd name="connsiteX28" fmla="*/ 276315 w 2628817"/>
              <a:gd name="connsiteY28" fmla="*/ 762568 h 2075979"/>
              <a:gd name="connsiteX29" fmla="*/ 243064 w 2628817"/>
              <a:gd name="connsiteY29" fmla="*/ 804132 h 2075979"/>
              <a:gd name="connsiteX30" fmla="*/ 234751 w 2628817"/>
              <a:gd name="connsiteY30" fmla="*/ 837383 h 2075979"/>
              <a:gd name="connsiteX31" fmla="*/ 209813 w 2628817"/>
              <a:gd name="connsiteY31" fmla="*/ 862321 h 2075979"/>
              <a:gd name="connsiteX32" fmla="*/ 176562 w 2628817"/>
              <a:gd name="connsiteY32" fmla="*/ 912197 h 2075979"/>
              <a:gd name="connsiteX33" fmla="*/ 143311 w 2628817"/>
              <a:gd name="connsiteY33" fmla="*/ 978699 h 2075979"/>
              <a:gd name="connsiteX34" fmla="*/ 126686 w 2628817"/>
              <a:gd name="connsiteY34" fmla="*/ 1011950 h 2075979"/>
              <a:gd name="connsiteX35" fmla="*/ 101747 w 2628817"/>
              <a:gd name="connsiteY35" fmla="*/ 1028575 h 2075979"/>
              <a:gd name="connsiteX36" fmla="*/ 93435 w 2628817"/>
              <a:gd name="connsiteY36" fmla="*/ 1061826 h 2075979"/>
              <a:gd name="connsiteX37" fmla="*/ 76809 w 2628817"/>
              <a:gd name="connsiteY37" fmla="*/ 1078452 h 2075979"/>
              <a:gd name="connsiteX38" fmla="*/ 51871 w 2628817"/>
              <a:gd name="connsiteY38" fmla="*/ 1128328 h 2075979"/>
              <a:gd name="connsiteX39" fmla="*/ 35246 w 2628817"/>
              <a:gd name="connsiteY39" fmla="*/ 1194830 h 2075979"/>
              <a:gd name="connsiteX40" fmla="*/ 10307 w 2628817"/>
              <a:gd name="connsiteY40" fmla="*/ 1369397 h 2075979"/>
              <a:gd name="connsiteX41" fmla="*/ 10307 w 2628817"/>
              <a:gd name="connsiteY41" fmla="*/ 1735157 h 2075979"/>
              <a:gd name="connsiteX42" fmla="*/ 18620 w 2628817"/>
              <a:gd name="connsiteY42" fmla="*/ 1785034 h 2075979"/>
              <a:gd name="connsiteX43" fmla="*/ 101747 w 2628817"/>
              <a:gd name="connsiteY43" fmla="*/ 1868161 h 2075979"/>
              <a:gd name="connsiteX44" fmla="*/ 159937 w 2628817"/>
              <a:gd name="connsiteY44" fmla="*/ 1901412 h 2075979"/>
              <a:gd name="connsiteX45" fmla="*/ 201500 w 2628817"/>
              <a:gd name="connsiteY45" fmla="*/ 1909724 h 2075979"/>
              <a:gd name="connsiteX46" fmla="*/ 243064 w 2628817"/>
              <a:gd name="connsiteY46" fmla="*/ 1926350 h 2075979"/>
              <a:gd name="connsiteX47" fmla="*/ 301253 w 2628817"/>
              <a:gd name="connsiteY47" fmla="*/ 1934663 h 2075979"/>
              <a:gd name="connsiteX48" fmla="*/ 351129 w 2628817"/>
              <a:gd name="connsiteY48" fmla="*/ 1942975 h 2075979"/>
              <a:gd name="connsiteX49" fmla="*/ 409318 w 2628817"/>
              <a:gd name="connsiteY49" fmla="*/ 1951288 h 2075979"/>
              <a:gd name="connsiteX50" fmla="*/ 500758 w 2628817"/>
              <a:gd name="connsiteY50" fmla="*/ 1967914 h 2075979"/>
              <a:gd name="connsiteX51" fmla="*/ 558947 w 2628817"/>
              <a:gd name="connsiteY51" fmla="*/ 1984539 h 2075979"/>
              <a:gd name="connsiteX52" fmla="*/ 592198 w 2628817"/>
              <a:gd name="connsiteY52" fmla="*/ 1992852 h 2075979"/>
              <a:gd name="connsiteX53" fmla="*/ 658700 w 2628817"/>
              <a:gd name="connsiteY53" fmla="*/ 2017790 h 2075979"/>
              <a:gd name="connsiteX54" fmla="*/ 750140 w 2628817"/>
              <a:gd name="connsiteY54" fmla="*/ 2034415 h 2075979"/>
              <a:gd name="connsiteX55" fmla="*/ 824955 w 2628817"/>
              <a:gd name="connsiteY55" fmla="*/ 2051041 h 2075979"/>
              <a:gd name="connsiteX56" fmla="*/ 883144 w 2628817"/>
              <a:gd name="connsiteY56" fmla="*/ 2059354 h 2075979"/>
              <a:gd name="connsiteX57" fmla="*/ 924707 w 2628817"/>
              <a:gd name="connsiteY57" fmla="*/ 2067666 h 2075979"/>
              <a:gd name="connsiteX58" fmla="*/ 982897 w 2628817"/>
              <a:gd name="connsiteY58" fmla="*/ 2075979 h 2075979"/>
              <a:gd name="connsiteX59" fmla="*/ 1489973 w 2628817"/>
              <a:gd name="connsiteY59" fmla="*/ 2067666 h 2075979"/>
              <a:gd name="connsiteX60" fmla="*/ 1556475 w 2628817"/>
              <a:gd name="connsiteY60" fmla="*/ 2059354 h 2075979"/>
              <a:gd name="connsiteX61" fmla="*/ 1639602 w 2628817"/>
              <a:gd name="connsiteY61" fmla="*/ 2051041 h 2075979"/>
              <a:gd name="connsiteX62" fmla="*/ 1747667 w 2628817"/>
              <a:gd name="connsiteY62" fmla="*/ 2034415 h 2075979"/>
              <a:gd name="connsiteX63" fmla="*/ 1897297 w 2628817"/>
              <a:gd name="connsiteY63" fmla="*/ 2017790 h 2075979"/>
              <a:gd name="connsiteX64" fmla="*/ 2013675 w 2628817"/>
              <a:gd name="connsiteY64" fmla="*/ 2001164 h 2075979"/>
              <a:gd name="connsiteX65" fmla="*/ 2179929 w 2628817"/>
              <a:gd name="connsiteY65" fmla="*/ 1984539 h 2075979"/>
              <a:gd name="connsiteX66" fmla="*/ 2254744 w 2628817"/>
              <a:gd name="connsiteY66" fmla="*/ 1976226 h 2075979"/>
              <a:gd name="connsiteX67" fmla="*/ 2337871 w 2628817"/>
              <a:gd name="connsiteY67" fmla="*/ 1967914 h 2075979"/>
              <a:gd name="connsiteX68" fmla="*/ 2420998 w 2628817"/>
              <a:gd name="connsiteY68" fmla="*/ 1918037 h 2075979"/>
              <a:gd name="connsiteX69" fmla="*/ 2445937 w 2628817"/>
              <a:gd name="connsiteY69" fmla="*/ 1901412 h 2075979"/>
              <a:gd name="connsiteX70" fmla="*/ 2512438 w 2628817"/>
              <a:gd name="connsiteY70" fmla="*/ 1826597 h 2075979"/>
              <a:gd name="connsiteX71" fmla="*/ 2537377 w 2628817"/>
              <a:gd name="connsiteY71" fmla="*/ 1809972 h 2075979"/>
              <a:gd name="connsiteX72" fmla="*/ 2545689 w 2628817"/>
              <a:gd name="connsiteY72" fmla="*/ 1776721 h 2075979"/>
              <a:gd name="connsiteX73" fmla="*/ 2562315 w 2628817"/>
              <a:gd name="connsiteY73" fmla="*/ 1760095 h 2075979"/>
              <a:gd name="connsiteX74" fmla="*/ 2578940 w 2628817"/>
              <a:gd name="connsiteY74" fmla="*/ 1726844 h 2075979"/>
              <a:gd name="connsiteX75" fmla="*/ 2587253 w 2628817"/>
              <a:gd name="connsiteY75" fmla="*/ 1693594 h 2075979"/>
              <a:gd name="connsiteX76" fmla="*/ 2603878 w 2628817"/>
              <a:gd name="connsiteY76" fmla="*/ 1643717 h 2075979"/>
              <a:gd name="connsiteX77" fmla="*/ 2620504 w 2628817"/>
              <a:gd name="connsiteY77" fmla="*/ 1593841 h 2075979"/>
              <a:gd name="connsiteX78" fmla="*/ 2628817 w 2628817"/>
              <a:gd name="connsiteY78" fmla="*/ 1560590 h 2075979"/>
              <a:gd name="connsiteX79" fmla="*/ 2620504 w 2628817"/>
              <a:gd name="connsiteY79" fmla="*/ 1319521 h 2075979"/>
              <a:gd name="connsiteX80" fmla="*/ 2595566 w 2628817"/>
              <a:gd name="connsiteY80" fmla="*/ 1228081 h 2075979"/>
              <a:gd name="connsiteX81" fmla="*/ 2570627 w 2628817"/>
              <a:gd name="connsiteY81" fmla="*/ 1161579 h 2075979"/>
              <a:gd name="connsiteX82" fmla="*/ 2562315 w 2628817"/>
              <a:gd name="connsiteY82" fmla="*/ 1136641 h 2075979"/>
              <a:gd name="connsiteX83" fmla="*/ 2545689 w 2628817"/>
              <a:gd name="connsiteY83" fmla="*/ 1120015 h 2075979"/>
              <a:gd name="connsiteX84" fmla="*/ 2537377 w 2628817"/>
              <a:gd name="connsiteY84" fmla="*/ 1086764 h 2075979"/>
              <a:gd name="connsiteX85" fmla="*/ 2504126 w 2628817"/>
              <a:gd name="connsiteY85" fmla="*/ 1045201 h 2075979"/>
              <a:gd name="connsiteX86" fmla="*/ 2487500 w 2628817"/>
              <a:gd name="connsiteY86" fmla="*/ 1011950 h 2075979"/>
              <a:gd name="connsiteX87" fmla="*/ 2429311 w 2628817"/>
              <a:gd name="connsiteY87" fmla="*/ 953761 h 2075979"/>
              <a:gd name="connsiteX88" fmla="*/ 2396060 w 2628817"/>
              <a:gd name="connsiteY88" fmla="*/ 912197 h 2075979"/>
              <a:gd name="connsiteX89" fmla="*/ 2379435 w 2628817"/>
              <a:gd name="connsiteY89" fmla="*/ 887259 h 2075979"/>
              <a:gd name="connsiteX90" fmla="*/ 2354497 w 2628817"/>
              <a:gd name="connsiteY90" fmla="*/ 862321 h 2075979"/>
              <a:gd name="connsiteX91" fmla="*/ 2321246 w 2628817"/>
              <a:gd name="connsiteY91" fmla="*/ 820757 h 2075979"/>
              <a:gd name="connsiteX92" fmla="*/ 2304620 w 2628817"/>
              <a:gd name="connsiteY92" fmla="*/ 804132 h 2075979"/>
              <a:gd name="connsiteX93" fmla="*/ 2279682 w 2628817"/>
              <a:gd name="connsiteY93" fmla="*/ 770881 h 2075979"/>
              <a:gd name="connsiteX94" fmla="*/ 2254744 w 2628817"/>
              <a:gd name="connsiteY94" fmla="*/ 729317 h 2075979"/>
              <a:gd name="connsiteX95" fmla="*/ 2204867 w 2628817"/>
              <a:gd name="connsiteY95" fmla="*/ 679441 h 2075979"/>
              <a:gd name="connsiteX96" fmla="*/ 2071864 w 2628817"/>
              <a:gd name="connsiteY96" fmla="*/ 546437 h 2075979"/>
              <a:gd name="connsiteX97" fmla="*/ 1980424 w 2628817"/>
              <a:gd name="connsiteY97" fmla="*/ 454997 h 2075979"/>
              <a:gd name="connsiteX98" fmla="*/ 1963798 w 2628817"/>
              <a:gd name="connsiteY98" fmla="*/ 438372 h 2075979"/>
              <a:gd name="connsiteX99" fmla="*/ 1930547 w 2628817"/>
              <a:gd name="connsiteY99" fmla="*/ 405121 h 2075979"/>
              <a:gd name="connsiteX100" fmla="*/ 1897297 w 2628817"/>
              <a:gd name="connsiteY100" fmla="*/ 388495 h 2075979"/>
              <a:gd name="connsiteX101" fmla="*/ 1847420 w 2628817"/>
              <a:gd name="connsiteY101" fmla="*/ 338619 h 2075979"/>
              <a:gd name="connsiteX102" fmla="*/ 1822482 w 2628817"/>
              <a:gd name="connsiteY102" fmla="*/ 313681 h 2075979"/>
              <a:gd name="connsiteX103" fmla="*/ 1789231 w 2628817"/>
              <a:gd name="connsiteY103" fmla="*/ 288743 h 2075979"/>
              <a:gd name="connsiteX104" fmla="*/ 1772606 w 2628817"/>
              <a:gd name="connsiteY104" fmla="*/ 272117 h 2075979"/>
              <a:gd name="connsiteX105" fmla="*/ 1739355 w 2628817"/>
              <a:gd name="connsiteY105" fmla="*/ 247179 h 2075979"/>
              <a:gd name="connsiteX106" fmla="*/ 1714417 w 2628817"/>
              <a:gd name="connsiteY106" fmla="*/ 230554 h 2075979"/>
              <a:gd name="connsiteX107" fmla="*/ 1697791 w 2628817"/>
              <a:gd name="connsiteY107" fmla="*/ 213928 h 2075979"/>
              <a:gd name="connsiteX108" fmla="*/ 1672853 w 2628817"/>
              <a:gd name="connsiteY108" fmla="*/ 197303 h 2075979"/>
              <a:gd name="connsiteX109" fmla="*/ 1647915 w 2628817"/>
              <a:gd name="connsiteY109" fmla="*/ 172364 h 2075979"/>
              <a:gd name="connsiteX110" fmla="*/ 1622977 w 2628817"/>
              <a:gd name="connsiteY110" fmla="*/ 155739 h 2075979"/>
              <a:gd name="connsiteX111" fmla="*/ 1589726 w 2628817"/>
              <a:gd name="connsiteY111" fmla="*/ 122488 h 2075979"/>
              <a:gd name="connsiteX112" fmla="*/ 1564787 w 2628817"/>
              <a:gd name="connsiteY112" fmla="*/ 105863 h 2075979"/>
              <a:gd name="connsiteX113" fmla="*/ 1548162 w 2628817"/>
              <a:gd name="connsiteY113" fmla="*/ 89237 h 2075979"/>
              <a:gd name="connsiteX114" fmla="*/ 1523224 w 2628817"/>
              <a:gd name="connsiteY114" fmla="*/ 80924 h 2075979"/>
              <a:gd name="connsiteX115" fmla="*/ 1506598 w 2628817"/>
              <a:gd name="connsiteY115" fmla="*/ 64299 h 2075979"/>
              <a:gd name="connsiteX116" fmla="*/ 1456722 w 2628817"/>
              <a:gd name="connsiteY116" fmla="*/ 47674 h 2075979"/>
              <a:gd name="connsiteX117" fmla="*/ 1398533 w 2628817"/>
              <a:gd name="connsiteY117" fmla="*/ 31048 h 2075979"/>
              <a:gd name="connsiteX118" fmla="*/ 1348657 w 2628817"/>
              <a:gd name="connsiteY118" fmla="*/ 14423 h 2075979"/>
              <a:gd name="connsiteX119" fmla="*/ 1323718 w 2628817"/>
              <a:gd name="connsiteY119" fmla="*/ 6110 h 2075979"/>
              <a:gd name="connsiteX120" fmla="*/ 1165777 w 2628817"/>
              <a:gd name="connsiteY120" fmla="*/ 6110 h 207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2628817" h="2075979">
                <a:moveTo>
                  <a:pt x="1165777" y="6110"/>
                </a:moveTo>
                <a:cubicBezTo>
                  <a:pt x="1132526" y="10266"/>
                  <a:pt x="1136481" y="20533"/>
                  <a:pt x="1124213" y="31048"/>
                </a:cubicBezTo>
                <a:cubicBezTo>
                  <a:pt x="1116627" y="37550"/>
                  <a:pt x="1115106" y="49407"/>
                  <a:pt x="1107587" y="55986"/>
                </a:cubicBezTo>
                <a:cubicBezTo>
                  <a:pt x="1092550" y="69144"/>
                  <a:pt x="1057711" y="89237"/>
                  <a:pt x="1057711" y="89237"/>
                </a:cubicBezTo>
                <a:cubicBezTo>
                  <a:pt x="1052169" y="97550"/>
                  <a:pt x="1048150" y="107111"/>
                  <a:pt x="1041086" y="114175"/>
                </a:cubicBezTo>
                <a:cubicBezTo>
                  <a:pt x="1034021" y="121240"/>
                  <a:pt x="1022543" y="123126"/>
                  <a:pt x="1016147" y="130801"/>
                </a:cubicBezTo>
                <a:cubicBezTo>
                  <a:pt x="976640" y="178210"/>
                  <a:pt x="1024687" y="155664"/>
                  <a:pt x="974584" y="172364"/>
                </a:cubicBezTo>
                <a:cubicBezTo>
                  <a:pt x="872032" y="274916"/>
                  <a:pt x="971383" y="170130"/>
                  <a:pt x="916395" y="238866"/>
                </a:cubicBezTo>
                <a:cubicBezTo>
                  <a:pt x="911499" y="244986"/>
                  <a:pt x="904665" y="249372"/>
                  <a:pt x="899769" y="255492"/>
                </a:cubicBezTo>
                <a:cubicBezTo>
                  <a:pt x="893528" y="263293"/>
                  <a:pt x="890945" y="274189"/>
                  <a:pt x="883144" y="280430"/>
                </a:cubicBezTo>
                <a:cubicBezTo>
                  <a:pt x="876302" y="285904"/>
                  <a:pt x="866519" y="285972"/>
                  <a:pt x="858206" y="288743"/>
                </a:cubicBezTo>
                <a:cubicBezTo>
                  <a:pt x="844800" y="302148"/>
                  <a:pt x="834990" y="314131"/>
                  <a:pt x="816642" y="321994"/>
                </a:cubicBezTo>
                <a:cubicBezTo>
                  <a:pt x="806141" y="326494"/>
                  <a:pt x="794475" y="327535"/>
                  <a:pt x="783391" y="330306"/>
                </a:cubicBezTo>
                <a:cubicBezTo>
                  <a:pt x="766766" y="341390"/>
                  <a:pt x="751387" y="354621"/>
                  <a:pt x="733515" y="363557"/>
                </a:cubicBezTo>
                <a:cubicBezTo>
                  <a:pt x="722431" y="369099"/>
                  <a:pt x="710772" y="373615"/>
                  <a:pt x="700264" y="380183"/>
                </a:cubicBezTo>
                <a:cubicBezTo>
                  <a:pt x="688515" y="387526"/>
                  <a:pt x="677656" y="396252"/>
                  <a:pt x="667013" y="405121"/>
                </a:cubicBezTo>
                <a:cubicBezTo>
                  <a:pt x="660992" y="410138"/>
                  <a:pt x="657397" y="418241"/>
                  <a:pt x="650387" y="421746"/>
                </a:cubicBezTo>
                <a:cubicBezTo>
                  <a:pt x="640169" y="426855"/>
                  <a:pt x="628122" y="426920"/>
                  <a:pt x="617137" y="430059"/>
                </a:cubicBezTo>
                <a:cubicBezTo>
                  <a:pt x="588596" y="438214"/>
                  <a:pt x="588505" y="440218"/>
                  <a:pt x="558947" y="454997"/>
                </a:cubicBezTo>
                <a:cubicBezTo>
                  <a:pt x="553405" y="460539"/>
                  <a:pt x="549042" y="467591"/>
                  <a:pt x="542322" y="471623"/>
                </a:cubicBezTo>
                <a:cubicBezTo>
                  <a:pt x="493147" y="501128"/>
                  <a:pt x="541502" y="454512"/>
                  <a:pt x="492446" y="496561"/>
                </a:cubicBezTo>
                <a:cubicBezTo>
                  <a:pt x="480545" y="506762"/>
                  <a:pt x="470279" y="518728"/>
                  <a:pt x="459195" y="529812"/>
                </a:cubicBezTo>
                <a:lnTo>
                  <a:pt x="442569" y="546437"/>
                </a:lnTo>
                <a:cubicBezTo>
                  <a:pt x="439798" y="554750"/>
                  <a:pt x="438765" y="563861"/>
                  <a:pt x="434257" y="571375"/>
                </a:cubicBezTo>
                <a:cubicBezTo>
                  <a:pt x="427051" y="583385"/>
                  <a:pt x="389932" y="608775"/>
                  <a:pt x="384380" y="612939"/>
                </a:cubicBezTo>
                <a:cubicBezTo>
                  <a:pt x="369944" y="656247"/>
                  <a:pt x="385523" y="621901"/>
                  <a:pt x="359442" y="654503"/>
                </a:cubicBezTo>
                <a:cubicBezTo>
                  <a:pt x="353201" y="662304"/>
                  <a:pt x="349319" y="671856"/>
                  <a:pt x="342817" y="679441"/>
                </a:cubicBezTo>
                <a:cubicBezTo>
                  <a:pt x="315939" y="710799"/>
                  <a:pt x="314043" y="709707"/>
                  <a:pt x="284627" y="729317"/>
                </a:cubicBezTo>
                <a:cubicBezTo>
                  <a:pt x="281856" y="740401"/>
                  <a:pt x="280815" y="752067"/>
                  <a:pt x="276315" y="762568"/>
                </a:cubicBezTo>
                <a:cubicBezTo>
                  <a:pt x="268452" y="780916"/>
                  <a:pt x="256469" y="790726"/>
                  <a:pt x="243064" y="804132"/>
                </a:cubicBezTo>
                <a:cubicBezTo>
                  <a:pt x="240293" y="815216"/>
                  <a:pt x="240419" y="827464"/>
                  <a:pt x="234751" y="837383"/>
                </a:cubicBezTo>
                <a:cubicBezTo>
                  <a:pt x="228918" y="847590"/>
                  <a:pt x="217030" y="853041"/>
                  <a:pt x="209813" y="862321"/>
                </a:cubicBezTo>
                <a:cubicBezTo>
                  <a:pt x="197546" y="878093"/>
                  <a:pt x="185498" y="894325"/>
                  <a:pt x="176562" y="912197"/>
                </a:cubicBezTo>
                <a:lnTo>
                  <a:pt x="143311" y="978699"/>
                </a:lnTo>
                <a:cubicBezTo>
                  <a:pt x="137769" y="989783"/>
                  <a:pt x="136997" y="1005077"/>
                  <a:pt x="126686" y="1011950"/>
                </a:cubicBezTo>
                <a:lnTo>
                  <a:pt x="101747" y="1028575"/>
                </a:lnTo>
                <a:cubicBezTo>
                  <a:pt x="98976" y="1039659"/>
                  <a:pt x="98544" y="1051607"/>
                  <a:pt x="93435" y="1061826"/>
                </a:cubicBezTo>
                <a:cubicBezTo>
                  <a:pt x="89930" y="1068836"/>
                  <a:pt x="81705" y="1072332"/>
                  <a:pt x="76809" y="1078452"/>
                </a:cubicBezTo>
                <a:cubicBezTo>
                  <a:pt x="61156" y="1098019"/>
                  <a:pt x="58228" y="1105017"/>
                  <a:pt x="51871" y="1128328"/>
                </a:cubicBezTo>
                <a:cubicBezTo>
                  <a:pt x="45859" y="1150372"/>
                  <a:pt x="38080" y="1172157"/>
                  <a:pt x="35246" y="1194830"/>
                </a:cubicBezTo>
                <a:cubicBezTo>
                  <a:pt x="16867" y="1341854"/>
                  <a:pt x="27383" y="1284022"/>
                  <a:pt x="10307" y="1369397"/>
                </a:cubicBezTo>
                <a:cubicBezTo>
                  <a:pt x="-3896" y="1539848"/>
                  <a:pt x="-2970" y="1482882"/>
                  <a:pt x="10307" y="1735157"/>
                </a:cubicBezTo>
                <a:cubicBezTo>
                  <a:pt x="11193" y="1751989"/>
                  <a:pt x="12137" y="1769476"/>
                  <a:pt x="18620" y="1785034"/>
                </a:cubicBezTo>
                <a:cubicBezTo>
                  <a:pt x="39934" y="1836187"/>
                  <a:pt x="58266" y="1839174"/>
                  <a:pt x="101747" y="1868161"/>
                </a:cubicBezTo>
                <a:cubicBezTo>
                  <a:pt x="119985" y="1880320"/>
                  <a:pt x="138850" y="1894383"/>
                  <a:pt x="159937" y="1901412"/>
                </a:cubicBezTo>
                <a:cubicBezTo>
                  <a:pt x="173341" y="1905880"/>
                  <a:pt x="187646" y="1906953"/>
                  <a:pt x="201500" y="1909724"/>
                </a:cubicBezTo>
                <a:cubicBezTo>
                  <a:pt x="215355" y="1915266"/>
                  <a:pt x="228588" y="1922731"/>
                  <a:pt x="243064" y="1926350"/>
                </a:cubicBezTo>
                <a:cubicBezTo>
                  <a:pt x="262072" y="1931102"/>
                  <a:pt x="281888" y="1931684"/>
                  <a:pt x="301253" y="1934663"/>
                </a:cubicBezTo>
                <a:cubicBezTo>
                  <a:pt x="317912" y="1937226"/>
                  <a:pt x="334470" y="1940412"/>
                  <a:pt x="351129" y="1942975"/>
                </a:cubicBezTo>
                <a:cubicBezTo>
                  <a:pt x="370494" y="1945954"/>
                  <a:pt x="389953" y="1948309"/>
                  <a:pt x="409318" y="1951288"/>
                </a:cubicBezTo>
                <a:cubicBezTo>
                  <a:pt x="438655" y="1955801"/>
                  <a:pt x="471568" y="1961427"/>
                  <a:pt x="500758" y="1967914"/>
                </a:cubicBezTo>
                <a:cubicBezTo>
                  <a:pt x="559239" y="1980910"/>
                  <a:pt x="510340" y="1970651"/>
                  <a:pt x="558947" y="1984539"/>
                </a:cubicBezTo>
                <a:cubicBezTo>
                  <a:pt x="569932" y="1987678"/>
                  <a:pt x="581359" y="1989239"/>
                  <a:pt x="592198" y="1992852"/>
                </a:cubicBezTo>
                <a:cubicBezTo>
                  <a:pt x="615068" y="2000475"/>
                  <a:pt x="635361" y="2011955"/>
                  <a:pt x="658700" y="2017790"/>
                </a:cubicBezTo>
                <a:cubicBezTo>
                  <a:pt x="694376" y="2026709"/>
                  <a:pt x="713067" y="2027000"/>
                  <a:pt x="750140" y="2034415"/>
                </a:cubicBezTo>
                <a:cubicBezTo>
                  <a:pt x="775191" y="2039425"/>
                  <a:pt x="799846" y="2046333"/>
                  <a:pt x="824955" y="2051041"/>
                </a:cubicBezTo>
                <a:cubicBezTo>
                  <a:pt x="844213" y="2054652"/>
                  <a:pt x="863817" y="2056133"/>
                  <a:pt x="883144" y="2059354"/>
                </a:cubicBezTo>
                <a:cubicBezTo>
                  <a:pt x="897080" y="2061677"/>
                  <a:pt x="910771" y="2065343"/>
                  <a:pt x="924707" y="2067666"/>
                </a:cubicBezTo>
                <a:cubicBezTo>
                  <a:pt x="944034" y="2070887"/>
                  <a:pt x="963500" y="2073208"/>
                  <a:pt x="982897" y="2075979"/>
                </a:cubicBezTo>
                <a:lnTo>
                  <a:pt x="1489973" y="2067666"/>
                </a:lnTo>
                <a:cubicBezTo>
                  <a:pt x="1512303" y="2067019"/>
                  <a:pt x="1534272" y="2061821"/>
                  <a:pt x="1556475" y="2059354"/>
                </a:cubicBezTo>
                <a:cubicBezTo>
                  <a:pt x="1584152" y="2056279"/>
                  <a:pt x="1611946" y="2054295"/>
                  <a:pt x="1639602" y="2051041"/>
                </a:cubicBezTo>
                <a:cubicBezTo>
                  <a:pt x="1715611" y="2042098"/>
                  <a:pt x="1677488" y="2044440"/>
                  <a:pt x="1747667" y="2034415"/>
                </a:cubicBezTo>
                <a:cubicBezTo>
                  <a:pt x="1818408" y="2024309"/>
                  <a:pt x="1821101" y="2026257"/>
                  <a:pt x="1897297" y="2017790"/>
                </a:cubicBezTo>
                <a:cubicBezTo>
                  <a:pt x="2071529" y="1998430"/>
                  <a:pt x="1873099" y="2019907"/>
                  <a:pt x="2013675" y="2001164"/>
                </a:cubicBezTo>
                <a:cubicBezTo>
                  <a:pt x="2074760" y="1993020"/>
                  <a:pt x="2117351" y="1990797"/>
                  <a:pt x="2179929" y="1984539"/>
                </a:cubicBezTo>
                <a:cubicBezTo>
                  <a:pt x="2204896" y="1982042"/>
                  <a:pt x="2229790" y="1978853"/>
                  <a:pt x="2254744" y="1976226"/>
                </a:cubicBezTo>
                <a:lnTo>
                  <a:pt x="2337871" y="1967914"/>
                </a:lnTo>
                <a:cubicBezTo>
                  <a:pt x="2388997" y="1942350"/>
                  <a:pt x="2360806" y="1958165"/>
                  <a:pt x="2420998" y="1918037"/>
                </a:cubicBezTo>
                <a:cubicBezTo>
                  <a:pt x="2429311" y="1912495"/>
                  <a:pt x="2439696" y="1909214"/>
                  <a:pt x="2445937" y="1901412"/>
                </a:cubicBezTo>
                <a:cubicBezTo>
                  <a:pt x="2470129" y="1871171"/>
                  <a:pt x="2483294" y="1851577"/>
                  <a:pt x="2512438" y="1826597"/>
                </a:cubicBezTo>
                <a:cubicBezTo>
                  <a:pt x="2520024" y="1820095"/>
                  <a:pt x="2529064" y="1815514"/>
                  <a:pt x="2537377" y="1809972"/>
                </a:cubicBezTo>
                <a:cubicBezTo>
                  <a:pt x="2540148" y="1798888"/>
                  <a:pt x="2540580" y="1786940"/>
                  <a:pt x="2545689" y="1776721"/>
                </a:cubicBezTo>
                <a:cubicBezTo>
                  <a:pt x="2549194" y="1769711"/>
                  <a:pt x="2557968" y="1766616"/>
                  <a:pt x="2562315" y="1760095"/>
                </a:cubicBezTo>
                <a:cubicBezTo>
                  <a:pt x="2569189" y="1749784"/>
                  <a:pt x="2574589" y="1738447"/>
                  <a:pt x="2578940" y="1726844"/>
                </a:cubicBezTo>
                <a:cubicBezTo>
                  <a:pt x="2582951" y="1716147"/>
                  <a:pt x="2583970" y="1704537"/>
                  <a:pt x="2587253" y="1693594"/>
                </a:cubicBezTo>
                <a:cubicBezTo>
                  <a:pt x="2592289" y="1676808"/>
                  <a:pt x="2598336" y="1660343"/>
                  <a:pt x="2603878" y="1643717"/>
                </a:cubicBezTo>
                <a:cubicBezTo>
                  <a:pt x="2609420" y="1627092"/>
                  <a:pt x="2616254" y="1610842"/>
                  <a:pt x="2620504" y="1593841"/>
                </a:cubicBezTo>
                <a:lnTo>
                  <a:pt x="2628817" y="1560590"/>
                </a:lnTo>
                <a:cubicBezTo>
                  <a:pt x="2626046" y="1480234"/>
                  <a:pt x="2627002" y="1399662"/>
                  <a:pt x="2620504" y="1319521"/>
                </a:cubicBezTo>
                <a:cubicBezTo>
                  <a:pt x="2613943" y="1238605"/>
                  <a:pt x="2606429" y="1276964"/>
                  <a:pt x="2595566" y="1228081"/>
                </a:cubicBezTo>
                <a:cubicBezTo>
                  <a:pt x="2581851" y="1166360"/>
                  <a:pt x="2601085" y="1192035"/>
                  <a:pt x="2570627" y="1161579"/>
                </a:cubicBezTo>
                <a:cubicBezTo>
                  <a:pt x="2567856" y="1153266"/>
                  <a:pt x="2566823" y="1144155"/>
                  <a:pt x="2562315" y="1136641"/>
                </a:cubicBezTo>
                <a:cubicBezTo>
                  <a:pt x="2558283" y="1129920"/>
                  <a:pt x="2549194" y="1127025"/>
                  <a:pt x="2545689" y="1120015"/>
                </a:cubicBezTo>
                <a:cubicBezTo>
                  <a:pt x="2540580" y="1109796"/>
                  <a:pt x="2542925" y="1096751"/>
                  <a:pt x="2537377" y="1086764"/>
                </a:cubicBezTo>
                <a:cubicBezTo>
                  <a:pt x="2528761" y="1071254"/>
                  <a:pt x="2513968" y="1059963"/>
                  <a:pt x="2504126" y="1045201"/>
                </a:cubicBezTo>
                <a:cubicBezTo>
                  <a:pt x="2497252" y="1034890"/>
                  <a:pt x="2495347" y="1021541"/>
                  <a:pt x="2487500" y="1011950"/>
                </a:cubicBezTo>
                <a:cubicBezTo>
                  <a:pt x="2470130" y="990720"/>
                  <a:pt x="2446447" y="975181"/>
                  <a:pt x="2429311" y="953761"/>
                </a:cubicBezTo>
                <a:cubicBezTo>
                  <a:pt x="2418227" y="939906"/>
                  <a:pt x="2406705" y="926391"/>
                  <a:pt x="2396060" y="912197"/>
                </a:cubicBezTo>
                <a:cubicBezTo>
                  <a:pt x="2390066" y="904205"/>
                  <a:pt x="2385831" y="894934"/>
                  <a:pt x="2379435" y="887259"/>
                </a:cubicBezTo>
                <a:cubicBezTo>
                  <a:pt x="2371909" y="878228"/>
                  <a:pt x="2362238" y="871168"/>
                  <a:pt x="2354497" y="862321"/>
                </a:cubicBezTo>
                <a:cubicBezTo>
                  <a:pt x="2342813" y="848968"/>
                  <a:pt x="2332793" y="834228"/>
                  <a:pt x="2321246" y="820757"/>
                </a:cubicBezTo>
                <a:cubicBezTo>
                  <a:pt x="2316145" y="814806"/>
                  <a:pt x="2309637" y="810153"/>
                  <a:pt x="2304620" y="804132"/>
                </a:cubicBezTo>
                <a:cubicBezTo>
                  <a:pt x="2295750" y="793489"/>
                  <a:pt x="2287367" y="782409"/>
                  <a:pt x="2279682" y="770881"/>
                </a:cubicBezTo>
                <a:cubicBezTo>
                  <a:pt x="2270720" y="757437"/>
                  <a:pt x="2264975" y="741822"/>
                  <a:pt x="2254744" y="729317"/>
                </a:cubicBezTo>
                <a:cubicBezTo>
                  <a:pt x="2239855" y="711120"/>
                  <a:pt x="2221493" y="696066"/>
                  <a:pt x="2204867" y="679441"/>
                </a:cubicBezTo>
                <a:lnTo>
                  <a:pt x="2071864" y="546437"/>
                </a:lnTo>
                <a:lnTo>
                  <a:pt x="1980424" y="454997"/>
                </a:lnTo>
                <a:lnTo>
                  <a:pt x="1963798" y="438372"/>
                </a:lnTo>
                <a:cubicBezTo>
                  <a:pt x="1952714" y="427288"/>
                  <a:pt x="1944567" y="412131"/>
                  <a:pt x="1930547" y="405121"/>
                </a:cubicBezTo>
                <a:lnTo>
                  <a:pt x="1897297" y="388495"/>
                </a:lnTo>
                <a:cubicBezTo>
                  <a:pt x="1868028" y="344594"/>
                  <a:pt x="1895538" y="379863"/>
                  <a:pt x="1847420" y="338619"/>
                </a:cubicBezTo>
                <a:cubicBezTo>
                  <a:pt x="1838494" y="330968"/>
                  <a:pt x="1831408" y="321332"/>
                  <a:pt x="1822482" y="313681"/>
                </a:cubicBezTo>
                <a:cubicBezTo>
                  <a:pt x="1811963" y="304665"/>
                  <a:pt x="1799874" y="297613"/>
                  <a:pt x="1789231" y="288743"/>
                </a:cubicBezTo>
                <a:cubicBezTo>
                  <a:pt x="1783210" y="283726"/>
                  <a:pt x="1778627" y="277134"/>
                  <a:pt x="1772606" y="272117"/>
                </a:cubicBezTo>
                <a:cubicBezTo>
                  <a:pt x="1761963" y="263247"/>
                  <a:pt x="1750629" y="255232"/>
                  <a:pt x="1739355" y="247179"/>
                </a:cubicBezTo>
                <a:cubicBezTo>
                  <a:pt x="1731225" y="241372"/>
                  <a:pt x="1722218" y="236795"/>
                  <a:pt x="1714417" y="230554"/>
                </a:cubicBezTo>
                <a:cubicBezTo>
                  <a:pt x="1708297" y="225658"/>
                  <a:pt x="1703911" y="218824"/>
                  <a:pt x="1697791" y="213928"/>
                </a:cubicBezTo>
                <a:cubicBezTo>
                  <a:pt x="1689990" y="207687"/>
                  <a:pt x="1680528" y="203699"/>
                  <a:pt x="1672853" y="197303"/>
                </a:cubicBezTo>
                <a:cubicBezTo>
                  <a:pt x="1663822" y="189777"/>
                  <a:pt x="1656946" y="179890"/>
                  <a:pt x="1647915" y="172364"/>
                </a:cubicBezTo>
                <a:cubicBezTo>
                  <a:pt x="1640240" y="165968"/>
                  <a:pt x="1630562" y="162241"/>
                  <a:pt x="1622977" y="155739"/>
                </a:cubicBezTo>
                <a:cubicBezTo>
                  <a:pt x="1611076" y="145538"/>
                  <a:pt x="1602768" y="131182"/>
                  <a:pt x="1589726" y="122488"/>
                </a:cubicBezTo>
                <a:cubicBezTo>
                  <a:pt x="1581413" y="116946"/>
                  <a:pt x="1572589" y="112104"/>
                  <a:pt x="1564787" y="105863"/>
                </a:cubicBezTo>
                <a:cubicBezTo>
                  <a:pt x="1558667" y="100967"/>
                  <a:pt x="1554882" y="93269"/>
                  <a:pt x="1548162" y="89237"/>
                </a:cubicBezTo>
                <a:cubicBezTo>
                  <a:pt x="1540648" y="84729"/>
                  <a:pt x="1531537" y="83695"/>
                  <a:pt x="1523224" y="80924"/>
                </a:cubicBezTo>
                <a:cubicBezTo>
                  <a:pt x="1517682" y="75382"/>
                  <a:pt x="1513608" y="67804"/>
                  <a:pt x="1506598" y="64299"/>
                </a:cubicBezTo>
                <a:cubicBezTo>
                  <a:pt x="1490923" y="56462"/>
                  <a:pt x="1473347" y="53216"/>
                  <a:pt x="1456722" y="47674"/>
                </a:cubicBezTo>
                <a:cubicBezTo>
                  <a:pt x="1372909" y="19736"/>
                  <a:pt x="1502918" y="62363"/>
                  <a:pt x="1398533" y="31048"/>
                </a:cubicBezTo>
                <a:cubicBezTo>
                  <a:pt x="1381747" y="26012"/>
                  <a:pt x="1365282" y="19965"/>
                  <a:pt x="1348657" y="14423"/>
                </a:cubicBezTo>
                <a:cubicBezTo>
                  <a:pt x="1340344" y="11652"/>
                  <a:pt x="1332427" y="7078"/>
                  <a:pt x="1323718" y="6110"/>
                </a:cubicBezTo>
                <a:cubicBezTo>
                  <a:pt x="1221364" y="-5263"/>
                  <a:pt x="1199028" y="1954"/>
                  <a:pt x="1165777" y="611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38100">
            <a:solidFill>
              <a:schemeClr val="accent2">
                <a:lumMod val="75000"/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2633" y="1217230"/>
            <a:ext cx="8229600" cy="590118"/>
          </a:xfrm>
        </p:spPr>
        <p:txBody>
          <a:bodyPr/>
          <a:lstStyle/>
          <a:p>
            <a:pPr marL="109728" indent="0">
              <a:spcBef>
                <a:spcPts val="1200"/>
              </a:spcBef>
              <a:buNone/>
            </a:pPr>
            <a:r>
              <a:rPr lang="en-US" b="1" dirty="0" smtClean="0">
                <a:solidFill>
                  <a:srgbClr val="0070C0"/>
                </a:solidFill>
              </a:rPr>
              <a:t>Heap-order property </a:t>
            </a:r>
          </a:p>
          <a:p>
            <a:pPr marL="365760" lvl="1" indent="0">
              <a:spcBef>
                <a:spcPts val="600"/>
              </a:spcBef>
              <a:buNone/>
            </a:pPr>
            <a:endParaRPr lang="en-US" dirty="0"/>
          </a:p>
          <a:p>
            <a:pPr marL="365760" lvl="1" indent="0">
              <a:spcBef>
                <a:spcPts val="600"/>
              </a:spcBef>
              <a:buNone/>
            </a:pPr>
            <a:endParaRPr lang="en-US" dirty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dirty="0" smtClean="0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Binary Heap</a:t>
            </a:r>
            <a:endParaRPr lang="en-US" sz="4400" dirty="0">
              <a:solidFill>
                <a:srgbClr val="0070C0"/>
              </a:solidFill>
              <a:effectLst/>
              <a:latin typeface="Arial Narrow" panose="020B0606020202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77087" y="5566001"/>
            <a:ext cx="4023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</a:rPr>
              <a:t>Every subtree is a BHEAP</a:t>
            </a:r>
            <a:endParaRPr lang="en-US" sz="2400" b="1" i="1" dirty="0">
              <a:solidFill>
                <a:srgbClr val="C00000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143000" y="1995905"/>
            <a:ext cx="6324600" cy="3657600"/>
            <a:chOff x="217207" y="2366449"/>
            <a:chExt cx="5441520" cy="3311887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057380" y="4517867"/>
              <a:ext cx="217328" cy="704447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4415287" y="3181900"/>
              <a:ext cx="425771" cy="469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17207" y="5209200"/>
              <a:ext cx="614028" cy="469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31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946687" y="5209200"/>
              <a:ext cx="584044" cy="469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18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576423" y="4156351"/>
              <a:ext cx="584044" cy="469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11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074683" y="4141307"/>
              <a:ext cx="584044" cy="469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9</a:t>
              </a:r>
            </a:p>
          </p:txBody>
        </p:sp>
        <p:cxnSp>
          <p:nvCxnSpPr>
            <p:cNvPr id="96" name="Straight Connector 95"/>
            <p:cNvCxnSpPr/>
            <p:nvPr/>
          </p:nvCxnSpPr>
          <p:spPr>
            <a:xfrm flipH="1">
              <a:off x="1882670" y="2670113"/>
              <a:ext cx="1044483" cy="605656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 flipV="1">
              <a:off x="3253959" y="2670113"/>
              <a:ext cx="1213679" cy="651725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>
              <a:off x="1033621" y="3485775"/>
              <a:ext cx="570101" cy="63488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>
              <a:off x="3955936" y="3531845"/>
              <a:ext cx="570101" cy="63488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4707281" y="3549276"/>
              <a:ext cx="529987" cy="58230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1770177" y="3510907"/>
              <a:ext cx="529987" cy="58230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2036007" y="4477052"/>
              <a:ext cx="264157" cy="732773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H="1">
              <a:off x="504706" y="4531722"/>
              <a:ext cx="277406" cy="751218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2914325" y="2366449"/>
              <a:ext cx="352463" cy="469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3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526974" y="3110296"/>
              <a:ext cx="425771" cy="469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7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064068" y="4106264"/>
              <a:ext cx="709321" cy="469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12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89534" y="4131575"/>
              <a:ext cx="652924" cy="469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16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745451" y="5209200"/>
              <a:ext cx="595032" cy="469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21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694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52" grpId="0" animBg="1"/>
      <p:bldP spid="39" grpId="0" animBg="1"/>
      <p:bldP spid="36" grpId="0" animBg="1"/>
      <p:bldP spid="2" grpId="0" build="p"/>
      <p:bldP spid="4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9728" indent="0">
                  <a:buNone/>
                </a:pPr>
                <a:r>
                  <a:rPr lang="en-US" b="1" dirty="0" smtClean="0">
                    <a:solidFill>
                      <a:srgbClr val="C00000"/>
                    </a:solidFill>
                  </a:rPr>
                  <a:t>Structure property allows very efficient representation with an array</a:t>
                </a:r>
              </a:p>
              <a:p>
                <a:pPr marL="452628" indent="-342900">
                  <a:spcBef>
                    <a:spcPts val="1200"/>
                  </a:spcBef>
                </a:pPr>
                <a:r>
                  <a:rPr lang="en-US" dirty="0"/>
                  <a:t>l</a:t>
                </a:r>
                <a:r>
                  <a:rPr lang="en-US" dirty="0" smtClean="0"/>
                  <a:t>eave slot 0 unused</a:t>
                </a:r>
              </a:p>
              <a:p>
                <a:pPr marL="452628" indent="-342900">
                  <a:spcBef>
                    <a:spcPts val="1200"/>
                  </a:spcBef>
                </a:pPr>
                <a:r>
                  <a:rPr lang="en-US" dirty="0" smtClean="0"/>
                  <a:t>Store node </a:t>
                </a:r>
                <a:r>
                  <a:rPr lang="en-US" dirty="0" err="1" smtClean="0"/>
                  <a:t>val</a:t>
                </a:r>
                <a:r>
                  <a:rPr lang="en-US" dirty="0" smtClean="0"/>
                  <a:t> as array element</a:t>
                </a:r>
                <a:endParaRPr lang="en-US" dirty="0"/>
              </a:p>
              <a:p>
                <a:pPr marL="452628" indent="-342900">
                  <a:spcBef>
                    <a:spcPts val="1200"/>
                  </a:spcBef>
                </a:pPr>
                <a:r>
                  <a:rPr lang="en-US" dirty="0"/>
                  <a:t>f</a:t>
                </a:r>
                <a:r>
                  <a:rPr lang="en-US" dirty="0" smtClean="0"/>
                  <a:t>or node in slot </a:t>
                </a:r>
                <a:r>
                  <a:rPr lang="en-US" b="1" dirty="0" err="1" smtClean="0">
                    <a:solidFill>
                      <a:srgbClr val="0070C0"/>
                    </a:solidFill>
                  </a:rPr>
                  <a:t>i</a:t>
                </a:r>
                <a:endParaRPr lang="en-US" b="1" dirty="0" smtClean="0">
                  <a:solidFill>
                    <a:srgbClr val="0070C0"/>
                  </a:solidFill>
                </a:endParaRPr>
              </a:p>
              <a:p>
                <a:pPr marL="708660" lvl="1" indent="-342900">
                  <a:spcBef>
                    <a:spcPts val="1200"/>
                  </a:spcBef>
                </a:pPr>
                <a:r>
                  <a:rPr lang="en-US" i="1" dirty="0"/>
                  <a:t>p</a:t>
                </a:r>
                <a:r>
                  <a:rPr lang="en-US" i="1" dirty="0" smtClean="0"/>
                  <a:t>arent is at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d>
                          <m:dPr>
                            <m:begChr m:val=""/>
                            <m:endChr m:val="⌋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 </a:t>
                </a:r>
                <a:r>
                  <a:rPr lang="en-US" i="1" dirty="0" smtClean="0"/>
                  <a:t>(floor, </a:t>
                </a:r>
                <a:r>
                  <a:rPr lang="en-US" i="1" dirty="0" err="1" smtClean="0"/>
                  <a:t>int</a:t>
                </a:r>
                <a:r>
                  <a:rPr lang="en-US" i="1" dirty="0" smtClean="0"/>
                  <a:t> division)</a:t>
                </a:r>
              </a:p>
              <a:p>
                <a:pPr marL="708660" lvl="1" indent="-342900">
                  <a:spcBef>
                    <a:spcPts val="1200"/>
                  </a:spcBef>
                </a:pPr>
                <a:r>
                  <a:rPr lang="en-US" i="1" dirty="0" err="1" smtClean="0"/>
                  <a:t>Lchild</a:t>
                </a:r>
                <a:r>
                  <a:rPr lang="en-US" i="1" dirty="0" smtClean="0"/>
                  <a:t> is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1" dirty="0" err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endParaRPr lang="en-US" b="1" i="1" dirty="0" smtClean="0">
                  <a:solidFill>
                    <a:srgbClr val="0070C0"/>
                  </a:solidFill>
                </a:endParaRPr>
              </a:p>
              <a:p>
                <a:pPr marL="708660" lvl="1" indent="-342900">
                  <a:spcBef>
                    <a:spcPts val="1200"/>
                  </a:spcBef>
                </a:pPr>
                <a:r>
                  <a:rPr lang="en-US" i="1" dirty="0" err="1" smtClean="0"/>
                  <a:t>Rchild</a:t>
                </a:r>
                <a:r>
                  <a:rPr lang="en-US" i="1" dirty="0" smtClean="0"/>
                  <a:t>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1" dirty="0" err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b="1" i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dirty="0" smtClean="0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Implementation</a:t>
            </a:r>
            <a:endParaRPr lang="en-US" sz="4400" dirty="0">
              <a:solidFill>
                <a:srgbClr val="0070C0"/>
              </a:solidFill>
              <a:effectLst/>
              <a:latin typeface="Arial Narrow" panose="020B0606020202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71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8427" y="206733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4400" dirty="0" smtClean="0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</a:t>
            </a:r>
            <a:endParaRPr lang="en-US" sz="4400" dirty="0">
              <a:solidFill>
                <a:srgbClr val="0070C0"/>
              </a:solidFill>
              <a:effectLst/>
              <a:latin typeface="Arial Narrow" panose="020B0606020202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8039" y="5582984"/>
            <a:ext cx="8077200" cy="522740"/>
          </a:xfrm>
        </p:spPr>
        <p:txBody>
          <a:bodyPr>
            <a:normAutofit fontScale="92500"/>
          </a:bodyPr>
          <a:lstStyle/>
          <a:p>
            <a:pPr marL="109728" indent="0">
              <a:buNone/>
            </a:pP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0   1   2   3    4   5   6   7   8   9  10  11  ...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51744" y="1521879"/>
            <a:ext cx="3809620" cy="2387313"/>
            <a:chOff x="217207" y="2296670"/>
            <a:chExt cx="5441520" cy="352537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57380" y="4517867"/>
              <a:ext cx="217328" cy="704447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18445" y="3119738"/>
              <a:ext cx="425771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7207" y="5209200"/>
              <a:ext cx="778427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31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46688" y="5209200"/>
              <a:ext cx="748499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18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76423" y="4156350"/>
              <a:ext cx="742356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11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74683" y="4141307"/>
              <a:ext cx="584044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9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H="1">
              <a:off x="1882670" y="2670113"/>
              <a:ext cx="1044483" cy="605656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3253959" y="2670113"/>
              <a:ext cx="1213679" cy="651725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1033621" y="3485775"/>
              <a:ext cx="570101" cy="63488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3955936" y="3531845"/>
              <a:ext cx="570101" cy="63488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707281" y="3549276"/>
              <a:ext cx="529987" cy="58230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770177" y="3510907"/>
              <a:ext cx="529987" cy="58230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2036007" y="4477052"/>
              <a:ext cx="264157" cy="732773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504706" y="4531722"/>
              <a:ext cx="277406" cy="751218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852243" y="2296670"/>
              <a:ext cx="352463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3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52273" y="3025413"/>
              <a:ext cx="425771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7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29877" y="4038354"/>
              <a:ext cx="784742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12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2280" y="4052080"/>
              <a:ext cx="746920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16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45451" y="5209200"/>
              <a:ext cx="798920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21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27564" y="4877671"/>
            <a:ext cx="8229600" cy="707091"/>
            <a:chOff x="627564" y="4877671"/>
            <a:chExt cx="8229600" cy="707091"/>
          </a:xfrm>
        </p:grpSpPr>
        <p:sp>
          <p:nvSpPr>
            <p:cNvPr id="24" name="Rectangle 23"/>
            <p:cNvSpPr/>
            <p:nvPr/>
          </p:nvSpPr>
          <p:spPr>
            <a:xfrm>
              <a:off x="627564" y="4877671"/>
              <a:ext cx="8229600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6000"/>
              </a:schemeClr>
            </a:solidFill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1841855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456251" y="4886385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12311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8431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3613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9709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7997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1901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580564" y="4886385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4093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80189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214235" y="4877671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1371012" y="5057196"/>
            <a:ext cx="22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71472" y="5057196"/>
            <a:ext cx="27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7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94404" y="5049817"/>
            <a:ext cx="27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05655" y="5049817"/>
            <a:ext cx="48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16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04224" y="5049817"/>
            <a:ext cx="50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435506" y="5059017"/>
            <a:ext cx="47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36981" y="5057196"/>
            <a:ext cx="37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683365" y="5049817"/>
            <a:ext cx="50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31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55914" y="5049817"/>
            <a:ext cx="48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18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894631" y="5057196"/>
            <a:ext cx="51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21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0" name="Content Placeholder 1"/>
          <p:cNvSpPr txBox="1">
            <a:spLocks/>
          </p:cNvSpPr>
          <p:nvPr/>
        </p:nvSpPr>
        <p:spPr>
          <a:xfrm>
            <a:off x="3930987" y="1411130"/>
            <a:ext cx="4941895" cy="2986336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r">
              <a:spcBef>
                <a:spcPts val="1200"/>
              </a:spcBef>
              <a:buFont typeface="Wingdings 3"/>
              <a:buNone/>
            </a:pPr>
            <a:r>
              <a:rPr lang="en-US" sz="1800" i="1" dirty="0" smtClean="0">
                <a:ea typeface="Verdana" panose="020B0604030504040204" pitchFamily="34" charset="0"/>
                <a:cs typeface="Verdana" panose="020B0604030504040204" pitchFamily="34" charset="0"/>
              </a:rPr>
              <a:t>To fill array, </a:t>
            </a:r>
            <a:r>
              <a:rPr lang="en-US" sz="1800" b="1" i="1" dirty="0" smtClean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breadth-first</a:t>
            </a:r>
            <a:r>
              <a:rPr lang="en-US" sz="1800" i="1" dirty="0" smtClean="0">
                <a:ea typeface="Verdana" panose="020B0604030504040204" pitchFamily="34" charset="0"/>
                <a:cs typeface="Verdana" panose="020B0604030504040204" pitchFamily="34" charset="0"/>
              </a:rPr>
              <a:t> across tree</a:t>
            </a:r>
          </a:p>
          <a:p>
            <a:pPr marL="109728" indent="0" algn="r">
              <a:spcBef>
                <a:spcPts val="1800"/>
              </a:spcBef>
              <a:buFont typeface="Wingdings 3"/>
              <a:buNone/>
            </a:pPr>
            <a:r>
              <a:rPr lang="en-US" sz="1800" dirty="0"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lang="en-US" sz="1800" dirty="0" smtClean="0">
                <a:ea typeface="Verdana" panose="020B0604030504040204" pitchFamily="34" charset="0"/>
                <a:cs typeface="Verdana" panose="020B0604030504040204" pitchFamily="34" charset="0"/>
              </a:rPr>
              <a:t>oot in slot 1: </a:t>
            </a:r>
            <a:r>
              <a:rPr lang="en-US" sz="1800" b="1" dirty="0" smtClean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</a:p>
          <a:p>
            <a:pPr marL="109728" indent="0" algn="r">
              <a:spcBef>
                <a:spcPts val="1800"/>
              </a:spcBef>
              <a:buFont typeface="Wingdings 3"/>
              <a:buNone/>
            </a:pPr>
            <a:r>
              <a:rPr lang="en-US" sz="1800" dirty="0" smtClean="0">
                <a:ea typeface="Verdana" panose="020B0604030504040204" pitchFamily="34" charset="0"/>
                <a:cs typeface="Verdana" panose="020B0604030504040204" pitchFamily="34" charset="0"/>
              </a:rPr>
              <a:t>then level 1 in slots 2,3: </a:t>
            </a:r>
            <a:r>
              <a:rPr lang="en-US" sz="1800" b="1" dirty="0" smtClean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7, 4</a:t>
            </a:r>
          </a:p>
          <a:p>
            <a:pPr marL="109728" indent="0" algn="r">
              <a:spcBef>
                <a:spcPts val="1800"/>
              </a:spcBef>
              <a:buFont typeface="Wingdings 3"/>
              <a:buNone/>
            </a:pPr>
            <a:r>
              <a:rPr lang="en-US" sz="1800" dirty="0"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r>
              <a:rPr lang="en-US" sz="1800" dirty="0" smtClean="0">
                <a:ea typeface="Verdana" panose="020B0604030504040204" pitchFamily="34" charset="0"/>
                <a:cs typeface="Verdana" panose="020B0604030504040204" pitchFamily="34" charset="0"/>
              </a:rPr>
              <a:t>evel 2 in slots 4,5,6,7:</a:t>
            </a:r>
            <a:r>
              <a:rPr lang="en-US" sz="1800" b="1" dirty="0" smtClean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16,12,11,9</a:t>
            </a:r>
          </a:p>
          <a:p>
            <a:pPr marL="109728" indent="0" algn="r">
              <a:spcBef>
                <a:spcPts val="1800"/>
              </a:spcBef>
              <a:buFont typeface="Wingdings 3"/>
              <a:buNone/>
            </a:pPr>
            <a:r>
              <a:rPr lang="en-US" sz="1800" dirty="0"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n-US" sz="1800" dirty="0" smtClean="0">
                <a:ea typeface="Verdana" panose="020B0604030504040204" pitchFamily="34" charset="0"/>
                <a:cs typeface="Verdana" panose="020B0604030504040204" pitchFamily="34" charset="0"/>
              </a:rPr>
              <a:t>ext level in slots 8, 9, 10 …15: </a:t>
            </a:r>
            <a:r>
              <a:rPr lang="en-US" sz="1800" b="1" dirty="0" smtClean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31,18,21</a:t>
            </a:r>
          </a:p>
          <a:p>
            <a:pPr marL="109728" indent="0" algn="r">
              <a:spcBef>
                <a:spcPts val="1800"/>
              </a:spcBef>
              <a:buFont typeface="Wingdings 3"/>
              <a:buNone/>
            </a:pPr>
            <a:r>
              <a:rPr lang="en-US" sz="1800" b="1" i="1" dirty="0" smtClean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Next item causes slot 11 to fill</a:t>
            </a:r>
          </a:p>
        </p:txBody>
      </p:sp>
      <p:sp>
        <p:nvSpPr>
          <p:cNvPr id="59" name="Oval 58"/>
          <p:cNvSpPr/>
          <p:nvPr/>
        </p:nvSpPr>
        <p:spPr>
          <a:xfrm>
            <a:off x="7475707" y="4975852"/>
            <a:ext cx="467929" cy="489437"/>
          </a:xfrm>
          <a:prstGeom prst="ellipse">
            <a:avLst/>
          </a:prstGeom>
          <a:solidFill>
            <a:schemeClr val="accent1">
              <a:lumMod val="75000"/>
              <a:alpha val="43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226608" y="3439851"/>
            <a:ext cx="353184" cy="357176"/>
          </a:xfrm>
          <a:prstGeom prst="ellipse">
            <a:avLst/>
          </a:prstGeom>
          <a:solidFill>
            <a:schemeClr val="accent2">
              <a:lumMod val="40000"/>
              <a:lumOff val="60000"/>
              <a:alpha val="69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endCxn id="60" idx="0"/>
          </p:cNvCxnSpPr>
          <p:nvPr/>
        </p:nvCxnSpPr>
        <p:spPr>
          <a:xfrm>
            <a:off x="2218934" y="3017147"/>
            <a:ext cx="184266" cy="422704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23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4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9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50" grpId="0"/>
      <p:bldP spid="59" grpId="0" animBg="1"/>
      <p:bldP spid="6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/>
          <p:nvPr/>
        </p:nvSpPr>
        <p:spPr>
          <a:xfrm>
            <a:off x="1268539" y="2104913"/>
            <a:ext cx="522174" cy="533400"/>
          </a:xfrm>
          <a:prstGeom prst="ellipse">
            <a:avLst/>
          </a:prstGeom>
          <a:solidFill>
            <a:schemeClr val="accent2">
              <a:lumMod val="40000"/>
              <a:lumOff val="60000"/>
              <a:alpha val="69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325133" y="2143628"/>
            <a:ext cx="522174" cy="533400"/>
          </a:xfrm>
          <a:prstGeom prst="ellipse">
            <a:avLst/>
          </a:prstGeom>
          <a:solidFill>
            <a:schemeClr val="accent2">
              <a:lumMod val="40000"/>
              <a:lumOff val="60000"/>
              <a:alpha val="69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852314" y="4798009"/>
            <a:ext cx="594516" cy="1257038"/>
          </a:xfrm>
          <a:prstGeom prst="ellipse">
            <a:avLst/>
          </a:prstGeom>
          <a:solidFill>
            <a:schemeClr val="accent1">
              <a:lumMod val="60000"/>
              <a:lumOff val="40000"/>
              <a:alpha val="69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511927" y="4798009"/>
            <a:ext cx="594516" cy="1257038"/>
          </a:xfrm>
          <a:prstGeom prst="ellipse">
            <a:avLst/>
          </a:prstGeom>
          <a:solidFill>
            <a:schemeClr val="accent1">
              <a:lumMod val="60000"/>
              <a:lumOff val="40000"/>
              <a:alpha val="69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99197" y="4769045"/>
            <a:ext cx="594516" cy="1257038"/>
          </a:xfrm>
          <a:prstGeom prst="ellipse">
            <a:avLst/>
          </a:prstGeom>
          <a:solidFill>
            <a:schemeClr val="accent1">
              <a:lumMod val="60000"/>
              <a:lumOff val="40000"/>
              <a:alpha val="69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234983" y="4779929"/>
            <a:ext cx="594516" cy="1257038"/>
          </a:xfrm>
          <a:prstGeom prst="ellipse">
            <a:avLst/>
          </a:prstGeom>
          <a:solidFill>
            <a:schemeClr val="accent1">
              <a:lumMod val="60000"/>
              <a:lumOff val="40000"/>
              <a:alpha val="69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221167" y="1562272"/>
            <a:ext cx="522174" cy="533400"/>
          </a:xfrm>
          <a:prstGeom prst="ellipse">
            <a:avLst/>
          </a:prstGeom>
          <a:solidFill>
            <a:schemeClr val="accent2">
              <a:lumMod val="40000"/>
              <a:lumOff val="60000"/>
              <a:alpha val="69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8427" y="206733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4400" dirty="0" smtClean="0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</a:t>
            </a:r>
            <a:endParaRPr lang="en-US" sz="4400" dirty="0">
              <a:solidFill>
                <a:srgbClr val="0070C0"/>
              </a:solidFill>
              <a:effectLst/>
              <a:latin typeface="Arial Narrow" panose="020B0606020202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8039" y="5582984"/>
            <a:ext cx="8077200" cy="522740"/>
          </a:xfrm>
        </p:spPr>
        <p:txBody>
          <a:bodyPr>
            <a:normAutofit fontScale="92500"/>
          </a:bodyPr>
          <a:lstStyle/>
          <a:p>
            <a:pPr marL="109728" indent="0">
              <a:buNone/>
            </a:pP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0   1   2   3    4   5   6   7   8   9  10  11  ...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82138" y="1676400"/>
            <a:ext cx="3809620" cy="2387313"/>
            <a:chOff x="217207" y="2296670"/>
            <a:chExt cx="5441520" cy="352537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57380" y="4517867"/>
              <a:ext cx="217328" cy="704447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18445" y="3119738"/>
              <a:ext cx="425771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7207" y="5209200"/>
              <a:ext cx="778427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31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46688" y="5209200"/>
              <a:ext cx="748499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18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76423" y="4156350"/>
              <a:ext cx="742356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11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74683" y="4141307"/>
              <a:ext cx="584044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9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H="1">
              <a:off x="1882670" y="2670113"/>
              <a:ext cx="1044483" cy="605656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3253959" y="2670113"/>
              <a:ext cx="1213679" cy="651725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1033621" y="3485775"/>
              <a:ext cx="570101" cy="63488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3955936" y="3531845"/>
              <a:ext cx="570101" cy="63488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707281" y="3549276"/>
              <a:ext cx="529987" cy="58230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770177" y="3510907"/>
              <a:ext cx="529987" cy="58230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2036007" y="4477052"/>
              <a:ext cx="264157" cy="732773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504706" y="4531722"/>
              <a:ext cx="277406" cy="751218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852243" y="2296670"/>
              <a:ext cx="352463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3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52273" y="3025413"/>
              <a:ext cx="425771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7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29877" y="4038354"/>
              <a:ext cx="784742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12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2280" y="4052080"/>
              <a:ext cx="746920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16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45451" y="5209200"/>
              <a:ext cx="798920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21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27564" y="4877671"/>
            <a:ext cx="8229600" cy="707091"/>
            <a:chOff x="609600" y="4626909"/>
            <a:chExt cx="8229600" cy="707091"/>
          </a:xfrm>
        </p:grpSpPr>
        <p:sp>
          <p:nvSpPr>
            <p:cNvPr id="24" name="Rectangle 23"/>
            <p:cNvSpPr/>
            <p:nvPr/>
          </p:nvSpPr>
          <p:spPr>
            <a:xfrm>
              <a:off x="609600" y="4626909"/>
              <a:ext cx="8229600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6000"/>
              </a:schemeClr>
            </a:solidFill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1823891" y="4648200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438287" y="4635623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105150" y="4648200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20467" y="4648200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343400" y="4648200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953000" y="4648200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781800" y="4648200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172200" y="4648200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562600" y="4635623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391400" y="4648200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8001000" y="4648200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196271" y="4626909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353048" y="4806434"/>
              <a:ext cx="227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3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953508" y="4806434"/>
              <a:ext cx="274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7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576440" y="4799055"/>
              <a:ext cx="274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187691" y="4799055"/>
              <a:ext cx="481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16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86260" y="4799055"/>
              <a:ext cx="50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12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417542" y="4808255"/>
              <a:ext cx="478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11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119017" y="4806434"/>
              <a:ext cx="3762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9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665401" y="4799055"/>
              <a:ext cx="5014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31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237950" y="4799055"/>
              <a:ext cx="482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18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76667" y="4806434"/>
              <a:ext cx="514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21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50" name="Content Placeholder 1"/>
          <p:cNvSpPr txBox="1">
            <a:spLocks/>
          </p:cNvSpPr>
          <p:nvPr/>
        </p:nvSpPr>
        <p:spPr>
          <a:xfrm>
            <a:off x="3915269" y="1379087"/>
            <a:ext cx="4941895" cy="2986336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r">
              <a:spcBef>
                <a:spcPts val="1200"/>
              </a:spcBef>
              <a:buFont typeface="Wingdings 3"/>
              <a:buNone/>
            </a:pPr>
            <a:r>
              <a:rPr lang="en-US" sz="1800" b="1" i="1" dirty="0" smtClean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To infer tree structure from array</a:t>
            </a:r>
          </a:p>
          <a:p>
            <a:pPr marL="109728" indent="0" algn="r">
              <a:spcBef>
                <a:spcPts val="1200"/>
              </a:spcBef>
              <a:buFont typeface="Wingdings 3"/>
              <a:buNone/>
            </a:pPr>
            <a:r>
              <a:rPr lang="en-US" sz="1800" dirty="0" smtClean="0">
                <a:ea typeface="Verdana" panose="020B0604030504040204" pitchFamily="34" charset="0"/>
                <a:cs typeface="Verdana" panose="020B0604030504040204" pitchFamily="34" charset="0"/>
              </a:rPr>
              <a:t>node in slot 1: </a:t>
            </a:r>
            <a:r>
              <a:rPr lang="en-US" sz="1800" b="1" dirty="0" smtClean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</a:p>
          <a:p>
            <a:pPr marL="109728" indent="0" algn="r">
              <a:spcBef>
                <a:spcPts val="1200"/>
              </a:spcBef>
              <a:buFont typeface="Wingdings 3"/>
              <a:buNone/>
            </a:pPr>
            <a:r>
              <a:rPr lang="en-US" sz="1800" b="1" dirty="0" smtClean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Parent</a:t>
            </a:r>
            <a:r>
              <a:rPr lang="en-US" sz="1800" dirty="0" smtClean="0">
                <a:ea typeface="Verdana" panose="020B0604030504040204" pitchFamily="34" charset="0"/>
                <a:cs typeface="Verdana" panose="020B0604030504040204" pitchFamily="34" charset="0"/>
              </a:rPr>
              <a:t>: floor(1/2) is 0 (</a:t>
            </a:r>
            <a:r>
              <a:rPr lang="en-US" sz="1800" i="1" dirty="0" smtClean="0">
                <a:ea typeface="Verdana" panose="020B0604030504040204" pitchFamily="34" charset="0"/>
                <a:cs typeface="Verdana" panose="020B0604030504040204" pitchFamily="34" charset="0"/>
              </a:rPr>
              <a:t>root, no parent</a:t>
            </a:r>
            <a:r>
              <a:rPr lang="en-US" sz="1800" dirty="0" smtClean="0"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109728" indent="0" algn="r">
              <a:spcBef>
                <a:spcPts val="1200"/>
              </a:spcBef>
              <a:buFont typeface="Wingdings 3"/>
              <a:buNone/>
            </a:pPr>
            <a:r>
              <a:rPr lang="en-US" sz="1800" b="1" dirty="0" err="1" smtClean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Lchild</a:t>
            </a:r>
            <a:r>
              <a:rPr lang="en-US" sz="1800" dirty="0" smtClean="0">
                <a:ea typeface="Verdana" panose="020B0604030504040204" pitchFamily="34" charset="0"/>
                <a:cs typeface="Verdana" panose="020B0604030504040204" pitchFamily="34" charset="0"/>
              </a:rPr>
              <a:t>: 2*1 is 2, slot 2 has </a:t>
            </a:r>
            <a:r>
              <a:rPr lang="en-US" sz="1800" b="1" dirty="0" smtClean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</a:p>
          <a:p>
            <a:pPr marL="109728" indent="0" algn="r">
              <a:spcBef>
                <a:spcPts val="1200"/>
              </a:spcBef>
              <a:buFont typeface="Wingdings 3"/>
              <a:buNone/>
            </a:pPr>
            <a:r>
              <a:rPr lang="en-US" sz="1800" b="1" dirty="0" err="1" smtClean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Rchild</a:t>
            </a:r>
            <a:r>
              <a:rPr lang="en-US" sz="1800" b="1" dirty="0" smtClean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sz="1800" dirty="0" smtClean="0">
                <a:ea typeface="Verdana" panose="020B0604030504040204" pitchFamily="34" charset="0"/>
                <a:cs typeface="Verdana" panose="020B0604030504040204" pitchFamily="34" charset="0"/>
              </a:rPr>
              <a:t>(2*1)+1 is 3, slot 3 has </a:t>
            </a:r>
            <a:r>
              <a:rPr lang="en-US" sz="1800" b="1" dirty="0" smtClean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</a:p>
          <a:p>
            <a:pPr marL="109728" indent="0" algn="r">
              <a:spcBef>
                <a:spcPts val="1800"/>
              </a:spcBef>
              <a:buFont typeface="Wingdings 3"/>
              <a:buNone/>
            </a:pPr>
            <a:endParaRPr lang="en-US" sz="1800" b="1" dirty="0">
              <a:solidFill>
                <a:srgbClr val="C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26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4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8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4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2" grpId="0" animBg="1"/>
      <p:bldP spid="53" grpId="0" animBg="1"/>
      <p:bldP spid="54" grpId="0" animBg="1"/>
      <p:bldP spid="55" grpId="0" animBg="1"/>
      <p:bldP spid="48" grpId="0" animBg="1"/>
      <p:bldP spid="2" grpId="0" build="p"/>
      <p:bldP spid="5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/>
          <p:cNvSpPr/>
          <p:nvPr/>
        </p:nvSpPr>
        <p:spPr>
          <a:xfrm>
            <a:off x="1230803" y="2086191"/>
            <a:ext cx="522174" cy="533400"/>
          </a:xfrm>
          <a:prstGeom prst="ellipse">
            <a:avLst/>
          </a:prstGeom>
          <a:solidFill>
            <a:schemeClr val="accent2">
              <a:lumMod val="40000"/>
              <a:lumOff val="60000"/>
              <a:alpha val="69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38909" y="3575715"/>
            <a:ext cx="522174" cy="533400"/>
          </a:xfrm>
          <a:prstGeom prst="ellipse">
            <a:avLst/>
          </a:prstGeom>
          <a:solidFill>
            <a:schemeClr val="accent2">
              <a:lumMod val="40000"/>
              <a:lumOff val="60000"/>
              <a:alpha val="69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020813" y="3580808"/>
            <a:ext cx="522174" cy="533400"/>
          </a:xfrm>
          <a:prstGeom prst="ellipse">
            <a:avLst/>
          </a:prstGeom>
          <a:solidFill>
            <a:schemeClr val="accent2">
              <a:lumMod val="40000"/>
              <a:lumOff val="60000"/>
              <a:alpha val="69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585735" y="4769045"/>
            <a:ext cx="594516" cy="1257038"/>
          </a:xfrm>
          <a:prstGeom prst="ellipse">
            <a:avLst/>
          </a:prstGeom>
          <a:solidFill>
            <a:schemeClr val="accent1">
              <a:lumMod val="60000"/>
              <a:lumOff val="40000"/>
              <a:alpha val="69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215162" y="4769045"/>
            <a:ext cx="594516" cy="1257038"/>
          </a:xfrm>
          <a:prstGeom prst="ellipse">
            <a:avLst/>
          </a:prstGeom>
          <a:solidFill>
            <a:schemeClr val="accent1">
              <a:lumMod val="60000"/>
              <a:lumOff val="40000"/>
              <a:alpha val="69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845940" y="4751254"/>
            <a:ext cx="594516" cy="1257038"/>
          </a:xfrm>
          <a:prstGeom prst="ellipse">
            <a:avLst/>
          </a:prstGeom>
          <a:solidFill>
            <a:schemeClr val="accent1">
              <a:lumMod val="60000"/>
              <a:lumOff val="40000"/>
              <a:alpha val="69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159711" y="4757899"/>
            <a:ext cx="594516" cy="1257038"/>
          </a:xfrm>
          <a:prstGeom prst="ellipse">
            <a:avLst/>
          </a:prstGeom>
          <a:solidFill>
            <a:schemeClr val="accent1">
              <a:lumMod val="60000"/>
              <a:lumOff val="40000"/>
              <a:alpha val="69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26827" y="2770526"/>
            <a:ext cx="522174" cy="533400"/>
          </a:xfrm>
          <a:prstGeom prst="ellipse">
            <a:avLst/>
          </a:prstGeom>
          <a:solidFill>
            <a:schemeClr val="accent2">
              <a:lumMod val="40000"/>
              <a:lumOff val="60000"/>
              <a:alpha val="69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8427" y="206733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4400" dirty="0" smtClean="0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</a:t>
            </a:r>
            <a:endParaRPr lang="en-US" sz="4400" dirty="0">
              <a:solidFill>
                <a:srgbClr val="0070C0"/>
              </a:solidFill>
              <a:effectLst/>
              <a:latin typeface="Arial Narrow" panose="020B0606020202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8039" y="5582984"/>
            <a:ext cx="8077200" cy="522740"/>
          </a:xfrm>
        </p:spPr>
        <p:txBody>
          <a:bodyPr>
            <a:normAutofit fontScale="92500"/>
          </a:bodyPr>
          <a:lstStyle/>
          <a:p>
            <a:pPr marL="109728" indent="0">
              <a:buNone/>
            </a:pP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0   1   2   3    4   5   6   7   8   9  10  11  ...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82138" y="1676400"/>
            <a:ext cx="3809620" cy="2387313"/>
            <a:chOff x="217207" y="2296670"/>
            <a:chExt cx="5441520" cy="352537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57380" y="4517867"/>
              <a:ext cx="217328" cy="704447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18445" y="3119738"/>
              <a:ext cx="425771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7207" y="5209200"/>
              <a:ext cx="778427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31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46688" y="5209200"/>
              <a:ext cx="748499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18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76423" y="4156350"/>
              <a:ext cx="742356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11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74683" y="4141307"/>
              <a:ext cx="584044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9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H="1">
              <a:off x="1882670" y="2670113"/>
              <a:ext cx="1044483" cy="605656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3253959" y="2670113"/>
              <a:ext cx="1213679" cy="651725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1033621" y="3485775"/>
              <a:ext cx="570101" cy="63488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3955936" y="3531845"/>
              <a:ext cx="570101" cy="63488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707281" y="3549276"/>
              <a:ext cx="529987" cy="58230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770177" y="3510907"/>
              <a:ext cx="529987" cy="58230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2036007" y="4477052"/>
              <a:ext cx="264157" cy="732773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504706" y="4531722"/>
              <a:ext cx="277406" cy="751218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852243" y="2296670"/>
              <a:ext cx="352463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3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52273" y="3025413"/>
              <a:ext cx="425771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7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29877" y="4038354"/>
              <a:ext cx="784742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12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2280" y="4052080"/>
              <a:ext cx="746920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16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45451" y="5209200"/>
              <a:ext cx="798920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21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27564" y="4877671"/>
            <a:ext cx="8229600" cy="707091"/>
            <a:chOff x="609600" y="4626909"/>
            <a:chExt cx="8229600" cy="707091"/>
          </a:xfrm>
        </p:grpSpPr>
        <p:sp>
          <p:nvSpPr>
            <p:cNvPr id="24" name="Rectangle 23"/>
            <p:cNvSpPr/>
            <p:nvPr/>
          </p:nvSpPr>
          <p:spPr>
            <a:xfrm>
              <a:off x="609600" y="4626909"/>
              <a:ext cx="8229600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6000"/>
              </a:schemeClr>
            </a:solidFill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1823891" y="4648200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438287" y="4635623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105150" y="4648200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20467" y="4648200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343400" y="4648200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953000" y="4648200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781800" y="4648200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172200" y="4648200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562600" y="4635623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391400" y="4648200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8001000" y="4648200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196271" y="4626909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353048" y="4806434"/>
              <a:ext cx="227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3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953508" y="4806434"/>
              <a:ext cx="274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7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576440" y="4799055"/>
              <a:ext cx="274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187691" y="4799055"/>
              <a:ext cx="481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16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86260" y="4799055"/>
              <a:ext cx="50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12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417542" y="4808255"/>
              <a:ext cx="478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11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119017" y="4806434"/>
              <a:ext cx="3762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9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665401" y="4799055"/>
              <a:ext cx="5014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31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237950" y="4799055"/>
              <a:ext cx="482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18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76667" y="4806434"/>
              <a:ext cx="514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21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58" name="Content Placeholder 1"/>
          <p:cNvSpPr txBox="1">
            <a:spLocks/>
          </p:cNvSpPr>
          <p:nvPr/>
        </p:nvSpPr>
        <p:spPr>
          <a:xfrm>
            <a:off x="3882868" y="1286768"/>
            <a:ext cx="4941895" cy="3200156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r">
              <a:spcBef>
                <a:spcPts val="1800"/>
              </a:spcBef>
              <a:buNone/>
            </a:pPr>
            <a:r>
              <a:rPr lang="en-US" sz="1800" b="1" i="1" dirty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To infer tree structure from array</a:t>
            </a:r>
          </a:p>
          <a:p>
            <a:pPr marL="109728" indent="0" algn="r">
              <a:spcBef>
                <a:spcPts val="1800"/>
              </a:spcBef>
              <a:buFont typeface="Wingdings 3"/>
              <a:buNone/>
            </a:pPr>
            <a:r>
              <a:rPr lang="en-US" sz="1800" dirty="0" smtClean="0">
                <a:ea typeface="Verdana" panose="020B0604030504040204" pitchFamily="34" charset="0"/>
                <a:cs typeface="Verdana" panose="020B0604030504040204" pitchFamily="34" charset="0"/>
              </a:rPr>
              <a:t>node in slot 4 is </a:t>
            </a:r>
            <a:r>
              <a:rPr lang="en-US" sz="1800" b="1" dirty="0" smtClean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16</a:t>
            </a:r>
          </a:p>
          <a:p>
            <a:pPr marL="109728" indent="0" algn="r">
              <a:spcBef>
                <a:spcPts val="1800"/>
              </a:spcBef>
              <a:buFont typeface="Wingdings 3"/>
              <a:buNone/>
            </a:pPr>
            <a:r>
              <a:rPr lang="en-US" sz="1800" b="1" dirty="0" smtClean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Parent: </a:t>
            </a:r>
            <a:r>
              <a:rPr lang="en-US" sz="1800" dirty="0" smtClean="0">
                <a:ea typeface="Verdana" panose="020B0604030504040204" pitchFamily="34" charset="0"/>
                <a:cs typeface="Verdana" panose="020B0604030504040204" pitchFamily="34" charset="0"/>
              </a:rPr>
              <a:t>floor(4/2) is 2, slot 2 has </a:t>
            </a:r>
            <a:r>
              <a:rPr lang="en-US" sz="1800" b="1" dirty="0" smtClean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</a:p>
          <a:p>
            <a:pPr marL="109728" indent="0" algn="r">
              <a:spcBef>
                <a:spcPts val="1800"/>
              </a:spcBef>
              <a:buFont typeface="Wingdings 3"/>
              <a:buNone/>
            </a:pPr>
            <a:r>
              <a:rPr lang="en-US" sz="1800" b="1" dirty="0" err="1" smtClean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Lchild</a:t>
            </a:r>
            <a:r>
              <a:rPr lang="en-US" sz="1800" b="1" dirty="0" smtClean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sz="1800" dirty="0" smtClean="0">
                <a:ea typeface="Verdana" panose="020B0604030504040204" pitchFamily="34" charset="0"/>
                <a:cs typeface="Verdana" panose="020B0604030504040204" pitchFamily="34" charset="0"/>
              </a:rPr>
              <a:t>4*2 is 8, slot 8 has </a:t>
            </a:r>
            <a:r>
              <a:rPr lang="en-US" sz="1800" b="1" dirty="0" smtClean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31</a:t>
            </a:r>
          </a:p>
          <a:p>
            <a:pPr marL="109728" indent="0" algn="r">
              <a:spcBef>
                <a:spcPts val="1800"/>
              </a:spcBef>
              <a:buFont typeface="Wingdings 3"/>
              <a:buNone/>
            </a:pPr>
            <a:r>
              <a:rPr lang="en-US" sz="1800" b="1" dirty="0" err="1" smtClean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Rchild</a:t>
            </a:r>
            <a:r>
              <a:rPr lang="en-US" sz="1800" b="1" dirty="0" smtClean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sz="1800" dirty="0" smtClean="0">
                <a:ea typeface="Verdana" panose="020B0604030504040204" pitchFamily="34" charset="0"/>
                <a:cs typeface="Verdana" panose="020B0604030504040204" pitchFamily="34" charset="0"/>
              </a:rPr>
              <a:t>(4*2)+1 is 9, slot 9 has </a:t>
            </a:r>
            <a:r>
              <a:rPr lang="en-US" sz="1800" b="1" dirty="0" smtClean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18</a:t>
            </a:r>
            <a:r>
              <a:rPr lang="en-US" sz="1800" dirty="0" smtClean="0"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endParaRPr lang="en-US" sz="1800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56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4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3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3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6" grpId="0" animBg="1"/>
      <p:bldP spid="57" grpId="0" animBg="1"/>
      <p:bldP spid="52" grpId="0" animBg="1"/>
      <p:bldP spid="53" grpId="0" animBg="1"/>
      <p:bldP spid="54" grpId="0" animBg="1"/>
      <p:bldP spid="55" grpId="0" animBg="1"/>
      <p:bldP spid="48" grpId="0" animBg="1"/>
      <p:bldP spid="2" grpId="0" build="p"/>
      <p:bldP spid="5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/>
          <p:cNvSpPr/>
          <p:nvPr/>
        </p:nvSpPr>
        <p:spPr>
          <a:xfrm>
            <a:off x="1220419" y="944141"/>
            <a:ext cx="522174" cy="533400"/>
          </a:xfrm>
          <a:prstGeom prst="ellipse">
            <a:avLst/>
          </a:prstGeom>
          <a:solidFill>
            <a:schemeClr val="accent2">
              <a:lumMod val="40000"/>
              <a:lumOff val="60000"/>
              <a:alpha val="69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46303" y="2392219"/>
            <a:ext cx="522174" cy="533400"/>
          </a:xfrm>
          <a:prstGeom prst="ellipse">
            <a:avLst/>
          </a:prstGeom>
          <a:solidFill>
            <a:schemeClr val="accent2">
              <a:lumMod val="40000"/>
              <a:lumOff val="60000"/>
              <a:alpha val="69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003823" y="2396786"/>
            <a:ext cx="522174" cy="533400"/>
          </a:xfrm>
          <a:prstGeom prst="ellipse">
            <a:avLst/>
          </a:prstGeom>
          <a:solidFill>
            <a:schemeClr val="accent2">
              <a:lumMod val="40000"/>
              <a:lumOff val="60000"/>
              <a:alpha val="69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595216" y="4039306"/>
            <a:ext cx="594516" cy="1257038"/>
          </a:xfrm>
          <a:prstGeom prst="ellipse">
            <a:avLst/>
          </a:prstGeom>
          <a:solidFill>
            <a:schemeClr val="accent1">
              <a:lumMod val="60000"/>
              <a:lumOff val="40000"/>
              <a:alpha val="69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223433" y="4039306"/>
            <a:ext cx="594516" cy="1257038"/>
          </a:xfrm>
          <a:prstGeom prst="ellipse">
            <a:avLst/>
          </a:prstGeom>
          <a:solidFill>
            <a:schemeClr val="accent1">
              <a:lumMod val="60000"/>
              <a:lumOff val="40000"/>
              <a:alpha val="69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826137" y="4006504"/>
            <a:ext cx="586465" cy="1257038"/>
          </a:xfrm>
          <a:prstGeom prst="ellipse">
            <a:avLst/>
          </a:prstGeom>
          <a:solidFill>
            <a:schemeClr val="accent1">
              <a:lumMod val="60000"/>
              <a:lumOff val="40000"/>
              <a:alpha val="69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132481" y="4022312"/>
            <a:ext cx="594516" cy="1257038"/>
          </a:xfrm>
          <a:prstGeom prst="ellipse">
            <a:avLst/>
          </a:prstGeom>
          <a:solidFill>
            <a:schemeClr val="accent6">
              <a:lumMod val="60000"/>
              <a:lumOff val="40000"/>
              <a:alpha val="69000"/>
            </a:schemeClr>
          </a:solidFill>
          <a:ln w="25400">
            <a:solidFill>
              <a:schemeClr val="accent5">
                <a:lumMod val="75000"/>
                <a:alpha val="6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87113" y="1606462"/>
            <a:ext cx="522174" cy="533400"/>
          </a:xfrm>
          <a:prstGeom prst="ellipse">
            <a:avLst/>
          </a:prstGeom>
          <a:solidFill>
            <a:schemeClr val="accent2">
              <a:lumMod val="40000"/>
              <a:lumOff val="60000"/>
              <a:alpha val="69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8427" y="206733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4400" dirty="0" smtClean="0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</a:t>
            </a:r>
            <a:endParaRPr lang="en-US" sz="4400" dirty="0">
              <a:solidFill>
                <a:srgbClr val="0070C0"/>
              </a:solidFill>
              <a:effectLst/>
              <a:latin typeface="Arial Narrow" panose="020B0606020202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6953" y="4869476"/>
            <a:ext cx="8077200" cy="522740"/>
          </a:xfrm>
        </p:spPr>
        <p:txBody>
          <a:bodyPr>
            <a:normAutofit fontScale="92500"/>
          </a:bodyPr>
          <a:lstStyle/>
          <a:p>
            <a:pPr marL="109728" indent="0">
              <a:buNone/>
            </a:pP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0   1   2   3    4   5   6   7   8   9  10  11  ...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61633" y="496066"/>
            <a:ext cx="3809620" cy="2387313"/>
            <a:chOff x="217207" y="2296670"/>
            <a:chExt cx="5441520" cy="352537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57380" y="4517867"/>
              <a:ext cx="217328" cy="704447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18445" y="3119738"/>
              <a:ext cx="425771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7207" y="5209200"/>
              <a:ext cx="778427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31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46688" y="5209200"/>
              <a:ext cx="748499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18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76423" y="4156350"/>
              <a:ext cx="742356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11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74683" y="4141307"/>
              <a:ext cx="584044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9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H="1">
              <a:off x="1882670" y="2670113"/>
              <a:ext cx="1044483" cy="605656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3253959" y="2670113"/>
              <a:ext cx="1213679" cy="651725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1033621" y="3485775"/>
              <a:ext cx="570101" cy="63488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3955936" y="3531845"/>
              <a:ext cx="570101" cy="63488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707281" y="3549276"/>
              <a:ext cx="529987" cy="58230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770177" y="3510907"/>
              <a:ext cx="529987" cy="58230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2036007" y="4477052"/>
              <a:ext cx="264157" cy="732773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504706" y="4531722"/>
              <a:ext cx="277406" cy="751218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852243" y="2296670"/>
              <a:ext cx="352463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3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52273" y="3025413"/>
              <a:ext cx="425771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7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29877" y="4038354"/>
              <a:ext cx="784742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12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2280" y="4052080"/>
              <a:ext cx="746920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16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45451" y="5209200"/>
              <a:ext cx="798920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21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08514" y="4162925"/>
            <a:ext cx="8229600" cy="707091"/>
            <a:chOff x="609600" y="4626909"/>
            <a:chExt cx="8229600" cy="707091"/>
          </a:xfrm>
        </p:grpSpPr>
        <p:sp>
          <p:nvSpPr>
            <p:cNvPr id="24" name="Rectangle 23"/>
            <p:cNvSpPr/>
            <p:nvPr/>
          </p:nvSpPr>
          <p:spPr>
            <a:xfrm>
              <a:off x="609600" y="4626909"/>
              <a:ext cx="8229600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6000"/>
              </a:schemeClr>
            </a:solidFill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1823891" y="4648200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438287" y="4635623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105150" y="4648200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20467" y="4648200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343400" y="4648200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953000" y="4648200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781800" y="4648200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172200" y="4648200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562600" y="4635623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391400" y="4648200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8001000" y="4648200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196271" y="4626909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353048" y="4806434"/>
              <a:ext cx="227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3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953508" y="4806434"/>
              <a:ext cx="274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7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576440" y="4799055"/>
              <a:ext cx="274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187691" y="4799055"/>
              <a:ext cx="481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16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86260" y="4799055"/>
              <a:ext cx="50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12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417542" y="4808255"/>
              <a:ext cx="478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11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119017" y="4806434"/>
              <a:ext cx="3762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9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665401" y="4799055"/>
              <a:ext cx="5014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31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237950" y="4799055"/>
              <a:ext cx="482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18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76667" y="4806434"/>
              <a:ext cx="514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21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58" name="Content Placeholder 1"/>
          <p:cNvSpPr txBox="1">
            <a:spLocks/>
          </p:cNvSpPr>
          <p:nvPr/>
        </p:nvSpPr>
        <p:spPr>
          <a:xfrm>
            <a:off x="3908800" y="1262667"/>
            <a:ext cx="4941895" cy="1861533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r">
              <a:spcBef>
                <a:spcPts val="1200"/>
              </a:spcBef>
              <a:buFont typeface="Wingdings 3"/>
              <a:buNone/>
            </a:pPr>
            <a:r>
              <a:rPr lang="en-US" sz="1800" dirty="0" smtClean="0">
                <a:ea typeface="Verdana" panose="020B0604030504040204" pitchFamily="34" charset="0"/>
                <a:cs typeface="Verdana" panose="020B0604030504040204" pitchFamily="34" charset="0"/>
              </a:rPr>
              <a:t>node in slot 4 is </a:t>
            </a:r>
            <a:r>
              <a:rPr lang="en-US" sz="1800" b="1" dirty="0" smtClean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16</a:t>
            </a:r>
          </a:p>
          <a:p>
            <a:pPr marL="109728" indent="0" algn="r">
              <a:spcBef>
                <a:spcPts val="1200"/>
              </a:spcBef>
              <a:buFont typeface="Wingdings 3"/>
              <a:buNone/>
            </a:pPr>
            <a:r>
              <a:rPr lang="en-US" sz="1800" b="1" dirty="0" smtClean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Parent: </a:t>
            </a:r>
            <a:r>
              <a:rPr lang="en-US" sz="1800" dirty="0" smtClean="0">
                <a:ea typeface="Verdana" panose="020B0604030504040204" pitchFamily="34" charset="0"/>
                <a:cs typeface="Verdana" panose="020B0604030504040204" pitchFamily="34" charset="0"/>
              </a:rPr>
              <a:t>floor(4/2) is 2, slot 2 has </a:t>
            </a:r>
            <a:r>
              <a:rPr lang="en-US" sz="1800" b="1" dirty="0" smtClean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</a:p>
          <a:p>
            <a:pPr marL="109728" indent="0" algn="r">
              <a:spcBef>
                <a:spcPts val="1200"/>
              </a:spcBef>
              <a:buFont typeface="Wingdings 3"/>
              <a:buNone/>
            </a:pPr>
            <a:r>
              <a:rPr lang="en-US" sz="1800" b="1" dirty="0" err="1" smtClean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Lchild</a:t>
            </a:r>
            <a:r>
              <a:rPr lang="en-US" sz="1800" b="1" dirty="0" smtClean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sz="1800" dirty="0" smtClean="0">
                <a:ea typeface="Verdana" panose="020B0604030504040204" pitchFamily="34" charset="0"/>
                <a:cs typeface="Verdana" panose="020B0604030504040204" pitchFamily="34" charset="0"/>
              </a:rPr>
              <a:t>4*2 is 8, slot 8 has </a:t>
            </a:r>
            <a:r>
              <a:rPr lang="en-US" sz="1800" b="1" dirty="0" smtClean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31</a:t>
            </a:r>
          </a:p>
          <a:p>
            <a:pPr marL="109728" indent="0" algn="r">
              <a:spcBef>
                <a:spcPts val="1200"/>
              </a:spcBef>
              <a:buFont typeface="Wingdings 3"/>
              <a:buNone/>
            </a:pPr>
            <a:r>
              <a:rPr lang="en-US" sz="1800" b="1" dirty="0" err="1" smtClean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Rchild</a:t>
            </a:r>
            <a:r>
              <a:rPr lang="en-US" sz="1800" b="1" dirty="0" smtClean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sz="1800" dirty="0" smtClean="0">
                <a:ea typeface="Verdana" panose="020B0604030504040204" pitchFamily="34" charset="0"/>
                <a:cs typeface="Verdana" panose="020B0604030504040204" pitchFamily="34" charset="0"/>
              </a:rPr>
              <a:t>(4*2)+1 is 9, slot 9 has </a:t>
            </a:r>
            <a:r>
              <a:rPr lang="en-US" sz="1800" b="1" dirty="0" smtClean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18</a:t>
            </a:r>
            <a:r>
              <a:rPr lang="en-US" sz="1800" dirty="0" smtClean="0"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endParaRPr lang="en-US" sz="1800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2162175" y="5400675"/>
            <a:ext cx="1209675" cy="210258"/>
          </a:xfrm>
          <a:custGeom>
            <a:avLst/>
            <a:gdLst>
              <a:gd name="connsiteX0" fmla="*/ 1209675 w 1209675"/>
              <a:gd name="connsiteY0" fmla="*/ 0 h 180975"/>
              <a:gd name="connsiteX1" fmla="*/ 1104900 w 1209675"/>
              <a:gd name="connsiteY1" fmla="*/ 76200 h 180975"/>
              <a:gd name="connsiteX2" fmla="*/ 1076325 w 1209675"/>
              <a:gd name="connsiteY2" fmla="*/ 85725 h 180975"/>
              <a:gd name="connsiteX3" fmla="*/ 981075 w 1209675"/>
              <a:gd name="connsiteY3" fmla="*/ 123825 h 180975"/>
              <a:gd name="connsiteX4" fmla="*/ 895350 w 1209675"/>
              <a:gd name="connsiteY4" fmla="*/ 133350 h 180975"/>
              <a:gd name="connsiteX5" fmla="*/ 790575 w 1209675"/>
              <a:gd name="connsiteY5" fmla="*/ 152400 h 180975"/>
              <a:gd name="connsiteX6" fmla="*/ 742950 w 1209675"/>
              <a:gd name="connsiteY6" fmla="*/ 161925 h 180975"/>
              <a:gd name="connsiteX7" fmla="*/ 704850 w 1209675"/>
              <a:gd name="connsiteY7" fmla="*/ 171450 h 180975"/>
              <a:gd name="connsiteX8" fmla="*/ 542925 w 1209675"/>
              <a:gd name="connsiteY8" fmla="*/ 180975 h 180975"/>
              <a:gd name="connsiteX9" fmla="*/ 304800 w 1209675"/>
              <a:gd name="connsiteY9" fmla="*/ 171450 h 180975"/>
              <a:gd name="connsiteX10" fmla="*/ 200025 w 1209675"/>
              <a:gd name="connsiteY10" fmla="*/ 142875 h 180975"/>
              <a:gd name="connsiteX11" fmla="*/ 142875 w 1209675"/>
              <a:gd name="connsiteY11" fmla="*/ 114300 h 180975"/>
              <a:gd name="connsiteX12" fmla="*/ 114300 w 1209675"/>
              <a:gd name="connsiteY12" fmla="*/ 85725 h 180975"/>
              <a:gd name="connsiteX13" fmla="*/ 57150 w 1209675"/>
              <a:gd name="connsiteY13" fmla="*/ 66675 h 180975"/>
              <a:gd name="connsiteX14" fmla="*/ 28575 w 1209675"/>
              <a:gd name="connsiteY14" fmla="*/ 47625 h 180975"/>
              <a:gd name="connsiteX15" fmla="*/ 0 w 1209675"/>
              <a:gd name="connsiteY15" fmla="*/ 9525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09675" h="180975">
                <a:moveTo>
                  <a:pt x="1209675" y="0"/>
                </a:moveTo>
                <a:cubicBezTo>
                  <a:pt x="1191148" y="14822"/>
                  <a:pt x="1126062" y="69146"/>
                  <a:pt x="1104900" y="76200"/>
                </a:cubicBezTo>
                <a:cubicBezTo>
                  <a:pt x="1095375" y="79375"/>
                  <a:pt x="1085553" y="81770"/>
                  <a:pt x="1076325" y="85725"/>
                </a:cubicBezTo>
                <a:cubicBezTo>
                  <a:pt x="1042606" y="100176"/>
                  <a:pt x="1020099" y="119489"/>
                  <a:pt x="981075" y="123825"/>
                </a:cubicBezTo>
                <a:lnTo>
                  <a:pt x="895350" y="133350"/>
                </a:lnTo>
                <a:cubicBezTo>
                  <a:pt x="837059" y="152780"/>
                  <a:pt x="890585" y="137014"/>
                  <a:pt x="790575" y="152400"/>
                </a:cubicBezTo>
                <a:cubicBezTo>
                  <a:pt x="774574" y="154862"/>
                  <a:pt x="758754" y="158413"/>
                  <a:pt x="742950" y="161925"/>
                </a:cubicBezTo>
                <a:cubicBezTo>
                  <a:pt x="730171" y="164765"/>
                  <a:pt x="717882" y="170209"/>
                  <a:pt x="704850" y="171450"/>
                </a:cubicBezTo>
                <a:cubicBezTo>
                  <a:pt x="651025" y="176576"/>
                  <a:pt x="596900" y="177800"/>
                  <a:pt x="542925" y="180975"/>
                </a:cubicBezTo>
                <a:cubicBezTo>
                  <a:pt x="463550" y="177800"/>
                  <a:pt x="384063" y="176734"/>
                  <a:pt x="304800" y="171450"/>
                </a:cubicBezTo>
                <a:cubicBezTo>
                  <a:pt x="271142" y="169206"/>
                  <a:pt x="230786" y="153129"/>
                  <a:pt x="200025" y="142875"/>
                </a:cubicBezTo>
                <a:cubicBezTo>
                  <a:pt x="171386" y="133329"/>
                  <a:pt x="167494" y="134816"/>
                  <a:pt x="142875" y="114300"/>
                </a:cubicBezTo>
                <a:cubicBezTo>
                  <a:pt x="132527" y="105676"/>
                  <a:pt x="126075" y="92267"/>
                  <a:pt x="114300" y="85725"/>
                </a:cubicBezTo>
                <a:cubicBezTo>
                  <a:pt x="96747" y="75973"/>
                  <a:pt x="73858" y="77814"/>
                  <a:pt x="57150" y="66675"/>
                </a:cubicBezTo>
                <a:lnTo>
                  <a:pt x="28575" y="47625"/>
                </a:lnTo>
                <a:cubicBezTo>
                  <a:pt x="7034" y="15314"/>
                  <a:pt x="17620" y="27145"/>
                  <a:pt x="0" y="9525"/>
                </a:cubicBezTo>
              </a:path>
            </a:pathLst>
          </a:custGeom>
          <a:noFill/>
          <a:ln>
            <a:solidFill>
              <a:srgbClr val="FF66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3543300" y="5400675"/>
            <a:ext cx="2278025" cy="314325"/>
          </a:xfrm>
          <a:custGeom>
            <a:avLst/>
            <a:gdLst>
              <a:gd name="connsiteX0" fmla="*/ 0 w 2278025"/>
              <a:gd name="connsiteY0" fmla="*/ 0 h 314325"/>
              <a:gd name="connsiteX1" fmla="*/ 295275 w 2278025"/>
              <a:gd name="connsiteY1" fmla="*/ 161925 h 314325"/>
              <a:gd name="connsiteX2" fmla="*/ 352425 w 2278025"/>
              <a:gd name="connsiteY2" fmla="*/ 180975 h 314325"/>
              <a:gd name="connsiteX3" fmla="*/ 381000 w 2278025"/>
              <a:gd name="connsiteY3" fmla="*/ 190500 h 314325"/>
              <a:gd name="connsiteX4" fmla="*/ 409575 w 2278025"/>
              <a:gd name="connsiteY4" fmla="*/ 200025 h 314325"/>
              <a:gd name="connsiteX5" fmla="*/ 514350 w 2278025"/>
              <a:gd name="connsiteY5" fmla="*/ 219075 h 314325"/>
              <a:gd name="connsiteX6" fmla="*/ 600075 w 2278025"/>
              <a:gd name="connsiteY6" fmla="*/ 228600 h 314325"/>
              <a:gd name="connsiteX7" fmla="*/ 676275 w 2278025"/>
              <a:gd name="connsiteY7" fmla="*/ 238125 h 314325"/>
              <a:gd name="connsiteX8" fmla="*/ 742950 w 2278025"/>
              <a:gd name="connsiteY8" fmla="*/ 247650 h 314325"/>
              <a:gd name="connsiteX9" fmla="*/ 838200 w 2278025"/>
              <a:gd name="connsiteY9" fmla="*/ 257175 h 314325"/>
              <a:gd name="connsiteX10" fmla="*/ 1085850 w 2278025"/>
              <a:gd name="connsiteY10" fmla="*/ 285750 h 314325"/>
              <a:gd name="connsiteX11" fmla="*/ 1114425 w 2278025"/>
              <a:gd name="connsiteY11" fmla="*/ 295275 h 314325"/>
              <a:gd name="connsiteX12" fmla="*/ 1295400 w 2278025"/>
              <a:gd name="connsiteY12" fmla="*/ 314325 h 314325"/>
              <a:gd name="connsiteX13" fmla="*/ 1533525 w 2278025"/>
              <a:gd name="connsiteY13" fmla="*/ 295275 h 314325"/>
              <a:gd name="connsiteX14" fmla="*/ 1590675 w 2278025"/>
              <a:gd name="connsiteY14" fmla="*/ 276225 h 314325"/>
              <a:gd name="connsiteX15" fmla="*/ 1619250 w 2278025"/>
              <a:gd name="connsiteY15" fmla="*/ 266700 h 314325"/>
              <a:gd name="connsiteX16" fmla="*/ 1685925 w 2278025"/>
              <a:gd name="connsiteY16" fmla="*/ 247650 h 314325"/>
              <a:gd name="connsiteX17" fmla="*/ 1762125 w 2278025"/>
              <a:gd name="connsiteY17" fmla="*/ 238125 h 314325"/>
              <a:gd name="connsiteX18" fmla="*/ 1819275 w 2278025"/>
              <a:gd name="connsiteY18" fmla="*/ 228600 h 314325"/>
              <a:gd name="connsiteX19" fmla="*/ 1962150 w 2278025"/>
              <a:gd name="connsiteY19" fmla="*/ 209550 h 314325"/>
              <a:gd name="connsiteX20" fmla="*/ 2000250 w 2278025"/>
              <a:gd name="connsiteY20" fmla="*/ 200025 h 314325"/>
              <a:gd name="connsiteX21" fmla="*/ 2152650 w 2278025"/>
              <a:gd name="connsiteY21" fmla="*/ 171450 h 314325"/>
              <a:gd name="connsiteX22" fmla="*/ 2181225 w 2278025"/>
              <a:gd name="connsiteY22" fmla="*/ 152400 h 314325"/>
              <a:gd name="connsiteX23" fmla="*/ 2219325 w 2278025"/>
              <a:gd name="connsiteY23" fmla="*/ 114300 h 314325"/>
              <a:gd name="connsiteX24" fmla="*/ 2228850 w 2278025"/>
              <a:gd name="connsiteY24" fmla="*/ 85725 h 314325"/>
              <a:gd name="connsiteX25" fmla="*/ 2276475 w 2278025"/>
              <a:gd name="connsiteY25" fmla="*/ 38100 h 314325"/>
              <a:gd name="connsiteX26" fmla="*/ 2276475 w 2278025"/>
              <a:gd name="connsiteY26" fmla="*/ 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278025" h="314325">
                <a:moveTo>
                  <a:pt x="0" y="0"/>
                </a:moveTo>
                <a:cubicBezTo>
                  <a:pt x="98425" y="53975"/>
                  <a:pt x="195418" y="110647"/>
                  <a:pt x="295275" y="161925"/>
                </a:cubicBezTo>
                <a:cubicBezTo>
                  <a:pt x="313138" y="171098"/>
                  <a:pt x="333375" y="174625"/>
                  <a:pt x="352425" y="180975"/>
                </a:cubicBezTo>
                <a:lnTo>
                  <a:pt x="381000" y="190500"/>
                </a:lnTo>
                <a:cubicBezTo>
                  <a:pt x="390525" y="193675"/>
                  <a:pt x="399730" y="198056"/>
                  <a:pt x="409575" y="200025"/>
                </a:cubicBezTo>
                <a:cubicBezTo>
                  <a:pt x="445491" y="207208"/>
                  <a:pt x="477790" y="214200"/>
                  <a:pt x="514350" y="219075"/>
                </a:cubicBezTo>
                <a:cubicBezTo>
                  <a:pt x="542849" y="222875"/>
                  <a:pt x="571521" y="225241"/>
                  <a:pt x="600075" y="228600"/>
                </a:cubicBezTo>
                <a:lnTo>
                  <a:pt x="676275" y="238125"/>
                </a:lnTo>
                <a:cubicBezTo>
                  <a:pt x="698529" y="241092"/>
                  <a:pt x="720653" y="245027"/>
                  <a:pt x="742950" y="247650"/>
                </a:cubicBezTo>
                <a:cubicBezTo>
                  <a:pt x="774640" y="251378"/>
                  <a:pt x="806473" y="253776"/>
                  <a:pt x="838200" y="257175"/>
                </a:cubicBezTo>
                <a:lnTo>
                  <a:pt x="1085850" y="285750"/>
                </a:lnTo>
                <a:cubicBezTo>
                  <a:pt x="1095375" y="288925"/>
                  <a:pt x="1104580" y="293306"/>
                  <a:pt x="1114425" y="295275"/>
                </a:cubicBezTo>
                <a:cubicBezTo>
                  <a:pt x="1167753" y="305941"/>
                  <a:pt x="1245909" y="310201"/>
                  <a:pt x="1295400" y="314325"/>
                </a:cubicBezTo>
                <a:cubicBezTo>
                  <a:pt x="1331493" y="312320"/>
                  <a:pt x="1472071" y="309457"/>
                  <a:pt x="1533525" y="295275"/>
                </a:cubicBezTo>
                <a:cubicBezTo>
                  <a:pt x="1553091" y="290760"/>
                  <a:pt x="1571625" y="282575"/>
                  <a:pt x="1590675" y="276225"/>
                </a:cubicBezTo>
                <a:lnTo>
                  <a:pt x="1619250" y="266700"/>
                </a:lnTo>
                <a:cubicBezTo>
                  <a:pt x="1641898" y="259151"/>
                  <a:pt x="1662005" y="251637"/>
                  <a:pt x="1685925" y="247650"/>
                </a:cubicBezTo>
                <a:cubicBezTo>
                  <a:pt x="1711174" y="243442"/>
                  <a:pt x="1736785" y="241745"/>
                  <a:pt x="1762125" y="238125"/>
                </a:cubicBezTo>
                <a:cubicBezTo>
                  <a:pt x="1781244" y="235394"/>
                  <a:pt x="1800156" y="231331"/>
                  <a:pt x="1819275" y="228600"/>
                </a:cubicBezTo>
                <a:cubicBezTo>
                  <a:pt x="1857974" y="223072"/>
                  <a:pt x="1922564" y="216748"/>
                  <a:pt x="1962150" y="209550"/>
                </a:cubicBezTo>
                <a:cubicBezTo>
                  <a:pt x="1975030" y="207208"/>
                  <a:pt x="1987450" y="202768"/>
                  <a:pt x="2000250" y="200025"/>
                </a:cubicBezTo>
                <a:cubicBezTo>
                  <a:pt x="2080181" y="182897"/>
                  <a:pt x="2083994" y="182893"/>
                  <a:pt x="2152650" y="171450"/>
                </a:cubicBezTo>
                <a:cubicBezTo>
                  <a:pt x="2162175" y="165100"/>
                  <a:pt x="2174074" y="161339"/>
                  <a:pt x="2181225" y="152400"/>
                </a:cubicBezTo>
                <a:cubicBezTo>
                  <a:pt x="2218170" y="106218"/>
                  <a:pt x="2156980" y="135082"/>
                  <a:pt x="2219325" y="114300"/>
                </a:cubicBezTo>
                <a:cubicBezTo>
                  <a:pt x="2222500" y="104775"/>
                  <a:pt x="2222578" y="93565"/>
                  <a:pt x="2228850" y="85725"/>
                </a:cubicBezTo>
                <a:cubicBezTo>
                  <a:pt x="2254250" y="53975"/>
                  <a:pt x="2263775" y="82550"/>
                  <a:pt x="2276475" y="38100"/>
                </a:cubicBezTo>
                <a:cubicBezTo>
                  <a:pt x="2279964" y="25889"/>
                  <a:pt x="2276475" y="12700"/>
                  <a:pt x="2276475" y="0"/>
                </a:cubicBezTo>
              </a:path>
            </a:pathLst>
          </a:custGeom>
          <a:noFill/>
          <a:ln>
            <a:solidFill>
              <a:srgbClr val="E4574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5953124" y="5412967"/>
            <a:ext cx="600075" cy="195503"/>
          </a:xfrm>
          <a:custGeom>
            <a:avLst/>
            <a:gdLst>
              <a:gd name="connsiteX0" fmla="*/ 0 w 571500"/>
              <a:gd name="connsiteY0" fmla="*/ 0 h 179220"/>
              <a:gd name="connsiteX1" fmla="*/ 466725 w 571500"/>
              <a:gd name="connsiteY1" fmla="*/ 161925 h 179220"/>
              <a:gd name="connsiteX2" fmla="*/ 495300 w 571500"/>
              <a:gd name="connsiteY2" fmla="*/ 142875 h 179220"/>
              <a:gd name="connsiteX3" fmla="*/ 523875 w 571500"/>
              <a:gd name="connsiteY3" fmla="*/ 133350 h 179220"/>
              <a:gd name="connsiteX4" fmla="*/ 561975 w 571500"/>
              <a:gd name="connsiteY4" fmla="*/ 76200 h 179220"/>
              <a:gd name="connsiteX5" fmla="*/ 571500 w 571500"/>
              <a:gd name="connsiteY5" fmla="*/ 47625 h 179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0" h="179220">
                <a:moveTo>
                  <a:pt x="0" y="0"/>
                </a:moveTo>
                <a:cubicBezTo>
                  <a:pt x="256115" y="200438"/>
                  <a:pt x="151374" y="194548"/>
                  <a:pt x="466725" y="161925"/>
                </a:cubicBezTo>
                <a:cubicBezTo>
                  <a:pt x="478112" y="160747"/>
                  <a:pt x="485061" y="147995"/>
                  <a:pt x="495300" y="142875"/>
                </a:cubicBezTo>
                <a:cubicBezTo>
                  <a:pt x="504280" y="138385"/>
                  <a:pt x="514350" y="136525"/>
                  <a:pt x="523875" y="133350"/>
                </a:cubicBezTo>
                <a:cubicBezTo>
                  <a:pt x="536575" y="114300"/>
                  <a:pt x="554735" y="97920"/>
                  <a:pt x="561975" y="76200"/>
                </a:cubicBezTo>
                <a:lnTo>
                  <a:pt x="571500" y="47625"/>
                </a:lnTo>
              </a:path>
            </a:pathLst>
          </a:custGeom>
          <a:noFill/>
          <a:ln>
            <a:solidFill>
              <a:srgbClr val="E4574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2162175" y="5762289"/>
            <a:ext cx="133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70C0"/>
                </a:solidFill>
              </a:rPr>
              <a:t>h</a:t>
            </a:r>
            <a:r>
              <a:rPr lang="en-US" b="1" i="1" dirty="0" smtClean="0">
                <a:solidFill>
                  <a:srgbClr val="0070C0"/>
                </a:solidFill>
              </a:rPr>
              <a:t>alf back</a:t>
            </a:r>
            <a:endParaRPr lang="en-US" b="1" i="1" dirty="0">
              <a:solidFill>
                <a:srgbClr val="0070C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873846" y="5896798"/>
            <a:ext cx="190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070C0"/>
                </a:solidFill>
              </a:rPr>
              <a:t>double forward</a:t>
            </a:r>
            <a:endParaRPr lang="en-US" b="1" i="1" dirty="0">
              <a:solidFill>
                <a:srgbClr val="0070C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351962" y="3508498"/>
            <a:ext cx="11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C00000"/>
                </a:solidFill>
              </a:rPr>
              <a:t>parent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144729" y="3608165"/>
            <a:ext cx="11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C00000"/>
                </a:solidFill>
              </a:rPr>
              <a:t>L-child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368893" y="3618541"/>
            <a:ext cx="11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R</a:t>
            </a:r>
            <a:r>
              <a:rPr lang="en-US" b="1" i="1" dirty="0" smtClean="0">
                <a:solidFill>
                  <a:srgbClr val="C00000"/>
                </a:solidFill>
              </a:rPr>
              <a:t>-child</a:t>
            </a:r>
            <a:endParaRPr lang="en-US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31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49" grpId="0" animBg="1"/>
      <p:bldP spid="50" grpId="0" animBg="1"/>
      <p:bldP spid="60" grpId="0"/>
      <p:bldP spid="61" grpId="0"/>
      <p:bldP spid="62" grpId="0"/>
      <p:bldP spid="63" grpId="0"/>
      <p:bldP spid="6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4"/>
          <p:cNvSpPr/>
          <p:nvPr/>
        </p:nvSpPr>
        <p:spPr>
          <a:xfrm>
            <a:off x="1738265" y="2498756"/>
            <a:ext cx="1204111" cy="1729212"/>
          </a:xfrm>
          <a:custGeom>
            <a:avLst/>
            <a:gdLst>
              <a:gd name="connsiteX0" fmla="*/ 624689 w 1204111"/>
              <a:gd name="connsiteY0" fmla="*/ 108642 h 1729212"/>
              <a:gd name="connsiteX1" fmla="*/ 543208 w 1204111"/>
              <a:gd name="connsiteY1" fmla="*/ 63375 h 1729212"/>
              <a:gd name="connsiteX2" fmla="*/ 461727 w 1204111"/>
              <a:gd name="connsiteY2" fmla="*/ 36214 h 1729212"/>
              <a:gd name="connsiteX3" fmla="*/ 398353 w 1204111"/>
              <a:gd name="connsiteY3" fmla="*/ 18107 h 1729212"/>
              <a:gd name="connsiteX4" fmla="*/ 289711 w 1204111"/>
              <a:gd name="connsiteY4" fmla="*/ 9054 h 1729212"/>
              <a:gd name="connsiteX5" fmla="*/ 235390 w 1204111"/>
              <a:gd name="connsiteY5" fmla="*/ 0 h 1729212"/>
              <a:gd name="connsiteX6" fmla="*/ 81482 w 1204111"/>
              <a:gd name="connsiteY6" fmla="*/ 27161 h 1729212"/>
              <a:gd name="connsiteX7" fmla="*/ 45268 w 1204111"/>
              <a:gd name="connsiteY7" fmla="*/ 54321 h 1729212"/>
              <a:gd name="connsiteX8" fmla="*/ 9054 w 1204111"/>
              <a:gd name="connsiteY8" fmla="*/ 117695 h 1729212"/>
              <a:gd name="connsiteX9" fmla="*/ 0 w 1204111"/>
              <a:gd name="connsiteY9" fmla="*/ 144856 h 1729212"/>
              <a:gd name="connsiteX10" fmla="*/ 9054 w 1204111"/>
              <a:gd name="connsiteY10" fmla="*/ 307818 h 1729212"/>
              <a:gd name="connsiteX11" fmla="*/ 27161 w 1204111"/>
              <a:gd name="connsiteY11" fmla="*/ 353086 h 1729212"/>
              <a:gd name="connsiteX12" fmla="*/ 72428 w 1204111"/>
              <a:gd name="connsiteY12" fmla="*/ 497941 h 1729212"/>
              <a:gd name="connsiteX13" fmla="*/ 99588 w 1204111"/>
              <a:gd name="connsiteY13" fmla="*/ 543208 h 1729212"/>
              <a:gd name="connsiteX14" fmla="*/ 126749 w 1204111"/>
              <a:gd name="connsiteY14" fmla="*/ 624690 h 1729212"/>
              <a:gd name="connsiteX15" fmla="*/ 153909 w 1204111"/>
              <a:gd name="connsiteY15" fmla="*/ 706171 h 1729212"/>
              <a:gd name="connsiteX16" fmla="*/ 181070 w 1204111"/>
              <a:gd name="connsiteY16" fmla="*/ 778598 h 1729212"/>
              <a:gd name="connsiteX17" fmla="*/ 199177 w 1204111"/>
              <a:gd name="connsiteY17" fmla="*/ 869133 h 1729212"/>
              <a:gd name="connsiteX18" fmla="*/ 217284 w 1204111"/>
              <a:gd name="connsiteY18" fmla="*/ 896294 h 1729212"/>
              <a:gd name="connsiteX19" fmla="*/ 226337 w 1204111"/>
              <a:gd name="connsiteY19" fmla="*/ 923454 h 1729212"/>
              <a:gd name="connsiteX20" fmla="*/ 244444 w 1204111"/>
              <a:gd name="connsiteY20" fmla="*/ 959668 h 1729212"/>
              <a:gd name="connsiteX21" fmla="*/ 280658 w 1204111"/>
              <a:gd name="connsiteY21" fmla="*/ 1068309 h 1729212"/>
              <a:gd name="connsiteX22" fmla="*/ 316872 w 1204111"/>
              <a:gd name="connsiteY22" fmla="*/ 1140737 h 1729212"/>
              <a:gd name="connsiteX23" fmla="*/ 353085 w 1204111"/>
              <a:gd name="connsiteY23" fmla="*/ 1213165 h 1729212"/>
              <a:gd name="connsiteX24" fmla="*/ 371192 w 1204111"/>
              <a:gd name="connsiteY24" fmla="*/ 1240325 h 1729212"/>
              <a:gd name="connsiteX25" fmla="*/ 380246 w 1204111"/>
              <a:gd name="connsiteY25" fmla="*/ 1267486 h 1729212"/>
              <a:gd name="connsiteX26" fmla="*/ 425513 w 1204111"/>
              <a:gd name="connsiteY26" fmla="*/ 1330860 h 1729212"/>
              <a:gd name="connsiteX27" fmla="*/ 525101 w 1204111"/>
              <a:gd name="connsiteY27" fmla="*/ 1466662 h 1729212"/>
              <a:gd name="connsiteX28" fmla="*/ 534155 w 1204111"/>
              <a:gd name="connsiteY28" fmla="*/ 1493822 h 1729212"/>
              <a:gd name="connsiteX29" fmla="*/ 597529 w 1204111"/>
              <a:gd name="connsiteY29" fmla="*/ 1584357 h 1729212"/>
              <a:gd name="connsiteX30" fmla="*/ 642796 w 1204111"/>
              <a:gd name="connsiteY30" fmla="*/ 1629624 h 1729212"/>
              <a:gd name="connsiteX31" fmla="*/ 669957 w 1204111"/>
              <a:gd name="connsiteY31" fmla="*/ 1665838 h 1729212"/>
              <a:gd name="connsiteX32" fmla="*/ 733331 w 1204111"/>
              <a:gd name="connsiteY32" fmla="*/ 1692998 h 1729212"/>
              <a:gd name="connsiteX33" fmla="*/ 832919 w 1204111"/>
              <a:gd name="connsiteY33" fmla="*/ 1720159 h 1729212"/>
              <a:gd name="connsiteX34" fmla="*/ 860080 w 1204111"/>
              <a:gd name="connsiteY34" fmla="*/ 1729212 h 1729212"/>
              <a:gd name="connsiteX35" fmla="*/ 1068309 w 1204111"/>
              <a:gd name="connsiteY35" fmla="*/ 1711105 h 1729212"/>
              <a:gd name="connsiteX36" fmla="*/ 1095470 w 1204111"/>
              <a:gd name="connsiteY36" fmla="*/ 1683945 h 1729212"/>
              <a:gd name="connsiteX37" fmla="*/ 1122630 w 1204111"/>
              <a:gd name="connsiteY37" fmla="*/ 1674892 h 1729212"/>
              <a:gd name="connsiteX38" fmla="*/ 1131684 w 1204111"/>
              <a:gd name="connsiteY38" fmla="*/ 1647731 h 1729212"/>
              <a:gd name="connsiteX39" fmla="*/ 1167897 w 1204111"/>
              <a:gd name="connsiteY39" fmla="*/ 1566250 h 1729212"/>
              <a:gd name="connsiteX40" fmla="*/ 1186004 w 1204111"/>
              <a:gd name="connsiteY40" fmla="*/ 1475715 h 1729212"/>
              <a:gd name="connsiteX41" fmla="*/ 1204111 w 1204111"/>
              <a:gd name="connsiteY41" fmla="*/ 1267486 h 1729212"/>
              <a:gd name="connsiteX42" fmla="*/ 1186004 w 1204111"/>
              <a:gd name="connsiteY42" fmla="*/ 1086416 h 1729212"/>
              <a:gd name="connsiteX43" fmla="*/ 1167897 w 1204111"/>
              <a:gd name="connsiteY43" fmla="*/ 1032095 h 1729212"/>
              <a:gd name="connsiteX44" fmla="*/ 1149790 w 1204111"/>
              <a:gd name="connsiteY44" fmla="*/ 1004935 h 1729212"/>
              <a:gd name="connsiteX45" fmla="*/ 1122630 w 1204111"/>
              <a:gd name="connsiteY45" fmla="*/ 914400 h 1729212"/>
              <a:gd name="connsiteX46" fmla="*/ 1104523 w 1204111"/>
              <a:gd name="connsiteY46" fmla="*/ 887240 h 1729212"/>
              <a:gd name="connsiteX47" fmla="*/ 1095470 w 1204111"/>
              <a:gd name="connsiteY47" fmla="*/ 860080 h 1729212"/>
              <a:gd name="connsiteX48" fmla="*/ 1059256 w 1204111"/>
              <a:gd name="connsiteY48" fmla="*/ 805759 h 1729212"/>
              <a:gd name="connsiteX49" fmla="*/ 1050202 w 1204111"/>
              <a:gd name="connsiteY49" fmla="*/ 769545 h 1729212"/>
              <a:gd name="connsiteX50" fmla="*/ 1004935 w 1204111"/>
              <a:gd name="connsiteY50" fmla="*/ 688064 h 1729212"/>
              <a:gd name="connsiteX51" fmla="*/ 995882 w 1204111"/>
              <a:gd name="connsiteY51" fmla="*/ 660903 h 1729212"/>
              <a:gd name="connsiteX52" fmla="*/ 959668 w 1204111"/>
              <a:gd name="connsiteY52" fmla="*/ 597529 h 1729212"/>
              <a:gd name="connsiteX53" fmla="*/ 923454 w 1204111"/>
              <a:gd name="connsiteY53" fmla="*/ 516048 h 1729212"/>
              <a:gd name="connsiteX54" fmla="*/ 887240 w 1204111"/>
              <a:gd name="connsiteY54" fmla="*/ 452674 h 1729212"/>
              <a:gd name="connsiteX55" fmla="*/ 878186 w 1204111"/>
              <a:gd name="connsiteY55" fmla="*/ 425513 h 1729212"/>
              <a:gd name="connsiteX56" fmla="*/ 860080 w 1204111"/>
              <a:gd name="connsiteY56" fmla="*/ 389299 h 1729212"/>
              <a:gd name="connsiteX57" fmla="*/ 832919 w 1204111"/>
              <a:gd name="connsiteY57" fmla="*/ 334979 h 1729212"/>
              <a:gd name="connsiteX58" fmla="*/ 796705 w 1204111"/>
              <a:gd name="connsiteY58" fmla="*/ 271604 h 1729212"/>
              <a:gd name="connsiteX59" fmla="*/ 742385 w 1204111"/>
              <a:gd name="connsiteY59" fmla="*/ 190123 h 1729212"/>
              <a:gd name="connsiteX60" fmla="*/ 724278 w 1204111"/>
              <a:gd name="connsiteY60" fmla="*/ 162963 h 1729212"/>
              <a:gd name="connsiteX61" fmla="*/ 715224 w 1204111"/>
              <a:gd name="connsiteY61" fmla="*/ 135802 h 1729212"/>
              <a:gd name="connsiteX62" fmla="*/ 688064 w 1204111"/>
              <a:gd name="connsiteY62" fmla="*/ 117695 h 1729212"/>
              <a:gd name="connsiteX63" fmla="*/ 633743 w 1204111"/>
              <a:gd name="connsiteY63" fmla="*/ 99589 h 1729212"/>
              <a:gd name="connsiteX64" fmla="*/ 624689 w 1204111"/>
              <a:gd name="connsiteY64" fmla="*/ 108642 h 172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204111" h="1729212">
                <a:moveTo>
                  <a:pt x="624689" y="108642"/>
                </a:moveTo>
                <a:cubicBezTo>
                  <a:pt x="597529" y="93553"/>
                  <a:pt x="570998" y="77270"/>
                  <a:pt x="543208" y="63375"/>
                </a:cubicBezTo>
                <a:cubicBezTo>
                  <a:pt x="501592" y="42567"/>
                  <a:pt x="502066" y="47740"/>
                  <a:pt x="461727" y="36214"/>
                </a:cubicBezTo>
                <a:cubicBezTo>
                  <a:pt x="438349" y="29534"/>
                  <a:pt x="423503" y="21251"/>
                  <a:pt x="398353" y="18107"/>
                </a:cubicBezTo>
                <a:cubicBezTo>
                  <a:pt x="362294" y="13600"/>
                  <a:pt x="325925" y="12072"/>
                  <a:pt x="289711" y="9054"/>
                </a:cubicBezTo>
                <a:cubicBezTo>
                  <a:pt x="271604" y="6036"/>
                  <a:pt x="253747" y="0"/>
                  <a:pt x="235390" y="0"/>
                </a:cubicBezTo>
                <a:cubicBezTo>
                  <a:pt x="178745" y="0"/>
                  <a:pt x="129993" y="210"/>
                  <a:pt x="81482" y="27161"/>
                </a:cubicBezTo>
                <a:cubicBezTo>
                  <a:pt x="68292" y="34489"/>
                  <a:pt x="57339" y="45268"/>
                  <a:pt x="45268" y="54321"/>
                </a:cubicBezTo>
                <a:cubicBezTo>
                  <a:pt x="27085" y="81597"/>
                  <a:pt x="22837" y="85535"/>
                  <a:pt x="9054" y="117695"/>
                </a:cubicBezTo>
                <a:cubicBezTo>
                  <a:pt x="5295" y="126467"/>
                  <a:pt x="3018" y="135802"/>
                  <a:pt x="0" y="144856"/>
                </a:cubicBezTo>
                <a:cubicBezTo>
                  <a:pt x="3018" y="199177"/>
                  <a:pt x="2017" y="253871"/>
                  <a:pt x="9054" y="307818"/>
                </a:cubicBezTo>
                <a:cubicBezTo>
                  <a:pt x="11156" y="323933"/>
                  <a:pt x="22022" y="337668"/>
                  <a:pt x="27161" y="353086"/>
                </a:cubicBezTo>
                <a:cubicBezTo>
                  <a:pt x="46120" y="409964"/>
                  <a:pt x="30292" y="427713"/>
                  <a:pt x="72428" y="497941"/>
                </a:cubicBezTo>
                <a:cubicBezTo>
                  <a:pt x="81481" y="513030"/>
                  <a:pt x="91719" y="527469"/>
                  <a:pt x="99588" y="543208"/>
                </a:cubicBezTo>
                <a:cubicBezTo>
                  <a:pt x="123406" y="590845"/>
                  <a:pt x="112918" y="579741"/>
                  <a:pt x="126749" y="624690"/>
                </a:cubicBezTo>
                <a:cubicBezTo>
                  <a:pt x="135169" y="652053"/>
                  <a:pt x="143276" y="679589"/>
                  <a:pt x="153909" y="706171"/>
                </a:cubicBezTo>
                <a:cubicBezTo>
                  <a:pt x="175560" y="760299"/>
                  <a:pt x="166877" y="736021"/>
                  <a:pt x="181070" y="778598"/>
                </a:cubicBezTo>
                <a:cubicBezTo>
                  <a:pt x="184407" y="801960"/>
                  <a:pt x="186534" y="843848"/>
                  <a:pt x="199177" y="869133"/>
                </a:cubicBezTo>
                <a:cubicBezTo>
                  <a:pt x="204043" y="878865"/>
                  <a:pt x="211248" y="887240"/>
                  <a:pt x="217284" y="896294"/>
                </a:cubicBezTo>
                <a:cubicBezTo>
                  <a:pt x="220302" y="905347"/>
                  <a:pt x="222578" y="914683"/>
                  <a:pt x="226337" y="923454"/>
                </a:cubicBezTo>
                <a:cubicBezTo>
                  <a:pt x="231653" y="935859"/>
                  <a:pt x="240176" y="946864"/>
                  <a:pt x="244444" y="959668"/>
                </a:cubicBezTo>
                <a:cubicBezTo>
                  <a:pt x="287205" y="1087949"/>
                  <a:pt x="239827" y="986646"/>
                  <a:pt x="280658" y="1068309"/>
                </a:cubicBezTo>
                <a:cubicBezTo>
                  <a:pt x="298129" y="1138199"/>
                  <a:pt x="276474" y="1071483"/>
                  <a:pt x="316872" y="1140737"/>
                </a:cubicBezTo>
                <a:cubicBezTo>
                  <a:pt x="330472" y="1164052"/>
                  <a:pt x="338112" y="1190706"/>
                  <a:pt x="353085" y="1213165"/>
                </a:cubicBezTo>
                <a:cubicBezTo>
                  <a:pt x="359121" y="1222218"/>
                  <a:pt x="366326" y="1230593"/>
                  <a:pt x="371192" y="1240325"/>
                </a:cubicBezTo>
                <a:cubicBezTo>
                  <a:pt x="375460" y="1248861"/>
                  <a:pt x="375978" y="1258950"/>
                  <a:pt x="380246" y="1267486"/>
                </a:cubicBezTo>
                <a:cubicBezTo>
                  <a:pt x="389820" y="1286633"/>
                  <a:pt x="415265" y="1314464"/>
                  <a:pt x="425513" y="1330860"/>
                </a:cubicBezTo>
                <a:cubicBezTo>
                  <a:pt x="506033" y="1459692"/>
                  <a:pt x="451913" y="1411770"/>
                  <a:pt x="525101" y="1466662"/>
                </a:cubicBezTo>
                <a:cubicBezTo>
                  <a:pt x="528119" y="1475715"/>
                  <a:pt x="529520" y="1485480"/>
                  <a:pt x="534155" y="1493822"/>
                </a:cubicBezTo>
                <a:cubicBezTo>
                  <a:pt x="541020" y="1506180"/>
                  <a:pt x="583465" y="1568535"/>
                  <a:pt x="597529" y="1584357"/>
                </a:cubicBezTo>
                <a:cubicBezTo>
                  <a:pt x="611706" y="1600306"/>
                  <a:pt x="628619" y="1613675"/>
                  <a:pt x="642796" y="1629624"/>
                </a:cubicBezTo>
                <a:cubicBezTo>
                  <a:pt x="652821" y="1640902"/>
                  <a:pt x="658500" y="1656018"/>
                  <a:pt x="669957" y="1665838"/>
                </a:cubicBezTo>
                <a:cubicBezTo>
                  <a:pt x="689976" y="1682997"/>
                  <a:pt x="710854" y="1683365"/>
                  <a:pt x="733331" y="1692998"/>
                </a:cubicBezTo>
                <a:cubicBezTo>
                  <a:pt x="802458" y="1722624"/>
                  <a:pt x="734323" y="1706073"/>
                  <a:pt x="832919" y="1720159"/>
                </a:cubicBezTo>
                <a:cubicBezTo>
                  <a:pt x="841973" y="1723177"/>
                  <a:pt x="850537" y="1729212"/>
                  <a:pt x="860080" y="1729212"/>
                </a:cubicBezTo>
                <a:cubicBezTo>
                  <a:pt x="988877" y="1729212"/>
                  <a:pt x="983703" y="1728027"/>
                  <a:pt x="1068309" y="1711105"/>
                </a:cubicBezTo>
                <a:cubicBezTo>
                  <a:pt x="1077363" y="1702052"/>
                  <a:pt x="1084817" y="1691047"/>
                  <a:pt x="1095470" y="1683945"/>
                </a:cubicBezTo>
                <a:cubicBezTo>
                  <a:pt x="1103410" y="1678652"/>
                  <a:pt x="1115882" y="1681640"/>
                  <a:pt x="1122630" y="1674892"/>
                </a:cubicBezTo>
                <a:cubicBezTo>
                  <a:pt x="1129378" y="1668144"/>
                  <a:pt x="1127416" y="1656267"/>
                  <a:pt x="1131684" y="1647731"/>
                </a:cubicBezTo>
                <a:cubicBezTo>
                  <a:pt x="1156970" y="1597159"/>
                  <a:pt x="1152326" y="1644105"/>
                  <a:pt x="1167897" y="1566250"/>
                </a:cubicBezTo>
                <a:cubicBezTo>
                  <a:pt x="1173933" y="1536072"/>
                  <a:pt x="1182605" y="1506303"/>
                  <a:pt x="1186004" y="1475715"/>
                </a:cubicBezTo>
                <a:cubicBezTo>
                  <a:pt x="1199736" y="1352136"/>
                  <a:pt x="1193111" y="1421492"/>
                  <a:pt x="1204111" y="1267486"/>
                </a:cubicBezTo>
                <a:cubicBezTo>
                  <a:pt x="1201714" y="1236322"/>
                  <a:pt x="1196126" y="1130276"/>
                  <a:pt x="1186004" y="1086416"/>
                </a:cubicBezTo>
                <a:cubicBezTo>
                  <a:pt x="1181712" y="1067818"/>
                  <a:pt x="1178484" y="1047976"/>
                  <a:pt x="1167897" y="1032095"/>
                </a:cubicBezTo>
                <a:lnTo>
                  <a:pt x="1149790" y="1004935"/>
                </a:lnTo>
                <a:cubicBezTo>
                  <a:pt x="1142266" y="974836"/>
                  <a:pt x="1135226" y="942742"/>
                  <a:pt x="1122630" y="914400"/>
                </a:cubicBezTo>
                <a:cubicBezTo>
                  <a:pt x="1118211" y="904457"/>
                  <a:pt x="1110559" y="896293"/>
                  <a:pt x="1104523" y="887240"/>
                </a:cubicBezTo>
                <a:cubicBezTo>
                  <a:pt x="1101505" y="878187"/>
                  <a:pt x="1100104" y="868422"/>
                  <a:pt x="1095470" y="860080"/>
                </a:cubicBezTo>
                <a:cubicBezTo>
                  <a:pt x="1084902" y="841057"/>
                  <a:pt x="1059256" y="805759"/>
                  <a:pt x="1059256" y="805759"/>
                </a:cubicBezTo>
                <a:cubicBezTo>
                  <a:pt x="1056238" y="793688"/>
                  <a:pt x="1054823" y="781098"/>
                  <a:pt x="1050202" y="769545"/>
                </a:cubicBezTo>
                <a:cubicBezTo>
                  <a:pt x="1034187" y="729508"/>
                  <a:pt x="1025666" y="719160"/>
                  <a:pt x="1004935" y="688064"/>
                </a:cubicBezTo>
                <a:cubicBezTo>
                  <a:pt x="1001917" y="679010"/>
                  <a:pt x="1000150" y="669439"/>
                  <a:pt x="995882" y="660903"/>
                </a:cubicBezTo>
                <a:cubicBezTo>
                  <a:pt x="963213" y="595563"/>
                  <a:pt x="991418" y="676904"/>
                  <a:pt x="959668" y="597529"/>
                </a:cubicBezTo>
                <a:cubicBezTo>
                  <a:pt x="927347" y="516725"/>
                  <a:pt x="958290" y="568301"/>
                  <a:pt x="923454" y="516048"/>
                </a:cubicBezTo>
                <a:cubicBezTo>
                  <a:pt x="904305" y="439455"/>
                  <a:pt x="930391" y="517400"/>
                  <a:pt x="887240" y="452674"/>
                </a:cubicBezTo>
                <a:cubicBezTo>
                  <a:pt x="881946" y="444733"/>
                  <a:pt x="881945" y="434285"/>
                  <a:pt x="878186" y="425513"/>
                </a:cubicBezTo>
                <a:cubicBezTo>
                  <a:pt x="872870" y="413108"/>
                  <a:pt x="865396" y="401704"/>
                  <a:pt x="860080" y="389299"/>
                </a:cubicBezTo>
                <a:cubicBezTo>
                  <a:pt x="837593" y="336829"/>
                  <a:pt x="867712" y="387167"/>
                  <a:pt x="832919" y="334979"/>
                </a:cubicBezTo>
                <a:cubicBezTo>
                  <a:pt x="817834" y="289722"/>
                  <a:pt x="831585" y="321431"/>
                  <a:pt x="796705" y="271604"/>
                </a:cubicBezTo>
                <a:cubicBezTo>
                  <a:pt x="796606" y="271462"/>
                  <a:pt x="751486" y="203775"/>
                  <a:pt x="742385" y="190123"/>
                </a:cubicBezTo>
                <a:cubicBezTo>
                  <a:pt x="736350" y="181070"/>
                  <a:pt x="727719" y="173285"/>
                  <a:pt x="724278" y="162963"/>
                </a:cubicBezTo>
                <a:cubicBezTo>
                  <a:pt x="721260" y="153909"/>
                  <a:pt x="721186" y="143254"/>
                  <a:pt x="715224" y="135802"/>
                </a:cubicBezTo>
                <a:cubicBezTo>
                  <a:pt x="708427" y="127305"/>
                  <a:pt x="698007" y="122114"/>
                  <a:pt x="688064" y="117695"/>
                </a:cubicBezTo>
                <a:cubicBezTo>
                  <a:pt x="670623" y="109943"/>
                  <a:pt x="650814" y="108125"/>
                  <a:pt x="633743" y="99589"/>
                </a:cubicBezTo>
                <a:lnTo>
                  <a:pt x="624689" y="10864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43000"/>
            </a:schemeClr>
          </a:solidFill>
          <a:ln>
            <a:solidFill>
              <a:schemeClr val="tx2">
                <a:lumMod val="60000"/>
                <a:lumOff val="40000"/>
                <a:alpha val="6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8427" y="206733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Insert</a:t>
            </a:r>
            <a:endParaRPr lang="en-US" sz="36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8039" y="5582984"/>
            <a:ext cx="8077200" cy="522740"/>
          </a:xfrm>
        </p:spPr>
        <p:txBody>
          <a:bodyPr>
            <a:normAutofit fontScale="92500"/>
          </a:bodyPr>
          <a:lstStyle/>
          <a:p>
            <a:pPr marL="109728" indent="0">
              <a:buNone/>
            </a:pP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0   1   2   3    4   5   6   7   8   9  10  11  ...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51744" y="1521879"/>
            <a:ext cx="3809620" cy="2387313"/>
            <a:chOff x="217207" y="2296670"/>
            <a:chExt cx="5441520" cy="352537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57380" y="4517867"/>
              <a:ext cx="217328" cy="704447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18445" y="3119738"/>
              <a:ext cx="425771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7207" y="5209200"/>
              <a:ext cx="778427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31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46688" y="5209200"/>
              <a:ext cx="748499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18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76423" y="4156350"/>
              <a:ext cx="742356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11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74683" y="4141307"/>
              <a:ext cx="584044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9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H="1">
              <a:off x="1882670" y="2670113"/>
              <a:ext cx="1044483" cy="605656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3253959" y="2670113"/>
              <a:ext cx="1213679" cy="651725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1033621" y="3485775"/>
              <a:ext cx="570101" cy="63488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3955936" y="3531845"/>
              <a:ext cx="570101" cy="63488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707281" y="3549276"/>
              <a:ext cx="529987" cy="58230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770177" y="3510907"/>
              <a:ext cx="529987" cy="58230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2036007" y="4477052"/>
              <a:ext cx="264157" cy="732773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504706" y="4531722"/>
              <a:ext cx="277406" cy="751218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852243" y="2296670"/>
              <a:ext cx="352463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3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52273" y="3025413"/>
              <a:ext cx="425771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7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29877" y="4038354"/>
              <a:ext cx="784742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12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2280" y="4052080"/>
              <a:ext cx="746920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16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45451" y="5209200"/>
              <a:ext cx="798920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21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27564" y="4877671"/>
            <a:ext cx="8229600" cy="707091"/>
            <a:chOff x="627564" y="4877671"/>
            <a:chExt cx="8229600" cy="707091"/>
          </a:xfrm>
        </p:grpSpPr>
        <p:sp>
          <p:nvSpPr>
            <p:cNvPr id="24" name="Rectangle 23"/>
            <p:cNvSpPr/>
            <p:nvPr/>
          </p:nvSpPr>
          <p:spPr>
            <a:xfrm>
              <a:off x="627564" y="4877671"/>
              <a:ext cx="8229600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6000"/>
              </a:schemeClr>
            </a:solidFill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1841855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456251" y="4886385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12311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8431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3613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9709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7997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1901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580564" y="4886385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4093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80189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214235" y="4877671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1371012" y="5057196"/>
            <a:ext cx="22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71472" y="5057196"/>
            <a:ext cx="27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7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94404" y="5049817"/>
            <a:ext cx="27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05655" y="5049817"/>
            <a:ext cx="48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16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04224" y="5049817"/>
            <a:ext cx="50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435506" y="5059017"/>
            <a:ext cx="47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36981" y="5057196"/>
            <a:ext cx="37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683365" y="5049817"/>
            <a:ext cx="50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31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55914" y="5049817"/>
            <a:ext cx="48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18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894631" y="5057196"/>
            <a:ext cx="51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21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0" name="Content Placeholder 1"/>
          <p:cNvSpPr txBox="1">
            <a:spLocks/>
          </p:cNvSpPr>
          <p:nvPr/>
        </p:nvSpPr>
        <p:spPr>
          <a:xfrm>
            <a:off x="3930987" y="1411130"/>
            <a:ext cx="4941895" cy="2986336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r">
              <a:spcBef>
                <a:spcPts val="1800"/>
              </a:spcBef>
              <a:buFont typeface="Wingdings 3"/>
              <a:buNone/>
            </a:pPr>
            <a:r>
              <a:rPr lang="en-US" sz="1800" b="1" i="1" dirty="0" smtClean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Next item causes slot 11 to fill</a:t>
            </a:r>
          </a:p>
          <a:p>
            <a:pPr marL="109728" indent="0" algn="r">
              <a:spcBef>
                <a:spcPts val="600"/>
              </a:spcBef>
              <a:buFont typeface="Wingdings 3"/>
              <a:buNone/>
            </a:pPr>
            <a:r>
              <a:rPr lang="en-US" sz="1800" b="1" i="1" dirty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en-US" sz="1800" b="1" i="1" dirty="0" smtClean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his maintains structure property</a:t>
            </a:r>
          </a:p>
          <a:p>
            <a:pPr marL="109728" indent="0" algn="r">
              <a:spcBef>
                <a:spcPts val="1800"/>
              </a:spcBef>
              <a:buFont typeface="Wingdings 3"/>
              <a:buNone/>
            </a:pPr>
            <a:r>
              <a:rPr lang="en-US" sz="1800" b="1" dirty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800" b="1" dirty="0" smtClean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nsert ( 17 )</a:t>
            </a:r>
          </a:p>
          <a:p>
            <a:pPr marL="109728" indent="0" algn="r">
              <a:spcBef>
                <a:spcPts val="1800"/>
              </a:spcBef>
              <a:buNone/>
            </a:pPr>
            <a:r>
              <a:rPr lang="en-US" sz="1800" b="1" i="1" dirty="0" smtClean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still </a:t>
            </a:r>
            <a:r>
              <a:rPr lang="en-US" sz="1800" b="1" i="1" dirty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has </a:t>
            </a:r>
            <a:r>
              <a:rPr lang="en-US" sz="1800" b="1" i="1" dirty="0" smtClean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heap-order property ?</a:t>
            </a:r>
            <a:endParaRPr lang="en-US" sz="1800" b="1" i="1" dirty="0">
              <a:solidFill>
                <a:srgbClr val="0070C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9728" indent="0" algn="r">
              <a:spcBef>
                <a:spcPts val="1800"/>
              </a:spcBef>
              <a:buNone/>
            </a:pPr>
            <a:r>
              <a:rPr lang="en-US" sz="1800" dirty="0" smtClean="0">
                <a:ea typeface="Verdana" panose="020B0604030504040204" pitchFamily="34" charset="0"/>
                <a:cs typeface="Verdana" panose="020B0604030504040204" pitchFamily="34" charset="0"/>
              </a:rPr>
              <a:t>We </a:t>
            </a:r>
            <a:r>
              <a:rPr lang="en-US" sz="1800" dirty="0">
                <a:ea typeface="Verdana" panose="020B0604030504040204" pitchFamily="34" charset="0"/>
                <a:cs typeface="Verdana" panose="020B0604030504040204" pitchFamily="34" charset="0"/>
              </a:rPr>
              <a:t>are good </a:t>
            </a:r>
            <a:endParaRPr lang="en-US" sz="1800" dirty="0" smtClean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9728" indent="0" algn="r">
              <a:spcBef>
                <a:spcPts val="600"/>
              </a:spcBef>
              <a:buNone/>
            </a:pPr>
            <a:r>
              <a:rPr lang="en-US" sz="1800" dirty="0" smtClean="0">
                <a:ea typeface="Verdana" panose="020B0604030504040204" pitchFamily="34" charset="0"/>
                <a:cs typeface="Verdana" panose="020B0604030504040204" pitchFamily="34" charset="0"/>
              </a:rPr>
              <a:t>( by </a:t>
            </a:r>
            <a:r>
              <a:rPr lang="en-US" sz="1800" dirty="0">
                <a:ea typeface="Verdana" panose="020B0604030504040204" pitchFamily="34" charset="0"/>
                <a:cs typeface="Verdana" panose="020B0604030504040204" pitchFamily="34" charset="0"/>
              </a:rPr>
              <a:t>luck of it being </a:t>
            </a:r>
            <a:r>
              <a:rPr lang="en-US" sz="1800" dirty="0" smtClean="0">
                <a:ea typeface="Verdana" panose="020B0604030504040204" pitchFamily="34" charset="0"/>
                <a:cs typeface="Verdana" panose="020B0604030504040204" pitchFamily="34" charset="0"/>
              </a:rPr>
              <a:t>17, &gt; parent 12 )</a:t>
            </a:r>
          </a:p>
        </p:txBody>
      </p:sp>
      <p:sp>
        <p:nvSpPr>
          <p:cNvPr id="59" name="Oval 58"/>
          <p:cNvSpPr/>
          <p:nvPr/>
        </p:nvSpPr>
        <p:spPr>
          <a:xfrm>
            <a:off x="7475707" y="4975852"/>
            <a:ext cx="467929" cy="489437"/>
          </a:xfrm>
          <a:prstGeom prst="ellipse">
            <a:avLst/>
          </a:prstGeom>
          <a:solidFill>
            <a:schemeClr val="accent1">
              <a:lumMod val="75000"/>
              <a:alpha val="43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226608" y="3439851"/>
            <a:ext cx="353184" cy="357176"/>
          </a:xfrm>
          <a:prstGeom prst="ellipse">
            <a:avLst/>
          </a:prstGeom>
          <a:solidFill>
            <a:schemeClr val="accent2">
              <a:lumMod val="40000"/>
              <a:lumOff val="60000"/>
              <a:alpha val="69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endCxn id="60" idx="0"/>
          </p:cNvCxnSpPr>
          <p:nvPr/>
        </p:nvCxnSpPr>
        <p:spPr>
          <a:xfrm>
            <a:off x="2218934" y="3017147"/>
            <a:ext cx="184266" cy="422704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165508" y="3478079"/>
            <a:ext cx="55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17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496423" y="5035904"/>
            <a:ext cx="55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17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81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2" grpId="0"/>
      <p:bldP spid="5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4"/>
          <p:cNvSpPr/>
          <p:nvPr/>
        </p:nvSpPr>
        <p:spPr>
          <a:xfrm>
            <a:off x="1752551" y="2584338"/>
            <a:ext cx="1204111" cy="1729212"/>
          </a:xfrm>
          <a:custGeom>
            <a:avLst/>
            <a:gdLst>
              <a:gd name="connsiteX0" fmla="*/ 624689 w 1204111"/>
              <a:gd name="connsiteY0" fmla="*/ 108642 h 1729212"/>
              <a:gd name="connsiteX1" fmla="*/ 543208 w 1204111"/>
              <a:gd name="connsiteY1" fmla="*/ 63375 h 1729212"/>
              <a:gd name="connsiteX2" fmla="*/ 461727 w 1204111"/>
              <a:gd name="connsiteY2" fmla="*/ 36214 h 1729212"/>
              <a:gd name="connsiteX3" fmla="*/ 398353 w 1204111"/>
              <a:gd name="connsiteY3" fmla="*/ 18107 h 1729212"/>
              <a:gd name="connsiteX4" fmla="*/ 289711 w 1204111"/>
              <a:gd name="connsiteY4" fmla="*/ 9054 h 1729212"/>
              <a:gd name="connsiteX5" fmla="*/ 235390 w 1204111"/>
              <a:gd name="connsiteY5" fmla="*/ 0 h 1729212"/>
              <a:gd name="connsiteX6" fmla="*/ 81482 w 1204111"/>
              <a:gd name="connsiteY6" fmla="*/ 27161 h 1729212"/>
              <a:gd name="connsiteX7" fmla="*/ 45268 w 1204111"/>
              <a:gd name="connsiteY7" fmla="*/ 54321 h 1729212"/>
              <a:gd name="connsiteX8" fmla="*/ 9054 w 1204111"/>
              <a:gd name="connsiteY8" fmla="*/ 117695 h 1729212"/>
              <a:gd name="connsiteX9" fmla="*/ 0 w 1204111"/>
              <a:gd name="connsiteY9" fmla="*/ 144856 h 1729212"/>
              <a:gd name="connsiteX10" fmla="*/ 9054 w 1204111"/>
              <a:gd name="connsiteY10" fmla="*/ 307818 h 1729212"/>
              <a:gd name="connsiteX11" fmla="*/ 27161 w 1204111"/>
              <a:gd name="connsiteY11" fmla="*/ 353086 h 1729212"/>
              <a:gd name="connsiteX12" fmla="*/ 72428 w 1204111"/>
              <a:gd name="connsiteY12" fmla="*/ 497941 h 1729212"/>
              <a:gd name="connsiteX13" fmla="*/ 99588 w 1204111"/>
              <a:gd name="connsiteY13" fmla="*/ 543208 h 1729212"/>
              <a:gd name="connsiteX14" fmla="*/ 126749 w 1204111"/>
              <a:gd name="connsiteY14" fmla="*/ 624690 h 1729212"/>
              <a:gd name="connsiteX15" fmla="*/ 153909 w 1204111"/>
              <a:gd name="connsiteY15" fmla="*/ 706171 h 1729212"/>
              <a:gd name="connsiteX16" fmla="*/ 181070 w 1204111"/>
              <a:gd name="connsiteY16" fmla="*/ 778598 h 1729212"/>
              <a:gd name="connsiteX17" fmla="*/ 199177 w 1204111"/>
              <a:gd name="connsiteY17" fmla="*/ 869133 h 1729212"/>
              <a:gd name="connsiteX18" fmla="*/ 217284 w 1204111"/>
              <a:gd name="connsiteY18" fmla="*/ 896294 h 1729212"/>
              <a:gd name="connsiteX19" fmla="*/ 226337 w 1204111"/>
              <a:gd name="connsiteY19" fmla="*/ 923454 h 1729212"/>
              <a:gd name="connsiteX20" fmla="*/ 244444 w 1204111"/>
              <a:gd name="connsiteY20" fmla="*/ 959668 h 1729212"/>
              <a:gd name="connsiteX21" fmla="*/ 280658 w 1204111"/>
              <a:gd name="connsiteY21" fmla="*/ 1068309 h 1729212"/>
              <a:gd name="connsiteX22" fmla="*/ 316872 w 1204111"/>
              <a:gd name="connsiteY22" fmla="*/ 1140737 h 1729212"/>
              <a:gd name="connsiteX23" fmla="*/ 353085 w 1204111"/>
              <a:gd name="connsiteY23" fmla="*/ 1213165 h 1729212"/>
              <a:gd name="connsiteX24" fmla="*/ 371192 w 1204111"/>
              <a:gd name="connsiteY24" fmla="*/ 1240325 h 1729212"/>
              <a:gd name="connsiteX25" fmla="*/ 380246 w 1204111"/>
              <a:gd name="connsiteY25" fmla="*/ 1267486 h 1729212"/>
              <a:gd name="connsiteX26" fmla="*/ 425513 w 1204111"/>
              <a:gd name="connsiteY26" fmla="*/ 1330860 h 1729212"/>
              <a:gd name="connsiteX27" fmla="*/ 525101 w 1204111"/>
              <a:gd name="connsiteY27" fmla="*/ 1466662 h 1729212"/>
              <a:gd name="connsiteX28" fmla="*/ 534155 w 1204111"/>
              <a:gd name="connsiteY28" fmla="*/ 1493822 h 1729212"/>
              <a:gd name="connsiteX29" fmla="*/ 597529 w 1204111"/>
              <a:gd name="connsiteY29" fmla="*/ 1584357 h 1729212"/>
              <a:gd name="connsiteX30" fmla="*/ 642796 w 1204111"/>
              <a:gd name="connsiteY30" fmla="*/ 1629624 h 1729212"/>
              <a:gd name="connsiteX31" fmla="*/ 669957 w 1204111"/>
              <a:gd name="connsiteY31" fmla="*/ 1665838 h 1729212"/>
              <a:gd name="connsiteX32" fmla="*/ 733331 w 1204111"/>
              <a:gd name="connsiteY32" fmla="*/ 1692998 h 1729212"/>
              <a:gd name="connsiteX33" fmla="*/ 832919 w 1204111"/>
              <a:gd name="connsiteY33" fmla="*/ 1720159 h 1729212"/>
              <a:gd name="connsiteX34" fmla="*/ 860080 w 1204111"/>
              <a:gd name="connsiteY34" fmla="*/ 1729212 h 1729212"/>
              <a:gd name="connsiteX35" fmla="*/ 1068309 w 1204111"/>
              <a:gd name="connsiteY35" fmla="*/ 1711105 h 1729212"/>
              <a:gd name="connsiteX36" fmla="*/ 1095470 w 1204111"/>
              <a:gd name="connsiteY36" fmla="*/ 1683945 h 1729212"/>
              <a:gd name="connsiteX37" fmla="*/ 1122630 w 1204111"/>
              <a:gd name="connsiteY37" fmla="*/ 1674892 h 1729212"/>
              <a:gd name="connsiteX38" fmla="*/ 1131684 w 1204111"/>
              <a:gd name="connsiteY38" fmla="*/ 1647731 h 1729212"/>
              <a:gd name="connsiteX39" fmla="*/ 1167897 w 1204111"/>
              <a:gd name="connsiteY39" fmla="*/ 1566250 h 1729212"/>
              <a:gd name="connsiteX40" fmla="*/ 1186004 w 1204111"/>
              <a:gd name="connsiteY40" fmla="*/ 1475715 h 1729212"/>
              <a:gd name="connsiteX41" fmla="*/ 1204111 w 1204111"/>
              <a:gd name="connsiteY41" fmla="*/ 1267486 h 1729212"/>
              <a:gd name="connsiteX42" fmla="*/ 1186004 w 1204111"/>
              <a:gd name="connsiteY42" fmla="*/ 1086416 h 1729212"/>
              <a:gd name="connsiteX43" fmla="*/ 1167897 w 1204111"/>
              <a:gd name="connsiteY43" fmla="*/ 1032095 h 1729212"/>
              <a:gd name="connsiteX44" fmla="*/ 1149790 w 1204111"/>
              <a:gd name="connsiteY44" fmla="*/ 1004935 h 1729212"/>
              <a:gd name="connsiteX45" fmla="*/ 1122630 w 1204111"/>
              <a:gd name="connsiteY45" fmla="*/ 914400 h 1729212"/>
              <a:gd name="connsiteX46" fmla="*/ 1104523 w 1204111"/>
              <a:gd name="connsiteY46" fmla="*/ 887240 h 1729212"/>
              <a:gd name="connsiteX47" fmla="*/ 1095470 w 1204111"/>
              <a:gd name="connsiteY47" fmla="*/ 860080 h 1729212"/>
              <a:gd name="connsiteX48" fmla="*/ 1059256 w 1204111"/>
              <a:gd name="connsiteY48" fmla="*/ 805759 h 1729212"/>
              <a:gd name="connsiteX49" fmla="*/ 1050202 w 1204111"/>
              <a:gd name="connsiteY49" fmla="*/ 769545 h 1729212"/>
              <a:gd name="connsiteX50" fmla="*/ 1004935 w 1204111"/>
              <a:gd name="connsiteY50" fmla="*/ 688064 h 1729212"/>
              <a:gd name="connsiteX51" fmla="*/ 995882 w 1204111"/>
              <a:gd name="connsiteY51" fmla="*/ 660903 h 1729212"/>
              <a:gd name="connsiteX52" fmla="*/ 959668 w 1204111"/>
              <a:gd name="connsiteY52" fmla="*/ 597529 h 1729212"/>
              <a:gd name="connsiteX53" fmla="*/ 923454 w 1204111"/>
              <a:gd name="connsiteY53" fmla="*/ 516048 h 1729212"/>
              <a:gd name="connsiteX54" fmla="*/ 887240 w 1204111"/>
              <a:gd name="connsiteY54" fmla="*/ 452674 h 1729212"/>
              <a:gd name="connsiteX55" fmla="*/ 878186 w 1204111"/>
              <a:gd name="connsiteY55" fmla="*/ 425513 h 1729212"/>
              <a:gd name="connsiteX56" fmla="*/ 860080 w 1204111"/>
              <a:gd name="connsiteY56" fmla="*/ 389299 h 1729212"/>
              <a:gd name="connsiteX57" fmla="*/ 832919 w 1204111"/>
              <a:gd name="connsiteY57" fmla="*/ 334979 h 1729212"/>
              <a:gd name="connsiteX58" fmla="*/ 796705 w 1204111"/>
              <a:gd name="connsiteY58" fmla="*/ 271604 h 1729212"/>
              <a:gd name="connsiteX59" fmla="*/ 742385 w 1204111"/>
              <a:gd name="connsiteY59" fmla="*/ 190123 h 1729212"/>
              <a:gd name="connsiteX60" fmla="*/ 724278 w 1204111"/>
              <a:gd name="connsiteY60" fmla="*/ 162963 h 1729212"/>
              <a:gd name="connsiteX61" fmla="*/ 715224 w 1204111"/>
              <a:gd name="connsiteY61" fmla="*/ 135802 h 1729212"/>
              <a:gd name="connsiteX62" fmla="*/ 688064 w 1204111"/>
              <a:gd name="connsiteY62" fmla="*/ 117695 h 1729212"/>
              <a:gd name="connsiteX63" fmla="*/ 633743 w 1204111"/>
              <a:gd name="connsiteY63" fmla="*/ 99589 h 1729212"/>
              <a:gd name="connsiteX64" fmla="*/ 624689 w 1204111"/>
              <a:gd name="connsiteY64" fmla="*/ 108642 h 172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204111" h="1729212">
                <a:moveTo>
                  <a:pt x="624689" y="108642"/>
                </a:moveTo>
                <a:cubicBezTo>
                  <a:pt x="597529" y="93553"/>
                  <a:pt x="570998" y="77270"/>
                  <a:pt x="543208" y="63375"/>
                </a:cubicBezTo>
                <a:cubicBezTo>
                  <a:pt x="501592" y="42567"/>
                  <a:pt x="502066" y="47740"/>
                  <a:pt x="461727" y="36214"/>
                </a:cubicBezTo>
                <a:cubicBezTo>
                  <a:pt x="438349" y="29534"/>
                  <a:pt x="423503" y="21251"/>
                  <a:pt x="398353" y="18107"/>
                </a:cubicBezTo>
                <a:cubicBezTo>
                  <a:pt x="362294" y="13600"/>
                  <a:pt x="325925" y="12072"/>
                  <a:pt x="289711" y="9054"/>
                </a:cubicBezTo>
                <a:cubicBezTo>
                  <a:pt x="271604" y="6036"/>
                  <a:pt x="253747" y="0"/>
                  <a:pt x="235390" y="0"/>
                </a:cubicBezTo>
                <a:cubicBezTo>
                  <a:pt x="178745" y="0"/>
                  <a:pt x="129993" y="210"/>
                  <a:pt x="81482" y="27161"/>
                </a:cubicBezTo>
                <a:cubicBezTo>
                  <a:pt x="68292" y="34489"/>
                  <a:pt x="57339" y="45268"/>
                  <a:pt x="45268" y="54321"/>
                </a:cubicBezTo>
                <a:cubicBezTo>
                  <a:pt x="27085" y="81597"/>
                  <a:pt x="22837" y="85535"/>
                  <a:pt x="9054" y="117695"/>
                </a:cubicBezTo>
                <a:cubicBezTo>
                  <a:pt x="5295" y="126467"/>
                  <a:pt x="3018" y="135802"/>
                  <a:pt x="0" y="144856"/>
                </a:cubicBezTo>
                <a:cubicBezTo>
                  <a:pt x="3018" y="199177"/>
                  <a:pt x="2017" y="253871"/>
                  <a:pt x="9054" y="307818"/>
                </a:cubicBezTo>
                <a:cubicBezTo>
                  <a:pt x="11156" y="323933"/>
                  <a:pt x="22022" y="337668"/>
                  <a:pt x="27161" y="353086"/>
                </a:cubicBezTo>
                <a:cubicBezTo>
                  <a:pt x="46120" y="409964"/>
                  <a:pt x="30292" y="427713"/>
                  <a:pt x="72428" y="497941"/>
                </a:cubicBezTo>
                <a:cubicBezTo>
                  <a:pt x="81481" y="513030"/>
                  <a:pt x="91719" y="527469"/>
                  <a:pt x="99588" y="543208"/>
                </a:cubicBezTo>
                <a:cubicBezTo>
                  <a:pt x="123406" y="590845"/>
                  <a:pt x="112918" y="579741"/>
                  <a:pt x="126749" y="624690"/>
                </a:cubicBezTo>
                <a:cubicBezTo>
                  <a:pt x="135169" y="652053"/>
                  <a:pt x="143276" y="679589"/>
                  <a:pt x="153909" y="706171"/>
                </a:cubicBezTo>
                <a:cubicBezTo>
                  <a:pt x="175560" y="760299"/>
                  <a:pt x="166877" y="736021"/>
                  <a:pt x="181070" y="778598"/>
                </a:cubicBezTo>
                <a:cubicBezTo>
                  <a:pt x="184407" y="801960"/>
                  <a:pt x="186534" y="843848"/>
                  <a:pt x="199177" y="869133"/>
                </a:cubicBezTo>
                <a:cubicBezTo>
                  <a:pt x="204043" y="878865"/>
                  <a:pt x="211248" y="887240"/>
                  <a:pt x="217284" y="896294"/>
                </a:cubicBezTo>
                <a:cubicBezTo>
                  <a:pt x="220302" y="905347"/>
                  <a:pt x="222578" y="914683"/>
                  <a:pt x="226337" y="923454"/>
                </a:cubicBezTo>
                <a:cubicBezTo>
                  <a:pt x="231653" y="935859"/>
                  <a:pt x="240176" y="946864"/>
                  <a:pt x="244444" y="959668"/>
                </a:cubicBezTo>
                <a:cubicBezTo>
                  <a:pt x="287205" y="1087949"/>
                  <a:pt x="239827" y="986646"/>
                  <a:pt x="280658" y="1068309"/>
                </a:cubicBezTo>
                <a:cubicBezTo>
                  <a:pt x="298129" y="1138199"/>
                  <a:pt x="276474" y="1071483"/>
                  <a:pt x="316872" y="1140737"/>
                </a:cubicBezTo>
                <a:cubicBezTo>
                  <a:pt x="330472" y="1164052"/>
                  <a:pt x="338112" y="1190706"/>
                  <a:pt x="353085" y="1213165"/>
                </a:cubicBezTo>
                <a:cubicBezTo>
                  <a:pt x="359121" y="1222218"/>
                  <a:pt x="366326" y="1230593"/>
                  <a:pt x="371192" y="1240325"/>
                </a:cubicBezTo>
                <a:cubicBezTo>
                  <a:pt x="375460" y="1248861"/>
                  <a:pt x="375978" y="1258950"/>
                  <a:pt x="380246" y="1267486"/>
                </a:cubicBezTo>
                <a:cubicBezTo>
                  <a:pt x="389820" y="1286633"/>
                  <a:pt x="415265" y="1314464"/>
                  <a:pt x="425513" y="1330860"/>
                </a:cubicBezTo>
                <a:cubicBezTo>
                  <a:pt x="506033" y="1459692"/>
                  <a:pt x="451913" y="1411770"/>
                  <a:pt x="525101" y="1466662"/>
                </a:cubicBezTo>
                <a:cubicBezTo>
                  <a:pt x="528119" y="1475715"/>
                  <a:pt x="529520" y="1485480"/>
                  <a:pt x="534155" y="1493822"/>
                </a:cubicBezTo>
                <a:cubicBezTo>
                  <a:pt x="541020" y="1506180"/>
                  <a:pt x="583465" y="1568535"/>
                  <a:pt x="597529" y="1584357"/>
                </a:cubicBezTo>
                <a:cubicBezTo>
                  <a:pt x="611706" y="1600306"/>
                  <a:pt x="628619" y="1613675"/>
                  <a:pt x="642796" y="1629624"/>
                </a:cubicBezTo>
                <a:cubicBezTo>
                  <a:pt x="652821" y="1640902"/>
                  <a:pt x="658500" y="1656018"/>
                  <a:pt x="669957" y="1665838"/>
                </a:cubicBezTo>
                <a:cubicBezTo>
                  <a:pt x="689976" y="1682997"/>
                  <a:pt x="710854" y="1683365"/>
                  <a:pt x="733331" y="1692998"/>
                </a:cubicBezTo>
                <a:cubicBezTo>
                  <a:pt x="802458" y="1722624"/>
                  <a:pt x="734323" y="1706073"/>
                  <a:pt x="832919" y="1720159"/>
                </a:cubicBezTo>
                <a:cubicBezTo>
                  <a:pt x="841973" y="1723177"/>
                  <a:pt x="850537" y="1729212"/>
                  <a:pt x="860080" y="1729212"/>
                </a:cubicBezTo>
                <a:cubicBezTo>
                  <a:pt x="988877" y="1729212"/>
                  <a:pt x="983703" y="1728027"/>
                  <a:pt x="1068309" y="1711105"/>
                </a:cubicBezTo>
                <a:cubicBezTo>
                  <a:pt x="1077363" y="1702052"/>
                  <a:pt x="1084817" y="1691047"/>
                  <a:pt x="1095470" y="1683945"/>
                </a:cubicBezTo>
                <a:cubicBezTo>
                  <a:pt x="1103410" y="1678652"/>
                  <a:pt x="1115882" y="1681640"/>
                  <a:pt x="1122630" y="1674892"/>
                </a:cubicBezTo>
                <a:cubicBezTo>
                  <a:pt x="1129378" y="1668144"/>
                  <a:pt x="1127416" y="1656267"/>
                  <a:pt x="1131684" y="1647731"/>
                </a:cubicBezTo>
                <a:cubicBezTo>
                  <a:pt x="1156970" y="1597159"/>
                  <a:pt x="1152326" y="1644105"/>
                  <a:pt x="1167897" y="1566250"/>
                </a:cubicBezTo>
                <a:cubicBezTo>
                  <a:pt x="1173933" y="1536072"/>
                  <a:pt x="1182605" y="1506303"/>
                  <a:pt x="1186004" y="1475715"/>
                </a:cubicBezTo>
                <a:cubicBezTo>
                  <a:pt x="1199736" y="1352136"/>
                  <a:pt x="1193111" y="1421492"/>
                  <a:pt x="1204111" y="1267486"/>
                </a:cubicBezTo>
                <a:cubicBezTo>
                  <a:pt x="1201714" y="1236322"/>
                  <a:pt x="1196126" y="1130276"/>
                  <a:pt x="1186004" y="1086416"/>
                </a:cubicBezTo>
                <a:cubicBezTo>
                  <a:pt x="1181712" y="1067818"/>
                  <a:pt x="1178484" y="1047976"/>
                  <a:pt x="1167897" y="1032095"/>
                </a:cubicBezTo>
                <a:lnTo>
                  <a:pt x="1149790" y="1004935"/>
                </a:lnTo>
                <a:cubicBezTo>
                  <a:pt x="1142266" y="974836"/>
                  <a:pt x="1135226" y="942742"/>
                  <a:pt x="1122630" y="914400"/>
                </a:cubicBezTo>
                <a:cubicBezTo>
                  <a:pt x="1118211" y="904457"/>
                  <a:pt x="1110559" y="896293"/>
                  <a:pt x="1104523" y="887240"/>
                </a:cubicBezTo>
                <a:cubicBezTo>
                  <a:pt x="1101505" y="878187"/>
                  <a:pt x="1100104" y="868422"/>
                  <a:pt x="1095470" y="860080"/>
                </a:cubicBezTo>
                <a:cubicBezTo>
                  <a:pt x="1084902" y="841057"/>
                  <a:pt x="1059256" y="805759"/>
                  <a:pt x="1059256" y="805759"/>
                </a:cubicBezTo>
                <a:cubicBezTo>
                  <a:pt x="1056238" y="793688"/>
                  <a:pt x="1054823" y="781098"/>
                  <a:pt x="1050202" y="769545"/>
                </a:cubicBezTo>
                <a:cubicBezTo>
                  <a:pt x="1034187" y="729508"/>
                  <a:pt x="1025666" y="719160"/>
                  <a:pt x="1004935" y="688064"/>
                </a:cubicBezTo>
                <a:cubicBezTo>
                  <a:pt x="1001917" y="679010"/>
                  <a:pt x="1000150" y="669439"/>
                  <a:pt x="995882" y="660903"/>
                </a:cubicBezTo>
                <a:cubicBezTo>
                  <a:pt x="963213" y="595563"/>
                  <a:pt x="991418" y="676904"/>
                  <a:pt x="959668" y="597529"/>
                </a:cubicBezTo>
                <a:cubicBezTo>
                  <a:pt x="927347" y="516725"/>
                  <a:pt x="958290" y="568301"/>
                  <a:pt x="923454" y="516048"/>
                </a:cubicBezTo>
                <a:cubicBezTo>
                  <a:pt x="904305" y="439455"/>
                  <a:pt x="930391" y="517400"/>
                  <a:pt x="887240" y="452674"/>
                </a:cubicBezTo>
                <a:cubicBezTo>
                  <a:pt x="881946" y="444733"/>
                  <a:pt x="881945" y="434285"/>
                  <a:pt x="878186" y="425513"/>
                </a:cubicBezTo>
                <a:cubicBezTo>
                  <a:pt x="872870" y="413108"/>
                  <a:pt x="865396" y="401704"/>
                  <a:pt x="860080" y="389299"/>
                </a:cubicBezTo>
                <a:cubicBezTo>
                  <a:pt x="837593" y="336829"/>
                  <a:pt x="867712" y="387167"/>
                  <a:pt x="832919" y="334979"/>
                </a:cubicBezTo>
                <a:cubicBezTo>
                  <a:pt x="817834" y="289722"/>
                  <a:pt x="831585" y="321431"/>
                  <a:pt x="796705" y="271604"/>
                </a:cubicBezTo>
                <a:cubicBezTo>
                  <a:pt x="796606" y="271462"/>
                  <a:pt x="751486" y="203775"/>
                  <a:pt x="742385" y="190123"/>
                </a:cubicBezTo>
                <a:cubicBezTo>
                  <a:pt x="736350" y="181070"/>
                  <a:pt x="727719" y="173285"/>
                  <a:pt x="724278" y="162963"/>
                </a:cubicBezTo>
                <a:cubicBezTo>
                  <a:pt x="721260" y="153909"/>
                  <a:pt x="721186" y="143254"/>
                  <a:pt x="715224" y="135802"/>
                </a:cubicBezTo>
                <a:cubicBezTo>
                  <a:pt x="708427" y="127305"/>
                  <a:pt x="698007" y="122114"/>
                  <a:pt x="688064" y="117695"/>
                </a:cubicBezTo>
                <a:cubicBezTo>
                  <a:pt x="670623" y="109943"/>
                  <a:pt x="650814" y="108125"/>
                  <a:pt x="633743" y="99589"/>
                </a:cubicBezTo>
                <a:lnTo>
                  <a:pt x="624689" y="10864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43000"/>
            </a:schemeClr>
          </a:solidFill>
          <a:ln>
            <a:solidFill>
              <a:schemeClr val="tx2">
                <a:lumMod val="60000"/>
                <a:lumOff val="40000"/>
                <a:alpha val="6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8427" y="206733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Insert… what if ?</a:t>
            </a:r>
            <a:endParaRPr lang="en-US" sz="36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8039" y="5582984"/>
            <a:ext cx="8077200" cy="522740"/>
          </a:xfrm>
        </p:spPr>
        <p:txBody>
          <a:bodyPr>
            <a:normAutofit fontScale="92500"/>
          </a:bodyPr>
          <a:lstStyle/>
          <a:p>
            <a:pPr marL="109728" indent="0">
              <a:buNone/>
            </a:pP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0   1   2   3    4   5   6   7   8   9  10  11  ...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139951" y="3026028"/>
            <a:ext cx="152152" cy="477037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93040" y="2079244"/>
            <a:ext cx="298083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1744" y="3494184"/>
            <a:ext cx="544978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31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2455" y="3494184"/>
            <a:ext cx="524026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18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03538" y="2781216"/>
            <a:ext cx="519725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2474" y="2771029"/>
            <a:ext cx="408890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9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717738" y="1774767"/>
            <a:ext cx="731245" cy="410138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2677781" y="1774767"/>
            <a:ext cx="849699" cy="441335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123317" y="2327116"/>
            <a:ext cx="399129" cy="429928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169236" y="2358314"/>
            <a:ext cx="399129" cy="429928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695255" y="2370118"/>
            <a:ext cx="371045" cy="394322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638982" y="2344135"/>
            <a:ext cx="371045" cy="394322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1825090" y="2998389"/>
            <a:ext cx="184937" cy="496219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753023" y="3035410"/>
            <a:ext cx="194213" cy="508709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96538" y="1521879"/>
            <a:ext cx="246760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16416" y="2015369"/>
            <a:ext cx="298083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7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8325" y="2710606"/>
            <a:ext cx="522920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16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21671" y="3494184"/>
            <a:ext cx="559326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21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627564" y="4877671"/>
            <a:ext cx="8229600" cy="707091"/>
            <a:chOff x="627564" y="4877671"/>
            <a:chExt cx="8229600" cy="707091"/>
          </a:xfrm>
        </p:grpSpPr>
        <p:sp>
          <p:nvSpPr>
            <p:cNvPr id="24" name="Rectangle 23"/>
            <p:cNvSpPr/>
            <p:nvPr/>
          </p:nvSpPr>
          <p:spPr>
            <a:xfrm>
              <a:off x="627564" y="4877671"/>
              <a:ext cx="8229600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6000"/>
              </a:schemeClr>
            </a:solidFill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1841855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456251" y="4886385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12311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8431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3613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9709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7997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1901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580564" y="4886385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4093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80189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214235" y="4877671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1371012" y="5057196"/>
            <a:ext cx="22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71472" y="5057196"/>
            <a:ext cx="27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7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94404" y="5049817"/>
            <a:ext cx="27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05655" y="5049817"/>
            <a:ext cx="48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16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04224" y="5049817"/>
            <a:ext cx="50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435506" y="5059017"/>
            <a:ext cx="47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36981" y="5057196"/>
            <a:ext cx="37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683365" y="5049817"/>
            <a:ext cx="50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31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55914" y="5049817"/>
            <a:ext cx="48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18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894631" y="5057196"/>
            <a:ext cx="51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21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0" name="Content Placeholder 1"/>
          <p:cNvSpPr txBox="1">
            <a:spLocks/>
          </p:cNvSpPr>
          <p:nvPr/>
        </p:nvSpPr>
        <p:spPr>
          <a:xfrm>
            <a:off x="3930987" y="1411130"/>
            <a:ext cx="4941895" cy="2986336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r">
              <a:spcBef>
                <a:spcPts val="1800"/>
              </a:spcBef>
              <a:buFont typeface="Wingdings 3"/>
              <a:buNone/>
            </a:pPr>
            <a:r>
              <a:rPr lang="en-US" sz="1800" b="1" dirty="0" smtClean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insert ( 10 )</a:t>
            </a:r>
          </a:p>
          <a:p>
            <a:pPr marL="109728" indent="0" algn="r">
              <a:spcBef>
                <a:spcPts val="1800"/>
              </a:spcBef>
              <a:buNone/>
            </a:pPr>
            <a:r>
              <a:rPr lang="en-US" sz="1800" b="1" i="1" dirty="0" smtClean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still </a:t>
            </a:r>
            <a:r>
              <a:rPr lang="en-US" sz="1800" b="1" i="1" dirty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has </a:t>
            </a:r>
            <a:r>
              <a:rPr lang="en-US" sz="1800" b="1" i="1" dirty="0" smtClean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heap-order property ?</a:t>
            </a:r>
            <a:endParaRPr lang="en-US" sz="1800" b="1" i="1" dirty="0">
              <a:solidFill>
                <a:srgbClr val="0070C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9728" indent="0" algn="r">
              <a:spcBef>
                <a:spcPts val="1800"/>
              </a:spcBef>
              <a:buNone/>
            </a:pPr>
            <a:r>
              <a:rPr lang="en-US" sz="1800" dirty="0" smtClean="0">
                <a:ea typeface="Verdana" panose="020B0604030504040204" pitchFamily="34" charset="0"/>
                <a:cs typeface="Verdana" panose="020B0604030504040204" pitchFamily="34" charset="0"/>
              </a:rPr>
              <a:t>We </a:t>
            </a:r>
            <a:r>
              <a:rPr lang="en-US" sz="1800" dirty="0">
                <a:ea typeface="Verdana" panose="020B0604030504040204" pitchFamily="34" charset="0"/>
                <a:cs typeface="Verdana" panose="020B0604030504040204" pitchFamily="34" charset="0"/>
              </a:rPr>
              <a:t>are </a:t>
            </a:r>
            <a:r>
              <a:rPr lang="en-US" sz="1800" dirty="0" smtClean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not </a:t>
            </a:r>
            <a:r>
              <a:rPr lang="en-US" sz="1800" dirty="0" smtClean="0">
                <a:ea typeface="Verdana" panose="020B0604030504040204" pitchFamily="34" charset="0"/>
                <a:cs typeface="Verdana" panose="020B0604030504040204" pitchFamily="34" charset="0"/>
              </a:rPr>
              <a:t>good </a:t>
            </a:r>
          </a:p>
          <a:p>
            <a:pPr marL="109728" indent="0" algn="r">
              <a:spcBef>
                <a:spcPts val="600"/>
              </a:spcBef>
              <a:buNone/>
            </a:pPr>
            <a:r>
              <a:rPr lang="en-US" sz="1800" dirty="0" smtClean="0">
                <a:ea typeface="Verdana" panose="020B0604030504040204" pitchFamily="34" charset="0"/>
                <a:cs typeface="Verdana" panose="020B0604030504040204" pitchFamily="34" charset="0"/>
              </a:rPr>
              <a:t>( since 10 &lt; parent 12 )</a:t>
            </a:r>
          </a:p>
          <a:p>
            <a:pPr marL="109728" indent="0" algn="r">
              <a:spcBef>
                <a:spcPts val="1200"/>
              </a:spcBef>
              <a:buNone/>
            </a:pPr>
            <a:r>
              <a:rPr lang="en-US" sz="1800" b="1" dirty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sz="1800" b="1" dirty="0" smtClean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wap 10 with parent 12</a:t>
            </a:r>
          </a:p>
          <a:p>
            <a:pPr marL="109728" indent="0" algn="r">
              <a:spcBef>
                <a:spcPts val="1200"/>
              </a:spcBef>
              <a:buNone/>
            </a:pPr>
            <a:r>
              <a:rPr lang="en-US" sz="1800" b="1" i="1" dirty="0" smtClean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Good here</a:t>
            </a:r>
          </a:p>
          <a:p>
            <a:pPr marL="109728" indent="0" algn="r">
              <a:spcBef>
                <a:spcPts val="600"/>
              </a:spcBef>
              <a:buNone/>
            </a:pPr>
            <a:r>
              <a:rPr lang="en-US" sz="1800" b="1" i="1" dirty="0" smtClean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And good here</a:t>
            </a:r>
          </a:p>
        </p:txBody>
      </p:sp>
      <p:sp>
        <p:nvSpPr>
          <p:cNvPr id="59" name="Oval 58"/>
          <p:cNvSpPr/>
          <p:nvPr/>
        </p:nvSpPr>
        <p:spPr>
          <a:xfrm>
            <a:off x="7475707" y="4975852"/>
            <a:ext cx="467929" cy="489437"/>
          </a:xfrm>
          <a:prstGeom prst="ellipse">
            <a:avLst/>
          </a:prstGeom>
          <a:solidFill>
            <a:schemeClr val="accent1">
              <a:lumMod val="75000"/>
              <a:alpha val="43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226608" y="3439851"/>
            <a:ext cx="353184" cy="357176"/>
          </a:xfrm>
          <a:prstGeom prst="ellipse">
            <a:avLst/>
          </a:prstGeom>
          <a:solidFill>
            <a:schemeClr val="accent2">
              <a:lumMod val="40000"/>
              <a:lumOff val="60000"/>
              <a:alpha val="69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endCxn id="60" idx="0"/>
          </p:cNvCxnSpPr>
          <p:nvPr/>
        </p:nvCxnSpPr>
        <p:spPr>
          <a:xfrm>
            <a:off x="2218934" y="3017147"/>
            <a:ext cx="184266" cy="422704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496423" y="5035904"/>
            <a:ext cx="55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65508" y="3478079"/>
            <a:ext cx="55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64134" y="2683575"/>
            <a:ext cx="549400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724400" y="61722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C00000"/>
                </a:solidFill>
              </a:rPr>
              <a:t>Slot </a:t>
            </a:r>
            <a:r>
              <a:rPr lang="en-US" b="1" i="1" dirty="0" smtClean="0"/>
              <a:t>11</a:t>
            </a:r>
            <a:r>
              <a:rPr lang="en-US" b="1" i="1" dirty="0" smtClean="0">
                <a:solidFill>
                  <a:srgbClr val="C00000"/>
                </a:solidFill>
              </a:rPr>
              <a:t> parent is floor(11/2) = </a:t>
            </a:r>
            <a:r>
              <a:rPr lang="en-US" b="1" i="1" dirty="0" smtClean="0"/>
              <a:t>5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23523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3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23 L 0.01719 0.00023 C 0.02448 0.00023 0.03351 0.03101 0.03351 0.05625 L 0.03351 0.1125 " pathEditMode="relative" rAng="0" ptsTypes="AAAA">
                                      <p:cBhvr>
                                        <p:cTn id="4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" y="5602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22222E-6 L -0.01614 2.22222E-6 C -0.02344 2.22222E-6 -0.03229 -0.0331 -0.03229 -0.05972 L -0.03229 -0.11922 " pathEditMode="relative" rAng="0" ptsTypes="AAAA">
                                      <p:cBhvr>
                                        <p:cTn id="4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5" y="-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11111E-6 L -0.20295 -1.11111E-6 C -0.29462 -1.11111E-6 -0.40573 0.00208 -0.40573 0.00394 L -0.40573 0.0081 " pathEditMode="relative" rAng="0" ptsTypes="AAAA">
                                      <p:cBhvr>
                                        <p:cTn id="5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95" y="394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68 0.00463 L 0.20763 0.00463 C 0.29687 0.00463 0.40677 0.00255 0.40677 0.00116 L 0.40677 -0.00208 " pathEditMode="relative" rAng="0" ptsTypes="AAAA">
                                      <p:cBhvr>
                                        <p:cTn id="6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96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9 0.03125 L -0.02622 0.03125 C -0.04271 0.03125 -0.06181 -0.01389 -0.06181 -0.04977 L -0.06181 -0.12963 " pathEditMode="relative" rAng="0" ptsTypes="AAAA">
                                      <p:cBhvr>
                                        <p:cTn id="7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94" y="-8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42" grpId="0"/>
      <p:bldP spid="53" grpId="0"/>
      <p:bldP spid="53" grpId="1"/>
      <p:bldP spid="52" grpId="0"/>
      <p:bldP spid="52" grpId="1"/>
      <p:bldP spid="21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34336"/>
            <a:ext cx="8229600" cy="5181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 smtClean="0">
                <a:latin typeface="Calibri" panose="020F0502020204030204" pitchFamily="34" charset="0"/>
              </a:rPr>
              <a:t>Consider an emergency room at a hospital</a:t>
            </a:r>
          </a:p>
          <a:p>
            <a:pPr>
              <a:spcBef>
                <a:spcPts val="1200"/>
              </a:spcBef>
            </a:pPr>
            <a:r>
              <a:rPr lang="en-US" sz="2800" dirty="0" smtClean="0">
                <a:latin typeface="Calibri" panose="020F0502020204030204" pitchFamily="34" charset="0"/>
              </a:rPr>
              <a:t>Patients arrive at various time with various injuries and maladies</a:t>
            </a:r>
          </a:p>
          <a:p>
            <a:pPr>
              <a:spcBef>
                <a:spcPts val="1200"/>
              </a:spcBef>
            </a:pPr>
            <a:r>
              <a:rPr lang="en-US" sz="2800" dirty="0" smtClean="0">
                <a:latin typeface="Calibri" panose="020F0502020204030204" pitchFamily="34" charset="0"/>
              </a:rPr>
              <a:t>Triage is done to determine level of emergency and priority</a:t>
            </a:r>
          </a:p>
          <a:p>
            <a:pPr>
              <a:spcBef>
                <a:spcPts val="1200"/>
              </a:spcBef>
            </a:pPr>
            <a:r>
              <a:rPr lang="en-US" sz="2800" dirty="0" smtClean="0">
                <a:latin typeface="Calibri" panose="020F0502020204030204" pitchFamily="34" charset="0"/>
              </a:rPr>
              <a:t>Doctors finish with one patient, take the next </a:t>
            </a:r>
          </a:p>
          <a:p>
            <a:pPr lvl="1">
              <a:spcBef>
                <a:spcPts val="1200"/>
              </a:spcBef>
            </a:pPr>
            <a:r>
              <a:rPr lang="en-US" sz="2800" i="1" dirty="0">
                <a:solidFill>
                  <a:srgbClr val="0070C0"/>
                </a:solidFill>
                <a:latin typeface="Calibri" panose="020F0502020204030204" pitchFamily="34" charset="0"/>
              </a:rPr>
              <a:t>n</a:t>
            </a:r>
            <a:r>
              <a:rPr lang="en-US" sz="2800" i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ot in FIFO order</a:t>
            </a:r>
          </a:p>
          <a:p>
            <a:pPr lvl="1">
              <a:spcBef>
                <a:spcPts val="1200"/>
              </a:spcBef>
            </a:pPr>
            <a:r>
              <a:rPr lang="en-US" sz="2800" i="1" dirty="0">
                <a:solidFill>
                  <a:srgbClr val="0070C0"/>
                </a:solidFill>
                <a:latin typeface="Calibri" panose="020F0502020204030204" pitchFamily="34" charset="0"/>
              </a:rPr>
              <a:t>b</a:t>
            </a:r>
            <a:r>
              <a:rPr lang="en-US" sz="2800" i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ut in </a:t>
            </a:r>
            <a:r>
              <a:rPr lang="en-US" sz="2800" b="1" i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highest priority order</a:t>
            </a:r>
          </a:p>
          <a:p>
            <a:pPr marL="109728" indent="0">
              <a:spcBef>
                <a:spcPts val="1200"/>
              </a:spcBef>
              <a:buNone/>
            </a:pPr>
            <a:endParaRPr lang="en-US" sz="1400" b="1" i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marL="109728" indent="0">
              <a:spcBef>
                <a:spcPts val="1200"/>
              </a:spcBef>
              <a:buNone/>
            </a:pP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endParaRPr lang="en-US" sz="2400" b="1" i="1" dirty="0">
              <a:solidFill>
                <a:srgbClr val="C75633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r"/>
            <a:r>
              <a:rPr lang="en-US" sz="4400" dirty="0" smtClean="0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Find the highest priority</a:t>
            </a:r>
            <a:endParaRPr lang="en-US" sz="4400" dirty="0">
              <a:solidFill>
                <a:srgbClr val="0070C0"/>
              </a:solidFill>
              <a:effectLst/>
              <a:latin typeface="Arial Narrow" panose="020B0606020202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53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8427" y="206733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Swap-Up the Value</a:t>
            </a:r>
            <a:endParaRPr lang="en-US" sz="36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8039" y="5582984"/>
            <a:ext cx="8077200" cy="522740"/>
          </a:xfrm>
        </p:spPr>
        <p:txBody>
          <a:bodyPr>
            <a:normAutofit fontScale="92500"/>
          </a:bodyPr>
          <a:lstStyle/>
          <a:p>
            <a:pPr marL="109728" indent="0">
              <a:buNone/>
            </a:pP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0   1   2   3    4   5   6   7   8   9  10  11  ...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139951" y="3026028"/>
            <a:ext cx="152152" cy="477037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93040" y="2079244"/>
            <a:ext cx="298083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1744" y="3494184"/>
            <a:ext cx="544978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31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2455" y="3494184"/>
            <a:ext cx="524026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18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03538" y="2781216"/>
            <a:ext cx="519725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2474" y="2771029"/>
            <a:ext cx="408890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9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717738" y="1774767"/>
            <a:ext cx="731245" cy="410138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2677781" y="1774767"/>
            <a:ext cx="849699" cy="441335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123317" y="2327116"/>
            <a:ext cx="399129" cy="429928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169236" y="2358314"/>
            <a:ext cx="399129" cy="429928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695255" y="2370118"/>
            <a:ext cx="371045" cy="394322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638982" y="2344135"/>
            <a:ext cx="371045" cy="394322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1825090" y="2998389"/>
            <a:ext cx="184937" cy="496219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753023" y="3035410"/>
            <a:ext cx="194213" cy="508709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96538" y="1521879"/>
            <a:ext cx="246760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16416" y="2015369"/>
            <a:ext cx="298083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7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8325" y="2710606"/>
            <a:ext cx="522920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16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21671" y="3494184"/>
            <a:ext cx="559326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21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627564" y="4877671"/>
            <a:ext cx="8229600" cy="707091"/>
            <a:chOff x="627564" y="4877671"/>
            <a:chExt cx="8229600" cy="707091"/>
          </a:xfrm>
        </p:grpSpPr>
        <p:sp>
          <p:nvSpPr>
            <p:cNvPr id="24" name="Rectangle 23"/>
            <p:cNvSpPr/>
            <p:nvPr/>
          </p:nvSpPr>
          <p:spPr>
            <a:xfrm>
              <a:off x="627564" y="4877671"/>
              <a:ext cx="8229600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6000"/>
              </a:schemeClr>
            </a:solidFill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1841855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456251" y="4886385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12311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8431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3613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9709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7997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1901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580564" y="4886385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4093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80189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214235" y="4877671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1371012" y="5057196"/>
            <a:ext cx="22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71472" y="5057196"/>
            <a:ext cx="27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7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94404" y="5049817"/>
            <a:ext cx="27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05655" y="5049817"/>
            <a:ext cx="48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16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04224" y="5049817"/>
            <a:ext cx="50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435506" y="5059017"/>
            <a:ext cx="47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36981" y="5057196"/>
            <a:ext cx="37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683365" y="5049817"/>
            <a:ext cx="50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31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55914" y="5049817"/>
            <a:ext cx="48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18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894631" y="5057196"/>
            <a:ext cx="51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21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0" name="Content Placeholder 1"/>
          <p:cNvSpPr txBox="1">
            <a:spLocks/>
          </p:cNvSpPr>
          <p:nvPr/>
        </p:nvSpPr>
        <p:spPr>
          <a:xfrm>
            <a:off x="3930987" y="1411130"/>
            <a:ext cx="4941895" cy="2986336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r">
              <a:spcBef>
                <a:spcPts val="1800"/>
              </a:spcBef>
              <a:buFont typeface="Wingdings 3"/>
              <a:buNone/>
            </a:pPr>
            <a:r>
              <a:rPr lang="en-US" sz="1800" b="1" dirty="0" smtClean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insert ( 2 )</a:t>
            </a:r>
          </a:p>
          <a:p>
            <a:pPr marL="109728" indent="0" algn="r">
              <a:spcBef>
                <a:spcPts val="1800"/>
              </a:spcBef>
              <a:buNone/>
            </a:pPr>
            <a:r>
              <a:rPr lang="en-US" sz="1800" b="1" i="1" dirty="0" smtClean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Check for heap-order, swap upwards </a:t>
            </a:r>
          </a:p>
          <a:p>
            <a:pPr marL="109728" indent="0" algn="r">
              <a:spcBef>
                <a:spcPts val="0"/>
              </a:spcBef>
              <a:buNone/>
            </a:pPr>
            <a:r>
              <a:rPr lang="en-US" sz="1800" b="1" i="1" dirty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lang="en-US" sz="1800" b="1" i="1" dirty="0" smtClean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epeat until we get it</a:t>
            </a:r>
          </a:p>
          <a:p>
            <a:pPr marL="109728" indent="0" algn="r">
              <a:spcBef>
                <a:spcPts val="2400"/>
              </a:spcBef>
              <a:buNone/>
            </a:pPr>
            <a:r>
              <a:rPr lang="en-US" sz="1800" b="1" i="1" dirty="0" smtClean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In the array representation…</a:t>
            </a:r>
          </a:p>
          <a:p>
            <a:pPr marL="109728" indent="0" algn="r">
              <a:spcBef>
                <a:spcPts val="600"/>
              </a:spcBef>
              <a:buNone/>
            </a:pPr>
            <a:r>
              <a:rPr lang="en-US" sz="1800" b="1" i="1" dirty="0">
                <a:solidFill>
                  <a:srgbClr val="C00000"/>
                </a:solidFill>
              </a:rPr>
              <a:t>Slot </a:t>
            </a:r>
            <a:r>
              <a:rPr lang="en-US" sz="1800" b="1" i="1" dirty="0"/>
              <a:t>11</a:t>
            </a:r>
            <a:r>
              <a:rPr lang="en-US" sz="1800" b="1" i="1" dirty="0">
                <a:solidFill>
                  <a:srgbClr val="C00000"/>
                </a:solidFill>
              </a:rPr>
              <a:t> parent is floor(11/2) = </a:t>
            </a:r>
            <a:r>
              <a:rPr lang="en-US" sz="1800" b="1" i="1" dirty="0" smtClean="0"/>
              <a:t>5</a:t>
            </a:r>
          </a:p>
          <a:p>
            <a:pPr marL="109728" indent="0" algn="r">
              <a:spcBef>
                <a:spcPts val="600"/>
              </a:spcBef>
              <a:buNone/>
            </a:pPr>
            <a:r>
              <a:rPr lang="en-US" sz="1800" b="1" i="1" dirty="0" smtClean="0">
                <a:solidFill>
                  <a:srgbClr val="C00000"/>
                </a:solidFill>
              </a:rPr>
              <a:t>Slot </a:t>
            </a:r>
            <a:r>
              <a:rPr lang="en-US" sz="1800" b="1" i="1" dirty="0"/>
              <a:t>5</a:t>
            </a:r>
            <a:r>
              <a:rPr lang="en-US" sz="1800" b="1" i="1" dirty="0" smtClean="0">
                <a:solidFill>
                  <a:srgbClr val="C00000"/>
                </a:solidFill>
              </a:rPr>
              <a:t> </a:t>
            </a:r>
            <a:r>
              <a:rPr lang="en-US" sz="1800" b="1" i="1" dirty="0">
                <a:solidFill>
                  <a:srgbClr val="C00000"/>
                </a:solidFill>
              </a:rPr>
              <a:t>parent is </a:t>
            </a:r>
            <a:r>
              <a:rPr lang="en-US" sz="1800" b="1" i="1" dirty="0" smtClean="0">
                <a:solidFill>
                  <a:srgbClr val="C00000"/>
                </a:solidFill>
              </a:rPr>
              <a:t>floor(5/2</a:t>
            </a:r>
            <a:r>
              <a:rPr lang="en-US" sz="1800" b="1" i="1" dirty="0">
                <a:solidFill>
                  <a:srgbClr val="C00000"/>
                </a:solidFill>
              </a:rPr>
              <a:t>) = </a:t>
            </a:r>
            <a:r>
              <a:rPr lang="en-US" sz="1800" b="1" i="1" dirty="0" smtClean="0"/>
              <a:t>2</a:t>
            </a:r>
            <a:endParaRPr lang="en-US" sz="1800" b="1" i="1" dirty="0"/>
          </a:p>
          <a:p>
            <a:pPr marL="109728" indent="0" algn="r">
              <a:spcBef>
                <a:spcPts val="600"/>
              </a:spcBef>
              <a:buNone/>
            </a:pPr>
            <a:r>
              <a:rPr lang="en-US" sz="1800" b="1" i="1" dirty="0">
                <a:solidFill>
                  <a:srgbClr val="C00000"/>
                </a:solidFill>
              </a:rPr>
              <a:t>Slot </a:t>
            </a:r>
            <a:r>
              <a:rPr lang="en-US" sz="1800" b="1" i="1" dirty="0" smtClean="0"/>
              <a:t>2</a:t>
            </a:r>
            <a:r>
              <a:rPr lang="en-US" sz="1800" b="1" i="1" dirty="0" smtClean="0">
                <a:solidFill>
                  <a:srgbClr val="C00000"/>
                </a:solidFill>
              </a:rPr>
              <a:t> </a:t>
            </a:r>
            <a:r>
              <a:rPr lang="en-US" sz="1800" b="1" i="1" dirty="0">
                <a:solidFill>
                  <a:srgbClr val="C00000"/>
                </a:solidFill>
              </a:rPr>
              <a:t>parent is </a:t>
            </a:r>
            <a:r>
              <a:rPr lang="en-US" sz="1800" b="1" i="1" dirty="0" smtClean="0">
                <a:solidFill>
                  <a:srgbClr val="C00000"/>
                </a:solidFill>
              </a:rPr>
              <a:t>floor(2/2</a:t>
            </a:r>
            <a:r>
              <a:rPr lang="en-US" sz="1800" b="1" i="1" dirty="0">
                <a:solidFill>
                  <a:srgbClr val="C00000"/>
                </a:solidFill>
              </a:rPr>
              <a:t>) = </a:t>
            </a:r>
            <a:r>
              <a:rPr lang="en-US" sz="1800" b="1" i="1" dirty="0" smtClean="0"/>
              <a:t>1</a:t>
            </a:r>
            <a:endParaRPr lang="en-US" sz="1800" b="1" i="1" dirty="0"/>
          </a:p>
          <a:p>
            <a:pPr marL="109728" indent="0" algn="r">
              <a:spcBef>
                <a:spcPts val="600"/>
              </a:spcBef>
              <a:buNone/>
            </a:pPr>
            <a:endParaRPr lang="en-US" sz="1800" b="1" i="1" dirty="0"/>
          </a:p>
          <a:p>
            <a:pPr marL="109728" indent="0" algn="r">
              <a:spcBef>
                <a:spcPts val="2400"/>
              </a:spcBef>
              <a:buNone/>
            </a:pPr>
            <a:endParaRPr lang="en-US" sz="1800" b="1" i="1" dirty="0" smtClean="0">
              <a:solidFill>
                <a:srgbClr val="0070C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9728" indent="0" algn="r">
              <a:spcBef>
                <a:spcPts val="2400"/>
              </a:spcBef>
              <a:buNone/>
            </a:pPr>
            <a:endParaRPr lang="en-US" sz="1800" b="1" i="1" dirty="0">
              <a:solidFill>
                <a:srgbClr val="0070C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7475707" y="4975852"/>
            <a:ext cx="467929" cy="489437"/>
          </a:xfrm>
          <a:prstGeom prst="ellipse">
            <a:avLst/>
          </a:prstGeom>
          <a:solidFill>
            <a:schemeClr val="accent1">
              <a:lumMod val="75000"/>
              <a:alpha val="43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226608" y="3439851"/>
            <a:ext cx="353184" cy="357176"/>
          </a:xfrm>
          <a:prstGeom prst="ellipse">
            <a:avLst/>
          </a:prstGeom>
          <a:solidFill>
            <a:schemeClr val="accent2">
              <a:lumMod val="40000"/>
              <a:lumOff val="60000"/>
              <a:alpha val="69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endCxn id="60" idx="0"/>
          </p:cNvCxnSpPr>
          <p:nvPr/>
        </p:nvCxnSpPr>
        <p:spPr>
          <a:xfrm>
            <a:off x="2218934" y="3017147"/>
            <a:ext cx="184266" cy="422704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539587" y="5044619"/>
            <a:ext cx="44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61614" y="3452882"/>
            <a:ext cx="51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64134" y="2683575"/>
            <a:ext cx="549400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724400" y="61722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C00000"/>
                </a:solidFill>
              </a:rPr>
              <a:t>Slot </a:t>
            </a:r>
            <a:r>
              <a:rPr lang="en-US" b="1" i="1" dirty="0" smtClean="0"/>
              <a:t>11</a:t>
            </a:r>
            <a:r>
              <a:rPr lang="en-US" b="1" i="1" dirty="0" smtClean="0">
                <a:solidFill>
                  <a:srgbClr val="C00000"/>
                </a:solidFill>
              </a:rPr>
              <a:t> parent is floor(11/2) = </a:t>
            </a:r>
            <a:r>
              <a:rPr lang="en-US" b="1" i="1" dirty="0" smtClean="0"/>
              <a:t>5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47045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07407E-6 L -0.01545 -4.07407E-6 C -0.0224 -4.07407E-6 -0.03091 -0.03125 -0.03091 -0.05625 L -0.03091 -0.1125 " pathEditMode="relative" rAng="0" ptsTypes="AAAA">
                                      <p:cBhvr>
                                        <p:cTn id="3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5" y="-5625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07407E-6 L 0.01164 -4.07407E-6 C 0.01702 -4.07407E-6 0.02414 0.03149 0.02414 0.05811 L 0.02414 0.11621 " pathEditMode="relative" rAng="0" ptsTypes="AAAA">
                                      <p:cBhvr>
                                        <p:cTn id="3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091 -0.1125 L -0.05851 -0.1125 C -0.07066 -0.1125 -0.08542 -0.13773 -0.08542 -0.1581 L -0.08542 -0.20347 " pathEditMode="relative" rAng="0" ptsTypes="AAAA">
                                      <p:cBhvr>
                                        <p:cTn id="4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6" y="-456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75 0.00277 L 0.04288 0.00277 C 0.05364 0.00277 0.06736 0.03032 0.06736 0.05277 L 0.06736 0.10301 " pathEditMode="relative" rAng="0" ptsTypes="AAAA">
                                      <p:cBhvr>
                                        <p:cTn id="4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1" y="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542 -0.20347 L -0.03594 -0.20347 C -0.01424 -0.20347 0.01371 -0.22638 0.01371 -0.2449 L 0.01371 -0.28564 " pathEditMode="relative" rAng="0" ptsTypes="AAAA">
                                      <p:cBhvr>
                                        <p:cTn id="4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8" y="-412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4.07407E-6 L -0.05452 4.07407E-6 C -0.07917 4.07407E-6 -0.10903 0.02129 -0.10903 0.03888 L -0.10903 0.07847 " pathEditMode="relative" rAng="0" ptsTypes="AAAA">
                                      <p:cBhvr>
                                        <p:cTn id="4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1" y="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300"/>
                            </p:stCondLst>
                            <p:childTnLst>
                              <p:par>
                                <p:cTn id="59" presetID="50" presetClass="path" presetSubtype="0" accel="50000" decel="50000" fill="hold" grpId="1" nodeType="after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4.44444E-6 2.96296E-6 L -0.19775 2.96296E-6 C -0.28646 2.96296E-6 -0.39514 0.00162 -0.39514 0.00324 L -0.39514 0.00671 " pathEditMode="relative" rAng="0" ptsTypes="AAAA">
                                      <p:cBhvr>
                                        <p:cTn id="6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57" y="324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50" presetClass="path" presetSubtype="0" accel="50000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1.94444E-6 -7.40741E-7 L 0.19878 -7.40741E-7 C 0.28785 -7.40741E-7 0.39809 0.00162 0.39809 0.00324 L 0.39809 0.00671 " pathEditMode="relative" rAng="0" ptsTypes="AAAA">
                                      <p:cBhvr>
                                        <p:cTn id="6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96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50" presetClass="path" presetSubtype="0" accel="50000" decel="50000" fill="hold" grpId="2" nodeType="after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0.39514 0.00671 L -0.50139 0.00671 C -0.54896 0.00671 -0.60747 0.0044 -0.60747 0.00208 L -0.60747 -0.00255 " pathEditMode="relative" rAng="0" ptsTypes="AAAA">
                                      <p:cBhvr>
                                        <p:cTn id="7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25" y="-463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50" presetClass="path" presetSubtype="0" accel="50000" decel="5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3.05556E-6 -1.11111E-6 L 0.10243 -1.11111E-6 C 0.14844 -1.11111E-6 0.20556 -0.00231 0.20556 -0.00417 L 0.20556 -0.00787 " pathEditMode="relative" rAng="0" ptsTypes="AAAA">
                                      <p:cBhvr>
                                        <p:cTn id="7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8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50" presetClass="path" presetSubtype="0" accel="50000" decel="50000" fill="hold" grpId="3" nodeType="after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0.60747 -0.00255 L -0.64097 -0.00255 C -0.6559 -0.00255 -0.67413 -0.00093 -0.67413 0.00069 L -0.67413 0.00417 " pathEditMode="relative" rAng="0" ptsTypes="AAAA">
                                      <p:cBhvr>
                                        <p:cTn id="8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3" y="324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50" presetClass="path" presetSubtype="0" accel="50000" decel="5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0.00277 -0.00671 L 0.03264 -0.00671 C 0.04862 -0.00671 0.06823 -0.00486 0.06823 -0.00347 L 0.06823 -4.81481E-6 " pathEditMode="relative" rAng="0" ptsTypes="AAAA">
                                      <p:cBhvr>
                                        <p:cTn id="8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38" grpId="0"/>
      <p:bldP spid="39" grpId="0"/>
      <p:bldP spid="42" grpId="0"/>
      <p:bldP spid="53" grpId="0"/>
      <p:bldP spid="53" grpId="1"/>
      <p:bldP spid="53" grpId="2"/>
      <p:bldP spid="53" grpId="3"/>
      <p:bldP spid="52" grpId="0"/>
      <p:bldP spid="52" grpId="1"/>
      <p:bldP spid="52" grpId="2"/>
      <p:bldP spid="52" grpId="3"/>
      <p:bldP spid="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Bubble up element</a:t>
            </a:r>
          </a:p>
          <a:p>
            <a:pPr lvl="1"/>
            <a:r>
              <a:rPr lang="en-US" dirty="0" smtClean="0"/>
              <a:t>Each swap takes 3 assignments</a:t>
            </a:r>
          </a:p>
          <a:p>
            <a:pPr lvl="1"/>
            <a:r>
              <a:rPr lang="en-US" dirty="0" smtClean="0"/>
              <a:t>O(log N) swaps</a:t>
            </a:r>
          </a:p>
          <a:p>
            <a:pPr lvl="1"/>
            <a:r>
              <a:rPr lang="en-US" dirty="0" smtClean="0"/>
              <a:t>O(3 log N) is O(log N)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C00000"/>
                </a:solidFill>
              </a:rPr>
              <a:t>Book mentions “Bubble down hole”</a:t>
            </a:r>
            <a:endParaRPr lang="en-US" dirty="0" smtClean="0"/>
          </a:p>
          <a:p>
            <a:pPr lvl="1"/>
            <a:r>
              <a:rPr lang="en-US" dirty="0" smtClean="0"/>
              <a:t>Pull root element aside</a:t>
            </a:r>
          </a:p>
          <a:p>
            <a:pPr lvl="1"/>
            <a:r>
              <a:rPr lang="en-US" dirty="0" smtClean="0"/>
              <a:t>Move child up into the “hole”</a:t>
            </a:r>
          </a:p>
          <a:p>
            <a:pPr lvl="1"/>
            <a:r>
              <a:rPr lang="en-US" dirty="0" smtClean="0"/>
              <a:t>Repeat until heap-order achieved</a:t>
            </a:r>
          </a:p>
          <a:p>
            <a:pPr lvl="1"/>
            <a:r>
              <a:rPr lang="en-US" dirty="0" smtClean="0"/>
              <a:t>Put root </a:t>
            </a:r>
            <a:r>
              <a:rPr lang="en-US" dirty="0" err="1" smtClean="0"/>
              <a:t>val</a:t>
            </a:r>
            <a:r>
              <a:rPr lang="en-US" dirty="0" smtClean="0"/>
              <a:t> into hole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 details</a:t>
            </a:r>
            <a:endParaRPr lang="en-US" sz="36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95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627564" y="4877671"/>
            <a:ext cx="8229600" cy="707091"/>
            <a:chOff x="627564" y="4877671"/>
            <a:chExt cx="8229600" cy="707091"/>
          </a:xfrm>
        </p:grpSpPr>
        <p:sp>
          <p:nvSpPr>
            <p:cNvPr id="24" name="Rectangle 23"/>
            <p:cNvSpPr/>
            <p:nvPr/>
          </p:nvSpPr>
          <p:spPr>
            <a:xfrm>
              <a:off x="627564" y="4877671"/>
              <a:ext cx="8229600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6000"/>
              </a:schemeClr>
            </a:solidFill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1841855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456251" y="4886385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12311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8431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3613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9709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7997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1901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580564" y="4886385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4093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80189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214235" y="4877671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36003" y="5584762"/>
            <a:ext cx="8077200" cy="522740"/>
          </a:xfrm>
        </p:spPr>
        <p:txBody>
          <a:bodyPr>
            <a:normAutofit fontScale="92500"/>
          </a:bodyPr>
          <a:lstStyle/>
          <a:p>
            <a:pPr marL="109728" indent="0">
              <a:buNone/>
            </a:pP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0   1   2   3    4   5   6   7   8   9  10  11  ...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7409364" y="4894506"/>
            <a:ext cx="579103" cy="660572"/>
          </a:xfrm>
          <a:prstGeom prst="ellipse">
            <a:avLst/>
          </a:prstGeom>
          <a:solidFill>
            <a:schemeClr val="accent1">
              <a:lumMod val="60000"/>
              <a:lumOff val="40000"/>
              <a:alpha val="54000"/>
            </a:schemeClr>
          </a:solidFill>
          <a:ln w="22225">
            <a:solidFill>
              <a:schemeClr val="accent5">
                <a:lumMod val="75000"/>
                <a:alpha val="4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3642081" y="3437614"/>
            <a:ext cx="793425" cy="897479"/>
          </a:xfrm>
          <a:prstGeom prst="roundRect">
            <a:avLst/>
          </a:prstGeom>
          <a:solidFill>
            <a:srgbClr val="92D050">
              <a:alpha val="13000"/>
            </a:srgbClr>
          </a:solidFill>
          <a:ln w="38100">
            <a:solidFill>
              <a:schemeClr val="tx2">
                <a:lumMod val="60000"/>
                <a:lumOff val="40000"/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872499" y="3878930"/>
            <a:ext cx="51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0" name="Oval 59"/>
          <p:cNvSpPr/>
          <p:nvPr/>
        </p:nvSpPr>
        <p:spPr>
          <a:xfrm>
            <a:off x="2226607" y="3439851"/>
            <a:ext cx="451173" cy="469341"/>
          </a:xfrm>
          <a:prstGeom prst="ellipse">
            <a:avLst/>
          </a:prstGeom>
          <a:solidFill>
            <a:schemeClr val="accent2">
              <a:lumMod val="40000"/>
              <a:lumOff val="60000"/>
              <a:alpha val="37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8427" y="206733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Bubble-up the hole</a:t>
            </a:r>
            <a:endParaRPr lang="en-US" sz="36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139951" y="3026028"/>
            <a:ext cx="152152" cy="477037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93040" y="2079244"/>
            <a:ext cx="298083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62455" y="3558503"/>
            <a:ext cx="524026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18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03538" y="2781216"/>
            <a:ext cx="519725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2474" y="2771029"/>
            <a:ext cx="408890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9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717738" y="1774767"/>
            <a:ext cx="731245" cy="410138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2677781" y="1774767"/>
            <a:ext cx="849699" cy="441335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123317" y="2327116"/>
            <a:ext cx="399129" cy="429928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169236" y="2358314"/>
            <a:ext cx="399129" cy="429928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695255" y="2370118"/>
            <a:ext cx="371045" cy="394322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638982" y="2344135"/>
            <a:ext cx="371045" cy="394322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1825090" y="2998389"/>
            <a:ext cx="184937" cy="496219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753023" y="3035410"/>
            <a:ext cx="194213" cy="508709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96538" y="1521879"/>
            <a:ext cx="246760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16416" y="2015369"/>
            <a:ext cx="298083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7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8325" y="2710606"/>
            <a:ext cx="522920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16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21671" y="3494184"/>
            <a:ext cx="559326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21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71012" y="5057196"/>
            <a:ext cx="22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71472" y="5057196"/>
            <a:ext cx="27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7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94404" y="5049817"/>
            <a:ext cx="27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05655" y="5049817"/>
            <a:ext cx="48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16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13551" y="5035905"/>
            <a:ext cx="50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435506" y="5059017"/>
            <a:ext cx="47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36981" y="5057196"/>
            <a:ext cx="37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683365" y="5049817"/>
            <a:ext cx="50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31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55914" y="5049817"/>
            <a:ext cx="48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18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894631" y="5057196"/>
            <a:ext cx="51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21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0" name="Content Placeholder 1"/>
          <p:cNvSpPr txBox="1">
            <a:spLocks/>
          </p:cNvSpPr>
          <p:nvPr/>
        </p:nvSpPr>
        <p:spPr>
          <a:xfrm>
            <a:off x="4435506" y="1411130"/>
            <a:ext cx="4437376" cy="2986336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r">
              <a:spcBef>
                <a:spcPts val="1800"/>
              </a:spcBef>
              <a:buFont typeface="Wingdings 3"/>
              <a:buNone/>
            </a:pPr>
            <a:r>
              <a:rPr lang="en-US" sz="1800" b="1" dirty="0" smtClean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insert ( 2 )</a:t>
            </a:r>
          </a:p>
          <a:p>
            <a:pPr marL="109728" indent="0" algn="r">
              <a:spcBef>
                <a:spcPts val="1800"/>
              </a:spcBef>
              <a:buNone/>
            </a:pPr>
            <a:r>
              <a:rPr lang="en-US" sz="1800" b="1" i="1" dirty="0" smtClean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Check for heap-order, if  2 were put in the hole</a:t>
            </a:r>
          </a:p>
          <a:p>
            <a:pPr marL="109728" indent="0" algn="r">
              <a:spcBef>
                <a:spcPts val="1800"/>
              </a:spcBef>
              <a:buNone/>
            </a:pPr>
            <a:r>
              <a:rPr lang="en-US" sz="1800" b="1" i="1" dirty="0" smtClean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Move parent down into hole, </a:t>
            </a:r>
          </a:p>
          <a:p>
            <a:pPr marL="109728" indent="0" algn="r">
              <a:spcBef>
                <a:spcPts val="0"/>
              </a:spcBef>
              <a:buNone/>
            </a:pPr>
            <a:r>
              <a:rPr lang="en-US" sz="1800" b="1" i="1" dirty="0" smtClean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check 2 again, and again</a:t>
            </a:r>
          </a:p>
          <a:p>
            <a:pPr marL="109728" indent="0" algn="r">
              <a:spcBef>
                <a:spcPts val="0"/>
              </a:spcBef>
              <a:buNone/>
            </a:pPr>
            <a:endParaRPr lang="en-US" sz="1800" b="1" i="1" dirty="0">
              <a:solidFill>
                <a:srgbClr val="0070C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9728" indent="0" algn="r">
              <a:spcBef>
                <a:spcPts val="0"/>
              </a:spcBef>
              <a:buNone/>
            </a:pPr>
            <a:r>
              <a:rPr lang="en-US" sz="1800" b="1" i="1" dirty="0" smtClean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In the array representation</a:t>
            </a:r>
          </a:p>
          <a:p>
            <a:pPr marL="109728" indent="0" algn="r">
              <a:spcBef>
                <a:spcPts val="0"/>
              </a:spcBef>
              <a:buNone/>
            </a:pPr>
            <a:r>
              <a:rPr lang="en-US" sz="1800" b="1" i="1" dirty="0" smtClean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Move values into the hole, </a:t>
            </a:r>
          </a:p>
          <a:p>
            <a:pPr marL="109728" indent="0" algn="r">
              <a:spcBef>
                <a:spcPts val="0"/>
              </a:spcBef>
              <a:buNone/>
            </a:pPr>
            <a:r>
              <a:rPr lang="en-US" sz="1800" b="1" i="1" dirty="0" smtClean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hole moves to wards slot 1</a:t>
            </a:r>
          </a:p>
          <a:p>
            <a:pPr marL="109728" indent="0" algn="r">
              <a:spcBef>
                <a:spcPts val="600"/>
              </a:spcBef>
              <a:buNone/>
            </a:pPr>
            <a:endParaRPr lang="en-US" sz="1800" b="1" i="1" dirty="0"/>
          </a:p>
          <a:p>
            <a:pPr marL="109728" indent="0" algn="r">
              <a:spcBef>
                <a:spcPts val="2400"/>
              </a:spcBef>
              <a:buNone/>
            </a:pPr>
            <a:endParaRPr lang="en-US" sz="1800" b="1" i="1" dirty="0" smtClean="0">
              <a:solidFill>
                <a:srgbClr val="0070C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9728" indent="0" algn="r">
              <a:spcBef>
                <a:spcPts val="2400"/>
              </a:spcBef>
              <a:buNone/>
            </a:pPr>
            <a:endParaRPr lang="en-US" sz="1800" b="1" i="1" dirty="0">
              <a:solidFill>
                <a:srgbClr val="0070C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61" name="Straight Connector 60"/>
          <p:cNvCxnSpPr>
            <a:endCxn id="60" idx="0"/>
          </p:cNvCxnSpPr>
          <p:nvPr/>
        </p:nvCxnSpPr>
        <p:spPr>
          <a:xfrm>
            <a:off x="2218934" y="3017147"/>
            <a:ext cx="233260" cy="422704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64134" y="2683575"/>
            <a:ext cx="549400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642081" y="3494608"/>
            <a:ext cx="1012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temp</a:t>
            </a:r>
            <a:endParaRPr 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470462" y="3558503"/>
            <a:ext cx="544978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31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54961" y="3858767"/>
            <a:ext cx="544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0023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68 0.00556 L 0.02048 0.00556 C 0.02777 0.00556 0.0375 0.03542 0.0375 0.06134 L 0.0375 0.11736 " pathEditMode="relative" rAng="0" ptsTypes="AAAA">
                                      <p:cBhvr>
                                        <p:cTn id="4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2" y="5579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0.00324 L -0.01441 0.00324 C -0.02222 0.00324 -0.03177 -0.02824 -0.03177 -0.05347 L -0.03177 -0.11019 " pathEditMode="relative" rAng="0" ptsTypes="FfFF">
                                      <p:cBhvr>
                                        <p:cTn id="43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3" y="-5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75 0.00277 L 0.04288 0.00277 C 0.05364 0.00277 0.06736 0.03032 0.06736 0.05277 L 0.06736 0.10301 " pathEditMode="relative" rAng="0" ptsTypes="AAAA">
                                      <p:cBhvr>
                                        <p:cTn id="4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1" y="500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969 -0.10857 L -0.06563 -0.10857 C -0.08177 -0.10857 -0.10156 -0.1375 -0.10156 -0.16111 L -0.10156 -0.21343 " pathEditMode="relative" rAng="0" ptsTypes="FfFF">
                                      <p:cBhvr>
                                        <p:cTn id="49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94" y="-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4.07407E-6 L -0.05452 4.07407E-6 C -0.07917 4.07407E-6 -0.10903 0.02129 -0.10903 0.03888 L -0.10903 0.07847 " pathEditMode="relative" rAng="0" ptsTypes="AAAA">
                                      <p:cBhvr>
                                        <p:cTn id="5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1" y="3912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5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174 -0.20509 L -0.0434 -0.20509 C -0.01719 -0.20509 0.0151 -0.22894 0.0151 -0.24815 L 0.0151 -0.29121 " pathEditMode="relative" rAng="0" ptsTypes="FfFF">
                                      <p:cBhvr>
                                        <p:cTn id="55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3" y="-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022E-16 L -0.08455 1.11022E-16 C -0.12205 1.11022E-16 -0.16615 -0.09838 -0.16615 -0.17593 L -0.16615 -0.34792 " pathEditMode="relative" rAng="0" ptsTypes="FfFF">
                                      <p:cBhvr>
                                        <p:cTn id="59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16" y="-17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56 0.01157 L 0.204 0.01157 C 0.29306 0.01157 0.40261 0.00856 0.40261 0.00602 L 0.40261 0.00069 " pathEditMode="relative" rAng="0" ptsTypes="FfFF">
                                      <p:cBhvr>
                                        <p:cTn id="8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44" y="-556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4.44444E-6 L -0.20312 4.44444E-6 C -0.29409 4.44444E-6 -0.40555 -0.00301 -0.40555 -0.00556 L -0.40555 -0.01088 " pathEditMode="relative" rAng="0" ptsTypes="FfFF">
                                      <p:cBhvr>
                                        <p:cTn id="89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78" y="-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51 -0.00509 L 0.11406 -0.00509 C 0.16128 -0.00509 0.21962 -0.00138 0.21962 0.00162 L 0.21962 0.00834 " pathEditMode="relative" rAng="0" ptsTypes="FfFF">
                                      <p:cBhvr>
                                        <p:cTn id="9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56" y="671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5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556 -0.01088 L -0.50295 -0.01088 C -0.5467 -0.01088 -0.60017 -0.00672 -0.60017 -0.00301 L -0.60017 0.00486 " pathEditMode="relative" rAng="0" ptsTypes="FfFF">
                                      <p:cBhvr>
                                        <p:cTn id="95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40" y="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 -0.01852 L 0.03698 -0.01852 C 0.05486 -0.01852 0.07674 -0.01481 0.07674 -0.01181 L 0.07674 -0.00509 " pathEditMode="relative" rAng="0" ptsTypes="FfFF">
                                      <p:cBhvr>
                                        <p:cTn id="9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671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5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0017 0.00486 L -0.63767 0.00486 C -0.65469 0.00486 -0.67517 0.00162 -0.67517 -0.0007 L -0.67517 -0.00625 " pathEditMode="relative" rAng="0" ptsTypes="FfFF">
                                      <p:cBhvr>
                                        <p:cTn id="101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-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22222E-6 L -0.13316 2.22222E-6 C -0.19306 2.22222E-6 -0.26545 0.04791 -0.26545 0.0875 L -0.26545 0.17708 " pathEditMode="relative" rAng="0" ptsTypes="FfFF">
                                      <p:cBhvr>
                                        <p:cTn id="10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81" y="8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69" grpId="1" animBg="1"/>
      <p:bldP spid="69" grpId="2" animBg="1"/>
      <p:bldP spid="69" grpId="3" animBg="1"/>
      <p:bldP spid="68" grpId="0" animBg="1"/>
      <p:bldP spid="52" grpId="0"/>
      <p:bldP spid="52" grpId="1"/>
      <p:bldP spid="60" grpId="0" animBg="1"/>
      <p:bldP spid="60" grpId="1" animBg="1"/>
      <p:bldP spid="60" grpId="2" animBg="1"/>
      <p:bldP spid="19" grpId="0"/>
      <p:bldP spid="20" grpId="0"/>
      <p:bldP spid="38" grpId="0"/>
      <p:bldP spid="39" grpId="0"/>
      <p:bldP spid="42" grpId="0"/>
      <p:bldP spid="21" grpId="0"/>
      <p:bldP spid="67" grpId="0"/>
      <p:bldP spid="7" grpId="0"/>
      <p:bldP spid="7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3847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3600" b="1" dirty="0">
                <a:solidFill>
                  <a:srgbClr val="C00000"/>
                </a:solidFill>
              </a:rPr>
              <a:t>i</a:t>
            </a:r>
            <a:r>
              <a:rPr lang="en-US" sz="3600" b="1" dirty="0" smtClean="0">
                <a:solidFill>
                  <a:srgbClr val="C00000"/>
                </a:solidFill>
              </a:rPr>
              <a:t>nsert</a:t>
            </a:r>
          </a:p>
          <a:p>
            <a:pPr lvl="1"/>
            <a:r>
              <a:rPr lang="en-US" sz="2800" dirty="0"/>
              <a:t>p</a:t>
            </a:r>
            <a:r>
              <a:rPr lang="en-US" sz="2800" dirty="0" smtClean="0"/>
              <a:t>ut new </a:t>
            </a:r>
            <a:r>
              <a:rPr lang="en-US" sz="2800" dirty="0" err="1" smtClean="0"/>
              <a:t>val</a:t>
            </a:r>
            <a:r>
              <a:rPr lang="en-US" sz="2800" dirty="0" smtClean="0"/>
              <a:t> in next open slot in array/tree</a:t>
            </a:r>
          </a:p>
          <a:p>
            <a:pPr lvl="1"/>
            <a:r>
              <a:rPr lang="en-US" sz="2800" dirty="0"/>
              <a:t>s</a:t>
            </a:r>
            <a:r>
              <a:rPr lang="en-US" sz="2800" dirty="0" smtClean="0"/>
              <a:t>wap/bubble up towards root until heap-order is achieved</a:t>
            </a:r>
          </a:p>
          <a:p>
            <a:pPr lvl="1"/>
            <a:r>
              <a:rPr lang="en-US" sz="2800" b="1" dirty="0" smtClean="0">
                <a:solidFill>
                  <a:srgbClr val="0070C0"/>
                </a:solidFill>
              </a:rPr>
              <a:t>O(log N)</a:t>
            </a:r>
            <a:r>
              <a:rPr lang="en-US" sz="2800" dirty="0" smtClean="0"/>
              <a:t> as it follows path to root (height)</a:t>
            </a:r>
          </a:p>
          <a:p>
            <a:pPr marL="393192" lvl="1" indent="0">
              <a:buNone/>
            </a:pPr>
            <a:endParaRPr lang="en-US" sz="2800" b="1" dirty="0"/>
          </a:p>
          <a:p>
            <a:pPr marL="109728" indent="0">
              <a:buNone/>
            </a:pPr>
            <a:r>
              <a:rPr lang="en-US" sz="3600" b="1" dirty="0" err="1" smtClean="0">
                <a:solidFill>
                  <a:srgbClr val="C00000"/>
                </a:solidFill>
              </a:rPr>
              <a:t>getMin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</a:p>
          <a:p>
            <a:pPr lvl="1"/>
            <a:r>
              <a:rPr lang="en-US" sz="2800" dirty="0" smtClean="0"/>
              <a:t>just read the value at root (array slot 1)</a:t>
            </a:r>
          </a:p>
          <a:p>
            <a:pPr lvl="1"/>
            <a:r>
              <a:rPr lang="en-US" sz="2800" b="1" dirty="0" smtClean="0">
                <a:solidFill>
                  <a:srgbClr val="0070C0"/>
                </a:solidFill>
              </a:rPr>
              <a:t>O(1)</a:t>
            </a:r>
            <a:r>
              <a:rPr lang="en-US" sz="2800" dirty="0" smtClean="0"/>
              <a:t> complexity</a:t>
            </a:r>
          </a:p>
          <a:p>
            <a:pPr lvl="1"/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BHEAP Operations</a:t>
            </a:r>
            <a:endParaRPr lang="en-US" sz="40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2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3847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3600" b="1" dirty="0" err="1" smtClean="0">
                <a:solidFill>
                  <a:srgbClr val="C00000"/>
                </a:solidFill>
              </a:rPr>
              <a:t>delMin</a:t>
            </a:r>
            <a:endParaRPr lang="en-US" sz="3600" b="1" dirty="0" smtClean="0">
              <a:solidFill>
                <a:srgbClr val="C0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sz="2800" dirty="0" smtClean="0"/>
              <a:t>Remove root node </a:t>
            </a:r>
            <a:r>
              <a:rPr lang="en-US" sz="2800" dirty="0" err="1" smtClean="0"/>
              <a:t>val</a:t>
            </a:r>
            <a:r>
              <a:rPr lang="en-US" sz="2800" dirty="0" smtClean="0"/>
              <a:t> (it is min </a:t>
            </a:r>
            <a:r>
              <a:rPr lang="en-US" sz="2800" dirty="0" err="1" smtClean="0"/>
              <a:t>val</a:t>
            </a:r>
            <a:r>
              <a:rPr lang="en-US" sz="2800" dirty="0" smtClean="0"/>
              <a:t>)</a:t>
            </a:r>
          </a:p>
          <a:p>
            <a:pPr lvl="1">
              <a:spcBef>
                <a:spcPts val="1800"/>
              </a:spcBef>
            </a:pPr>
            <a:r>
              <a:rPr lang="en-US" sz="2800" dirty="0" smtClean="0"/>
              <a:t>Leaves a “hole” at root node</a:t>
            </a:r>
          </a:p>
          <a:p>
            <a:pPr lvl="1">
              <a:spcBef>
                <a:spcPts val="1800"/>
              </a:spcBef>
            </a:pPr>
            <a:r>
              <a:rPr lang="en-US" sz="2800" dirty="0" smtClean="0"/>
              <a:t>Pull out </a:t>
            </a:r>
            <a:r>
              <a:rPr lang="en-US" sz="2800" dirty="0" err="1" smtClean="0"/>
              <a:t>val</a:t>
            </a:r>
            <a:r>
              <a:rPr lang="en-US" sz="2800" dirty="0" smtClean="0"/>
              <a:t> in last leaf (eliminates a node)</a:t>
            </a:r>
          </a:p>
          <a:p>
            <a:pPr lvl="1">
              <a:spcBef>
                <a:spcPts val="1800"/>
              </a:spcBef>
            </a:pPr>
            <a:r>
              <a:rPr lang="en-US" sz="2800" dirty="0" smtClean="0"/>
              <a:t>See if it fits in root hole</a:t>
            </a:r>
          </a:p>
          <a:p>
            <a:pPr lvl="2"/>
            <a:r>
              <a:rPr lang="en-US" sz="2600" dirty="0" smtClean="0">
                <a:solidFill>
                  <a:srgbClr val="0070C0"/>
                </a:solidFill>
              </a:rPr>
              <a:t>If so, put leaf </a:t>
            </a:r>
            <a:r>
              <a:rPr lang="en-US" sz="2600" dirty="0" err="1" smtClean="0">
                <a:solidFill>
                  <a:srgbClr val="0070C0"/>
                </a:solidFill>
              </a:rPr>
              <a:t>val</a:t>
            </a:r>
            <a:r>
              <a:rPr lang="en-US" sz="2600" dirty="0" smtClean="0">
                <a:solidFill>
                  <a:srgbClr val="0070C0"/>
                </a:solidFill>
              </a:rPr>
              <a:t> into root hole</a:t>
            </a:r>
          </a:p>
          <a:p>
            <a:pPr lvl="2"/>
            <a:r>
              <a:rPr lang="en-US" sz="2600" dirty="0" smtClean="0">
                <a:solidFill>
                  <a:srgbClr val="0070C0"/>
                </a:solidFill>
              </a:rPr>
              <a:t>If not, move hole down to smaller child</a:t>
            </a:r>
          </a:p>
          <a:p>
            <a:pPr lvl="2"/>
            <a:r>
              <a:rPr lang="en-US" sz="2600" i="1" dirty="0" smtClean="0">
                <a:solidFill>
                  <a:srgbClr val="0070C0"/>
                </a:solidFill>
              </a:rPr>
              <a:t>repeat</a:t>
            </a:r>
          </a:p>
          <a:p>
            <a:pPr lvl="1"/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BHEAP Operations</a:t>
            </a:r>
            <a:endParaRPr lang="en-US" sz="40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44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627564" y="4877671"/>
            <a:ext cx="8229600" cy="707091"/>
            <a:chOff x="627564" y="4877671"/>
            <a:chExt cx="8229600" cy="707091"/>
          </a:xfrm>
        </p:grpSpPr>
        <p:sp>
          <p:nvSpPr>
            <p:cNvPr id="24" name="Rectangle 23"/>
            <p:cNvSpPr/>
            <p:nvPr/>
          </p:nvSpPr>
          <p:spPr>
            <a:xfrm>
              <a:off x="627564" y="4877671"/>
              <a:ext cx="8229600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6000"/>
              </a:schemeClr>
            </a:solidFill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1841855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456251" y="4886385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12311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8431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3613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9709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7997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1901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580564" y="4886385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4093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80189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214235" y="4877671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Oval 54"/>
          <p:cNvSpPr/>
          <p:nvPr/>
        </p:nvSpPr>
        <p:spPr>
          <a:xfrm>
            <a:off x="2164884" y="1054357"/>
            <a:ext cx="451173" cy="469341"/>
          </a:xfrm>
          <a:prstGeom prst="ellipse">
            <a:avLst/>
          </a:prstGeom>
          <a:solidFill>
            <a:schemeClr val="accent2">
              <a:lumMod val="40000"/>
              <a:lumOff val="60000"/>
              <a:alpha val="37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8427" y="206733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3600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delMin</a:t>
            </a:r>
            <a:r>
              <a:rPr lang="en-US" sz="3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Example</a:t>
            </a:r>
            <a:endParaRPr lang="en-US" sz="36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8039" y="5582984"/>
            <a:ext cx="8077200" cy="522740"/>
          </a:xfrm>
        </p:spPr>
        <p:txBody>
          <a:bodyPr>
            <a:normAutofit fontScale="92500"/>
          </a:bodyPr>
          <a:lstStyle/>
          <a:p>
            <a:pPr marL="109728" indent="0">
              <a:buNone/>
            </a:pP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0   1   2   3    4   5   6   7   8   9  10  11  ...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69839" y="5033756"/>
            <a:ext cx="22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83267" y="5060254"/>
            <a:ext cx="27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7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94404" y="5049817"/>
            <a:ext cx="27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05655" y="5049817"/>
            <a:ext cx="48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16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35506" y="5059017"/>
            <a:ext cx="47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36981" y="5057196"/>
            <a:ext cx="37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683365" y="5049817"/>
            <a:ext cx="50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31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55914" y="5049817"/>
            <a:ext cx="48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18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894631" y="5057196"/>
            <a:ext cx="51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21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0" name="Content Placeholder 1"/>
          <p:cNvSpPr txBox="1">
            <a:spLocks/>
          </p:cNvSpPr>
          <p:nvPr/>
        </p:nvSpPr>
        <p:spPr>
          <a:xfrm>
            <a:off x="4267200" y="1411129"/>
            <a:ext cx="4605682" cy="2966871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r">
              <a:spcBef>
                <a:spcPts val="2400"/>
              </a:spcBef>
              <a:buNone/>
            </a:pPr>
            <a:r>
              <a:rPr lang="en-US" sz="2000" b="1" dirty="0" err="1" smtClean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delMin</a:t>
            </a:r>
            <a:r>
              <a:rPr lang="en-US" sz="2000" b="1" dirty="0" smtClean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( )</a:t>
            </a:r>
          </a:p>
          <a:p>
            <a:pPr marL="109728" indent="0" algn="r">
              <a:spcBef>
                <a:spcPts val="1200"/>
              </a:spcBef>
              <a:buNone/>
            </a:pPr>
            <a:r>
              <a:rPr lang="en-US" sz="2000" b="1" i="1" dirty="0" smtClean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Remove root value</a:t>
            </a:r>
          </a:p>
          <a:p>
            <a:pPr marL="109728" indent="0" algn="r">
              <a:spcBef>
                <a:spcPts val="1200"/>
              </a:spcBef>
              <a:buNone/>
            </a:pPr>
            <a:r>
              <a:rPr lang="en-US" sz="2000" b="1" i="1" dirty="0" smtClean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Save out last element</a:t>
            </a:r>
          </a:p>
          <a:p>
            <a:pPr marL="109728" indent="0" algn="r">
              <a:spcBef>
                <a:spcPts val="1200"/>
              </a:spcBef>
              <a:buNone/>
            </a:pPr>
            <a:r>
              <a:rPr lang="en-US" sz="2000" b="1" i="1" dirty="0" smtClean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Bubble hole down from root</a:t>
            </a:r>
          </a:p>
          <a:p>
            <a:pPr marL="109728" indent="0" algn="r">
              <a:spcBef>
                <a:spcPts val="0"/>
              </a:spcBef>
              <a:buNone/>
            </a:pPr>
            <a:r>
              <a:rPr lang="en-US" sz="2000" b="1" i="1" dirty="0" smtClean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Stop when last element causes heap-order in the hole</a:t>
            </a:r>
          </a:p>
          <a:p>
            <a:pPr marL="109728" indent="0" algn="r">
              <a:spcBef>
                <a:spcPts val="1200"/>
              </a:spcBef>
              <a:buNone/>
            </a:pPr>
            <a:r>
              <a:rPr lang="en-US" sz="2000" b="1" dirty="0" smtClean="0">
                <a:ea typeface="Verdana" panose="020B0604030504040204" pitchFamily="34" charset="0"/>
                <a:cs typeface="Verdana" panose="020B0604030504040204" pitchFamily="34" charset="0"/>
              </a:rPr>
              <a:t>Array representation</a:t>
            </a:r>
          </a:p>
          <a:p>
            <a:pPr marL="109728" indent="0" algn="r">
              <a:spcBef>
                <a:spcPts val="2400"/>
              </a:spcBef>
              <a:buNone/>
            </a:pPr>
            <a:r>
              <a:rPr lang="en-US" sz="1800" b="1" i="1" dirty="0" smtClean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US" sz="1800" b="1" i="1" dirty="0">
              <a:solidFill>
                <a:srgbClr val="0070C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7864" y="5033756"/>
            <a:ext cx="44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61515" y="1680387"/>
            <a:ext cx="298083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36118" y="2614592"/>
            <a:ext cx="152152" cy="477037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7911" y="3082748"/>
            <a:ext cx="544978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31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8622" y="3082748"/>
            <a:ext cx="524026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18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99705" y="2369780"/>
            <a:ext cx="519725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8641" y="2359593"/>
            <a:ext cx="408890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9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513905" y="1363331"/>
            <a:ext cx="731245" cy="410138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2473948" y="1363331"/>
            <a:ext cx="849699" cy="441335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919484" y="1915680"/>
            <a:ext cx="399129" cy="429928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965403" y="1946878"/>
            <a:ext cx="399129" cy="429928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491422" y="1958682"/>
            <a:ext cx="371045" cy="394322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435149" y="1932699"/>
            <a:ext cx="371045" cy="394322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1621257" y="2586953"/>
            <a:ext cx="184937" cy="496219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49190" y="2623974"/>
            <a:ext cx="194213" cy="508709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11717" y="1611125"/>
            <a:ext cx="246760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68574" y="2278747"/>
            <a:ext cx="298083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7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4492" y="2299170"/>
            <a:ext cx="522920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16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17838" y="3082748"/>
            <a:ext cx="559326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21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2015101" y="2605711"/>
            <a:ext cx="184266" cy="422704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066657" y="3085727"/>
            <a:ext cx="549400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220866" y="1104362"/>
            <a:ext cx="44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3159661" y="3281945"/>
            <a:ext cx="793425" cy="897479"/>
          </a:xfrm>
          <a:prstGeom prst="roundRect">
            <a:avLst/>
          </a:prstGeom>
          <a:solidFill>
            <a:srgbClr val="92D050">
              <a:alpha val="13000"/>
            </a:srgbClr>
          </a:solidFill>
          <a:ln w="38100">
            <a:solidFill>
              <a:schemeClr val="tx2">
                <a:lumMod val="60000"/>
                <a:lumOff val="40000"/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162054" y="3369904"/>
            <a:ext cx="1012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temp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1252923" y="4870671"/>
            <a:ext cx="553271" cy="685800"/>
          </a:xfrm>
          <a:prstGeom prst="ellipse">
            <a:avLst/>
          </a:prstGeom>
          <a:solidFill>
            <a:schemeClr val="accent5">
              <a:lumMod val="40000"/>
              <a:lumOff val="60000"/>
              <a:alpha val="64000"/>
            </a:schemeClr>
          </a:solidFill>
          <a:ln w="31750">
            <a:solidFill>
              <a:schemeClr val="accent5">
                <a:lumMod val="75000"/>
                <a:alpha val="7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459307" y="5049817"/>
            <a:ext cx="50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36355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764 -2.96296E-6 L 0.10729 -2.96296E-6 C 0.12952 -2.96296E-6 0.15695 -0.07338 0.15695 -0.13287 L 0.15695 -0.26574 " pathEditMode="relative" rAng="0" ptsTypes="FfFF">
                                      <p:cBhvr>
                                        <p:cTn id="20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65" y="-1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59259E-6 L 0.0677 -2.59259E-6 C 0.09809 -2.59259E-6 0.13559 0.02385 0.13559 0.04329 L 0.13559 0.08658 " pathEditMode="relative" rAng="0" ptsTypes="FfFF">
                                      <p:cBhvr>
                                        <p:cTn id="4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7037E-6 L 0.05607 3.7037E-6 C 0.08125 3.7037E-6 0.11232 -0.02107 0.11232 -0.0382 L 0.11232 -0.07616 " pathEditMode="relative" rAng="0" ptsTypes="FfFF">
                                      <p:cBhvr>
                                        <p:cTn id="6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8" y="-3819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2 0.00092 L -0.05885 0.00092 C -0.08402 0.00092 -0.11458 0.01944 -0.11458 0.03472 L -0.11458 0.06852 " pathEditMode="relative" rAng="0" ptsTypes="FfFF">
                                      <p:cBhvr>
                                        <p:cTn id="6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73" y="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 -0.00162 L -0.03386 -0.00162 C -0.0474 -0.00162 -0.06372 -0.02824 -0.06372 -0.04954 L -0.06372 -0.09745 " pathEditMode="relative" rAng="0" ptsTypes="FfFF">
                                      <p:cBhvr>
                                        <p:cTn id="6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6" y="-4792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5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458 0.06852 L -0.08386 0.06852 C -0.07014 0.06852 -0.05313 0.09861 -0.05313 0.12361 L -0.05313 0.17871 " pathEditMode="relative" rAng="0" ptsTypes="FfFF">
                                      <p:cBhvr>
                                        <p:cTn id="7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3" y="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559 0.08658 L 0.04392 0.08658 C 0.00191 0.08658 -0.04775 0.03079 -0.04775 -0.01342 L -0.04775 -0.11342 " pathEditMode="relative" rAng="0" ptsTypes="FfFF">
                                      <p:cBhvr>
                                        <p:cTn id="7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67" y="-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3.7037E-7 L -0.0335 3.7037E-7 C -0.04843 3.7037E-7 -0.06684 0.075 -0.06684 0.13611 L -0.06684 0.27245 " pathEditMode="relative" rAng="0" ptsTypes="FfFF">
                                      <p:cBhvr>
                                        <p:cTn id="8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1" y="1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44444E-6 L -0.22587 -4.44444E-6 C -0.32777 -4.44444E-6 -0.45173 -0.0574 -0.45173 -0.09838 L -0.45173 -0.19652 " pathEditMode="relative" rAng="0" ptsTypes="FfFF">
                                      <p:cBhvr>
                                        <p:cTn id="9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87" y="-9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59 0.01597 L -0.02031 0.01597 C -0.03593 0.01597 -0.05486 0.00879 -0.05486 0.00231 L -0.05486 -0.01181 " pathEditMode="relative" rAng="0" ptsTypes="FfFF">
                                      <p:cBhvr>
                                        <p:cTn id="9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2" y="-1389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022E-16 L 0.03698 1.11022E-16 C 0.05365 1.11022E-16 0.07517 0.0037 0.07517 0.00764 L 0.07517 0.01667 " pathEditMode="relative" rAng="0" ptsTypes="FfFF">
                                      <p:cBhvr>
                                        <p:cTn id="9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-0.00926 L -0.10104 -0.00926 C -0.14792 -0.00926 -0.20417 -0.01226 -0.20417 -0.01481 L -0.20417 -0.02013 " pathEditMode="relative" rAng="0" ptsTypes="FfFF">
                                      <p:cBhvr>
                                        <p:cTn id="10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12" y="-556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5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517 0.01666 L 0.17465 0.01666 C 0.21944 0.01666 0.27448 0.01064 0.27448 0.00601 L 0.27448 -0.00463 " pathEditMode="relative" rAng="0" ptsTypes="FfFF">
                                      <p:cBhvr>
                                        <p:cTn id="10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65" y="-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173 -0.19652 L -0.42673 -0.19652 C -0.41562 -0.19652 -0.40173 -0.14166 -0.40173 -0.09652 L -0.40173 0.00348 " pathEditMode="relative" rAng="0" ptsTypes="FfFF">
                                      <p:cBhvr>
                                        <p:cTn id="10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55" grpId="2" animBg="1"/>
      <p:bldP spid="38" grpId="0"/>
      <p:bldP spid="39" grpId="0"/>
      <p:bldP spid="53" grpId="0"/>
      <p:bldP spid="19" grpId="0"/>
      <p:bldP spid="20" grpId="0"/>
      <p:bldP spid="21" grpId="0"/>
      <p:bldP spid="21" grpId="1"/>
      <p:bldP spid="54" grpId="0"/>
      <p:bldP spid="56" grpId="0" animBg="1"/>
      <p:bldP spid="57" grpId="0"/>
      <p:bldP spid="25" grpId="0" animBg="1"/>
      <p:bldP spid="25" grpId="1" animBg="1"/>
      <p:bldP spid="25" grpId="2" animBg="1"/>
      <p:bldP spid="42" grpId="0"/>
      <p:bldP spid="42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254691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3200" b="1" dirty="0" smtClean="0"/>
              <a:t>Remove root node: </a:t>
            </a:r>
            <a:r>
              <a:rPr lang="en-US" sz="3200" b="1" dirty="0" smtClean="0">
                <a:solidFill>
                  <a:srgbClr val="C00000"/>
                </a:solidFill>
              </a:rPr>
              <a:t>O(1)</a:t>
            </a:r>
          </a:p>
          <a:p>
            <a:pPr>
              <a:spcBef>
                <a:spcPts val="1800"/>
              </a:spcBef>
            </a:pPr>
            <a:r>
              <a:rPr lang="en-US" sz="3200" b="1" dirty="0" smtClean="0"/>
              <a:t>Save out last element: </a:t>
            </a:r>
            <a:r>
              <a:rPr lang="en-US" sz="3200" b="1" dirty="0" smtClean="0">
                <a:solidFill>
                  <a:srgbClr val="C00000"/>
                </a:solidFill>
              </a:rPr>
              <a:t>O(1)</a:t>
            </a:r>
          </a:p>
          <a:p>
            <a:pPr>
              <a:spcBef>
                <a:spcPts val="1800"/>
              </a:spcBef>
            </a:pPr>
            <a:r>
              <a:rPr lang="en-US" sz="3200" b="1" dirty="0" smtClean="0"/>
              <a:t>Bubble down the hole: </a:t>
            </a:r>
            <a:r>
              <a:rPr lang="en-US" sz="3200" b="1" dirty="0" smtClean="0">
                <a:solidFill>
                  <a:srgbClr val="C00000"/>
                </a:solidFill>
              </a:rPr>
              <a:t>O(log N)</a:t>
            </a:r>
          </a:p>
          <a:p>
            <a:pPr lvl="1">
              <a:spcBef>
                <a:spcPts val="600"/>
              </a:spcBef>
            </a:pPr>
            <a:r>
              <a:rPr lang="en-US" sz="2800" i="1" dirty="0" smtClean="0">
                <a:solidFill>
                  <a:srgbClr val="0070C0"/>
                </a:solidFill>
              </a:rPr>
              <a:t>One copy per bubble move, +1 at end</a:t>
            </a:r>
          </a:p>
          <a:p>
            <a:pPr>
              <a:spcBef>
                <a:spcPts val="1200"/>
              </a:spcBef>
            </a:pPr>
            <a:r>
              <a:rPr lang="en-US" sz="3200" b="1" dirty="0" smtClean="0"/>
              <a:t>Swap </a:t>
            </a:r>
            <a:r>
              <a:rPr lang="en-US" sz="3200" b="1" dirty="0"/>
              <a:t>down </a:t>
            </a:r>
            <a:r>
              <a:rPr lang="en-US" sz="3200" b="1" dirty="0" smtClean="0"/>
              <a:t>method: </a:t>
            </a:r>
            <a:r>
              <a:rPr lang="en-US" sz="3200" b="1" dirty="0" smtClean="0">
                <a:solidFill>
                  <a:srgbClr val="C00000"/>
                </a:solidFill>
              </a:rPr>
              <a:t>O(log N), but…</a:t>
            </a:r>
          </a:p>
          <a:p>
            <a:pPr lvl="1">
              <a:spcBef>
                <a:spcPts val="600"/>
              </a:spcBef>
            </a:pPr>
            <a:r>
              <a:rPr lang="en-US" sz="2800" i="1" dirty="0" smtClean="0">
                <a:solidFill>
                  <a:srgbClr val="0070C0"/>
                </a:solidFill>
              </a:rPr>
              <a:t>3 assigns per swap, O(log N) swaps</a:t>
            </a:r>
          </a:p>
          <a:p>
            <a:pPr lvl="1">
              <a:spcBef>
                <a:spcPts val="600"/>
              </a:spcBef>
            </a:pPr>
            <a:r>
              <a:rPr lang="en-US" sz="2800" i="1" dirty="0" smtClean="0">
                <a:solidFill>
                  <a:srgbClr val="0070C0"/>
                </a:solidFill>
              </a:rPr>
              <a:t>O(3 log N) is O(log N)</a:t>
            </a:r>
            <a:endParaRPr lang="en-US" sz="2800" i="1" dirty="0">
              <a:solidFill>
                <a:srgbClr val="0070C0"/>
              </a:solidFill>
            </a:endParaRPr>
          </a:p>
          <a:p>
            <a:pPr lvl="1">
              <a:spcBef>
                <a:spcPts val="600"/>
              </a:spcBef>
            </a:pPr>
            <a:endParaRPr lang="en-US" sz="2800" i="1" dirty="0" smtClean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delMin</a:t>
            </a:r>
            <a:r>
              <a:rPr lang="en-US" sz="40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Complexity</a:t>
            </a:r>
            <a:endParaRPr lang="en-US" sz="40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34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7308879"/>
              </p:ext>
            </p:extLst>
          </p:nvPr>
        </p:nvGraphicFramePr>
        <p:xfrm>
          <a:off x="1066800" y="914400"/>
          <a:ext cx="7467600" cy="4495798"/>
        </p:xfrm>
        <a:graphic>
          <a:graphicData uri="http://schemas.openxmlformats.org/drawingml/2006/table">
            <a:tbl>
              <a:tblPr/>
              <a:tblGrid>
                <a:gridCol w="2489200"/>
                <a:gridCol w="2489200"/>
                <a:gridCol w="2489200"/>
              </a:tblGrid>
              <a:tr h="466808"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05798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i="1" dirty="0" smtClean="0">
                          <a:solidFill>
                            <a:srgbClr val="0070C0"/>
                          </a:solidFill>
                        </a:rPr>
                        <a:t>Average</a:t>
                      </a:r>
                      <a:endParaRPr 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i="1" dirty="0" smtClean="0">
                          <a:solidFill>
                            <a:srgbClr val="0070C0"/>
                          </a:solidFill>
                        </a:rPr>
                        <a:t>Worst case</a:t>
                      </a:r>
                      <a:endParaRPr 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5798">
                <a:tc>
                  <a:txBody>
                    <a:bodyPr/>
                    <a:lstStyle/>
                    <a:p>
                      <a:r>
                        <a:rPr lang="en-US" sz="2800" b="1" i="1" dirty="0" smtClean="0">
                          <a:solidFill>
                            <a:srgbClr val="C00000"/>
                          </a:solidFill>
                        </a:rPr>
                        <a:t>insert</a:t>
                      </a:r>
                      <a:endParaRPr lang="en-US" sz="2800" b="1" i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O(1</a:t>
                      </a:r>
                      <a:r>
                        <a:rPr lang="en-US" sz="2800" b="1" dirty="0" smtClean="0"/>
                        <a:t>)</a:t>
                      </a:r>
                      <a:r>
                        <a:rPr lang="en-US" sz="2800" b="1" baseline="0" dirty="0" smtClean="0"/>
                        <a:t> *</a:t>
                      </a:r>
                      <a:endParaRPr lang="en-US" sz="28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5798">
                <a:tc>
                  <a:txBody>
                    <a:bodyPr/>
                    <a:lstStyle/>
                    <a:p>
                      <a:r>
                        <a:rPr lang="en-US" sz="2800" b="1" i="1" dirty="0" smtClean="0">
                          <a:solidFill>
                            <a:srgbClr val="C00000"/>
                          </a:solidFill>
                        </a:rPr>
                        <a:t>delete</a:t>
                      </a:r>
                      <a:endParaRPr lang="en-US" sz="2800" b="1" i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5798">
                <a:tc>
                  <a:txBody>
                    <a:bodyPr/>
                    <a:lstStyle/>
                    <a:p>
                      <a:r>
                        <a:rPr lang="en-US" sz="2800" b="1" i="1" dirty="0" err="1" smtClean="0">
                          <a:solidFill>
                            <a:srgbClr val="C00000"/>
                          </a:solidFill>
                        </a:rPr>
                        <a:t>getMin</a:t>
                      </a:r>
                      <a:endParaRPr lang="en-US" sz="2800" b="1" i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O(1)</a:t>
                      </a:r>
                      <a:endParaRPr lang="en-US" sz="28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5798">
                <a:tc>
                  <a:txBody>
                    <a:bodyPr/>
                    <a:lstStyle/>
                    <a:p>
                      <a:r>
                        <a:rPr lang="en-US" sz="2800" b="1" i="1" dirty="0" smtClean="0">
                          <a:solidFill>
                            <a:srgbClr val="C00000"/>
                          </a:solidFill>
                        </a:rPr>
                        <a:t>search</a:t>
                      </a:r>
                      <a:endParaRPr lang="en-US" sz="2800" b="1" i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O(n)</a:t>
                      </a:r>
                      <a:endParaRPr lang="en-US" sz="28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O(n)</a:t>
                      </a:r>
                      <a:endParaRPr lang="en-US" sz="28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BHEAP Summary</a:t>
            </a:r>
            <a:endParaRPr lang="en-US" sz="40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76600" y="5638800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½  to ¾ of the nodes are in the bottom 2  layers. </a:t>
            </a:r>
            <a:r>
              <a:rPr lang="en-US" i="1" dirty="0" err="1" smtClean="0">
                <a:solidFill>
                  <a:schemeClr val="accent2">
                    <a:lumMod val="50000"/>
                  </a:schemeClr>
                </a:solidFill>
              </a:rPr>
              <a:t>Avg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 insert time is 2.67</a:t>
            </a:r>
          </a:p>
          <a:p>
            <a:pPr algn="r"/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w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hich is O(1)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38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8427" y="206733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BHEAP has Limits</a:t>
            </a:r>
            <a:endParaRPr lang="en-US" sz="36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8039" y="5582984"/>
            <a:ext cx="8077200" cy="522740"/>
          </a:xfrm>
        </p:spPr>
        <p:txBody>
          <a:bodyPr>
            <a:normAutofit fontScale="92500"/>
          </a:bodyPr>
          <a:lstStyle/>
          <a:p>
            <a:pPr marL="109728" indent="0">
              <a:buNone/>
            </a:pP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0   1   2   3    4   5   6   7   8   9  10  11  ...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627564" y="4877671"/>
            <a:ext cx="8229600" cy="707091"/>
            <a:chOff x="627564" y="4877671"/>
            <a:chExt cx="8229600" cy="707091"/>
          </a:xfrm>
        </p:grpSpPr>
        <p:sp>
          <p:nvSpPr>
            <p:cNvPr id="24" name="Rectangle 23"/>
            <p:cNvSpPr/>
            <p:nvPr/>
          </p:nvSpPr>
          <p:spPr>
            <a:xfrm>
              <a:off x="627564" y="4877671"/>
              <a:ext cx="8229600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6000"/>
              </a:schemeClr>
            </a:solidFill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1841855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456251" y="4886385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12311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8431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3613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9709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7997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1901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580564" y="4886385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4093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8018964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214235" y="4877671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1969839" y="5033756"/>
            <a:ext cx="22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83267" y="5060254"/>
            <a:ext cx="27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7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94404" y="5049817"/>
            <a:ext cx="27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05655" y="5049817"/>
            <a:ext cx="48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16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459307" y="5049817"/>
            <a:ext cx="50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435506" y="5059017"/>
            <a:ext cx="47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36981" y="5057196"/>
            <a:ext cx="37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683365" y="5049817"/>
            <a:ext cx="50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31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55914" y="5049817"/>
            <a:ext cx="48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18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894631" y="5057196"/>
            <a:ext cx="51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21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0" name="Content Placeholder 1"/>
          <p:cNvSpPr txBox="1">
            <a:spLocks/>
          </p:cNvSpPr>
          <p:nvPr/>
        </p:nvSpPr>
        <p:spPr>
          <a:xfrm>
            <a:off x="3930987" y="1411129"/>
            <a:ext cx="4941895" cy="2966871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r">
              <a:spcBef>
                <a:spcPts val="2400"/>
              </a:spcBef>
              <a:buNone/>
            </a:pPr>
            <a:r>
              <a:rPr lang="en-US" sz="1800" dirty="0">
                <a:ea typeface="Verdana" panose="020B0604030504040204" pitchFamily="34" charset="0"/>
                <a:cs typeface="Verdana" panose="020B0604030504040204" pitchFamily="34" charset="0"/>
              </a:rPr>
              <a:t>BHEAP is faster than BST for finding </a:t>
            </a:r>
            <a:r>
              <a:rPr lang="en-US" sz="1800" dirty="0" smtClean="0">
                <a:ea typeface="Verdana" panose="020B0604030504040204" pitchFamily="34" charset="0"/>
                <a:cs typeface="Verdana" panose="020B0604030504040204" pitchFamily="34" charset="0"/>
              </a:rPr>
              <a:t>min</a:t>
            </a:r>
          </a:p>
          <a:p>
            <a:pPr marL="109728" indent="0" algn="r">
              <a:spcBef>
                <a:spcPts val="600"/>
              </a:spcBef>
              <a:buNone/>
            </a:pPr>
            <a:r>
              <a:rPr lang="en-US" sz="1800" b="1" dirty="0" smtClean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O(1) </a:t>
            </a:r>
            <a:r>
              <a:rPr lang="en-US" sz="1800" dirty="0" smtClean="0">
                <a:ea typeface="Verdana" panose="020B0604030504040204" pitchFamily="34" charset="0"/>
                <a:cs typeface="Verdana" panose="020B0604030504040204" pitchFamily="34" charset="0"/>
              </a:rPr>
              <a:t>to just get root </a:t>
            </a:r>
            <a:r>
              <a:rPr lang="en-US" sz="1800" dirty="0" err="1" smtClean="0">
                <a:ea typeface="Verdana" panose="020B0604030504040204" pitchFamily="34" charset="0"/>
                <a:cs typeface="Verdana" panose="020B0604030504040204" pitchFamily="34" charset="0"/>
              </a:rPr>
              <a:t>val</a:t>
            </a:r>
            <a:endParaRPr lang="en-US" sz="18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9728" indent="0" algn="r">
              <a:spcBef>
                <a:spcPts val="2400"/>
              </a:spcBef>
              <a:buNone/>
            </a:pPr>
            <a:r>
              <a:rPr lang="en-US" sz="1800" b="1" dirty="0" smtClean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TANSTAAFL</a:t>
            </a:r>
          </a:p>
          <a:p>
            <a:pPr marL="109728" indent="0" algn="r">
              <a:spcBef>
                <a:spcPts val="0"/>
              </a:spcBef>
              <a:buNone/>
            </a:pPr>
            <a:r>
              <a:rPr lang="en-US" sz="1800" dirty="0" smtClean="0">
                <a:ea typeface="Verdana" panose="020B0604030504040204" pitchFamily="34" charset="0"/>
                <a:cs typeface="Verdana" panose="020B0604030504040204" pitchFamily="34" charset="0"/>
              </a:rPr>
              <a:t>Can’t </a:t>
            </a:r>
            <a:r>
              <a:rPr lang="en-US" sz="1800" dirty="0">
                <a:ea typeface="Verdana" panose="020B0604030504040204" pitchFamily="34" charset="0"/>
                <a:cs typeface="Verdana" panose="020B0604030504040204" pitchFamily="34" charset="0"/>
              </a:rPr>
              <a:t>get a </a:t>
            </a:r>
            <a:r>
              <a:rPr lang="en-US" sz="1800" dirty="0" smtClean="0">
                <a:ea typeface="Verdana" panose="020B0604030504040204" pitchFamily="34" charset="0"/>
                <a:cs typeface="Verdana" panose="020B0604030504040204" pitchFamily="34" charset="0"/>
              </a:rPr>
              <a:t>full sort </a:t>
            </a:r>
            <a:r>
              <a:rPr lang="en-US" sz="1800" dirty="0">
                <a:ea typeface="Verdana" panose="020B0604030504040204" pitchFamily="34" charset="0"/>
                <a:cs typeface="Verdana" panose="020B0604030504040204" pitchFamily="34" charset="0"/>
              </a:rPr>
              <a:t>out of a BHEAP </a:t>
            </a:r>
            <a:endParaRPr lang="en-US" sz="1800" dirty="0" smtClean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9728" indent="0" algn="r">
              <a:spcBef>
                <a:spcPts val="0"/>
              </a:spcBef>
              <a:buNone/>
            </a:pPr>
            <a:r>
              <a:rPr lang="en-US" sz="1800" i="1" dirty="0" smtClean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directly </a:t>
            </a:r>
            <a:r>
              <a:rPr lang="en-US" sz="1800" dirty="0" smtClean="0">
                <a:ea typeface="Verdana" panose="020B0604030504040204" pitchFamily="34" charset="0"/>
                <a:cs typeface="Verdana" panose="020B0604030504040204" pitchFamily="34" charset="0"/>
              </a:rPr>
              <a:t>like </a:t>
            </a:r>
            <a:r>
              <a:rPr lang="en-US" sz="1800" dirty="0">
                <a:ea typeface="Verdana" panose="020B0604030504040204" pitchFamily="34" charset="0"/>
                <a:cs typeface="Verdana" panose="020B0604030504040204" pitchFamily="34" charset="0"/>
              </a:rPr>
              <a:t>you can out of a </a:t>
            </a:r>
            <a:r>
              <a:rPr lang="en-US" sz="1800" dirty="0" smtClean="0">
                <a:ea typeface="Verdana" panose="020B0604030504040204" pitchFamily="34" charset="0"/>
                <a:cs typeface="Verdana" panose="020B0604030504040204" pitchFamily="34" charset="0"/>
              </a:rPr>
              <a:t>BST</a:t>
            </a:r>
          </a:p>
          <a:p>
            <a:pPr marL="109728" indent="0" algn="r">
              <a:spcBef>
                <a:spcPts val="1800"/>
              </a:spcBef>
              <a:buNone/>
            </a:pPr>
            <a:r>
              <a:rPr lang="en-US" sz="1800" dirty="0" smtClean="0">
                <a:ea typeface="Verdana" panose="020B0604030504040204" pitchFamily="34" charset="0"/>
                <a:cs typeface="Verdana" panose="020B0604030504040204" pitchFamily="34" charset="0"/>
              </a:rPr>
              <a:t>O(N) to traverse a BST to get a sort</a:t>
            </a:r>
          </a:p>
          <a:p>
            <a:pPr marL="109728" indent="0" algn="r">
              <a:spcBef>
                <a:spcPts val="2400"/>
              </a:spcBef>
              <a:buNone/>
            </a:pPr>
            <a:r>
              <a:rPr lang="en-US" sz="1800" b="1" i="1" dirty="0" smtClean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How can we get a sort from a BHEAP ?</a:t>
            </a:r>
            <a:endParaRPr lang="en-US" sz="1800" b="1" i="1" dirty="0">
              <a:solidFill>
                <a:srgbClr val="C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9728" indent="0" algn="r">
              <a:spcBef>
                <a:spcPts val="2400"/>
              </a:spcBef>
              <a:buNone/>
            </a:pPr>
            <a:endParaRPr lang="en-US" sz="1800" b="1" i="1" dirty="0" smtClean="0">
              <a:solidFill>
                <a:srgbClr val="0070C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9728" indent="0" algn="r">
              <a:spcBef>
                <a:spcPts val="600"/>
              </a:spcBef>
              <a:buNone/>
            </a:pPr>
            <a:endParaRPr lang="en-US" sz="1800" b="1" i="1" dirty="0"/>
          </a:p>
          <a:p>
            <a:pPr marL="109728" indent="0" algn="r">
              <a:spcBef>
                <a:spcPts val="2400"/>
              </a:spcBef>
              <a:buNone/>
            </a:pPr>
            <a:endParaRPr lang="en-US" sz="1800" b="1" i="1" dirty="0" smtClean="0">
              <a:solidFill>
                <a:srgbClr val="0070C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9728" indent="0" algn="r">
              <a:spcBef>
                <a:spcPts val="2400"/>
              </a:spcBef>
              <a:buNone/>
            </a:pPr>
            <a:r>
              <a:rPr lang="en-US" sz="1800" b="1" i="1" dirty="0" smtClean="0">
                <a:solidFill>
                  <a:srgbClr val="0070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US" sz="1800" b="1" i="1" dirty="0">
              <a:solidFill>
                <a:srgbClr val="0070C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7864" y="5033756"/>
            <a:ext cx="44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347911" y="1104362"/>
            <a:ext cx="3809620" cy="2396373"/>
            <a:chOff x="579436" y="1503219"/>
            <a:chExt cx="3809620" cy="2396373"/>
          </a:xfrm>
        </p:grpSpPr>
        <p:sp>
          <p:nvSpPr>
            <p:cNvPr id="6" name="TextBox 5"/>
            <p:cNvSpPr txBox="1"/>
            <p:nvPr/>
          </p:nvSpPr>
          <p:spPr>
            <a:xfrm>
              <a:off x="3493040" y="2079244"/>
              <a:ext cx="298083" cy="415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4</a:t>
              </a: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167643" y="3013449"/>
              <a:ext cx="152152" cy="477037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9436" y="3481605"/>
              <a:ext cx="544978" cy="415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31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90147" y="3481605"/>
              <a:ext cx="524026" cy="415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18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31230" y="2768637"/>
              <a:ext cx="519725" cy="415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11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80166" y="2758450"/>
              <a:ext cx="408890" cy="415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9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H="1">
              <a:off x="1745430" y="1762188"/>
              <a:ext cx="731245" cy="410138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2705473" y="1762188"/>
              <a:ext cx="849699" cy="441335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1151009" y="2314537"/>
              <a:ext cx="399129" cy="429928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3196928" y="2345735"/>
              <a:ext cx="399129" cy="429928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722947" y="2357539"/>
              <a:ext cx="371045" cy="394322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666674" y="2331556"/>
              <a:ext cx="371045" cy="394322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1852782" y="2985810"/>
              <a:ext cx="184937" cy="496219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780715" y="3022831"/>
              <a:ext cx="194213" cy="508709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443242" y="2009982"/>
              <a:ext cx="246760" cy="415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3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00099" y="2677604"/>
              <a:ext cx="298083" cy="415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7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86017" y="2698027"/>
              <a:ext cx="522920" cy="415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16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649363" y="3481605"/>
              <a:ext cx="559326" cy="415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21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2246626" y="3004568"/>
              <a:ext cx="184266" cy="422704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298182" y="3484584"/>
              <a:ext cx="549400" cy="415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12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452391" y="1503219"/>
              <a:ext cx="447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2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47603" y="4243665"/>
            <a:ext cx="2627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Array is NOT </a:t>
            </a:r>
            <a:r>
              <a:rPr lang="en-US" b="1" i="1" dirty="0" smtClean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sorted</a:t>
            </a:r>
            <a:endParaRPr lang="en-US" b="1" i="1" dirty="0">
              <a:solidFill>
                <a:srgbClr val="C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24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109728" indent="0">
                  <a:buNone/>
                </a:pPr>
                <a:r>
                  <a:rPr lang="en-US" sz="3200" b="1" dirty="0" smtClean="0">
                    <a:solidFill>
                      <a:srgbClr val="C00000"/>
                    </a:solidFill>
                  </a:rPr>
                  <a:t>List (sorted) </a:t>
                </a:r>
                <a:r>
                  <a:rPr lang="en-US" sz="2800" b="1" i="1" dirty="0" smtClean="0">
                    <a:solidFill>
                      <a:srgbClr val="0070C0"/>
                    </a:solidFill>
                  </a:rPr>
                  <a:t>(worst case)</a:t>
                </a:r>
              </a:p>
              <a:p>
                <a:pPr lvl="1"/>
                <a:r>
                  <a:rPr lang="en-US" sz="2800" i="1" dirty="0" smtClean="0"/>
                  <a:t>insert is O(N) </a:t>
                </a:r>
              </a:p>
              <a:p>
                <a:pPr lvl="1"/>
                <a:r>
                  <a:rPr lang="en-US" sz="2800" i="1" dirty="0" smtClean="0"/>
                  <a:t>insert N items is O(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𝑁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i="1" dirty="0" smtClean="0"/>
                  <a:t>) </a:t>
                </a:r>
              </a:p>
              <a:p>
                <a:pPr lvl="1"/>
                <a:r>
                  <a:rPr lang="en-US" sz="2800" i="1" dirty="0"/>
                  <a:t>r</a:t>
                </a:r>
                <a:r>
                  <a:rPr lang="en-US" sz="2800" i="1" dirty="0" smtClean="0"/>
                  <a:t>etrieve sequence is O(N)</a:t>
                </a:r>
              </a:p>
              <a:p>
                <a:pPr lvl="1"/>
                <a:r>
                  <a:rPr lang="en-US" sz="2800" b="1" i="1" dirty="0" smtClean="0">
                    <a:solidFill>
                      <a:srgbClr val="0070C0"/>
                    </a:solidFill>
                  </a:rPr>
                  <a:t>O(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p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800" b="1" i="1" dirty="0">
                    <a:solidFill>
                      <a:srgbClr val="0070C0"/>
                    </a:solidFill>
                  </a:rPr>
                  <a:t>) </a:t>
                </a:r>
                <a:r>
                  <a:rPr lang="en-US" sz="2800" b="1" i="1" dirty="0" smtClean="0">
                    <a:solidFill>
                      <a:srgbClr val="0070C0"/>
                    </a:solidFill>
                  </a:rPr>
                  <a:t>+ O(N)</a:t>
                </a:r>
              </a:p>
              <a:p>
                <a:pPr marL="109728" indent="0">
                  <a:spcBef>
                    <a:spcPts val="1800"/>
                  </a:spcBef>
                  <a:buNone/>
                </a:pPr>
                <a:r>
                  <a:rPr lang="en-US" sz="3200" b="1" dirty="0" smtClean="0">
                    <a:solidFill>
                      <a:srgbClr val="C00000"/>
                    </a:solidFill>
                  </a:rPr>
                  <a:t>AVL (BST balanced) </a:t>
                </a:r>
                <a:r>
                  <a:rPr lang="en-US" sz="2800" b="1" i="1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sz="2800" b="1" i="1" dirty="0">
                    <a:solidFill>
                      <a:srgbClr val="0070C0"/>
                    </a:solidFill>
                  </a:rPr>
                  <a:t>worst case</a:t>
                </a:r>
                <a:r>
                  <a:rPr lang="en-US" sz="2800" b="1" i="1" dirty="0" smtClean="0">
                    <a:solidFill>
                      <a:srgbClr val="0070C0"/>
                    </a:solidFill>
                  </a:rPr>
                  <a:t>)</a:t>
                </a:r>
                <a:endParaRPr lang="en-US" sz="2800" b="1" dirty="0" smtClean="0">
                  <a:solidFill>
                    <a:srgbClr val="C00000"/>
                  </a:solidFill>
                </a:endParaRPr>
              </a:p>
              <a:p>
                <a:pPr lvl="1"/>
                <a:r>
                  <a:rPr lang="en-US" sz="2800" i="1" dirty="0" smtClean="0"/>
                  <a:t>insert is O(log N)</a:t>
                </a:r>
              </a:p>
              <a:p>
                <a:pPr lvl="1"/>
                <a:r>
                  <a:rPr lang="en-US" sz="2800" i="1" dirty="0" smtClean="0"/>
                  <a:t>insert N items is O(N log N)</a:t>
                </a:r>
              </a:p>
              <a:p>
                <a:pPr lvl="1"/>
                <a:r>
                  <a:rPr lang="en-US" sz="2800" i="1" dirty="0"/>
                  <a:t>r</a:t>
                </a:r>
                <a:r>
                  <a:rPr lang="en-US" sz="2800" i="1" dirty="0" smtClean="0"/>
                  <a:t>etrieve sequence is O(N)</a:t>
                </a:r>
              </a:p>
              <a:p>
                <a:pPr lvl="1"/>
                <a:r>
                  <a:rPr lang="en-US" sz="2800" b="1" i="1" dirty="0">
                    <a:solidFill>
                      <a:srgbClr val="0070C0"/>
                    </a:solidFill>
                  </a:rPr>
                  <a:t>O(N log N</a:t>
                </a:r>
                <a:r>
                  <a:rPr lang="en-US" sz="2800" b="1" i="1" dirty="0" smtClean="0">
                    <a:solidFill>
                      <a:srgbClr val="0070C0"/>
                    </a:solidFill>
                  </a:rPr>
                  <a:t>) + O(N)</a:t>
                </a:r>
                <a:endParaRPr lang="en-US" sz="2800" b="1" i="1" dirty="0">
                  <a:solidFill>
                    <a:srgbClr val="0070C0"/>
                  </a:solidFill>
                </a:endParaRPr>
              </a:p>
              <a:p>
                <a:pPr lvl="1"/>
                <a:endParaRPr lang="en-US" sz="2800" i="1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70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Sorting Review</a:t>
            </a:r>
            <a:endParaRPr lang="en-US" sz="4000" dirty="0">
              <a:solidFill>
                <a:srgbClr val="0070C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68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34336"/>
            <a:ext cx="8229600" cy="5181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 smtClean="0">
                <a:latin typeface="Calibri" panose="020F0502020204030204" pitchFamily="34" charset="0"/>
              </a:rPr>
              <a:t>Consider an operating system</a:t>
            </a:r>
          </a:p>
          <a:p>
            <a:pPr>
              <a:spcBef>
                <a:spcPts val="1200"/>
              </a:spcBef>
            </a:pPr>
            <a:r>
              <a:rPr lang="en-US" sz="2800" dirty="0" smtClean="0">
                <a:latin typeface="Calibri" panose="020F0502020204030204" pitchFamily="34" charset="0"/>
              </a:rPr>
              <a:t>Processes are created (by user, by system) each with a priority,  and go into a “pool” </a:t>
            </a:r>
          </a:p>
          <a:p>
            <a:pPr>
              <a:spcBef>
                <a:spcPts val="1200"/>
              </a:spcBef>
            </a:pPr>
            <a:r>
              <a:rPr lang="en-US" sz="2800" dirty="0" smtClean="0">
                <a:latin typeface="Calibri" panose="020F0502020204030204" pitchFamily="34" charset="0"/>
              </a:rPr>
              <a:t>Higher priority processes get more time, or first use of processor</a:t>
            </a:r>
          </a:p>
          <a:p>
            <a:pPr>
              <a:spcBef>
                <a:spcPts val="1200"/>
              </a:spcBef>
            </a:pPr>
            <a:r>
              <a:rPr lang="en-US" sz="2800" dirty="0" smtClean="0">
                <a:latin typeface="Calibri" panose="020F0502020204030204" pitchFamily="34" charset="0"/>
              </a:rPr>
              <a:t>When one process finishes (or ends time slice) the next process to run is the one with highest priority</a:t>
            </a:r>
          </a:p>
          <a:p>
            <a:pPr>
              <a:spcBef>
                <a:spcPts val="1200"/>
              </a:spcBef>
            </a:pPr>
            <a:r>
              <a:rPr lang="en-US" sz="2800" dirty="0" smtClean="0">
                <a:latin typeface="Calibri" panose="020F0502020204030204" pitchFamily="34" charset="0"/>
              </a:rPr>
              <a:t>Must select this from the pool somehow, might have 1000’s of processes</a:t>
            </a:r>
            <a:endParaRPr lang="en-US" sz="2400" b="1" i="1" dirty="0">
              <a:solidFill>
                <a:srgbClr val="C75633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r"/>
            <a:r>
              <a:rPr lang="en-US" sz="4400" dirty="0" smtClean="0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Find the highest priority</a:t>
            </a:r>
            <a:endParaRPr lang="en-US" sz="4400" dirty="0">
              <a:solidFill>
                <a:srgbClr val="0070C0"/>
              </a:solidFill>
              <a:effectLst/>
              <a:latin typeface="Arial Narrow" panose="020B0606020202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43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en-US" sz="3200" b="1" dirty="0" smtClean="0">
                    <a:solidFill>
                      <a:srgbClr val="C00000"/>
                    </a:solidFill>
                  </a:rPr>
                  <a:t>BHEAP </a:t>
                </a:r>
                <a:r>
                  <a:rPr lang="en-US" sz="3000" b="1" i="1" dirty="0" smtClean="0">
                    <a:solidFill>
                      <a:srgbClr val="0070C0"/>
                    </a:solidFill>
                  </a:rPr>
                  <a:t>(worst case)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sz="2800" i="1" dirty="0" smtClean="0"/>
                  <a:t>insert is O( log N )  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sz="2800" i="1" dirty="0" smtClean="0"/>
                  <a:t>insert N items is O(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</a:rPr>
                      <m:t>𝑁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800" b="0" i="1" smtClean="0">
                            <a:latin typeface="Cambria Math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sz="2800" i="1" dirty="0" smtClean="0"/>
                  <a:t>) 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sz="2800" i="1" dirty="0" smtClean="0"/>
                  <a:t>retrieve sequence is </a:t>
                </a:r>
                <a:r>
                  <a:rPr lang="en-US" sz="2800" i="1" dirty="0" err="1" smtClean="0"/>
                  <a:t>delMin</a:t>
                </a:r>
                <a:r>
                  <a:rPr lang="en-US" sz="2800" i="1" dirty="0" smtClean="0"/>
                  <a:t> done N times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sz="2800" i="1" dirty="0" err="1" smtClean="0"/>
                  <a:t>delMin</a:t>
                </a:r>
                <a:r>
                  <a:rPr lang="en-US" sz="2800" i="1" dirty="0" smtClean="0"/>
                  <a:t> </a:t>
                </a:r>
                <a:r>
                  <a:rPr lang="en-US" sz="2800" i="1" dirty="0"/>
                  <a:t>is O(log </a:t>
                </a:r>
                <a:r>
                  <a:rPr lang="en-US" sz="2800" i="1" dirty="0" smtClean="0"/>
                  <a:t>N)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sz="2800" i="1" dirty="0" smtClean="0"/>
                  <a:t>So retrieve sequence is O(N log N)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sz="2800" b="1" i="1" dirty="0" smtClean="0">
                    <a:solidFill>
                      <a:srgbClr val="0070C0"/>
                    </a:solidFill>
                  </a:rPr>
                  <a:t>O(N log N) + O(N log N)</a:t>
                </a:r>
                <a:endParaRPr lang="en-US" sz="2800" i="1" dirty="0"/>
              </a:p>
              <a:p>
                <a:pPr marL="393192" lvl="1" indent="0">
                  <a:buNone/>
                </a:pPr>
                <a:r>
                  <a:rPr lang="en-US" sz="2800" b="1" i="1" dirty="0" smtClean="0">
                    <a:solidFill>
                      <a:srgbClr val="C00000"/>
                    </a:solidFill>
                  </a:rPr>
                  <a:t>  Not as good as BST for sorting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19" t="-1752" b="-3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Sorting with BHEAP</a:t>
            </a:r>
            <a:endParaRPr lang="en-US" sz="4000" dirty="0">
              <a:solidFill>
                <a:srgbClr val="0070C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6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Make BHEAP by N Inserts</a:t>
            </a:r>
            <a:endParaRPr lang="en-US" sz="40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1524" y="192798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6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1633187" y="1843245"/>
            <a:ext cx="850305" cy="996056"/>
            <a:chOff x="2045295" y="1906061"/>
            <a:chExt cx="850305" cy="996056"/>
          </a:xfrm>
        </p:grpSpPr>
        <p:sp>
          <p:nvSpPr>
            <p:cNvPr id="5" name="TextBox 4"/>
            <p:cNvSpPr txBox="1"/>
            <p:nvPr/>
          </p:nvSpPr>
          <p:spPr>
            <a:xfrm>
              <a:off x="2045295" y="2532785"/>
              <a:ext cx="534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12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14600" y="1906061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6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 flipH="1">
              <a:off x="2351088" y="2184573"/>
              <a:ext cx="227997" cy="333518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926068" y="1817000"/>
            <a:ext cx="1184170" cy="1022301"/>
            <a:chOff x="3265658" y="1815837"/>
            <a:chExt cx="1184170" cy="1022301"/>
          </a:xfrm>
        </p:grpSpPr>
        <p:sp>
          <p:nvSpPr>
            <p:cNvPr id="9" name="TextBox 8"/>
            <p:cNvSpPr txBox="1"/>
            <p:nvPr/>
          </p:nvSpPr>
          <p:spPr>
            <a:xfrm>
              <a:off x="3720347" y="1815837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6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>
              <a:off x="3573730" y="2159532"/>
              <a:ext cx="190180" cy="264424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65658" y="2468806"/>
              <a:ext cx="534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12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000689" y="2150750"/>
              <a:ext cx="151662" cy="273206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067761" y="2468806"/>
              <a:ext cx="382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9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321823" y="1805292"/>
            <a:ext cx="1353940" cy="1693235"/>
            <a:chOff x="4875860" y="1825805"/>
            <a:chExt cx="1353940" cy="1693235"/>
          </a:xfrm>
        </p:grpSpPr>
        <p:grpSp>
          <p:nvGrpSpPr>
            <p:cNvPr id="21" name="Group 20"/>
            <p:cNvGrpSpPr/>
            <p:nvPr/>
          </p:nvGrpSpPr>
          <p:grpSpPr>
            <a:xfrm>
              <a:off x="5119903" y="1825805"/>
              <a:ext cx="1109897" cy="1035869"/>
              <a:chOff x="3316608" y="1815837"/>
              <a:chExt cx="1109897" cy="1035869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3720347" y="181583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6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 flipH="1">
                <a:off x="3650161" y="2122667"/>
                <a:ext cx="139623" cy="312997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3316608" y="2435664"/>
                <a:ext cx="534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12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>
                <a:off x="4000689" y="2150750"/>
                <a:ext cx="157102" cy="267645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4044438" y="2482374"/>
                <a:ext cx="38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9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4875860" y="3149708"/>
              <a:ext cx="407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4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 flipH="1">
              <a:off x="5126037" y="2805614"/>
              <a:ext cx="144399" cy="318917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5730916" y="1838345"/>
            <a:ext cx="1573028" cy="1660182"/>
            <a:chOff x="4706049" y="1825805"/>
            <a:chExt cx="1573028" cy="1660182"/>
          </a:xfrm>
        </p:grpSpPr>
        <p:grpSp>
          <p:nvGrpSpPr>
            <p:cNvPr id="32" name="Group 31"/>
            <p:cNvGrpSpPr/>
            <p:nvPr/>
          </p:nvGrpSpPr>
          <p:grpSpPr>
            <a:xfrm>
              <a:off x="4706049" y="1825805"/>
              <a:ext cx="1573028" cy="1660182"/>
              <a:chOff x="2902754" y="1815837"/>
              <a:chExt cx="1573028" cy="1660182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3720347" y="181583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6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 flipH="1">
                <a:off x="3594494" y="2159532"/>
                <a:ext cx="169417" cy="263422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2902754" y="3106687"/>
                <a:ext cx="534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12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>
                <a:off x="3992682" y="2133770"/>
                <a:ext cx="216866" cy="330925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4093715" y="2494412"/>
                <a:ext cx="38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9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5135705" y="2472066"/>
              <a:ext cx="407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4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 flipH="1">
              <a:off x="5067997" y="2776928"/>
              <a:ext cx="172519" cy="31455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ight Arrow 41"/>
          <p:cNvSpPr/>
          <p:nvPr/>
        </p:nvSpPr>
        <p:spPr>
          <a:xfrm>
            <a:off x="5683800" y="1979848"/>
            <a:ext cx="575344" cy="23272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7266481" y="1866419"/>
            <a:ext cx="1497861" cy="1670334"/>
            <a:chOff x="4738829" y="1825805"/>
            <a:chExt cx="1497861" cy="1670334"/>
          </a:xfrm>
        </p:grpSpPr>
        <p:grpSp>
          <p:nvGrpSpPr>
            <p:cNvPr id="44" name="Group 43"/>
            <p:cNvGrpSpPr/>
            <p:nvPr/>
          </p:nvGrpSpPr>
          <p:grpSpPr>
            <a:xfrm>
              <a:off x="4738829" y="1825805"/>
              <a:ext cx="1497861" cy="1670334"/>
              <a:chOff x="2935534" y="1815837"/>
              <a:chExt cx="1497861" cy="1670334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3720347" y="181583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4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48" name="Straight Connector 47"/>
              <p:cNvCxnSpPr/>
              <p:nvPr/>
            </p:nvCxnSpPr>
            <p:spPr>
              <a:xfrm flipH="1">
                <a:off x="3624102" y="2159532"/>
                <a:ext cx="139809" cy="263422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2935534" y="3116839"/>
                <a:ext cx="534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12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0" name="Straight Connector 49"/>
              <p:cNvCxnSpPr/>
              <p:nvPr/>
            </p:nvCxnSpPr>
            <p:spPr>
              <a:xfrm>
                <a:off x="4000689" y="2150750"/>
                <a:ext cx="144760" cy="272204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4051328" y="2462098"/>
                <a:ext cx="38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9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5163018" y="2443422"/>
              <a:ext cx="407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6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 flipH="1">
              <a:off x="5072080" y="2757475"/>
              <a:ext cx="161849" cy="334003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ight Arrow 51"/>
          <p:cNvSpPr/>
          <p:nvPr/>
        </p:nvSpPr>
        <p:spPr>
          <a:xfrm>
            <a:off x="7256541" y="1949311"/>
            <a:ext cx="575344" cy="23272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181957" y="4197285"/>
            <a:ext cx="1497861" cy="1670334"/>
            <a:chOff x="555117" y="4191000"/>
            <a:chExt cx="1497861" cy="1670334"/>
          </a:xfrm>
        </p:grpSpPr>
        <p:grpSp>
          <p:nvGrpSpPr>
            <p:cNvPr id="69" name="Group 68"/>
            <p:cNvGrpSpPr/>
            <p:nvPr/>
          </p:nvGrpSpPr>
          <p:grpSpPr>
            <a:xfrm>
              <a:off x="555117" y="4191000"/>
              <a:ext cx="1497861" cy="1670334"/>
              <a:chOff x="4738829" y="1825805"/>
              <a:chExt cx="1497861" cy="1670334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4738829" y="1825805"/>
                <a:ext cx="1497861" cy="1670334"/>
                <a:chOff x="2935534" y="1815837"/>
                <a:chExt cx="1497861" cy="1670334"/>
              </a:xfrm>
            </p:grpSpPr>
            <p:sp>
              <p:nvSpPr>
                <p:cNvPr id="73" name="TextBox 72"/>
                <p:cNvSpPr txBox="1"/>
                <p:nvPr/>
              </p:nvSpPr>
              <p:spPr>
                <a:xfrm>
                  <a:off x="3720347" y="1815837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C00000"/>
                      </a:solidFill>
                    </a:rPr>
                    <a:t>4</a:t>
                  </a:r>
                  <a:endParaRPr lang="en-US" b="1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74" name="Straight Connector 73"/>
                <p:cNvCxnSpPr/>
                <p:nvPr/>
              </p:nvCxnSpPr>
              <p:spPr>
                <a:xfrm flipH="1">
                  <a:off x="3624102" y="2159532"/>
                  <a:ext cx="139809" cy="263422"/>
                </a:xfrm>
                <a:prstGeom prst="line">
                  <a:avLst/>
                </a:prstGeom>
                <a:ln w="3492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TextBox 74"/>
                <p:cNvSpPr txBox="1"/>
                <p:nvPr/>
              </p:nvSpPr>
              <p:spPr>
                <a:xfrm>
                  <a:off x="2935534" y="3116839"/>
                  <a:ext cx="5344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C00000"/>
                      </a:solidFill>
                    </a:rPr>
                    <a:t>12</a:t>
                  </a:r>
                  <a:endParaRPr lang="en-US" b="1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4000689" y="2150750"/>
                  <a:ext cx="144760" cy="272204"/>
                </a:xfrm>
                <a:prstGeom prst="line">
                  <a:avLst/>
                </a:prstGeom>
                <a:ln w="3492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TextBox 76"/>
                <p:cNvSpPr txBox="1"/>
                <p:nvPr/>
              </p:nvSpPr>
              <p:spPr>
                <a:xfrm>
                  <a:off x="4051328" y="2462098"/>
                  <a:ext cx="3820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C00000"/>
                      </a:solidFill>
                    </a:rPr>
                    <a:t>9</a:t>
                  </a:r>
                  <a:endParaRPr lang="en-US" b="1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71" name="TextBox 70"/>
              <p:cNvSpPr txBox="1"/>
              <p:nvPr/>
            </p:nvSpPr>
            <p:spPr>
              <a:xfrm>
                <a:off x="5163018" y="2443422"/>
                <a:ext cx="4079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6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72" name="Straight Connector 71"/>
              <p:cNvCxnSpPr/>
              <p:nvPr/>
            </p:nvCxnSpPr>
            <p:spPr>
              <a:xfrm flipH="1">
                <a:off x="5072080" y="2757475"/>
                <a:ext cx="161849" cy="334003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/>
            <p:cNvSpPr txBox="1"/>
            <p:nvPr/>
          </p:nvSpPr>
          <p:spPr>
            <a:xfrm>
              <a:off x="1240613" y="5472865"/>
              <a:ext cx="459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5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1194942" y="5152549"/>
              <a:ext cx="144760" cy="272204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1725739" y="4197285"/>
            <a:ext cx="1497861" cy="1670334"/>
            <a:chOff x="555117" y="4191000"/>
            <a:chExt cx="1497861" cy="1670334"/>
          </a:xfrm>
        </p:grpSpPr>
        <p:grpSp>
          <p:nvGrpSpPr>
            <p:cNvPr id="82" name="Group 81"/>
            <p:cNvGrpSpPr/>
            <p:nvPr/>
          </p:nvGrpSpPr>
          <p:grpSpPr>
            <a:xfrm>
              <a:off x="555117" y="4191000"/>
              <a:ext cx="1497861" cy="1670334"/>
              <a:chOff x="4738829" y="1825805"/>
              <a:chExt cx="1497861" cy="1670334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4738829" y="1825805"/>
                <a:ext cx="1497861" cy="1670334"/>
                <a:chOff x="2935534" y="1815837"/>
                <a:chExt cx="1497861" cy="1670334"/>
              </a:xfrm>
            </p:grpSpPr>
            <p:sp>
              <p:nvSpPr>
                <p:cNvPr id="88" name="TextBox 87"/>
                <p:cNvSpPr txBox="1"/>
                <p:nvPr/>
              </p:nvSpPr>
              <p:spPr>
                <a:xfrm>
                  <a:off x="3720347" y="1815837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C00000"/>
                      </a:solidFill>
                    </a:rPr>
                    <a:t>4</a:t>
                  </a:r>
                  <a:endParaRPr lang="en-US" b="1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89" name="Straight Connector 88"/>
                <p:cNvCxnSpPr/>
                <p:nvPr/>
              </p:nvCxnSpPr>
              <p:spPr>
                <a:xfrm flipH="1">
                  <a:off x="3624102" y="2159532"/>
                  <a:ext cx="139809" cy="263422"/>
                </a:xfrm>
                <a:prstGeom prst="line">
                  <a:avLst/>
                </a:prstGeom>
                <a:ln w="3492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TextBox 89"/>
                <p:cNvSpPr txBox="1"/>
                <p:nvPr/>
              </p:nvSpPr>
              <p:spPr>
                <a:xfrm>
                  <a:off x="2935534" y="3116839"/>
                  <a:ext cx="5344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C00000"/>
                      </a:solidFill>
                    </a:rPr>
                    <a:t>12</a:t>
                  </a:r>
                  <a:endParaRPr lang="en-US" b="1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4000689" y="2150750"/>
                  <a:ext cx="144760" cy="272204"/>
                </a:xfrm>
                <a:prstGeom prst="line">
                  <a:avLst/>
                </a:prstGeom>
                <a:ln w="3492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4051328" y="2462098"/>
                  <a:ext cx="3820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C00000"/>
                      </a:solidFill>
                    </a:rPr>
                    <a:t>9</a:t>
                  </a:r>
                  <a:endParaRPr lang="en-US" b="1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86" name="TextBox 85"/>
              <p:cNvSpPr txBox="1"/>
              <p:nvPr/>
            </p:nvSpPr>
            <p:spPr>
              <a:xfrm>
                <a:off x="5163018" y="2443422"/>
                <a:ext cx="4079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5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87" name="Straight Connector 86"/>
              <p:cNvCxnSpPr/>
              <p:nvPr/>
            </p:nvCxnSpPr>
            <p:spPr>
              <a:xfrm flipH="1">
                <a:off x="5072080" y="2757475"/>
                <a:ext cx="161849" cy="334003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TextBox 82"/>
            <p:cNvSpPr txBox="1"/>
            <p:nvPr/>
          </p:nvSpPr>
          <p:spPr>
            <a:xfrm>
              <a:off x="1197401" y="5468277"/>
              <a:ext cx="372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6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84" name="Straight Connector 83"/>
            <p:cNvCxnSpPr/>
            <p:nvPr/>
          </p:nvCxnSpPr>
          <p:spPr>
            <a:xfrm>
              <a:off x="1194942" y="5152549"/>
              <a:ext cx="144760" cy="272204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Right Arrow 92"/>
          <p:cNvSpPr/>
          <p:nvPr/>
        </p:nvSpPr>
        <p:spPr>
          <a:xfrm>
            <a:off x="1704108" y="4259301"/>
            <a:ext cx="575344" cy="23272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/>
          <p:cNvGrpSpPr/>
          <p:nvPr/>
        </p:nvGrpSpPr>
        <p:grpSpPr>
          <a:xfrm>
            <a:off x="3582885" y="4201789"/>
            <a:ext cx="1576335" cy="1670334"/>
            <a:chOff x="3543562" y="4460789"/>
            <a:chExt cx="1576335" cy="1670334"/>
          </a:xfrm>
        </p:grpSpPr>
        <p:grpSp>
          <p:nvGrpSpPr>
            <p:cNvPr id="94" name="Group 93"/>
            <p:cNvGrpSpPr/>
            <p:nvPr/>
          </p:nvGrpSpPr>
          <p:grpSpPr>
            <a:xfrm>
              <a:off x="3543562" y="4460789"/>
              <a:ext cx="1576335" cy="1670334"/>
              <a:chOff x="555117" y="4191000"/>
              <a:chExt cx="1576335" cy="1670334"/>
            </a:xfrm>
          </p:grpSpPr>
          <p:grpSp>
            <p:nvGrpSpPr>
              <p:cNvPr id="95" name="Group 94"/>
              <p:cNvGrpSpPr/>
              <p:nvPr/>
            </p:nvGrpSpPr>
            <p:grpSpPr>
              <a:xfrm>
                <a:off x="555117" y="4191000"/>
                <a:ext cx="1576335" cy="1670334"/>
                <a:chOff x="4738829" y="1825805"/>
                <a:chExt cx="1576335" cy="1670334"/>
              </a:xfrm>
            </p:grpSpPr>
            <p:grpSp>
              <p:nvGrpSpPr>
                <p:cNvPr id="98" name="Group 97"/>
                <p:cNvGrpSpPr/>
                <p:nvPr/>
              </p:nvGrpSpPr>
              <p:grpSpPr>
                <a:xfrm>
                  <a:off x="4738829" y="1825805"/>
                  <a:ext cx="1576335" cy="1670334"/>
                  <a:chOff x="2935534" y="1815837"/>
                  <a:chExt cx="1576335" cy="1670334"/>
                </a:xfrm>
              </p:grpSpPr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3720347" y="1815837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 smtClean="0">
                        <a:solidFill>
                          <a:srgbClr val="C00000"/>
                        </a:solidFill>
                      </a:rPr>
                      <a:t>4</a:t>
                    </a:r>
                    <a:endParaRPr lang="en-US" b="1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102" name="Straight Connector 101"/>
                  <p:cNvCxnSpPr/>
                  <p:nvPr/>
                </p:nvCxnSpPr>
                <p:spPr>
                  <a:xfrm flipH="1">
                    <a:off x="3624102" y="2159532"/>
                    <a:ext cx="139809" cy="263422"/>
                  </a:xfrm>
                  <a:prstGeom prst="line">
                    <a:avLst/>
                  </a:prstGeom>
                  <a:ln w="3492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2935534" y="3116839"/>
                    <a:ext cx="53446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 smtClean="0">
                        <a:solidFill>
                          <a:srgbClr val="C00000"/>
                        </a:solidFill>
                      </a:rPr>
                      <a:t>12</a:t>
                    </a:r>
                    <a:endParaRPr lang="en-US" b="1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104" name="Straight Connector 103"/>
                  <p:cNvCxnSpPr/>
                  <p:nvPr/>
                </p:nvCxnSpPr>
                <p:spPr>
                  <a:xfrm>
                    <a:off x="3960835" y="2153638"/>
                    <a:ext cx="241673" cy="311348"/>
                  </a:xfrm>
                  <a:prstGeom prst="line">
                    <a:avLst/>
                  </a:prstGeom>
                  <a:ln w="3492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TextBox 104"/>
                  <p:cNvSpPr txBox="1"/>
                  <p:nvPr/>
                </p:nvSpPr>
                <p:spPr>
                  <a:xfrm>
                    <a:off x="4129802" y="2453015"/>
                    <a:ext cx="38206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 smtClean="0">
                        <a:solidFill>
                          <a:srgbClr val="C00000"/>
                        </a:solidFill>
                      </a:rPr>
                      <a:t>9</a:t>
                    </a:r>
                    <a:endParaRPr lang="en-US" b="1" dirty="0">
                      <a:solidFill>
                        <a:srgbClr val="C00000"/>
                      </a:solidFill>
                    </a:endParaRPr>
                  </a:p>
                </p:txBody>
              </p:sp>
            </p:grpSp>
            <p:sp>
              <p:nvSpPr>
                <p:cNvPr id="99" name="TextBox 98"/>
                <p:cNvSpPr txBox="1"/>
                <p:nvPr/>
              </p:nvSpPr>
              <p:spPr>
                <a:xfrm>
                  <a:off x="5163018" y="2443422"/>
                  <a:ext cx="4079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C00000"/>
                      </a:solidFill>
                    </a:rPr>
                    <a:t>5</a:t>
                  </a:r>
                  <a:endParaRPr lang="en-US" b="1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100" name="Straight Connector 99"/>
                <p:cNvCxnSpPr/>
                <p:nvPr/>
              </p:nvCxnSpPr>
              <p:spPr>
                <a:xfrm flipH="1">
                  <a:off x="5072080" y="2757475"/>
                  <a:ext cx="161849" cy="334003"/>
                </a:xfrm>
                <a:prstGeom prst="line">
                  <a:avLst/>
                </a:prstGeom>
                <a:ln w="3492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6" name="TextBox 95"/>
              <p:cNvSpPr txBox="1"/>
              <p:nvPr/>
            </p:nvSpPr>
            <p:spPr>
              <a:xfrm>
                <a:off x="1197401" y="5468277"/>
                <a:ext cx="372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6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7" name="Straight Connector 96"/>
              <p:cNvCxnSpPr/>
              <p:nvPr/>
            </p:nvCxnSpPr>
            <p:spPr>
              <a:xfrm>
                <a:off x="1194942" y="5152549"/>
                <a:ext cx="144760" cy="272204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7" name="Straight Connector 106"/>
            <p:cNvCxnSpPr/>
            <p:nvPr/>
          </p:nvCxnSpPr>
          <p:spPr>
            <a:xfrm flipH="1">
              <a:off x="4709375" y="5419531"/>
              <a:ext cx="139809" cy="263422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4505999" y="5732786"/>
              <a:ext cx="372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3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5283011" y="4211361"/>
            <a:ext cx="1576335" cy="1670334"/>
            <a:chOff x="3543562" y="4460789"/>
            <a:chExt cx="1576335" cy="1670334"/>
          </a:xfrm>
        </p:grpSpPr>
        <p:grpSp>
          <p:nvGrpSpPr>
            <p:cNvPr id="111" name="Group 110"/>
            <p:cNvGrpSpPr/>
            <p:nvPr/>
          </p:nvGrpSpPr>
          <p:grpSpPr>
            <a:xfrm>
              <a:off x="3543562" y="4460789"/>
              <a:ext cx="1576335" cy="1670334"/>
              <a:chOff x="555117" y="4191000"/>
              <a:chExt cx="1576335" cy="1670334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555117" y="4191000"/>
                <a:ext cx="1576335" cy="1670334"/>
                <a:chOff x="4738829" y="1825805"/>
                <a:chExt cx="1576335" cy="1670334"/>
              </a:xfrm>
            </p:grpSpPr>
            <p:grpSp>
              <p:nvGrpSpPr>
                <p:cNvPr id="117" name="Group 116"/>
                <p:cNvGrpSpPr/>
                <p:nvPr/>
              </p:nvGrpSpPr>
              <p:grpSpPr>
                <a:xfrm>
                  <a:off x="4738829" y="1825805"/>
                  <a:ext cx="1576335" cy="1670334"/>
                  <a:chOff x="2935534" y="1815837"/>
                  <a:chExt cx="1576335" cy="1670334"/>
                </a:xfrm>
              </p:grpSpPr>
              <p:sp>
                <p:nvSpPr>
                  <p:cNvPr id="120" name="TextBox 119"/>
                  <p:cNvSpPr txBox="1"/>
                  <p:nvPr/>
                </p:nvSpPr>
                <p:spPr>
                  <a:xfrm>
                    <a:off x="3720347" y="1815837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 smtClean="0">
                        <a:solidFill>
                          <a:srgbClr val="C00000"/>
                        </a:solidFill>
                      </a:rPr>
                      <a:t>4</a:t>
                    </a:r>
                    <a:endParaRPr lang="en-US" b="1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121" name="Straight Connector 120"/>
                  <p:cNvCxnSpPr/>
                  <p:nvPr/>
                </p:nvCxnSpPr>
                <p:spPr>
                  <a:xfrm flipH="1">
                    <a:off x="3624102" y="2159532"/>
                    <a:ext cx="139809" cy="263422"/>
                  </a:xfrm>
                  <a:prstGeom prst="line">
                    <a:avLst/>
                  </a:prstGeom>
                  <a:ln w="3492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TextBox 121"/>
                  <p:cNvSpPr txBox="1"/>
                  <p:nvPr/>
                </p:nvSpPr>
                <p:spPr>
                  <a:xfrm>
                    <a:off x="2935534" y="3116839"/>
                    <a:ext cx="53446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 smtClean="0">
                        <a:solidFill>
                          <a:srgbClr val="C00000"/>
                        </a:solidFill>
                      </a:rPr>
                      <a:t>12</a:t>
                    </a:r>
                    <a:endParaRPr lang="en-US" b="1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123" name="Straight Connector 122"/>
                  <p:cNvCxnSpPr/>
                  <p:nvPr/>
                </p:nvCxnSpPr>
                <p:spPr>
                  <a:xfrm>
                    <a:off x="3960835" y="2153638"/>
                    <a:ext cx="241673" cy="311348"/>
                  </a:xfrm>
                  <a:prstGeom prst="line">
                    <a:avLst/>
                  </a:prstGeom>
                  <a:ln w="3492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4129802" y="2453015"/>
                    <a:ext cx="38206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 smtClean="0">
                        <a:solidFill>
                          <a:srgbClr val="C00000"/>
                        </a:solidFill>
                      </a:rPr>
                      <a:t>3</a:t>
                    </a:r>
                    <a:endParaRPr lang="en-US" b="1" dirty="0">
                      <a:solidFill>
                        <a:srgbClr val="C00000"/>
                      </a:solidFill>
                    </a:endParaRPr>
                  </a:p>
                </p:txBody>
              </p:sp>
            </p:grpSp>
            <p:sp>
              <p:nvSpPr>
                <p:cNvPr id="118" name="TextBox 117"/>
                <p:cNvSpPr txBox="1"/>
                <p:nvPr/>
              </p:nvSpPr>
              <p:spPr>
                <a:xfrm>
                  <a:off x="5163018" y="2443422"/>
                  <a:ext cx="4079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C00000"/>
                      </a:solidFill>
                    </a:rPr>
                    <a:t>5</a:t>
                  </a:r>
                  <a:endParaRPr lang="en-US" b="1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119" name="Straight Connector 118"/>
                <p:cNvCxnSpPr/>
                <p:nvPr/>
              </p:nvCxnSpPr>
              <p:spPr>
                <a:xfrm flipH="1">
                  <a:off x="5072080" y="2757475"/>
                  <a:ext cx="161849" cy="334003"/>
                </a:xfrm>
                <a:prstGeom prst="line">
                  <a:avLst/>
                </a:prstGeom>
                <a:ln w="3492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5" name="TextBox 114"/>
              <p:cNvSpPr txBox="1"/>
              <p:nvPr/>
            </p:nvSpPr>
            <p:spPr>
              <a:xfrm>
                <a:off x="1197401" y="5468277"/>
                <a:ext cx="372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6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16" name="Straight Connector 115"/>
              <p:cNvCxnSpPr/>
              <p:nvPr/>
            </p:nvCxnSpPr>
            <p:spPr>
              <a:xfrm>
                <a:off x="1194942" y="5152549"/>
                <a:ext cx="144760" cy="272204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2" name="Straight Connector 111"/>
            <p:cNvCxnSpPr>
              <a:endCxn id="113" idx="0"/>
            </p:cNvCxnSpPr>
            <p:nvPr/>
          </p:nvCxnSpPr>
          <p:spPr>
            <a:xfrm flipH="1">
              <a:off x="4709375" y="5419531"/>
              <a:ext cx="139810" cy="318535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4523282" y="5738066"/>
              <a:ext cx="372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9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7040629" y="4211361"/>
            <a:ext cx="1576335" cy="1670334"/>
            <a:chOff x="3543562" y="4460789"/>
            <a:chExt cx="1576335" cy="1670334"/>
          </a:xfrm>
        </p:grpSpPr>
        <p:grpSp>
          <p:nvGrpSpPr>
            <p:cNvPr id="127" name="Group 126"/>
            <p:cNvGrpSpPr/>
            <p:nvPr/>
          </p:nvGrpSpPr>
          <p:grpSpPr>
            <a:xfrm>
              <a:off x="3543562" y="4460789"/>
              <a:ext cx="1576335" cy="1670334"/>
              <a:chOff x="555117" y="4191000"/>
              <a:chExt cx="1576335" cy="1670334"/>
            </a:xfrm>
          </p:grpSpPr>
          <p:grpSp>
            <p:nvGrpSpPr>
              <p:cNvPr id="130" name="Group 129"/>
              <p:cNvGrpSpPr/>
              <p:nvPr/>
            </p:nvGrpSpPr>
            <p:grpSpPr>
              <a:xfrm>
                <a:off x="555117" y="4191000"/>
                <a:ext cx="1576335" cy="1670334"/>
                <a:chOff x="4738829" y="1825805"/>
                <a:chExt cx="1576335" cy="1670334"/>
              </a:xfrm>
            </p:grpSpPr>
            <p:grpSp>
              <p:nvGrpSpPr>
                <p:cNvPr id="133" name="Group 132"/>
                <p:cNvGrpSpPr/>
                <p:nvPr/>
              </p:nvGrpSpPr>
              <p:grpSpPr>
                <a:xfrm>
                  <a:off x="4738829" y="1825805"/>
                  <a:ext cx="1576335" cy="1670334"/>
                  <a:chOff x="2935534" y="1815837"/>
                  <a:chExt cx="1576335" cy="1670334"/>
                </a:xfrm>
              </p:grpSpPr>
              <p:sp>
                <p:nvSpPr>
                  <p:cNvPr id="136" name="TextBox 135"/>
                  <p:cNvSpPr txBox="1"/>
                  <p:nvPr/>
                </p:nvSpPr>
                <p:spPr>
                  <a:xfrm>
                    <a:off x="3720347" y="1815837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 smtClean="0">
                        <a:solidFill>
                          <a:srgbClr val="C00000"/>
                        </a:solidFill>
                      </a:rPr>
                      <a:t>3</a:t>
                    </a:r>
                    <a:endParaRPr lang="en-US" b="1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137" name="Straight Connector 136"/>
                  <p:cNvCxnSpPr/>
                  <p:nvPr/>
                </p:nvCxnSpPr>
                <p:spPr>
                  <a:xfrm flipH="1">
                    <a:off x="3624102" y="2159532"/>
                    <a:ext cx="139809" cy="263422"/>
                  </a:xfrm>
                  <a:prstGeom prst="line">
                    <a:avLst/>
                  </a:prstGeom>
                  <a:ln w="3492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8" name="TextBox 137"/>
                  <p:cNvSpPr txBox="1"/>
                  <p:nvPr/>
                </p:nvSpPr>
                <p:spPr>
                  <a:xfrm>
                    <a:off x="2935534" y="3116839"/>
                    <a:ext cx="53446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 smtClean="0">
                        <a:solidFill>
                          <a:srgbClr val="C00000"/>
                        </a:solidFill>
                      </a:rPr>
                      <a:t>12</a:t>
                    </a:r>
                    <a:endParaRPr lang="en-US" b="1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139" name="Straight Connector 138"/>
                  <p:cNvCxnSpPr/>
                  <p:nvPr/>
                </p:nvCxnSpPr>
                <p:spPr>
                  <a:xfrm>
                    <a:off x="3960835" y="2153638"/>
                    <a:ext cx="241673" cy="311348"/>
                  </a:xfrm>
                  <a:prstGeom prst="line">
                    <a:avLst/>
                  </a:prstGeom>
                  <a:ln w="3492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4129802" y="2453015"/>
                    <a:ext cx="38206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 smtClean="0">
                        <a:solidFill>
                          <a:srgbClr val="C00000"/>
                        </a:solidFill>
                      </a:rPr>
                      <a:t>4</a:t>
                    </a:r>
                    <a:endParaRPr lang="en-US" b="1" dirty="0">
                      <a:solidFill>
                        <a:srgbClr val="C00000"/>
                      </a:solidFill>
                    </a:endParaRPr>
                  </a:p>
                </p:txBody>
              </p:sp>
            </p:grpSp>
            <p:sp>
              <p:nvSpPr>
                <p:cNvPr id="134" name="TextBox 133"/>
                <p:cNvSpPr txBox="1"/>
                <p:nvPr/>
              </p:nvSpPr>
              <p:spPr>
                <a:xfrm>
                  <a:off x="5163018" y="2443422"/>
                  <a:ext cx="4079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C00000"/>
                      </a:solidFill>
                    </a:rPr>
                    <a:t>5</a:t>
                  </a:r>
                  <a:endParaRPr lang="en-US" b="1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135" name="Straight Connector 134"/>
                <p:cNvCxnSpPr/>
                <p:nvPr/>
              </p:nvCxnSpPr>
              <p:spPr>
                <a:xfrm flipH="1">
                  <a:off x="5072080" y="2757475"/>
                  <a:ext cx="161849" cy="334003"/>
                </a:xfrm>
                <a:prstGeom prst="line">
                  <a:avLst/>
                </a:prstGeom>
                <a:ln w="3492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1" name="TextBox 130"/>
              <p:cNvSpPr txBox="1"/>
              <p:nvPr/>
            </p:nvSpPr>
            <p:spPr>
              <a:xfrm>
                <a:off x="1197401" y="5468277"/>
                <a:ext cx="372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6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32" name="Straight Connector 131"/>
              <p:cNvCxnSpPr/>
              <p:nvPr/>
            </p:nvCxnSpPr>
            <p:spPr>
              <a:xfrm>
                <a:off x="1194942" y="5152549"/>
                <a:ext cx="144760" cy="272204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8" name="Straight Connector 127"/>
            <p:cNvCxnSpPr>
              <a:endCxn id="129" idx="0"/>
            </p:cNvCxnSpPr>
            <p:nvPr/>
          </p:nvCxnSpPr>
          <p:spPr>
            <a:xfrm flipH="1">
              <a:off x="4709375" y="5419531"/>
              <a:ext cx="139810" cy="318535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4523282" y="5738066"/>
              <a:ext cx="372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9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141" name="Right Arrow 140"/>
          <p:cNvSpPr/>
          <p:nvPr/>
        </p:nvSpPr>
        <p:spPr>
          <a:xfrm>
            <a:off x="5155572" y="4360914"/>
            <a:ext cx="575344" cy="23272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ight Arrow 141"/>
          <p:cNvSpPr/>
          <p:nvPr/>
        </p:nvSpPr>
        <p:spPr>
          <a:xfrm>
            <a:off x="6847534" y="4393603"/>
            <a:ext cx="575344" cy="23272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431250" y="1366108"/>
            <a:ext cx="1246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</a:rPr>
              <a:t>Insert(6)</a:t>
            </a:r>
            <a:endParaRPr lang="en-US" b="1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728096" y="1366768"/>
            <a:ext cx="1372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</a:rPr>
              <a:t>Insert(12)</a:t>
            </a:r>
            <a:endParaRPr lang="en-US" b="1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193301" y="1349373"/>
            <a:ext cx="1246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</a:rPr>
              <a:t>Insert(9)</a:t>
            </a:r>
            <a:endParaRPr lang="en-US" b="1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4755875" y="1345903"/>
            <a:ext cx="1246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</a:rPr>
              <a:t>Insert(4)</a:t>
            </a:r>
            <a:endParaRPr lang="en-US" b="1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478831" y="3715382"/>
            <a:ext cx="1246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</a:rPr>
              <a:t>Insert(5)</a:t>
            </a:r>
            <a:endParaRPr lang="en-US" b="1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3831533" y="3752614"/>
            <a:ext cx="1246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</a:rPr>
              <a:t>Insert(3)</a:t>
            </a:r>
            <a:endParaRPr lang="en-US" b="1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5944021" y="6110703"/>
            <a:ext cx="2011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chemeClr val="accent6">
                    <a:lumMod val="50000"/>
                  </a:schemeClr>
                </a:solidFill>
              </a:rPr>
              <a:t>O( N log N)</a:t>
            </a:r>
            <a:endParaRPr lang="en-US" sz="2400" b="1" i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18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42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2" grpId="0" animBg="1"/>
      <p:bldP spid="52" grpId="0" animBg="1"/>
      <p:bldP spid="93" grpId="0" animBg="1"/>
      <p:bldP spid="141" grpId="0" animBg="1"/>
      <p:bldP spid="142" grpId="0" animBg="1"/>
      <p:bldP spid="147" grpId="0"/>
      <p:bldP spid="148" grpId="0"/>
      <p:bldP spid="149" grpId="0"/>
      <p:bldP spid="150" grpId="0"/>
      <p:bldP spid="151" grpId="0"/>
      <p:bldP spid="152" grpId="0"/>
      <p:bldP spid="15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There is a method for building an initial heap from a list of N values that is O(N) </a:t>
            </a:r>
          </a:p>
          <a:p>
            <a:pPr marL="109728" indent="0">
              <a:spcBef>
                <a:spcPts val="1200"/>
              </a:spcBef>
              <a:buNone/>
            </a:pPr>
            <a:r>
              <a:rPr lang="en-US" sz="2400" b="1" i="1" dirty="0" smtClean="0">
                <a:solidFill>
                  <a:srgbClr val="0070C0"/>
                </a:solidFill>
              </a:rPr>
              <a:t>Structural Property</a:t>
            </a:r>
          </a:p>
          <a:p>
            <a:pPr marL="624078" indent="-514350">
              <a:spcBef>
                <a:spcPts val="1200"/>
              </a:spcBef>
              <a:buFont typeface="+mj-lt"/>
              <a:buAutoNum type="arabicPeriod"/>
            </a:pPr>
            <a:r>
              <a:rPr lang="en-US" sz="2000" b="1" dirty="0" smtClean="0"/>
              <a:t>First load the N values into an array, from slot 1 to last… order you put them in is unimportant (gives structural property)</a:t>
            </a:r>
            <a:endParaRPr lang="en-US" sz="2400" b="1" dirty="0" smtClean="0"/>
          </a:p>
          <a:p>
            <a:pPr marL="109728" indent="0">
              <a:spcBef>
                <a:spcPts val="2400"/>
              </a:spcBef>
              <a:buNone/>
            </a:pPr>
            <a:r>
              <a:rPr lang="en-US" sz="2400" b="1" i="1" dirty="0" smtClean="0">
                <a:solidFill>
                  <a:srgbClr val="0070C0"/>
                </a:solidFill>
              </a:rPr>
              <a:t>Heap-order</a:t>
            </a:r>
          </a:p>
          <a:p>
            <a:pPr marL="624078" indent="-514350">
              <a:spcBef>
                <a:spcPts val="1200"/>
              </a:spcBef>
              <a:buFont typeface="+mj-lt"/>
              <a:buAutoNum type="arabicPeriod"/>
            </a:pPr>
            <a:r>
              <a:rPr lang="en-US" sz="2000" b="1" dirty="0" smtClean="0"/>
              <a:t>Start with </a:t>
            </a:r>
            <a:r>
              <a:rPr lang="en-US" sz="2000" b="1" i="1" dirty="0" smtClean="0">
                <a:solidFill>
                  <a:srgbClr val="0070C0"/>
                </a:solidFill>
              </a:rPr>
              <a:t>parent of last node</a:t>
            </a:r>
            <a:r>
              <a:rPr lang="en-US" sz="2000" b="1" dirty="0" smtClean="0"/>
              <a:t>, and bubble down as needed (like in delete)</a:t>
            </a:r>
          </a:p>
          <a:p>
            <a:pPr marL="624078" indent="-514350">
              <a:spcBef>
                <a:spcPts val="1200"/>
              </a:spcBef>
              <a:buFont typeface="+mj-lt"/>
              <a:buAutoNum type="arabicPeriod"/>
            </a:pPr>
            <a:r>
              <a:rPr lang="en-US" sz="2000" b="1" i="1" dirty="0" smtClean="0">
                <a:solidFill>
                  <a:srgbClr val="0070C0"/>
                </a:solidFill>
              </a:rPr>
              <a:t>Go node to node, backwards to root</a:t>
            </a:r>
            <a:r>
              <a:rPr lang="en-US" sz="2000" b="1" dirty="0" smtClean="0"/>
              <a:t>, sequentially, and do this for each node</a:t>
            </a:r>
            <a:endParaRPr lang="en-US" sz="20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Efficient Build Heap</a:t>
            </a:r>
            <a:endParaRPr lang="en-US" sz="40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55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val 67"/>
          <p:cNvSpPr/>
          <p:nvPr/>
        </p:nvSpPr>
        <p:spPr>
          <a:xfrm>
            <a:off x="1998033" y="4701079"/>
            <a:ext cx="484338" cy="52961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mpd="sng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Make BHEAP by Build</a:t>
            </a:r>
            <a:endParaRPr lang="en-US" sz="40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Content Placeholder 1"/>
          <p:cNvSpPr>
            <a:spLocks noGrp="1"/>
          </p:cNvSpPr>
          <p:nvPr>
            <p:ph idx="1"/>
          </p:nvPr>
        </p:nvSpPr>
        <p:spPr>
          <a:xfrm>
            <a:off x="533400" y="3131267"/>
            <a:ext cx="8077200" cy="522740"/>
          </a:xfrm>
        </p:spPr>
        <p:txBody>
          <a:bodyPr>
            <a:normAutofit fontScale="92500"/>
          </a:bodyPr>
          <a:lstStyle/>
          <a:p>
            <a:pPr marL="109728" indent="0">
              <a:buNone/>
            </a:pP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  1   2   3    4   5   6   7   8   9   10  11  …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7200" y="1294992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Insert 6, 12, 9, 4, 5, 3   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we have all values at the start so </a:t>
            </a:r>
          </a:p>
          <a:p>
            <a:r>
              <a:rPr lang="en-US" dirty="0" smtClean="0"/>
              <a:t>no need to do individual Insert ops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41839" y="2378957"/>
            <a:ext cx="8229600" cy="720807"/>
            <a:chOff x="627564" y="4863955"/>
            <a:chExt cx="8229600" cy="720807"/>
          </a:xfrm>
        </p:grpSpPr>
        <p:sp>
          <p:nvSpPr>
            <p:cNvPr id="5" name="Rectangle 4"/>
            <p:cNvSpPr/>
            <p:nvPr/>
          </p:nvSpPr>
          <p:spPr>
            <a:xfrm>
              <a:off x="627564" y="4877671"/>
              <a:ext cx="8229600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6000"/>
              </a:schemeClr>
            </a:solidFill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841855" y="4898962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456251" y="4886385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129797" y="4877671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815597" y="4877671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425197" y="4874095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034797" y="4874095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858000" y="4877671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253997" y="4874095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644397" y="4863955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467600" y="4877671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8077200" y="4877671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214235" y="4877671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4502579" y="256151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269677" y="257582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6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800143" y="2572198"/>
            <a:ext cx="580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33664" y="257219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07418" y="257219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879474" y="257219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5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53417" y="3706801"/>
            <a:ext cx="198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Initial tree form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809837" y="4128927"/>
            <a:ext cx="1679800" cy="1674427"/>
            <a:chOff x="3440097" y="4460789"/>
            <a:chExt cx="1679800" cy="1674427"/>
          </a:xfrm>
        </p:grpSpPr>
        <p:grpSp>
          <p:nvGrpSpPr>
            <p:cNvPr id="45" name="Group 44"/>
            <p:cNvGrpSpPr/>
            <p:nvPr/>
          </p:nvGrpSpPr>
          <p:grpSpPr>
            <a:xfrm>
              <a:off x="3440097" y="4460789"/>
              <a:ext cx="1679800" cy="1674427"/>
              <a:chOff x="451652" y="4191000"/>
              <a:chExt cx="1679800" cy="1674427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451652" y="4191000"/>
                <a:ext cx="1679800" cy="1674427"/>
                <a:chOff x="4635364" y="1825805"/>
                <a:chExt cx="1679800" cy="1674427"/>
              </a:xfrm>
            </p:grpSpPr>
            <p:grpSp>
              <p:nvGrpSpPr>
                <p:cNvPr id="51" name="Group 50"/>
                <p:cNvGrpSpPr/>
                <p:nvPr/>
              </p:nvGrpSpPr>
              <p:grpSpPr>
                <a:xfrm>
                  <a:off x="4635364" y="1825805"/>
                  <a:ext cx="1679800" cy="1674427"/>
                  <a:chOff x="2832069" y="1815837"/>
                  <a:chExt cx="1679800" cy="1674427"/>
                </a:xfrm>
              </p:grpSpPr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3720347" y="1815837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 smtClean="0">
                        <a:solidFill>
                          <a:srgbClr val="C00000"/>
                        </a:solidFill>
                      </a:rPr>
                      <a:t>6</a:t>
                    </a:r>
                    <a:endParaRPr lang="en-US" b="1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55" name="Straight Connector 54"/>
                  <p:cNvCxnSpPr/>
                  <p:nvPr/>
                </p:nvCxnSpPr>
                <p:spPr>
                  <a:xfrm flipH="1">
                    <a:off x="3575359" y="2142228"/>
                    <a:ext cx="203003" cy="310787"/>
                  </a:xfrm>
                  <a:prstGeom prst="line">
                    <a:avLst/>
                  </a:prstGeom>
                  <a:ln w="3492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2832069" y="3120932"/>
                    <a:ext cx="4217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 smtClean="0">
                        <a:solidFill>
                          <a:srgbClr val="C00000"/>
                        </a:solidFill>
                      </a:rPr>
                      <a:t>4</a:t>
                    </a:r>
                    <a:endParaRPr lang="en-US" b="1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57" name="Straight Connector 56"/>
                  <p:cNvCxnSpPr/>
                  <p:nvPr/>
                </p:nvCxnSpPr>
                <p:spPr>
                  <a:xfrm>
                    <a:off x="3960835" y="2153638"/>
                    <a:ext cx="241673" cy="311348"/>
                  </a:xfrm>
                  <a:prstGeom prst="line">
                    <a:avLst/>
                  </a:prstGeom>
                  <a:ln w="3492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4129802" y="2453015"/>
                    <a:ext cx="38206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 smtClean="0">
                        <a:solidFill>
                          <a:srgbClr val="C00000"/>
                        </a:solidFill>
                      </a:rPr>
                      <a:t>9</a:t>
                    </a:r>
                    <a:endParaRPr lang="en-US" b="1" dirty="0">
                      <a:solidFill>
                        <a:srgbClr val="C00000"/>
                      </a:solidFill>
                    </a:endParaRPr>
                  </a:p>
                </p:txBody>
              </p:sp>
            </p:grpSp>
            <p:sp>
              <p:nvSpPr>
                <p:cNvPr id="52" name="TextBox 51"/>
                <p:cNvSpPr txBox="1"/>
                <p:nvPr/>
              </p:nvSpPr>
              <p:spPr>
                <a:xfrm>
                  <a:off x="4948948" y="2425472"/>
                  <a:ext cx="4989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C00000"/>
                      </a:solidFill>
                    </a:rPr>
                    <a:t>12</a:t>
                  </a:r>
                  <a:endParaRPr lang="en-US" b="1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53" name="Straight Connector 52"/>
                <p:cNvCxnSpPr/>
                <p:nvPr/>
              </p:nvCxnSpPr>
              <p:spPr>
                <a:xfrm flipH="1">
                  <a:off x="4902597" y="2761568"/>
                  <a:ext cx="227867" cy="369332"/>
                </a:xfrm>
                <a:prstGeom prst="line">
                  <a:avLst/>
                </a:prstGeom>
                <a:ln w="3492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9" name="TextBox 48"/>
              <p:cNvSpPr txBox="1"/>
              <p:nvPr/>
            </p:nvSpPr>
            <p:spPr>
              <a:xfrm>
                <a:off x="1117617" y="5480639"/>
                <a:ext cx="372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5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0" name="Straight Connector 49"/>
              <p:cNvCxnSpPr/>
              <p:nvPr/>
            </p:nvCxnSpPr>
            <p:spPr>
              <a:xfrm>
                <a:off x="1101992" y="5126763"/>
                <a:ext cx="156685" cy="369332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Straight Connector 45"/>
            <p:cNvCxnSpPr>
              <a:endCxn id="47" idx="0"/>
            </p:cNvCxnSpPr>
            <p:nvPr/>
          </p:nvCxnSpPr>
          <p:spPr>
            <a:xfrm flipH="1">
              <a:off x="4677466" y="5439018"/>
              <a:ext cx="139810" cy="318535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491373" y="5757553"/>
              <a:ext cx="372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3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141242" y="3730342"/>
            <a:ext cx="5243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Now bubble down … 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start with first non-leaf that has a child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182733" y="4566952"/>
            <a:ext cx="5070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What array slot is this?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parent of the last array item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Last item (</a:t>
            </a:r>
            <a:r>
              <a:rPr lang="en-US" b="1" dirty="0" smtClean="0">
                <a:solidFill>
                  <a:srgbClr val="C00000"/>
                </a:solidFill>
              </a:rPr>
              <a:t>3</a:t>
            </a:r>
            <a:r>
              <a:rPr lang="en-US" b="1" dirty="0" smtClean="0">
                <a:solidFill>
                  <a:srgbClr val="0070C0"/>
                </a:solidFill>
              </a:rPr>
              <a:t>) is in slot </a:t>
            </a:r>
            <a:r>
              <a:rPr lang="en-US" b="1" dirty="0" smtClean="0"/>
              <a:t>6</a:t>
            </a:r>
            <a:r>
              <a:rPr lang="en-US" b="1" dirty="0" smtClean="0">
                <a:solidFill>
                  <a:srgbClr val="0070C0"/>
                </a:solidFill>
              </a:rPr>
              <a:t>.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Parent of </a:t>
            </a:r>
            <a:r>
              <a:rPr lang="en-US" b="1" dirty="0" smtClean="0">
                <a:solidFill>
                  <a:srgbClr val="C00000"/>
                </a:solidFill>
              </a:rPr>
              <a:t>3</a:t>
            </a:r>
            <a:r>
              <a:rPr lang="en-US" b="1" dirty="0" smtClean="0">
                <a:solidFill>
                  <a:srgbClr val="0070C0"/>
                </a:solidFill>
              </a:rPr>
              <a:t> is floor(</a:t>
            </a:r>
            <a:r>
              <a:rPr lang="en-US" b="1" dirty="0" smtClean="0"/>
              <a:t>6/2</a:t>
            </a:r>
            <a:r>
              <a:rPr lang="en-US" b="1" dirty="0" smtClean="0">
                <a:solidFill>
                  <a:srgbClr val="0070C0"/>
                </a:solidFill>
              </a:rPr>
              <a:t>) which is </a:t>
            </a:r>
            <a:r>
              <a:rPr lang="en-US" b="1" dirty="0" smtClean="0">
                <a:solidFill>
                  <a:srgbClr val="C00000"/>
                </a:solidFill>
              </a:rPr>
              <a:t>9</a:t>
            </a:r>
            <a:r>
              <a:rPr lang="en-US" b="1" dirty="0" smtClean="0">
                <a:solidFill>
                  <a:srgbClr val="0070C0"/>
                </a:solidFill>
              </a:rPr>
              <a:t>, in slot </a:t>
            </a:r>
            <a:r>
              <a:rPr lang="en-US" b="1" dirty="0" smtClean="0"/>
              <a:t>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817018" y="5957560"/>
            <a:ext cx="479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So start bubble down at item in slot </a:t>
            </a:r>
            <a:r>
              <a:rPr lang="en-US" b="1" dirty="0" smtClean="0"/>
              <a:t>3</a:t>
            </a:r>
            <a:r>
              <a:rPr lang="en-US" b="1" dirty="0" smtClean="0">
                <a:solidFill>
                  <a:srgbClr val="0070C0"/>
                </a:solidFill>
              </a:rPr>
              <a:t>.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88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8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1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8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9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8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8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40" grpId="0"/>
      <p:bldP spid="35" grpId="0"/>
      <p:bldP spid="36" grpId="0"/>
      <p:bldP spid="37" grpId="0"/>
      <p:bldP spid="38" grpId="0"/>
      <p:bldP spid="39" grpId="0"/>
      <p:bldP spid="43" grpId="0"/>
      <p:bldP spid="64" grpId="0"/>
      <p:bldP spid="66" grpId="0"/>
      <p:bldP spid="6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Oval 110"/>
          <p:cNvSpPr/>
          <p:nvPr/>
        </p:nvSpPr>
        <p:spPr>
          <a:xfrm>
            <a:off x="6255874" y="1732438"/>
            <a:ext cx="484338" cy="52961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mpd="sng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258676" y="2314279"/>
            <a:ext cx="484338" cy="52961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mpd="sng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1701292" y="2354093"/>
            <a:ext cx="484338" cy="52961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mpd="sng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>
            <a:off x="859931" y="3999605"/>
            <a:ext cx="4570593" cy="26190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54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Bubble </a:t>
            </a:r>
            <a:r>
              <a:rPr lang="en-US" sz="4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r>
              <a:rPr lang="en-US" sz="40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own in Build</a:t>
            </a:r>
            <a:endParaRPr lang="en-US" sz="40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67219" y="1828800"/>
            <a:ext cx="1679800" cy="1674427"/>
            <a:chOff x="3440097" y="4460789"/>
            <a:chExt cx="1679800" cy="1674427"/>
          </a:xfrm>
        </p:grpSpPr>
        <p:grpSp>
          <p:nvGrpSpPr>
            <p:cNvPr id="6" name="Group 5"/>
            <p:cNvGrpSpPr/>
            <p:nvPr/>
          </p:nvGrpSpPr>
          <p:grpSpPr>
            <a:xfrm>
              <a:off x="3440097" y="4460789"/>
              <a:ext cx="1679800" cy="1674427"/>
              <a:chOff x="451652" y="4191000"/>
              <a:chExt cx="1679800" cy="1674427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451652" y="4191000"/>
                <a:ext cx="1679800" cy="1674427"/>
                <a:chOff x="4635364" y="1825805"/>
                <a:chExt cx="1679800" cy="1674427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4635364" y="1825805"/>
                  <a:ext cx="1679800" cy="1674427"/>
                  <a:chOff x="2832069" y="1815837"/>
                  <a:chExt cx="1679800" cy="1674427"/>
                </a:xfrm>
              </p:grpSpPr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3720347" y="1815837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 smtClean="0">
                        <a:solidFill>
                          <a:srgbClr val="C00000"/>
                        </a:solidFill>
                      </a:rPr>
                      <a:t>6</a:t>
                    </a:r>
                    <a:endParaRPr lang="en-US" b="1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16" name="Straight Connector 15"/>
                  <p:cNvCxnSpPr/>
                  <p:nvPr/>
                </p:nvCxnSpPr>
                <p:spPr>
                  <a:xfrm flipH="1">
                    <a:off x="3575359" y="2142228"/>
                    <a:ext cx="203003" cy="310787"/>
                  </a:xfrm>
                  <a:prstGeom prst="line">
                    <a:avLst/>
                  </a:prstGeom>
                  <a:ln w="3492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2832069" y="3120932"/>
                    <a:ext cx="4217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 smtClean="0">
                        <a:solidFill>
                          <a:srgbClr val="C00000"/>
                        </a:solidFill>
                      </a:rPr>
                      <a:t>4</a:t>
                    </a:r>
                    <a:endParaRPr lang="en-US" b="1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3960835" y="2153638"/>
                    <a:ext cx="241673" cy="311348"/>
                  </a:xfrm>
                  <a:prstGeom prst="line">
                    <a:avLst/>
                  </a:prstGeom>
                  <a:ln w="3492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129802" y="2453015"/>
                    <a:ext cx="38206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 smtClean="0">
                        <a:solidFill>
                          <a:srgbClr val="C00000"/>
                        </a:solidFill>
                      </a:rPr>
                      <a:t>9</a:t>
                    </a:r>
                    <a:endParaRPr lang="en-US" b="1" dirty="0">
                      <a:solidFill>
                        <a:srgbClr val="C00000"/>
                      </a:solidFill>
                    </a:endParaRPr>
                  </a:p>
                </p:txBody>
              </p:sp>
            </p:grpSp>
            <p:sp>
              <p:nvSpPr>
                <p:cNvPr id="13" name="TextBox 12"/>
                <p:cNvSpPr txBox="1"/>
                <p:nvPr/>
              </p:nvSpPr>
              <p:spPr>
                <a:xfrm>
                  <a:off x="4948948" y="2425472"/>
                  <a:ext cx="4989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C00000"/>
                      </a:solidFill>
                    </a:rPr>
                    <a:t>12</a:t>
                  </a:r>
                  <a:endParaRPr lang="en-US" b="1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14" name="Straight Connector 13"/>
                <p:cNvCxnSpPr/>
                <p:nvPr/>
              </p:nvCxnSpPr>
              <p:spPr>
                <a:xfrm flipH="1">
                  <a:off x="4902597" y="2761568"/>
                  <a:ext cx="227867" cy="369332"/>
                </a:xfrm>
                <a:prstGeom prst="line">
                  <a:avLst/>
                </a:prstGeom>
                <a:ln w="3492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TextBox 9"/>
              <p:cNvSpPr txBox="1"/>
              <p:nvPr/>
            </p:nvSpPr>
            <p:spPr>
              <a:xfrm>
                <a:off x="1117617" y="5480639"/>
                <a:ext cx="372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5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1101992" y="5126763"/>
                <a:ext cx="156685" cy="369332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/>
            <p:cNvCxnSpPr>
              <a:endCxn id="8" idx="0"/>
            </p:cNvCxnSpPr>
            <p:nvPr/>
          </p:nvCxnSpPr>
          <p:spPr>
            <a:xfrm flipH="1">
              <a:off x="4677466" y="5439018"/>
              <a:ext cx="139810" cy="318535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1373" y="5757553"/>
              <a:ext cx="372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3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14627" y="1350811"/>
            <a:ext cx="198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Initial tree form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2438400" y="1985186"/>
            <a:ext cx="575344" cy="23272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899334" y="1828800"/>
            <a:ext cx="1679800" cy="1674427"/>
            <a:chOff x="3440097" y="4460789"/>
            <a:chExt cx="1679800" cy="1674427"/>
          </a:xfrm>
        </p:grpSpPr>
        <p:grpSp>
          <p:nvGrpSpPr>
            <p:cNvPr id="23" name="Group 22"/>
            <p:cNvGrpSpPr/>
            <p:nvPr/>
          </p:nvGrpSpPr>
          <p:grpSpPr>
            <a:xfrm>
              <a:off x="3440097" y="4460789"/>
              <a:ext cx="1679800" cy="1674427"/>
              <a:chOff x="451652" y="4191000"/>
              <a:chExt cx="1679800" cy="1674427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451652" y="4191000"/>
                <a:ext cx="1679800" cy="1674427"/>
                <a:chOff x="4635364" y="1825805"/>
                <a:chExt cx="1679800" cy="1674427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4635364" y="1825805"/>
                  <a:ext cx="1679800" cy="1674427"/>
                  <a:chOff x="2832069" y="1815837"/>
                  <a:chExt cx="1679800" cy="1674427"/>
                </a:xfrm>
              </p:grpSpPr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3720347" y="1815837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 smtClean="0">
                        <a:solidFill>
                          <a:srgbClr val="C00000"/>
                        </a:solidFill>
                      </a:rPr>
                      <a:t>6</a:t>
                    </a:r>
                    <a:endParaRPr lang="en-US" b="1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33" name="Straight Connector 32"/>
                  <p:cNvCxnSpPr/>
                  <p:nvPr/>
                </p:nvCxnSpPr>
                <p:spPr>
                  <a:xfrm flipH="1">
                    <a:off x="3575359" y="2142228"/>
                    <a:ext cx="203003" cy="310787"/>
                  </a:xfrm>
                  <a:prstGeom prst="line">
                    <a:avLst/>
                  </a:prstGeom>
                  <a:ln w="3492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832069" y="3120932"/>
                    <a:ext cx="4217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 smtClean="0">
                        <a:solidFill>
                          <a:srgbClr val="C00000"/>
                        </a:solidFill>
                      </a:rPr>
                      <a:t>4</a:t>
                    </a:r>
                    <a:endParaRPr lang="en-US" b="1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35" name="Straight Connector 34"/>
                  <p:cNvCxnSpPr/>
                  <p:nvPr/>
                </p:nvCxnSpPr>
                <p:spPr>
                  <a:xfrm>
                    <a:off x="3960835" y="2153638"/>
                    <a:ext cx="241673" cy="311348"/>
                  </a:xfrm>
                  <a:prstGeom prst="line">
                    <a:avLst/>
                  </a:prstGeom>
                  <a:ln w="3492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4129802" y="2453015"/>
                    <a:ext cx="38206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 smtClean="0">
                        <a:solidFill>
                          <a:srgbClr val="C00000"/>
                        </a:solidFill>
                      </a:rPr>
                      <a:t>3</a:t>
                    </a:r>
                    <a:endParaRPr lang="en-US" b="1" dirty="0">
                      <a:solidFill>
                        <a:srgbClr val="C00000"/>
                      </a:solidFill>
                    </a:endParaRPr>
                  </a:p>
                </p:txBody>
              </p:sp>
            </p:grpSp>
            <p:sp>
              <p:nvSpPr>
                <p:cNvPr id="30" name="TextBox 29"/>
                <p:cNvSpPr txBox="1"/>
                <p:nvPr/>
              </p:nvSpPr>
              <p:spPr>
                <a:xfrm>
                  <a:off x="4948948" y="2425472"/>
                  <a:ext cx="4989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C00000"/>
                      </a:solidFill>
                    </a:rPr>
                    <a:t>12</a:t>
                  </a:r>
                  <a:endParaRPr lang="en-US" b="1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 flipH="1">
                  <a:off x="4902597" y="2761568"/>
                  <a:ext cx="227867" cy="369332"/>
                </a:xfrm>
                <a:prstGeom prst="line">
                  <a:avLst/>
                </a:prstGeom>
                <a:ln w="3492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TextBox 26"/>
              <p:cNvSpPr txBox="1"/>
              <p:nvPr/>
            </p:nvSpPr>
            <p:spPr>
              <a:xfrm>
                <a:off x="1117617" y="5480639"/>
                <a:ext cx="372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5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1101992" y="5126763"/>
                <a:ext cx="156685" cy="369332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Connector 23"/>
            <p:cNvCxnSpPr>
              <a:endCxn id="25" idx="0"/>
            </p:cNvCxnSpPr>
            <p:nvPr/>
          </p:nvCxnSpPr>
          <p:spPr>
            <a:xfrm flipH="1">
              <a:off x="4677466" y="5439018"/>
              <a:ext cx="139810" cy="318535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491373" y="5757553"/>
              <a:ext cx="372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9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445549" y="1828800"/>
            <a:ext cx="1679800" cy="1674427"/>
            <a:chOff x="3440097" y="4460789"/>
            <a:chExt cx="1679800" cy="1674427"/>
          </a:xfrm>
        </p:grpSpPr>
        <p:grpSp>
          <p:nvGrpSpPr>
            <p:cNvPr id="38" name="Group 37"/>
            <p:cNvGrpSpPr/>
            <p:nvPr/>
          </p:nvGrpSpPr>
          <p:grpSpPr>
            <a:xfrm>
              <a:off x="3440097" y="4460789"/>
              <a:ext cx="1679800" cy="1674427"/>
              <a:chOff x="451652" y="4191000"/>
              <a:chExt cx="1679800" cy="1674427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451652" y="4191000"/>
                <a:ext cx="1679800" cy="1674427"/>
                <a:chOff x="4635364" y="1825805"/>
                <a:chExt cx="1679800" cy="1674427"/>
              </a:xfrm>
            </p:grpSpPr>
            <p:grpSp>
              <p:nvGrpSpPr>
                <p:cNvPr id="44" name="Group 43"/>
                <p:cNvGrpSpPr/>
                <p:nvPr/>
              </p:nvGrpSpPr>
              <p:grpSpPr>
                <a:xfrm>
                  <a:off x="4635364" y="1825805"/>
                  <a:ext cx="1679800" cy="1674427"/>
                  <a:chOff x="2832069" y="1815837"/>
                  <a:chExt cx="1679800" cy="1674427"/>
                </a:xfrm>
              </p:grpSpPr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3720347" y="1815837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 smtClean="0">
                        <a:solidFill>
                          <a:srgbClr val="C00000"/>
                        </a:solidFill>
                      </a:rPr>
                      <a:t>6</a:t>
                    </a:r>
                    <a:endParaRPr lang="en-US" b="1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48" name="Straight Connector 47"/>
                  <p:cNvCxnSpPr/>
                  <p:nvPr/>
                </p:nvCxnSpPr>
                <p:spPr>
                  <a:xfrm flipH="1">
                    <a:off x="3575359" y="2142228"/>
                    <a:ext cx="203003" cy="310787"/>
                  </a:xfrm>
                  <a:prstGeom prst="line">
                    <a:avLst/>
                  </a:prstGeom>
                  <a:ln w="3492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2832069" y="3120932"/>
                    <a:ext cx="4951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 smtClean="0">
                        <a:solidFill>
                          <a:srgbClr val="C00000"/>
                        </a:solidFill>
                      </a:rPr>
                      <a:t>12</a:t>
                    </a:r>
                    <a:endParaRPr lang="en-US" b="1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3960835" y="2153638"/>
                    <a:ext cx="241673" cy="311348"/>
                  </a:xfrm>
                  <a:prstGeom prst="line">
                    <a:avLst/>
                  </a:prstGeom>
                  <a:ln w="3492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4129802" y="2453015"/>
                    <a:ext cx="38206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 smtClean="0">
                        <a:solidFill>
                          <a:srgbClr val="C00000"/>
                        </a:solidFill>
                      </a:rPr>
                      <a:t>3</a:t>
                    </a:r>
                    <a:endParaRPr lang="en-US" b="1" dirty="0">
                      <a:solidFill>
                        <a:srgbClr val="C00000"/>
                      </a:solidFill>
                    </a:endParaRPr>
                  </a:p>
                </p:txBody>
              </p:sp>
            </p:grpSp>
            <p:sp>
              <p:nvSpPr>
                <p:cNvPr id="45" name="TextBox 44"/>
                <p:cNvSpPr txBox="1"/>
                <p:nvPr/>
              </p:nvSpPr>
              <p:spPr>
                <a:xfrm>
                  <a:off x="5078415" y="2434702"/>
                  <a:ext cx="3458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C00000"/>
                      </a:solidFill>
                    </a:rPr>
                    <a:t>4</a:t>
                  </a:r>
                  <a:endParaRPr lang="en-US" b="1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46" name="Straight Connector 45"/>
                <p:cNvCxnSpPr/>
                <p:nvPr/>
              </p:nvCxnSpPr>
              <p:spPr>
                <a:xfrm flipH="1">
                  <a:off x="4902597" y="2761568"/>
                  <a:ext cx="227867" cy="369332"/>
                </a:xfrm>
                <a:prstGeom prst="line">
                  <a:avLst/>
                </a:prstGeom>
                <a:ln w="3492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TextBox 41"/>
              <p:cNvSpPr txBox="1"/>
              <p:nvPr/>
            </p:nvSpPr>
            <p:spPr>
              <a:xfrm>
                <a:off x="1106649" y="5469675"/>
                <a:ext cx="396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5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1101992" y="5126763"/>
                <a:ext cx="156685" cy="369332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/>
            <p:cNvCxnSpPr>
              <a:endCxn id="40" idx="0"/>
            </p:cNvCxnSpPr>
            <p:nvPr/>
          </p:nvCxnSpPr>
          <p:spPr>
            <a:xfrm flipH="1">
              <a:off x="4677466" y="5439018"/>
              <a:ext cx="139810" cy="318535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491373" y="5757553"/>
              <a:ext cx="372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9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197842" y="4523638"/>
            <a:ext cx="1679800" cy="1679038"/>
            <a:chOff x="3440097" y="4460789"/>
            <a:chExt cx="1679800" cy="1679038"/>
          </a:xfrm>
        </p:grpSpPr>
        <p:grpSp>
          <p:nvGrpSpPr>
            <p:cNvPr id="53" name="Group 52"/>
            <p:cNvGrpSpPr/>
            <p:nvPr/>
          </p:nvGrpSpPr>
          <p:grpSpPr>
            <a:xfrm>
              <a:off x="3440097" y="4460789"/>
              <a:ext cx="1679800" cy="1679038"/>
              <a:chOff x="451652" y="4191000"/>
              <a:chExt cx="1679800" cy="1679038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451652" y="4191000"/>
                <a:ext cx="1679800" cy="1674427"/>
                <a:chOff x="4635364" y="1825805"/>
                <a:chExt cx="1679800" cy="1674427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4635364" y="1825805"/>
                  <a:ext cx="1679800" cy="1674427"/>
                  <a:chOff x="2832069" y="1815837"/>
                  <a:chExt cx="1679800" cy="1674427"/>
                </a:xfrm>
              </p:grpSpPr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3720347" y="1815837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 smtClean="0">
                        <a:solidFill>
                          <a:srgbClr val="C00000"/>
                        </a:solidFill>
                      </a:rPr>
                      <a:t>3</a:t>
                    </a:r>
                    <a:endParaRPr lang="en-US" b="1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63" name="Straight Connector 62"/>
                  <p:cNvCxnSpPr/>
                  <p:nvPr/>
                </p:nvCxnSpPr>
                <p:spPr>
                  <a:xfrm flipH="1">
                    <a:off x="3575359" y="2142228"/>
                    <a:ext cx="203003" cy="310787"/>
                  </a:xfrm>
                  <a:prstGeom prst="line">
                    <a:avLst/>
                  </a:prstGeom>
                  <a:ln w="3492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2832069" y="3120932"/>
                    <a:ext cx="4951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 smtClean="0">
                        <a:solidFill>
                          <a:srgbClr val="C00000"/>
                        </a:solidFill>
                      </a:rPr>
                      <a:t>12</a:t>
                    </a:r>
                    <a:endParaRPr lang="en-US" b="1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3960835" y="2153638"/>
                    <a:ext cx="241673" cy="311348"/>
                  </a:xfrm>
                  <a:prstGeom prst="line">
                    <a:avLst/>
                  </a:prstGeom>
                  <a:ln w="3492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4129802" y="2453015"/>
                    <a:ext cx="38206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 smtClean="0">
                        <a:solidFill>
                          <a:srgbClr val="C00000"/>
                        </a:solidFill>
                      </a:rPr>
                      <a:t>6</a:t>
                    </a:r>
                    <a:endParaRPr lang="en-US" b="1" dirty="0">
                      <a:solidFill>
                        <a:srgbClr val="C00000"/>
                      </a:solidFill>
                    </a:endParaRPr>
                  </a:p>
                </p:txBody>
              </p:sp>
            </p:grpSp>
            <p:sp>
              <p:nvSpPr>
                <p:cNvPr id="60" name="TextBox 59"/>
                <p:cNvSpPr txBox="1"/>
                <p:nvPr/>
              </p:nvSpPr>
              <p:spPr>
                <a:xfrm>
                  <a:off x="5078415" y="2434702"/>
                  <a:ext cx="3458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C00000"/>
                      </a:solidFill>
                    </a:rPr>
                    <a:t>4</a:t>
                  </a:r>
                  <a:endParaRPr lang="en-US" b="1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61" name="Straight Connector 60"/>
                <p:cNvCxnSpPr/>
                <p:nvPr/>
              </p:nvCxnSpPr>
              <p:spPr>
                <a:xfrm flipH="1">
                  <a:off x="4902597" y="2761568"/>
                  <a:ext cx="227867" cy="369332"/>
                </a:xfrm>
                <a:prstGeom prst="line">
                  <a:avLst/>
                </a:prstGeom>
                <a:ln w="3492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TextBox 56"/>
              <p:cNvSpPr txBox="1"/>
              <p:nvPr/>
            </p:nvSpPr>
            <p:spPr>
              <a:xfrm>
                <a:off x="1106649" y="5500706"/>
                <a:ext cx="396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5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>
                <a:off x="1101992" y="5126763"/>
                <a:ext cx="156685" cy="369332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Connector 53"/>
            <p:cNvCxnSpPr>
              <a:endCxn id="55" idx="0"/>
            </p:cNvCxnSpPr>
            <p:nvPr/>
          </p:nvCxnSpPr>
          <p:spPr>
            <a:xfrm flipH="1">
              <a:off x="4677466" y="5439018"/>
              <a:ext cx="139810" cy="318535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491373" y="5757553"/>
              <a:ext cx="372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9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67" name="Right Arrow 66"/>
          <p:cNvSpPr/>
          <p:nvPr/>
        </p:nvSpPr>
        <p:spPr>
          <a:xfrm>
            <a:off x="4891053" y="2099796"/>
            <a:ext cx="575344" cy="23272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Arrow 67"/>
          <p:cNvSpPr/>
          <p:nvPr/>
        </p:nvSpPr>
        <p:spPr>
          <a:xfrm rot="4165612">
            <a:off x="6238416" y="4016328"/>
            <a:ext cx="606869" cy="23272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3462384" y="4481551"/>
            <a:ext cx="1576335" cy="1670334"/>
            <a:chOff x="3543562" y="4460789"/>
            <a:chExt cx="1576335" cy="1670334"/>
          </a:xfrm>
        </p:grpSpPr>
        <p:grpSp>
          <p:nvGrpSpPr>
            <p:cNvPr id="70" name="Group 69"/>
            <p:cNvGrpSpPr/>
            <p:nvPr/>
          </p:nvGrpSpPr>
          <p:grpSpPr>
            <a:xfrm>
              <a:off x="3543562" y="4460789"/>
              <a:ext cx="1576335" cy="1670334"/>
              <a:chOff x="555117" y="4191000"/>
              <a:chExt cx="1576335" cy="1670334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555117" y="4191000"/>
                <a:ext cx="1576335" cy="1670334"/>
                <a:chOff x="4738829" y="1825805"/>
                <a:chExt cx="1576335" cy="1670334"/>
              </a:xfrm>
            </p:grpSpPr>
            <p:grpSp>
              <p:nvGrpSpPr>
                <p:cNvPr id="76" name="Group 75"/>
                <p:cNvGrpSpPr/>
                <p:nvPr/>
              </p:nvGrpSpPr>
              <p:grpSpPr>
                <a:xfrm>
                  <a:off x="4738829" y="1825805"/>
                  <a:ext cx="1576335" cy="1670334"/>
                  <a:chOff x="2935534" y="1815837"/>
                  <a:chExt cx="1576335" cy="1670334"/>
                </a:xfrm>
              </p:grpSpPr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3720347" y="1815837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 smtClean="0">
                        <a:solidFill>
                          <a:srgbClr val="C00000"/>
                        </a:solidFill>
                      </a:rPr>
                      <a:t>3</a:t>
                    </a:r>
                    <a:endParaRPr lang="en-US" b="1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80" name="Straight Connector 79"/>
                  <p:cNvCxnSpPr/>
                  <p:nvPr/>
                </p:nvCxnSpPr>
                <p:spPr>
                  <a:xfrm flipH="1">
                    <a:off x="3624102" y="2159532"/>
                    <a:ext cx="139809" cy="263422"/>
                  </a:xfrm>
                  <a:prstGeom prst="line">
                    <a:avLst/>
                  </a:prstGeom>
                  <a:ln w="3492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2935534" y="3116839"/>
                    <a:ext cx="53446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 smtClean="0">
                        <a:solidFill>
                          <a:srgbClr val="C00000"/>
                        </a:solidFill>
                      </a:rPr>
                      <a:t>12</a:t>
                    </a:r>
                    <a:endParaRPr lang="en-US" b="1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82" name="Straight Connector 81"/>
                  <p:cNvCxnSpPr/>
                  <p:nvPr/>
                </p:nvCxnSpPr>
                <p:spPr>
                  <a:xfrm>
                    <a:off x="3960835" y="2153638"/>
                    <a:ext cx="241673" cy="311348"/>
                  </a:xfrm>
                  <a:prstGeom prst="line">
                    <a:avLst/>
                  </a:prstGeom>
                  <a:ln w="3492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4129802" y="2453015"/>
                    <a:ext cx="38206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 smtClean="0">
                        <a:solidFill>
                          <a:srgbClr val="C00000"/>
                        </a:solidFill>
                      </a:rPr>
                      <a:t>4</a:t>
                    </a:r>
                    <a:endParaRPr lang="en-US" b="1" dirty="0">
                      <a:solidFill>
                        <a:srgbClr val="C00000"/>
                      </a:solidFill>
                    </a:endParaRPr>
                  </a:p>
                </p:txBody>
              </p:sp>
            </p:grpSp>
            <p:sp>
              <p:nvSpPr>
                <p:cNvPr id="77" name="TextBox 76"/>
                <p:cNvSpPr txBox="1"/>
                <p:nvPr/>
              </p:nvSpPr>
              <p:spPr>
                <a:xfrm>
                  <a:off x="5163018" y="2443422"/>
                  <a:ext cx="4079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C00000"/>
                      </a:solidFill>
                    </a:rPr>
                    <a:t>5</a:t>
                  </a:r>
                  <a:endParaRPr lang="en-US" b="1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78" name="Straight Connector 77"/>
                <p:cNvCxnSpPr/>
                <p:nvPr/>
              </p:nvCxnSpPr>
              <p:spPr>
                <a:xfrm flipH="1">
                  <a:off x="5072080" y="2757475"/>
                  <a:ext cx="161849" cy="334003"/>
                </a:xfrm>
                <a:prstGeom prst="line">
                  <a:avLst/>
                </a:prstGeom>
                <a:ln w="3492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1197401" y="5468277"/>
                <a:ext cx="372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6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75" name="Straight Connector 74"/>
              <p:cNvCxnSpPr/>
              <p:nvPr/>
            </p:nvCxnSpPr>
            <p:spPr>
              <a:xfrm>
                <a:off x="1194942" y="5152549"/>
                <a:ext cx="144760" cy="272204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Straight Connector 70"/>
            <p:cNvCxnSpPr>
              <a:endCxn id="72" idx="0"/>
            </p:cNvCxnSpPr>
            <p:nvPr/>
          </p:nvCxnSpPr>
          <p:spPr>
            <a:xfrm flipH="1">
              <a:off x="4709375" y="5419531"/>
              <a:ext cx="139810" cy="318535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4523282" y="5738066"/>
              <a:ext cx="372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9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1120829" y="4477458"/>
            <a:ext cx="20604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002060"/>
                </a:solidFill>
              </a:rPr>
              <a:t>Heap we got with N separate inserts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87" name="Freeform 86"/>
          <p:cNvSpPr/>
          <p:nvPr/>
        </p:nvSpPr>
        <p:spPr>
          <a:xfrm>
            <a:off x="1822932" y="2714920"/>
            <a:ext cx="312000" cy="616768"/>
          </a:xfrm>
          <a:custGeom>
            <a:avLst/>
            <a:gdLst>
              <a:gd name="connsiteX0" fmla="*/ 197963 w 358218"/>
              <a:gd name="connsiteY0" fmla="*/ 0 h 585318"/>
              <a:gd name="connsiteX1" fmla="*/ 254523 w 358218"/>
              <a:gd name="connsiteY1" fmla="*/ 47134 h 585318"/>
              <a:gd name="connsiteX2" fmla="*/ 311084 w 358218"/>
              <a:gd name="connsiteY2" fmla="*/ 94268 h 585318"/>
              <a:gd name="connsiteX3" fmla="*/ 348791 w 358218"/>
              <a:gd name="connsiteY3" fmla="*/ 160255 h 585318"/>
              <a:gd name="connsiteX4" fmla="*/ 358218 w 358218"/>
              <a:gd name="connsiteY4" fmla="*/ 188536 h 585318"/>
              <a:gd name="connsiteX5" fmla="*/ 348791 w 358218"/>
              <a:gd name="connsiteY5" fmla="*/ 348791 h 585318"/>
              <a:gd name="connsiteX6" fmla="*/ 339365 w 358218"/>
              <a:gd name="connsiteY6" fmla="*/ 377072 h 585318"/>
              <a:gd name="connsiteX7" fmla="*/ 311084 w 358218"/>
              <a:gd name="connsiteY7" fmla="*/ 395925 h 585318"/>
              <a:gd name="connsiteX8" fmla="*/ 273377 w 358218"/>
              <a:gd name="connsiteY8" fmla="*/ 433633 h 585318"/>
              <a:gd name="connsiteX9" fmla="*/ 226243 w 358218"/>
              <a:gd name="connsiteY9" fmla="*/ 471340 h 585318"/>
              <a:gd name="connsiteX10" fmla="*/ 150828 w 358218"/>
              <a:gd name="connsiteY10" fmla="*/ 537327 h 585318"/>
              <a:gd name="connsiteX11" fmla="*/ 94268 w 358218"/>
              <a:gd name="connsiteY11" fmla="*/ 556181 h 585318"/>
              <a:gd name="connsiteX12" fmla="*/ 65987 w 358218"/>
              <a:gd name="connsiteY12" fmla="*/ 565608 h 585318"/>
              <a:gd name="connsiteX13" fmla="*/ 0 w 358218"/>
              <a:gd name="connsiteY13" fmla="*/ 584461 h 58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58218" h="585318">
                <a:moveTo>
                  <a:pt x="197963" y="0"/>
                </a:moveTo>
                <a:cubicBezTo>
                  <a:pt x="216816" y="15711"/>
                  <a:pt x="236180" y="30829"/>
                  <a:pt x="254523" y="47134"/>
                </a:cubicBezTo>
                <a:cubicBezTo>
                  <a:pt x="308958" y="95521"/>
                  <a:pt x="256293" y="57739"/>
                  <a:pt x="311084" y="94268"/>
                </a:cubicBezTo>
                <a:cubicBezTo>
                  <a:pt x="330020" y="122671"/>
                  <a:pt x="334438" y="126764"/>
                  <a:pt x="348791" y="160255"/>
                </a:cubicBezTo>
                <a:cubicBezTo>
                  <a:pt x="352705" y="169389"/>
                  <a:pt x="355076" y="179109"/>
                  <a:pt x="358218" y="188536"/>
                </a:cubicBezTo>
                <a:cubicBezTo>
                  <a:pt x="355076" y="241954"/>
                  <a:pt x="354115" y="295546"/>
                  <a:pt x="348791" y="348791"/>
                </a:cubicBezTo>
                <a:cubicBezTo>
                  <a:pt x="347802" y="358679"/>
                  <a:pt x="345572" y="369313"/>
                  <a:pt x="339365" y="377072"/>
                </a:cubicBezTo>
                <a:cubicBezTo>
                  <a:pt x="332287" y="385919"/>
                  <a:pt x="320511" y="389641"/>
                  <a:pt x="311084" y="395925"/>
                </a:cubicBezTo>
                <a:cubicBezTo>
                  <a:pt x="290516" y="457628"/>
                  <a:pt x="319082" y="397069"/>
                  <a:pt x="273377" y="433633"/>
                </a:cubicBezTo>
                <a:cubicBezTo>
                  <a:pt x="212463" y="482364"/>
                  <a:pt x="297325" y="447645"/>
                  <a:pt x="226243" y="471340"/>
                </a:cubicBezTo>
                <a:cubicBezTo>
                  <a:pt x="204246" y="504334"/>
                  <a:pt x="197962" y="521615"/>
                  <a:pt x="150828" y="537327"/>
                </a:cubicBezTo>
                <a:lnTo>
                  <a:pt x="94268" y="556181"/>
                </a:lnTo>
                <a:cubicBezTo>
                  <a:pt x="84841" y="559323"/>
                  <a:pt x="74255" y="560096"/>
                  <a:pt x="65987" y="565608"/>
                </a:cubicBezTo>
                <a:cubicBezTo>
                  <a:pt x="27249" y="591433"/>
                  <a:pt x="49036" y="584461"/>
                  <a:pt x="0" y="584461"/>
                </a:cubicBezTo>
              </a:path>
            </a:pathLst>
          </a:custGeom>
          <a:noFill/>
          <a:ln w="31750" cmpd="sng">
            <a:solidFill>
              <a:schemeClr val="tx2">
                <a:lumMod val="60000"/>
                <a:lumOff val="40000"/>
              </a:schemeClr>
            </a:solidFill>
            <a:prstDash val="sysDash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 102"/>
          <p:cNvSpPr/>
          <p:nvPr/>
        </p:nvSpPr>
        <p:spPr>
          <a:xfrm rot="11205314">
            <a:off x="1487788" y="2616774"/>
            <a:ext cx="302121" cy="616768"/>
          </a:xfrm>
          <a:custGeom>
            <a:avLst/>
            <a:gdLst>
              <a:gd name="connsiteX0" fmla="*/ 197963 w 358218"/>
              <a:gd name="connsiteY0" fmla="*/ 0 h 585318"/>
              <a:gd name="connsiteX1" fmla="*/ 254523 w 358218"/>
              <a:gd name="connsiteY1" fmla="*/ 47134 h 585318"/>
              <a:gd name="connsiteX2" fmla="*/ 311084 w 358218"/>
              <a:gd name="connsiteY2" fmla="*/ 94268 h 585318"/>
              <a:gd name="connsiteX3" fmla="*/ 348791 w 358218"/>
              <a:gd name="connsiteY3" fmla="*/ 160255 h 585318"/>
              <a:gd name="connsiteX4" fmla="*/ 358218 w 358218"/>
              <a:gd name="connsiteY4" fmla="*/ 188536 h 585318"/>
              <a:gd name="connsiteX5" fmla="*/ 348791 w 358218"/>
              <a:gd name="connsiteY5" fmla="*/ 348791 h 585318"/>
              <a:gd name="connsiteX6" fmla="*/ 339365 w 358218"/>
              <a:gd name="connsiteY6" fmla="*/ 377072 h 585318"/>
              <a:gd name="connsiteX7" fmla="*/ 311084 w 358218"/>
              <a:gd name="connsiteY7" fmla="*/ 395925 h 585318"/>
              <a:gd name="connsiteX8" fmla="*/ 273377 w 358218"/>
              <a:gd name="connsiteY8" fmla="*/ 433633 h 585318"/>
              <a:gd name="connsiteX9" fmla="*/ 226243 w 358218"/>
              <a:gd name="connsiteY9" fmla="*/ 471340 h 585318"/>
              <a:gd name="connsiteX10" fmla="*/ 150828 w 358218"/>
              <a:gd name="connsiteY10" fmla="*/ 537327 h 585318"/>
              <a:gd name="connsiteX11" fmla="*/ 94268 w 358218"/>
              <a:gd name="connsiteY11" fmla="*/ 556181 h 585318"/>
              <a:gd name="connsiteX12" fmla="*/ 65987 w 358218"/>
              <a:gd name="connsiteY12" fmla="*/ 565608 h 585318"/>
              <a:gd name="connsiteX13" fmla="*/ 0 w 358218"/>
              <a:gd name="connsiteY13" fmla="*/ 584461 h 58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58218" h="585318">
                <a:moveTo>
                  <a:pt x="197963" y="0"/>
                </a:moveTo>
                <a:cubicBezTo>
                  <a:pt x="216816" y="15711"/>
                  <a:pt x="236180" y="30829"/>
                  <a:pt x="254523" y="47134"/>
                </a:cubicBezTo>
                <a:cubicBezTo>
                  <a:pt x="308958" y="95521"/>
                  <a:pt x="256293" y="57739"/>
                  <a:pt x="311084" y="94268"/>
                </a:cubicBezTo>
                <a:cubicBezTo>
                  <a:pt x="330020" y="122671"/>
                  <a:pt x="334438" y="126764"/>
                  <a:pt x="348791" y="160255"/>
                </a:cubicBezTo>
                <a:cubicBezTo>
                  <a:pt x="352705" y="169389"/>
                  <a:pt x="355076" y="179109"/>
                  <a:pt x="358218" y="188536"/>
                </a:cubicBezTo>
                <a:cubicBezTo>
                  <a:pt x="355076" y="241954"/>
                  <a:pt x="354115" y="295546"/>
                  <a:pt x="348791" y="348791"/>
                </a:cubicBezTo>
                <a:cubicBezTo>
                  <a:pt x="347802" y="358679"/>
                  <a:pt x="345572" y="369313"/>
                  <a:pt x="339365" y="377072"/>
                </a:cubicBezTo>
                <a:cubicBezTo>
                  <a:pt x="332287" y="385919"/>
                  <a:pt x="320511" y="389641"/>
                  <a:pt x="311084" y="395925"/>
                </a:cubicBezTo>
                <a:cubicBezTo>
                  <a:pt x="290516" y="457628"/>
                  <a:pt x="319082" y="397069"/>
                  <a:pt x="273377" y="433633"/>
                </a:cubicBezTo>
                <a:cubicBezTo>
                  <a:pt x="212463" y="482364"/>
                  <a:pt x="297325" y="447645"/>
                  <a:pt x="226243" y="471340"/>
                </a:cubicBezTo>
                <a:cubicBezTo>
                  <a:pt x="204246" y="504334"/>
                  <a:pt x="197962" y="521615"/>
                  <a:pt x="150828" y="537327"/>
                </a:cubicBezTo>
                <a:lnTo>
                  <a:pt x="94268" y="556181"/>
                </a:lnTo>
                <a:cubicBezTo>
                  <a:pt x="84841" y="559323"/>
                  <a:pt x="74255" y="560096"/>
                  <a:pt x="65987" y="565608"/>
                </a:cubicBezTo>
                <a:cubicBezTo>
                  <a:pt x="27249" y="591433"/>
                  <a:pt x="49036" y="584461"/>
                  <a:pt x="0" y="584461"/>
                </a:cubicBezTo>
              </a:path>
            </a:pathLst>
          </a:custGeom>
          <a:noFill/>
          <a:ln w="31750" cmpd="sng">
            <a:solidFill>
              <a:schemeClr val="tx2">
                <a:lumMod val="60000"/>
                <a:lumOff val="40000"/>
              </a:schemeClr>
            </a:solidFill>
            <a:prstDash val="sysDash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reeform 103"/>
          <p:cNvSpPr/>
          <p:nvPr/>
        </p:nvSpPr>
        <p:spPr>
          <a:xfrm rot="909629">
            <a:off x="3295539" y="2805316"/>
            <a:ext cx="197500" cy="616768"/>
          </a:xfrm>
          <a:custGeom>
            <a:avLst/>
            <a:gdLst>
              <a:gd name="connsiteX0" fmla="*/ 197963 w 358218"/>
              <a:gd name="connsiteY0" fmla="*/ 0 h 585318"/>
              <a:gd name="connsiteX1" fmla="*/ 254523 w 358218"/>
              <a:gd name="connsiteY1" fmla="*/ 47134 h 585318"/>
              <a:gd name="connsiteX2" fmla="*/ 311084 w 358218"/>
              <a:gd name="connsiteY2" fmla="*/ 94268 h 585318"/>
              <a:gd name="connsiteX3" fmla="*/ 348791 w 358218"/>
              <a:gd name="connsiteY3" fmla="*/ 160255 h 585318"/>
              <a:gd name="connsiteX4" fmla="*/ 358218 w 358218"/>
              <a:gd name="connsiteY4" fmla="*/ 188536 h 585318"/>
              <a:gd name="connsiteX5" fmla="*/ 348791 w 358218"/>
              <a:gd name="connsiteY5" fmla="*/ 348791 h 585318"/>
              <a:gd name="connsiteX6" fmla="*/ 339365 w 358218"/>
              <a:gd name="connsiteY6" fmla="*/ 377072 h 585318"/>
              <a:gd name="connsiteX7" fmla="*/ 311084 w 358218"/>
              <a:gd name="connsiteY7" fmla="*/ 395925 h 585318"/>
              <a:gd name="connsiteX8" fmla="*/ 273377 w 358218"/>
              <a:gd name="connsiteY8" fmla="*/ 433633 h 585318"/>
              <a:gd name="connsiteX9" fmla="*/ 226243 w 358218"/>
              <a:gd name="connsiteY9" fmla="*/ 471340 h 585318"/>
              <a:gd name="connsiteX10" fmla="*/ 150828 w 358218"/>
              <a:gd name="connsiteY10" fmla="*/ 537327 h 585318"/>
              <a:gd name="connsiteX11" fmla="*/ 94268 w 358218"/>
              <a:gd name="connsiteY11" fmla="*/ 556181 h 585318"/>
              <a:gd name="connsiteX12" fmla="*/ 65987 w 358218"/>
              <a:gd name="connsiteY12" fmla="*/ 565608 h 585318"/>
              <a:gd name="connsiteX13" fmla="*/ 0 w 358218"/>
              <a:gd name="connsiteY13" fmla="*/ 584461 h 58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58218" h="585318">
                <a:moveTo>
                  <a:pt x="197963" y="0"/>
                </a:moveTo>
                <a:cubicBezTo>
                  <a:pt x="216816" y="15711"/>
                  <a:pt x="236180" y="30829"/>
                  <a:pt x="254523" y="47134"/>
                </a:cubicBezTo>
                <a:cubicBezTo>
                  <a:pt x="308958" y="95521"/>
                  <a:pt x="256293" y="57739"/>
                  <a:pt x="311084" y="94268"/>
                </a:cubicBezTo>
                <a:cubicBezTo>
                  <a:pt x="330020" y="122671"/>
                  <a:pt x="334438" y="126764"/>
                  <a:pt x="348791" y="160255"/>
                </a:cubicBezTo>
                <a:cubicBezTo>
                  <a:pt x="352705" y="169389"/>
                  <a:pt x="355076" y="179109"/>
                  <a:pt x="358218" y="188536"/>
                </a:cubicBezTo>
                <a:cubicBezTo>
                  <a:pt x="355076" y="241954"/>
                  <a:pt x="354115" y="295546"/>
                  <a:pt x="348791" y="348791"/>
                </a:cubicBezTo>
                <a:cubicBezTo>
                  <a:pt x="347802" y="358679"/>
                  <a:pt x="345572" y="369313"/>
                  <a:pt x="339365" y="377072"/>
                </a:cubicBezTo>
                <a:cubicBezTo>
                  <a:pt x="332287" y="385919"/>
                  <a:pt x="320511" y="389641"/>
                  <a:pt x="311084" y="395925"/>
                </a:cubicBezTo>
                <a:cubicBezTo>
                  <a:pt x="290516" y="457628"/>
                  <a:pt x="319082" y="397069"/>
                  <a:pt x="273377" y="433633"/>
                </a:cubicBezTo>
                <a:cubicBezTo>
                  <a:pt x="212463" y="482364"/>
                  <a:pt x="297325" y="447645"/>
                  <a:pt x="226243" y="471340"/>
                </a:cubicBezTo>
                <a:cubicBezTo>
                  <a:pt x="204246" y="504334"/>
                  <a:pt x="197962" y="521615"/>
                  <a:pt x="150828" y="537327"/>
                </a:cubicBezTo>
                <a:lnTo>
                  <a:pt x="94268" y="556181"/>
                </a:lnTo>
                <a:cubicBezTo>
                  <a:pt x="84841" y="559323"/>
                  <a:pt x="74255" y="560096"/>
                  <a:pt x="65987" y="565608"/>
                </a:cubicBezTo>
                <a:cubicBezTo>
                  <a:pt x="27249" y="591433"/>
                  <a:pt x="49036" y="584461"/>
                  <a:pt x="0" y="584461"/>
                </a:cubicBezTo>
              </a:path>
            </a:pathLst>
          </a:custGeom>
          <a:noFill/>
          <a:ln w="31750" cmpd="sng">
            <a:solidFill>
              <a:schemeClr val="tx2">
                <a:lumMod val="60000"/>
                <a:lumOff val="40000"/>
              </a:schemeClr>
            </a:solidFill>
            <a:prstDash val="sysDash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reeform 104"/>
          <p:cNvSpPr/>
          <p:nvPr/>
        </p:nvSpPr>
        <p:spPr>
          <a:xfrm rot="12010837">
            <a:off x="2880211" y="2619377"/>
            <a:ext cx="285296" cy="616768"/>
          </a:xfrm>
          <a:custGeom>
            <a:avLst/>
            <a:gdLst>
              <a:gd name="connsiteX0" fmla="*/ 197963 w 358218"/>
              <a:gd name="connsiteY0" fmla="*/ 0 h 585318"/>
              <a:gd name="connsiteX1" fmla="*/ 254523 w 358218"/>
              <a:gd name="connsiteY1" fmla="*/ 47134 h 585318"/>
              <a:gd name="connsiteX2" fmla="*/ 311084 w 358218"/>
              <a:gd name="connsiteY2" fmla="*/ 94268 h 585318"/>
              <a:gd name="connsiteX3" fmla="*/ 348791 w 358218"/>
              <a:gd name="connsiteY3" fmla="*/ 160255 h 585318"/>
              <a:gd name="connsiteX4" fmla="*/ 358218 w 358218"/>
              <a:gd name="connsiteY4" fmla="*/ 188536 h 585318"/>
              <a:gd name="connsiteX5" fmla="*/ 348791 w 358218"/>
              <a:gd name="connsiteY5" fmla="*/ 348791 h 585318"/>
              <a:gd name="connsiteX6" fmla="*/ 339365 w 358218"/>
              <a:gd name="connsiteY6" fmla="*/ 377072 h 585318"/>
              <a:gd name="connsiteX7" fmla="*/ 311084 w 358218"/>
              <a:gd name="connsiteY7" fmla="*/ 395925 h 585318"/>
              <a:gd name="connsiteX8" fmla="*/ 273377 w 358218"/>
              <a:gd name="connsiteY8" fmla="*/ 433633 h 585318"/>
              <a:gd name="connsiteX9" fmla="*/ 226243 w 358218"/>
              <a:gd name="connsiteY9" fmla="*/ 471340 h 585318"/>
              <a:gd name="connsiteX10" fmla="*/ 150828 w 358218"/>
              <a:gd name="connsiteY10" fmla="*/ 537327 h 585318"/>
              <a:gd name="connsiteX11" fmla="*/ 94268 w 358218"/>
              <a:gd name="connsiteY11" fmla="*/ 556181 h 585318"/>
              <a:gd name="connsiteX12" fmla="*/ 65987 w 358218"/>
              <a:gd name="connsiteY12" fmla="*/ 565608 h 585318"/>
              <a:gd name="connsiteX13" fmla="*/ 0 w 358218"/>
              <a:gd name="connsiteY13" fmla="*/ 584461 h 58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58218" h="585318">
                <a:moveTo>
                  <a:pt x="197963" y="0"/>
                </a:moveTo>
                <a:cubicBezTo>
                  <a:pt x="216816" y="15711"/>
                  <a:pt x="236180" y="30829"/>
                  <a:pt x="254523" y="47134"/>
                </a:cubicBezTo>
                <a:cubicBezTo>
                  <a:pt x="308958" y="95521"/>
                  <a:pt x="256293" y="57739"/>
                  <a:pt x="311084" y="94268"/>
                </a:cubicBezTo>
                <a:cubicBezTo>
                  <a:pt x="330020" y="122671"/>
                  <a:pt x="334438" y="126764"/>
                  <a:pt x="348791" y="160255"/>
                </a:cubicBezTo>
                <a:cubicBezTo>
                  <a:pt x="352705" y="169389"/>
                  <a:pt x="355076" y="179109"/>
                  <a:pt x="358218" y="188536"/>
                </a:cubicBezTo>
                <a:cubicBezTo>
                  <a:pt x="355076" y="241954"/>
                  <a:pt x="354115" y="295546"/>
                  <a:pt x="348791" y="348791"/>
                </a:cubicBezTo>
                <a:cubicBezTo>
                  <a:pt x="347802" y="358679"/>
                  <a:pt x="345572" y="369313"/>
                  <a:pt x="339365" y="377072"/>
                </a:cubicBezTo>
                <a:cubicBezTo>
                  <a:pt x="332287" y="385919"/>
                  <a:pt x="320511" y="389641"/>
                  <a:pt x="311084" y="395925"/>
                </a:cubicBezTo>
                <a:cubicBezTo>
                  <a:pt x="290516" y="457628"/>
                  <a:pt x="319082" y="397069"/>
                  <a:pt x="273377" y="433633"/>
                </a:cubicBezTo>
                <a:cubicBezTo>
                  <a:pt x="212463" y="482364"/>
                  <a:pt x="297325" y="447645"/>
                  <a:pt x="226243" y="471340"/>
                </a:cubicBezTo>
                <a:cubicBezTo>
                  <a:pt x="204246" y="504334"/>
                  <a:pt x="197962" y="521615"/>
                  <a:pt x="150828" y="537327"/>
                </a:cubicBezTo>
                <a:lnTo>
                  <a:pt x="94268" y="556181"/>
                </a:lnTo>
                <a:cubicBezTo>
                  <a:pt x="84841" y="559323"/>
                  <a:pt x="74255" y="560096"/>
                  <a:pt x="65987" y="565608"/>
                </a:cubicBezTo>
                <a:cubicBezTo>
                  <a:pt x="27249" y="591433"/>
                  <a:pt x="49036" y="584461"/>
                  <a:pt x="0" y="584461"/>
                </a:cubicBezTo>
              </a:path>
            </a:pathLst>
          </a:custGeom>
          <a:noFill/>
          <a:ln w="31750" cmpd="sng">
            <a:solidFill>
              <a:schemeClr val="tx2">
                <a:lumMod val="60000"/>
                <a:lumOff val="40000"/>
              </a:schemeClr>
            </a:solidFill>
            <a:prstDash val="sysDash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105"/>
          <p:cNvSpPr/>
          <p:nvPr/>
        </p:nvSpPr>
        <p:spPr>
          <a:xfrm rot="18755149">
            <a:off x="6711319" y="1867731"/>
            <a:ext cx="312000" cy="616768"/>
          </a:xfrm>
          <a:custGeom>
            <a:avLst/>
            <a:gdLst>
              <a:gd name="connsiteX0" fmla="*/ 197963 w 358218"/>
              <a:gd name="connsiteY0" fmla="*/ 0 h 585318"/>
              <a:gd name="connsiteX1" fmla="*/ 254523 w 358218"/>
              <a:gd name="connsiteY1" fmla="*/ 47134 h 585318"/>
              <a:gd name="connsiteX2" fmla="*/ 311084 w 358218"/>
              <a:gd name="connsiteY2" fmla="*/ 94268 h 585318"/>
              <a:gd name="connsiteX3" fmla="*/ 348791 w 358218"/>
              <a:gd name="connsiteY3" fmla="*/ 160255 h 585318"/>
              <a:gd name="connsiteX4" fmla="*/ 358218 w 358218"/>
              <a:gd name="connsiteY4" fmla="*/ 188536 h 585318"/>
              <a:gd name="connsiteX5" fmla="*/ 348791 w 358218"/>
              <a:gd name="connsiteY5" fmla="*/ 348791 h 585318"/>
              <a:gd name="connsiteX6" fmla="*/ 339365 w 358218"/>
              <a:gd name="connsiteY6" fmla="*/ 377072 h 585318"/>
              <a:gd name="connsiteX7" fmla="*/ 311084 w 358218"/>
              <a:gd name="connsiteY7" fmla="*/ 395925 h 585318"/>
              <a:gd name="connsiteX8" fmla="*/ 273377 w 358218"/>
              <a:gd name="connsiteY8" fmla="*/ 433633 h 585318"/>
              <a:gd name="connsiteX9" fmla="*/ 226243 w 358218"/>
              <a:gd name="connsiteY9" fmla="*/ 471340 h 585318"/>
              <a:gd name="connsiteX10" fmla="*/ 150828 w 358218"/>
              <a:gd name="connsiteY10" fmla="*/ 537327 h 585318"/>
              <a:gd name="connsiteX11" fmla="*/ 94268 w 358218"/>
              <a:gd name="connsiteY11" fmla="*/ 556181 h 585318"/>
              <a:gd name="connsiteX12" fmla="*/ 65987 w 358218"/>
              <a:gd name="connsiteY12" fmla="*/ 565608 h 585318"/>
              <a:gd name="connsiteX13" fmla="*/ 0 w 358218"/>
              <a:gd name="connsiteY13" fmla="*/ 584461 h 58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58218" h="585318">
                <a:moveTo>
                  <a:pt x="197963" y="0"/>
                </a:moveTo>
                <a:cubicBezTo>
                  <a:pt x="216816" y="15711"/>
                  <a:pt x="236180" y="30829"/>
                  <a:pt x="254523" y="47134"/>
                </a:cubicBezTo>
                <a:cubicBezTo>
                  <a:pt x="308958" y="95521"/>
                  <a:pt x="256293" y="57739"/>
                  <a:pt x="311084" y="94268"/>
                </a:cubicBezTo>
                <a:cubicBezTo>
                  <a:pt x="330020" y="122671"/>
                  <a:pt x="334438" y="126764"/>
                  <a:pt x="348791" y="160255"/>
                </a:cubicBezTo>
                <a:cubicBezTo>
                  <a:pt x="352705" y="169389"/>
                  <a:pt x="355076" y="179109"/>
                  <a:pt x="358218" y="188536"/>
                </a:cubicBezTo>
                <a:cubicBezTo>
                  <a:pt x="355076" y="241954"/>
                  <a:pt x="354115" y="295546"/>
                  <a:pt x="348791" y="348791"/>
                </a:cubicBezTo>
                <a:cubicBezTo>
                  <a:pt x="347802" y="358679"/>
                  <a:pt x="345572" y="369313"/>
                  <a:pt x="339365" y="377072"/>
                </a:cubicBezTo>
                <a:cubicBezTo>
                  <a:pt x="332287" y="385919"/>
                  <a:pt x="320511" y="389641"/>
                  <a:pt x="311084" y="395925"/>
                </a:cubicBezTo>
                <a:cubicBezTo>
                  <a:pt x="290516" y="457628"/>
                  <a:pt x="319082" y="397069"/>
                  <a:pt x="273377" y="433633"/>
                </a:cubicBezTo>
                <a:cubicBezTo>
                  <a:pt x="212463" y="482364"/>
                  <a:pt x="297325" y="447645"/>
                  <a:pt x="226243" y="471340"/>
                </a:cubicBezTo>
                <a:cubicBezTo>
                  <a:pt x="204246" y="504334"/>
                  <a:pt x="197962" y="521615"/>
                  <a:pt x="150828" y="537327"/>
                </a:cubicBezTo>
                <a:lnTo>
                  <a:pt x="94268" y="556181"/>
                </a:lnTo>
                <a:cubicBezTo>
                  <a:pt x="84841" y="559323"/>
                  <a:pt x="74255" y="560096"/>
                  <a:pt x="65987" y="565608"/>
                </a:cubicBezTo>
                <a:cubicBezTo>
                  <a:pt x="27249" y="591433"/>
                  <a:pt x="49036" y="584461"/>
                  <a:pt x="0" y="584461"/>
                </a:cubicBezTo>
              </a:path>
            </a:pathLst>
          </a:custGeom>
          <a:noFill/>
          <a:ln w="31750" cmpd="sng">
            <a:solidFill>
              <a:schemeClr val="tx2">
                <a:lumMod val="60000"/>
                <a:lumOff val="40000"/>
              </a:schemeClr>
            </a:solidFill>
            <a:prstDash val="sysDash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eeform 106"/>
          <p:cNvSpPr/>
          <p:nvPr/>
        </p:nvSpPr>
        <p:spPr>
          <a:xfrm rot="7631248">
            <a:off x="6478327" y="2219192"/>
            <a:ext cx="285296" cy="504424"/>
          </a:xfrm>
          <a:custGeom>
            <a:avLst/>
            <a:gdLst>
              <a:gd name="connsiteX0" fmla="*/ 197963 w 358218"/>
              <a:gd name="connsiteY0" fmla="*/ 0 h 585318"/>
              <a:gd name="connsiteX1" fmla="*/ 254523 w 358218"/>
              <a:gd name="connsiteY1" fmla="*/ 47134 h 585318"/>
              <a:gd name="connsiteX2" fmla="*/ 311084 w 358218"/>
              <a:gd name="connsiteY2" fmla="*/ 94268 h 585318"/>
              <a:gd name="connsiteX3" fmla="*/ 348791 w 358218"/>
              <a:gd name="connsiteY3" fmla="*/ 160255 h 585318"/>
              <a:gd name="connsiteX4" fmla="*/ 358218 w 358218"/>
              <a:gd name="connsiteY4" fmla="*/ 188536 h 585318"/>
              <a:gd name="connsiteX5" fmla="*/ 348791 w 358218"/>
              <a:gd name="connsiteY5" fmla="*/ 348791 h 585318"/>
              <a:gd name="connsiteX6" fmla="*/ 339365 w 358218"/>
              <a:gd name="connsiteY6" fmla="*/ 377072 h 585318"/>
              <a:gd name="connsiteX7" fmla="*/ 311084 w 358218"/>
              <a:gd name="connsiteY7" fmla="*/ 395925 h 585318"/>
              <a:gd name="connsiteX8" fmla="*/ 273377 w 358218"/>
              <a:gd name="connsiteY8" fmla="*/ 433633 h 585318"/>
              <a:gd name="connsiteX9" fmla="*/ 226243 w 358218"/>
              <a:gd name="connsiteY9" fmla="*/ 471340 h 585318"/>
              <a:gd name="connsiteX10" fmla="*/ 150828 w 358218"/>
              <a:gd name="connsiteY10" fmla="*/ 537327 h 585318"/>
              <a:gd name="connsiteX11" fmla="*/ 94268 w 358218"/>
              <a:gd name="connsiteY11" fmla="*/ 556181 h 585318"/>
              <a:gd name="connsiteX12" fmla="*/ 65987 w 358218"/>
              <a:gd name="connsiteY12" fmla="*/ 565608 h 585318"/>
              <a:gd name="connsiteX13" fmla="*/ 0 w 358218"/>
              <a:gd name="connsiteY13" fmla="*/ 584461 h 58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58218" h="585318">
                <a:moveTo>
                  <a:pt x="197963" y="0"/>
                </a:moveTo>
                <a:cubicBezTo>
                  <a:pt x="216816" y="15711"/>
                  <a:pt x="236180" y="30829"/>
                  <a:pt x="254523" y="47134"/>
                </a:cubicBezTo>
                <a:cubicBezTo>
                  <a:pt x="308958" y="95521"/>
                  <a:pt x="256293" y="57739"/>
                  <a:pt x="311084" y="94268"/>
                </a:cubicBezTo>
                <a:cubicBezTo>
                  <a:pt x="330020" y="122671"/>
                  <a:pt x="334438" y="126764"/>
                  <a:pt x="348791" y="160255"/>
                </a:cubicBezTo>
                <a:cubicBezTo>
                  <a:pt x="352705" y="169389"/>
                  <a:pt x="355076" y="179109"/>
                  <a:pt x="358218" y="188536"/>
                </a:cubicBezTo>
                <a:cubicBezTo>
                  <a:pt x="355076" y="241954"/>
                  <a:pt x="354115" y="295546"/>
                  <a:pt x="348791" y="348791"/>
                </a:cubicBezTo>
                <a:cubicBezTo>
                  <a:pt x="347802" y="358679"/>
                  <a:pt x="345572" y="369313"/>
                  <a:pt x="339365" y="377072"/>
                </a:cubicBezTo>
                <a:cubicBezTo>
                  <a:pt x="332287" y="385919"/>
                  <a:pt x="320511" y="389641"/>
                  <a:pt x="311084" y="395925"/>
                </a:cubicBezTo>
                <a:cubicBezTo>
                  <a:pt x="290516" y="457628"/>
                  <a:pt x="319082" y="397069"/>
                  <a:pt x="273377" y="433633"/>
                </a:cubicBezTo>
                <a:cubicBezTo>
                  <a:pt x="212463" y="482364"/>
                  <a:pt x="297325" y="447645"/>
                  <a:pt x="226243" y="471340"/>
                </a:cubicBezTo>
                <a:cubicBezTo>
                  <a:pt x="204246" y="504334"/>
                  <a:pt x="197962" y="521615"/>
                  <a:pt x="150828" y="537327"/>
                </a:cubicBezTo>
                <a:lnTo>
                  <a:pt x="94268" y="556181"/>
                </a:lnTo>
                <a:cubicBezTo>
                  <a:pt x="84841" y="559323"/>
                  <a:pt x="74255" y="560096"/>
                  <a:pt x="65987" y="565608"/>
                </a:cubicBezTo>
                <a:cubicBezTo>
                  <a:pt x="27249" y="591433"/>
                  <a:pt x="49036" y="584461"/>
                  <a:pt x="0" y="584461"/>
                </a:cubicBezTo>
              </a:path>
            </a:pathLst>
          </a:custGeom>
          <a:noFill/>
          <a:ln w="31750" cmpd="sng">
            <a:solidFill>
              <a:schemeClr val="tx2">
                <a:lumMod val="60000"/>
                <a:lumOff val="40000"/>
              </a:schemeClr>
            </a:solidFill>
            <a:prstDash val="sysDash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0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0" grpId="0" animBg="1"/>
      <p:bldP spid="108" grpId="0" animBg="1"/>
      <p:bldP spid="84" grpId="0" animBg="1"/>
      <p:bldP spid="21" grpId="0" animBg="1"/>
      <p:bldP spid="67" grpId="0" animBg="1"/>
      <p:bldP spid="68" grpId="0" animBg="1"/>
      <p:bldP spid="85" grpId="0"/>
      <p:bldP spid="87" grpId="0" animBg="1"/>
      <p:bldP spid="103" grpId="0" animBg="1"/>
      <p:bldP spid="104" grpId="0" animBg="1"/>
      <p:bldP spid="105" grpId="0" animBg="1"/>
      <p:bldP spid="106" grpId="0" animBg="1"/>
      <p:bldP spid="10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Oval 116"/>
          <p:cNvSpPr/>
          <p:nvPr/>
        </p:nvSpPr>
        <p:spPr>
          <a:xfrm>
            <a:off x="5387721" y="5070384"/>
            <a:ext cx="484338" cy="52961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 cmpd="sng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6255874" y="1732438"/>
            <a:ext cx="484338" cy="52961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mpd="sng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258676" y="2314279"/>
            <a:ext cx="484338" cy="52961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mpd="sng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1701292" y="2354093"/>
            <a:ext cx="484338" cy="52961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mpd="sng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Bubble </a:t>
            </a:r>
            <a:r>
              <a:rPr lang="en-US" sz="4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r>
              <a:rPr lang="en-US" sz="40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own in Build</a:t>
            </a:r>
            <a:endParaRPr lang="en-US" sz="40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67219" y="1828800"/>
            <a:ext cx="1679800" cy="1674427"/>
            <a:chOff x="3440097" y="4460789"/>
            <a:chExt cx="1679800" cy="1674427"/>
          </a:xfrm>
        </p:grpSpPr>
        <p:grpSp>
          <p:nvGrpSpPr>
            <p:cNvPr id="6" name="Group 5"/>
            <p:cNvGrpSpPr/>
            <p:nvPr/>
          </p:nvGrpSpPr>
          <p:grpSpPr>
            <a:xfrm>
              <a:off x="3440097" y="4460789"/>
              <a:ext cx="1679800" cy="1674427"/>
              <a:chOff x="451652" y="4191000"/>
              <a:chExt cx="1679800" cy="1674427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451652" y="4191000"/>
                <a:ext cx="1679800" cy="1674427"/>
                <a:chOff x="4635364" y="1825805"/>
                <a:chExt cx="1679800" cy="1674427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4635364" y="1825805"/>
                  <a:ext cx="1679800" cy="1674427"/>
                  <a:chOff x="2832069" y="1815837"/>
                  <a:chExt cx="1679800" cy="1674427"/>
                </a:xfrm>
              </p:grpSpPr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3628851" y="1815837"/>
                    <a:ext cx="55311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 smtClean="0">
                        <a:solidFill>
                          <a:srgbClr val="C00000"/>
                        </a:solidFill>
                      </a:rPr>
                      <a:t>16</a:t>
                    </a:r>
                    <a:endParaRPr lang="en-US" b="1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16" name="Straight Connector 15"/>
                  <p:cNvCxnSpPr/>
                  <p:nvPr/>
                </p:nvCxnSpPr>
                <p:spPr>
                  <a:xfrm flipH="1">
                    <a:off x="3575359" y="2142228"/>
                    <a:ext cx="203003" cy="310787"/>
                  </a:xfrm>
                  <a:prstGeom prst="line">
                    <a:avLst/>
                  </a:prstGeom>
                  <a:ln w="3492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2832069" y="3120932"/>
                    <a:ext cx="4217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 smtClean="0">
                        <a:solidFill>
                          <a:srgbClr val="C00000"/>
                        </a:solidFill>
                      </a:rPr>
                      <a:t>4</a:t>
                    </a:r>
                    <a:endParaRPr lang="en-US" b="1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3960835" y="2153638"/>
                    <a:ext cx="241673" cy="311348"/>
                  </a:xfrm>
                  <a:prstGeom prst="line">
                    <a:avLst/>
                  </a:prstGeom>
                  <a:ln w="3492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129802" y="2453015"/>
                    <a:ext cx="38206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 smtClean="0">
                        <a:solidFill>
                          <a:srgbClr val="C00000"/>
                        </a:solidFill>
                      </a:rPr>
                      <a:t>9</a:t>
                    </a:r>
                    <a:endParaRPr lang="en-US" b="1" dirty="0">
                      <a:solidFill>
                        <a:srgbClr val="C00000"/>
                      </a:solidFill>
                    </a:endParaRPr>
                  </a:p>
                </p:txBody>
              </p:sp>
            </p:grpSp>
            <p:sp>
              <p:nvSpPr>
                <p:cNvPr id="13" name="TextBox 12"/>
                <p:cNvSpPr txBox="1"/>
                <p:nvPr/>
              </p:nvSpPr>
              <p:spPr>
                <a:xfrm>
                  <a:off x="4948948" y="2425472"/>
                  <a:ext cx="4989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C00000"/>
                      </a:solidFill>
                    </a:rPr>
                    <a:t>12</a:t>
                  </a:r>
                  <a:endParaRPr lang="en-US" b="1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14" name="Straight Connector 13"/>
                <p:cNvCxnSpPr/>
                <p:nvPr/>
              </p:nvCxnSpPr>
              <p:spPr>
                <a:xfrm flipH="1">
                  <a:off x="4902597" y="2761568"/>
                  <a:ext cx="227867" cy="369332"/>
                </a:xfrm>
                <a:prstGeom prst="line">
                  <a:avLst/>
                </a:prstGeom>
                <a:ln w="3492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TextBox 9"/>
              <p:cNvSpPr txBox="1"/>
              <p:nvPr/>
            </p:nvSpPr>
            <p:spPr>
              <a:xfrm>
                <a:off x="1117617" y="5480639"/>
                <a:ext cx="372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5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1101992" y="5126763"/>
                <a:ext cx="156685" cy="369332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/>
            <p:cNvCxnSpPr>
              <a:endCxn id="8" idx="0"/>
            </p:cNvCxnSpPr>
            <p:nvPr/>
          </p:nvCxnSpPr>
          <p:spPr>
            <a:xfrm flipH="1">
              <a:off x="4677466" y="5439018"/>
              <a:ext cx="139810" cy="318535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1373" y="5757553"/>
              <a:ext cx="372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3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14627" y="1350811"/>
            <a:ext cx="198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Initial tree form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2438400" y="1985186"/>
            <a:ext cx="575344" cy="23272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899334" y="1839697"/>
            <a:ext cx="1679800" cy="1663530"/>
            <a:chOff x="3440097" y="4471686"/>
            <a:chExt cx="1679800" cy="1663530"/>
          </a:xfrm>
        </p:grpSpPr>
        <p:grpSp>
          <p:nvGrpSpPr>
            <p:cNvPr id="23" name="Group 22"/>
            <p:cNvGrpSpPr/>
            <p:nvPr/>
          </p:nvGrpSpPr>
          <p:grpSpPr>
            <a:xfrm>
              <a:off x="3440097" y="4471686"/>
              <a:ext cx="1679800" cy="1663530"/>
              <a:chOff x="451652" y="4201897"/>
              <a:chExt cx="1679800" cy="1663530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451652" y="4201897"/>
                <a:ext cx="1679800" cy="1663530"/>
                <a:chOff x="4635364" y="1836702"/>
                <a:chExt cx="1679800" cy="1663530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4635364" y="1836702"/>
                  <a:ext cx="1679800" cy="1663530"/>
                  <a:chOff x="2832069" y="1826734"/>
                  <a:chExt cx="1679800" cy="1663530"/>
                </a:xfrm>
              </p:grpSpPr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3615912" y="1826734"/>
                    <a:ext cx="4821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 smtClean="0">
                        <a:solidFill>
                          <a:srgbClr val="C00000"/>
                        </a:solidFill>
                      </a:rPr>
                      <a:t>16</a:t>
                    </a:r>
                    <a:endParaRPr lang="en-US" b="1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33" name="Straight Connector 32"/>
                  <p:cNvCxnSpPr/>
                  <p:nvPr/>
                </p:nvCxnSpPr>
                <p:spPr>
                  <a:xfrm flipH="1">
                    <a:off x="3575359" y="2142228"/>
                    <a:ext cx="203003" cy="310787"/>
                  </a:xfrm>
                  <a:prstGeom prst="line">
                    <a:avLst/>
                  </a:prstGeom>
                  <a:ln w="3492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832069" y="3120932"/>
                    <a:ext cx="4217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 smtClean="0">
                        <a:solidFill>
                          <a:srgbClr val="C00000"/>
                        </a:solidFill>
                      </a:rPr>
                      <a:t>4</a:t>
                    </a:r>
                    <a:endParaRPr lang="en-US" b="1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35" name="Straight Connector 34"/>
                  <p:cNvCxnSpPr/>
                  <p:nvPr/>
                </p:nvCxnSpPr>
                <p:spPr>
                  <a:xfrm>
                    <a:off x="3960835" y="2153638"/>
                    <a:ext cx="241673" cy="311348"/>
                  </a:xfrm>
                  <a:prstGeom prst="line">
                    <a:avLst/>
                  </a:prstGeom>
                  <a:ln w="3492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4129802" y="2453015"/>
                    <a:ext cx="38206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 smtClean="0">
                        <a:solidFill>
                          <a:srgbClr val="C00000"/>
                        </a:solidFill>
                      </a:rPr>
                      <a:t>3</a:t>
                    </a:r>
                    <a:endParaRPr lang="en-US" b="1" dirty="0">
                      <a:solidFill>
                        <a:srgbClr val="C00000"/>
                      </a:solidFill>
                    </a:endParaRPr>
                  </a:p>
                </p:txBody>
              </p:sp>
            </p:grpSp>
            <p:sp>
              <p:nvSpPr>
                <p:cNvPr id="30" name="TextBox 29"/>
                <p:cNvSpPr txBox="1"/>
                <p:nvPr/>
              </p:nvSpPr>
              <p:spPr>
                <a:xfrm>
                  <a:off x="4948948" y="2425472"/>
                  <a:ext cx="4989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C00000"/>
                      </a:solidFill>
                    </a:rPr>
                    <a:t>12</a:t>
                  </a:r>
                  <a:endParaRPr lang="en-US" b="1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 flipH="1">
                  <a:off x="4902597" y="2761568"/>
                  <a:ext cx="227867" cy="369332"/>
                </a:xfrm>
                <a:prstGeom prst="line">
                  <a:avLst/>
                </a:prstGeom>
                <a:ln w="3492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TextBox 26"/>
              <p:cNvSpPr txBox="1"/>
              <p:nvPr/>
            </p:nvSpPr>
            <p:spPr>
              <a:xfrm>
                <a:off x="1117617" y="5480639"/>
                <a:ext cx="372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5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1101992" y="5126763"/>
                <a:ext cx="156685" cy="369332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Connector 23"/>
            <p:cNvCxnSpPr>
              <a:endCxn id="25" idx="0"/>
            </p:cNvCxnSpPr>
            <p:nvPr/>
          </p:nvCxnSpPr>
          <p:spPr>
            <a:xfrm flipH="1">
              <a:off x="4677466" y="5439018"/>
              <a:ext cx="139810" cy="318535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491373" y="5757553"/>
              <a:ext cx="372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9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445549" y="1814281"/>
            <a:ext cx="1679800" cy="1688946"/>
            <a:chOff x="3440097" y="4446270"/>
            <a:chExt cx="1679800" cy="1688946"/>
          </a:xfrm>
        </p:grpSpPr>
        <p:grpSp>
          <p:nvGrpSpPr>
            <p:cNvPr id="38" name="Group 37"/>
            <p:cNvGrpSpPr/>
            <p:nvPr/>
          </p:nvGrpSpPr>
          <p:grpSpPr>
            <a:xfrm>
              <a:off x="3440097" y="4446270"/>
              <a:ext cx="1679800" cy="1688946"/>
              <a:chOff x="451652" y="4176481"/>
              <a:chExt cx="1679800" cy="1688946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451652" y="4176481"/>
                <a:ext cx="1679800" cy="1688946"/>
                <a:chOff x="4635364" y="1811286"/>
                <a:chExt cx="1679800" cy="1688946"/>
              </a:xfrm>
            </p:grpSpPr>
            <p:grpSp>
              <p:nvGrpSpPr>
                <p:cNvPr id="44" name="Group 43"/>
                <p:cNvGrpSpPr/>
                <p:nvPr/>
              </p:nvGrpSpPr>
              <p:grpSpPr>
                <a:xfrm>
                  <a:off x="4635364" y="1811286"/>
                  <a:ext cx="1679800" cy="1688946"/>
                  <a:chOff x="2832069" y="1801318"/>
                  <a:chExt cx="1679800" cy="1688946"/>
                </a:xfrm>
              </p:grpSpPr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3627619" y="1801318"/>
                    <a:ext cx="4821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 smtClean="0">
                        <a:solidFill>
                          <a:srgbClr val="C00000"/>
                        </a:solidFill>
                      </a:rPr>
                      <a:t>16</a:t>
                    </a:r>
                    <a:endParaRPr lang="en-US" b="1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48" name="Straight Connector 47"/>
                  <p:cNvCxnSpPr/>
                  <p:nvPr/>
                </p:nvCxnSpPr>
                <p:spPr>
                  <a:xfrm flipH="1">
                    <a:off x="3575359" y="2142228"/>
                    <a:ext cx="203003" cy="310787"/>
                  </a:xfrm>
                  <a:prstGeom prst="line">
                    <a:avLst/>
                  </a:prstGeom>
                  <a:ln w="3492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2832069" y="3120932"/>
                    <a:ext cx="4951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 smtClean="0">
                        <a:solidFill>
                          <a:srgbClr val="C00000"/>
                        </a:solidFill>
                      </a:rPr>
                      <a:t>12</a:t>
                    </a:r>
                    <a:endParaRPr lang="en-US" b="1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3960835" y="2153638"/>
                    <a:ext cx="241673" cy="311348"/>
                  </a:xfrm>
                  <a:prstGeom prst="line">
                    <a:avLst/>
                  </a:prstGeom>
                  <a:ln w="3492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4129802" y="2453015"/>
                    <a:ext cx="38206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 smtClean="0">
                        <a:solidFill>
                          <a:srgbClr val="C00000"/>
                        </a:solidFill>
                      </a:rPr>
                      <a:t>3</a:t>
                    </a:r>
                    <a:endParaRPr lang="en-US" b="1" dirty="0">
                      <a:solidFill>
                        <a:srgbClr val="C00000"/>
                      </a:solidFill>
                    </a:endParaRPr>
                  </a:p>
                </p:txBody>
              </p:sp>
            </p:grpSp>
            <p:sp>
              <p:nvSpPr>
                <p:cNvPr id="45" name="TextBox 44"/>
                <p:cNvSpPr txBox="1"/>
                <p:nvPr/>
              </p:nvSpPr>
              <p:spPr>
                <a:xfrm>
                  <a:off x="5078415" y="2434702"/>
                  <a:ext cx="3458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C00000"/>
                      </a:solidFill>
                    </a:rPr>
                    <a:t>4</a:t>
                  </a:r>
                  <a:endParaRPr lang="en-US" b="1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46" name="Straight Connector 45"/>
                <p:cNvCxnSpPr/>
                <p:nvPr/>
              </p:nvCxnSpPr>
              <p:spPr>
                <a:xfrm flipH="1">
                  <a:off x="4902597" y="2761568"/>
                  <a:ext cx="227867" cy="369332"/>
                </a:xfrm>
                <a:prstGeom prst="line">
                  <a:avLst/>
                </a:prstGeom>
                <a:ln w="3492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TextBox 41"/>
              <p:cNvSpPr txBox="1"/>
              <p:nvPr/>
            </p:nvSpPr>
            <p:spPr>
              <a:xfrm>
                <a:off x="1106649" y="5469675"/>
                <a:ext cx="396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5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1101992" y="5126763"/>
                <a:ext cx="156685" cy="369332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/>
            <p:cNvCxnSpPr>
              <a:endCxn id="40" idx="0"/>
            </p:cNvCxnSpPr>
            <p:nvPr/>
          </p:nvCxnSpPr>
          <p:spPr>
            <a:xfrm flipH="1">
              <a:off x="4677466" y="5439018"/>
              <a:ext cx="139810" cy="318535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491373" y="5757553"/>
              <a:ext cx="372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9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164142" y="4523286"/>
            <a:ext cx="1747159" cy="1679038"/>
            <a:chOff x="3440097" y="4460789"/>
            <a:chExt cx="1747159" cy="1679038"/>
          </a:xfrm>
        </p:grpSpPr>
        <p:grpSp>
          <p:nvGrpSpPr>
            <p:cNvPr id="53" name="Group 52"/>
            <p:cNvGrpSpPr/>
            <p:nvPr/>
          </p:nvGrpSpPr>
          <p:grpSpPr>
            <a:xfrm>
              <a:off x="3440097" y="4460789"/>
              <a:ext cx="1747159" cy="1679038"/>
              <a:chOff x="451652" y="4191000"/>
              <a:chExt cx="1747159" cy="1679038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451652" y="4191000"/>
                <a:ext cx="1747159" cy="1674427"/>
                <a:chOff x="4635364" y="1825805"/>
                <a:chExt cx="1747159" cy="1674427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4635364" y="1825805"/>
                  <a:ext cx="1747159" cy="1674427"/>
                  <a:chOff x="2832069" y="1815837"/>
                  <a:chExt cx="1747159" cy="1674427"/>
                </a:xfrm>
              </p:grpSpPr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3720347" y="1815837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 smtClean="0">
                        <a:solidFill>
                          <a:srgbClr val="C00000"/>
                        </a:solidFill>
                      </a:rPr>
                      <a:t>3</a:t>
                    </a:r>
                    <a:endParaRPr lang="en-US" b="1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63" name="Straight Connector 62"/>
                  <p:cNvCxnSpPr/>
                  <p:nvPr/>
                </p:nvCxnSpPr>
                <p:spPr>
                  <a:xfrm flipH="1">
                    <a:off x="3575359" y="2142228"/>
                    <a:ext cx="203003" cy="310787"/>
                  </a:xfrm>
                  <a:prstGeom prst="line">
                    <a:avLst/>
                  </a:prstGeom>
                  <a:ln w="3492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2832069" y="3120932"/>
                    <a:ext cx="4951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 smtClean="0">
                        <a:solidFill>
                          <a:srgbClr val="C00000"/>
                        </a:solidFill>
                      </a:rPr>
                      <a:t>12</a:t>
                    </a:r>
                    <a:endParaRPr lang="en-US" b="1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3960835" y="2153638"/>
                    <a:ext cx="241673" cy="311348"/>
                  </a:xfrm>
                  <a:prstGeom prst="line">
                    <a:avLst/>
                  </a:prstGeom>
                  <a:ln w="3492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4069438" y="2478589"/>
                    <a:ext cx="5097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 smtClean="0">
                        <a:solidFill>
                          <a:srgbClr val="C00000"/>
                        </a:solidFill>
                      </a:rPr>
                      <a:t>16</a:t>
                    </a:r>
                    <a:endParaRPr lang="en-US" b="1" dirty="0">
                      <a:solidFill>
                        <a:srgbClr val="C00000"/>
                      </a:solidFill>
                    </a:endParaRPr>
                  </a:p>
                </p:txBody>
              </p:sp>
            </p:grpSp>
            <p:sp>
              <p:nvSpPr>
                <p:cNvPr id="60" name="TextBox 59"/>
                <p:cNvSpPr txBox="1"/>
                <p:nvPr/>
              </p:nvSpPr>
              <p:spPr>
                <a:xfrm>
                  <a:off x="5078415" y="2434702"/>
                  <a:ext cx="3458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C00000"/>
                      </a:solidFill>
                    </a:rPr>
                    <a:t>4</a:t>
                  </a:r>
                  <a:endParaRPr lang="en-US" b="1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61" name="Straight Connector 60"/>
                <p:cNvCxnSpPr/>
                <p:nvPr/>
              </p:nvCxnSpPr>
              <p:spPr>
                <a:xfrm flipH="1">
                  <a:off x="4902597" y="2761568"/>
                  <a:ext cx="227867" cy="369332"/>
                </a:xfrm>
                <a:prstGeom prst="line">
                  <a:avLst/>
                </a:prstGeom>
                <a:ln w="3492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TextBox 56"/>
              <p:cNvSpPr txBox="1"/>
              <p:nvPr/>
            </p:nvSpPr>
            <p:spPr>
              <a:xfrm>
                <a:off x="1106649" y="5500706"/>
                <a:ext cx="396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5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>
                <a:off x="1101992" y="5126763"/>
                <a:ext cx="156685" cy="369332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Connector 53"/>
            <p:cNvCxnSpPr>
              <a:endCxn id="55" idx="0"/>
            </p:cNvCxnSpPr>
            <p:nvPr/>
          </p:nvCxnSpPr>
          <p:spPr>
            <a:xfrm flipH="1">
              <a:off x="4677466" y="5439018"/>
              <a:ext cx="139810" cy="318535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491373" y="5757553"/>
              <a:ext cx="372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9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67" name="Right Arrow 66"/>
          <p:cNvSpPr/>
          <p:nvPr/>
        </p:nvSpPr>
        <p:spPr>
          <a:xfrm>
            <a:off x="4891053" y="2099796"/>
            <a:ext cx="575344" cy="23272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Arrow 67"/>
          <p:cNvSpPr/>
          <p:nvPr/>
        </p:nvSpPr>
        <p:spPr>
          <a:xfrm rot="7304739">
            <a:off x="5545520" y="4017307"/>
            <a:ext cx="606869" cy="23272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256718" y="4434178"/>
            <a:ext cx="3221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002060"/>
                </a:solidFill>
              </a:rPr>
              <a:t>Bubble down goes to leaf if needed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87" name="Freeform 86"/>
          <p:cNvSpPr/>
          <p:nvPr/>
        </p:nvSpPr>
        <p:spPr>
          <a:xfrm>
            <a:off x="1822932" y="2714920"/>
            <a:ext cx="312000" cy="616768"/>
          </a:xfrm>
          <a:custGeom>
            <a:avLst/>
            <a:gdLst>
              <a:gd name="connsiteX0" fmla="*/ 197963 w 358218"/>
              <a:gd name="connsiteY0" fmla="*/ 0 h 585318"/>
              <a:gd name="connsiteX1" fmla="*/ 254523 w 358218"/>
              <a:gd name="connsiteY1" fmla="*/ 47134 h 585318"/>
              <a:gd name="connsiteX2" fmla="*/ 311084 w 358218"/>
              <a:gd name="connsiteY2" fmla="*/ 94268 h 585318"/>
              <a:gd name="connsiteX3" fmla="*/ 348791 w 358218"/>
              <a:gd name="connsiteY3" fmla="*/ 160255 h 585318"/>
              <a:gd name="connsiteX4" fmla="*/ 358218 w 358218"/>
              <a:gd name="connsiteY4" fmla="*/ 188536 h 585318"/>
              <a:gd name="connsiteX5" fmla="*/ 348791 w 358218"/>
              <a:gd name="connsiteY5" fmla="*/ 348791 h 585318"/>
              <a:gd name="connsiteX6" fmla="*/ 339365 w 358218"/>
              <a:gd name="connsiteY6" fmla="*/ 377072 h 585318"/>
              <a:gd name="connsiteX7" fmla="*/ 311084 w 358218"/>
              <a:gd name="connsiteY7" fmla="*/ 395925 h 585318"/>
              <a:gd name="connsiteX8" fmla="*/ 273377 w 358218"/>
              <a:gd name="connsiteY8" fmla="*/ 433633 h 585318"/>
              <a:gd name="connsiteX9" fmla="*/ 226243 w 358218"/>
              <a:gd name="connsiteY9" fmla="*/ 471340 h 585318"/>
              <a:gd name="connsiteX10" fmla="*/ 150828 w 358218"/>
              <a:gd name="connsiteY10" fmla="*/ 537327 h 585318"/>
              <a:gd name="connsiteX11" fmla="*/ 94268 w 358218"/>
              <a:gd name="connsiteY11" fmla="*/ 556181 h 585318"/>
              <a:gd name="connsiteX12" fmla="*/ 65987 w 358218"/>
              <a:gd name="connsiteY12" fmla="*/ 565608 h 585318"/>
              <a:gd name="connsiteX13" fmla="*/ 0 w 358218"/>
              <a:gd name="connsiteY13" fmla="*/ 584461 h 58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58218" h="585318">
                <a:moveTo>
                  <a:pt x="197963" y="0"/>
                </a:moveTo>
                <a:cubicBezTo>
                  <a:pt x="216816" y="15711"/>
                  <a:pt x="236180" y="30829"/>
                  <a:pt x="254523" y="47134"/>
                </a:cubicBezTo>
                <a:cubicBezTo>
                  <a:pt x="308958" y="95521"/>
                  <a:pt x="256293" y="57739"/>
                  <a:pt x="311084" y="94268"/>
                </a:cubicBezTo>
                <a:cubicBezTo>
                  <a:pt x="330020" y="122671"/>
                  <a:pt x="334438" y="126764"/>
                  <a:pt x="348791" y="160255"/>
                </a:cubicBezTo>
                <a:cubicBezTo>
                  <a:pt x="352705" y="169389"/>
                  <a:pt x="355076" y="179109"/>
                  <a:pt x="358218" y="188536"/>
                </a:cubicBezTo>
                <a:cubicBezTo>
                  <a:pt x="355076" y="241954"/>
                  <a:pt x="354115" y="295546"/>
                  <a:pt x="348791" y="348791"/>
                </a:cubicBezTo>
                <a:cubicBezTo>
                  <a:pt x="347802" y="358679"/>
                  <a:pt x="345572" y="369313"/>
                  <a:pt x="339365" y="377072"/>
                </a:cubicBezTo>
                <a:cubicBezTo>
                  <a:pt x="332287" y="385919"/>
                  <a:pt x="320511" y="389641"/>
                  <a:pt x="311084" y="395925"/>
                </a:cubicBezTo>
                <a:cubicBezTo>
                  <a:pt x="290516" y="457628"/>
                  <a:pt x="319082" y="397069"/>
                  <a:pt x="273377" y="433633"/>
                </a:cubicBezTo>
                <a:cubicBezTo>
                  <a:pt x="212463" y="482364"/>
                  <a:pt x="297325" y="447645"/>
                  <a:pt x="226243" y="471340"/>
                </a:cubicBezTo>
                <a:cubicBezTo>
                  <a:pt x="204246" y="504334"/>
                  <a:pt x="197962" y="521615"/>
                  <a:pt x="150828" y="537327"/>
                </a:cubicBezTo>
                <a:lnTo>
                  <a:pt x="94268" y="556181"/>
                </a:lnTo>
                <a:cubicBezTo>
                  <a:pt x="84841" y="559323"/>
                  <a:pt x="74255" y="560096"/>
                  <a:pt x="65987" y="565608"/>
                </a:cubicBezTo>
                <a:cubicBezTo>
                  <a:pt x="27249" y="591433"/>
                  <a:pt x="49036" y="584461"/>
                  <a:pt x="0" y="584461"/>
                </a:cubicBezTo>
              </a:path>
            </a:pathLst>
          </a:custGeom>
          <a:noFill/>
          <a:ln w="31750" cmpd="sng">
            <a:solidFill>
              <a:schemeClr val="tx2">
                <a:lumMod val="60000"/>
                <a:lumOff val="40000"/>
              </a:schemeClr>
            </a:solidFill>
            <a:prstDash val="sysDash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 102"/>
          <p:cNvSpPr/>
          <p:nvPr/>
        </p:nvSpPr>
        <p:spPr>
          <a:xfrm rot="11205314">
            <a:off x="1487788" y="2616774"/>
            <a:ext cx="302121" cy="616768"/>
          </a:xfrm>
          <a:custGeom>
            <a:avLst/>
            <a:gdLst>
              <a:gd name="connsiteX0" fmla="*/ 197963 w 358218"/>
              <a:gd name="connsiteY0" fmla="*/ 0 h 585318"/>
              <a:gd name="connsiteX1" fmla="*/ 254523 w 358218"/>
              <a:gd name="connsiteY1" fmla="*/ 47134 h 585318"/>
              <a:gd name="connsiteX2" fmla="*/ 311084 w 358218"/>
              <a:gd name="connsiteY2" fmla="*/ 94268 h 585318"/>
              <a:gd name="connsiteX3" fmla="*/ 348791 w 358218"/>
              <a:gd name="connsiteY3" fmla="*/ 160255 h 585318"/>
              <a:gd name="connsiteX4" fmla="*/ 358218 w 358218"/>
              <a:gd name="connsiteY4" fmla="*/ 188536 h 585318"/>
              <a:gd name="connsiteX5" fmla="*/ 348791 w 358218"/>
              <a:gd name="connsiteY5" fmla="*/ 348791 h 585318"/>
              <a:gd name="connsiteX6" fmla="*/ 339365 w 358218"/>
              <a:gd name="connsiteY6" fmla="*/ 377072 h 585318"/>
              <a:gd name="connsiteX7" fmla="*/ 311084 w 358218"/>
              <a:gd name="connsiteY7" fmla="*/ 395925 h 585318"/>
              <a:gd name="connsiteX8" fmla="*/ 273377 w 358218"/>
              <a:gd name="connsiteY8" fmla="*/ 433633 h 585318"/>
              <a:gd name="connsiteX9" fmla="*/ 226243 w 358218"/>
              <a:gd name="connsiteY9" fmla="*/ 471340 h 585318"/>
              <a:gd name="connsiteX10" fmla="*/ 150828 w 358218"/>
              <a:gd name="connsiteY10" fmla="*/ 537327 h 585318"/>
              <a:gd name="connsiteX11" fmla="*/ 94268 w 358218"/>
              <a:gd name="connsiteY11" fmla="*/ 556181 h 585318"/>
              <a:gd name="connsiteX12" fmla="*/ 65987 w 358218"/>
              <a:gd name="connsiteY12" fmla="*/ 565608 h 585318"/>
              <a:gd name="connsiteX13" fmla="*/ 0 w 358218"/>
              <a:gd name="connsiteY13" fmla="*/ 584461 h 58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58218" h="585318">
                <a:moveTo>
                  <a:pt x="197963" y="0"/>
                </a:moveTo>
                <a:cubicBezTo>
                  <a:pt x="216816" y="15711"/>
                  <a:pt x="236180" y="30829"/>
                  <a:pt x="254523" y="47134"/>
                </a:cubicBezTo>
                <a:cubicBezTo>
                  <a:pt x="308958" y="95521"/>
                  <a:pt x="256293" y="57739"/>
                  <a:pt x="311084" y="94268"/>
                </a:cubicBezTo>
                <a:cubicBezTo>
                  <a:pt x="330020" y="122671"/>
                  <a:pt x="334438" y="126764"/>
                  <a:pt x="348791" y="160255"/>
                </a:cubicBezTo>
                <a:cubicBezTo>
                  <a:pt x="352705" y="169389"/>
                  <a:pt x="355076" y="179109"/>
                  <a:pt x="358218" y="188536"/>
                </a:cubicBezTo>
                <a:cubicBezTo>
                  <a:pt x="355076" y="241954"/>
                  <a:pt x="354115" y="295546"/>
                  <a:pt x="348791" y="348791"/>
                </a:cubicBezTo>
                <a:cubicBezTo>
                  <a:pt x="347802" y="358679"/>
                  <a:pt x="345572" y="369313"/>
                  <a:pt x="339365" y="377072"/>
                </a:cubicBezTo>
                <a:cubicBezTo>
                  <a:pt x="332287" y="385919"/>
                  <a:pt x="320511" y="389641"/>
                  <a:pt x="311084" y="395925"/>
                </a:cubicBezTo>
                <a:cubicBezTo>
                  <a:pt x="290516" y="457628"/>
                  <a:pt x="319082" y="397069"/>
                  <a:pt x="273377" y="433633"/>
                </a:cubicBezTo>
                <a:cubicBezTo>
                  <a:pt x="212463" y="482364"/>
                  <a:pt x="297325" y="447645"/>
                  <a:pt x="226243" y="471340"/>
                </a:cubicBezTo>
                <a:cubicBezTo>
                  <a:pt x="204246" y="504334"/>
                  <a:pt x="197962" y="521615"/>
                  <a:pt x="150828" y="537327"/>
                </a:cubicBezTo>
                <a:lnTo>
                  <a:pt x="94268" y="556181"/>
                </a:lnTo>
                <a:cubicBezTo>
                  <a:pt x="84841" y="559323"/>
                  <a:pt x="74255" y="560096"/>
                  <a:pt x="65987" y="565608"/>
                </a:cubicBezTo>
                <a:cubicBezTo>
                  <a:pt x="27249" y="591433"/>
                  <a:pt x="49036" y="584461"/>
                  <a:pt x="0" y="584461"/>
                </a:cubicBezTo>
              </a:path>
            </a:pathLst>
          </a:custGeom>
          <a:noFill/>
          <a:ln w="31750" cmpd="sng">
            <a:solidFill>
              <a:schemeClr val="tx2">
                <a:lumMod val="60000"/>
                <a:lumOff val="40000"/>
              </a:schemeClr>
            </a:solidFill>
            <a:prstDash val="sysDash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reeform 103"/>
          <p:cNvSpPr/>
          <p:nvPr/>
        </p:nvSpPr>
        <p:spPr>
          <a:xfrm rot="909629">
            <a:off x="3295539" y="2805316"/>
            <a:ext cx="197500" cy="616768"/>
          </a:xfrm>
          <a:custGeom>
            <a:avLst/>
            <a:gdLst>
              <a:gd name="connsiteX0" fmla="*/ 197963 w 358218"/>
              <a:gd name="connsiteY0" fmla="*/ 0 h 585318"/>
              <a:gd name="connsiteX1" fmla="*/ 254523 w 358218"/>
              <a:gd name="connsiteY1" fmla="*/ 47134 h 585318"/>
              <a:gd name="connsiteX2" fmla="*/ 311084 w 358218"/>
              <a:gd name="connsiteY2" fmla="*/ 94268 h 585318"/>
              <a:gd name="connsiteX3" fmla="*/ 348791 w 358218"/>
              <a:gd name="connsiteY3" fmla="*/ 160255 h 585318"/>
              <a:gd name="connsiteX4" fmla="*/ 358218 w 358218"/>
              <a:gd name="connsiteY4" fmla="*/ 188536 h 585318"/>
              <a:gd name="connsiteX5" fmla="*/ 348791 w 358218"/>
              <a:gd name="connsiteY5" fmla="*/ 348791 h 585318"/>
              <a:gd name="connsiteX6" fmla="*/ 339365 w 358218"/>
              <a:gd name="connsiteY6" fmla="*/ 377072 h 585318"/>
              <a:gd name="connsiteX7" fmla="*/ 311084 w 358218"/>
              <a:gd name="connsiteY7" fmla="*/ 395925 h 585318"/>
              <a:gd name="connsiteX8" fmla="*/ 273377 w 358218"/>
              <a:gd name="connsiteY8" fmla="*/ 433633 h 585318"/>
              <a:gd name="connsiteX9" fmla="*/ 226243 w 358218"/>
              <a:gd name="connsiteY9" fmla="*/ 471340 h 585318"/>
              <a:gd name="connsiteX10" fmla="*/ 150828 w 358218"/>
              <a:gd name="connsiteY10" fmla="*/ 537327 h 585318"/>
              <a:gd name="connsiteX11" fmla="*/ 94268 w 358218"/>
              <a:gd name="connsiteY11" fmla="*/ 556181 h 585318"/>
              <a:gd name="connsiteX12" fmla="*/ 65987 w 358218"/>
              <a:gd name="connsiteY12" fmla="*/ 565608 h 585318"/>
              <a:gd name="connsiteX13" fmla="*/ 0 w 358218"/>
              <a:gd name="connsiteY13" fmla="*/ 584461 h 58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58218" h="585318">
                <a:moveTo>
                  <a:pt x="197963" y="0"/>
                </a:moveTo>
                <a:cubicBezTo>
                  <a:pt x="216816" y="15711"/>
                  <a:pt x="236180" y="30829"/>
                  <a:pt x="254523" y="47134"/>
                </a:cubicBezTo>
                <a:cubicBezTo>
                  <a:pt x="308958" y="95521"/>
                  <a:pt x="256293" y="57739"/>
                  <a:pt x="311084" y="94268"/>
                </a:cubicBezTo>
                <a:cubicBezTo>
                  <a:pt x="330020" y="122671"/>
                  <a:pt x="334438" y="126764"/>
                  <a:pt x="348791" y="160255"/>
                </a:cubicBezTo>
                <a:cubicBezTo>
                  <a:pt x="352705" y="169389"/>
                  <a:pt x="355076" y="179109"/>
                  <a:pt x="358218" y="188536"/>
                </a:cubicBezTo>
                <a:cubicBezTo>
                  <a:pt x="355076" y="241954"/>
                  <a:pt x="354115" y="295546"/>
                  <a:pt x="348791" y="348791"/>
                </a:cubicBezTo>
                <a:cubicBezTo>
                  <a:pt x="347802" y="358679"/>
                  <a:pt x="345572" y="369313"/>
                  <a:pt x="339365" y="377072"/>
                </a:cubicBezTo>
                <a:cubicBezTo>
                  <a:pt x="332287" y="385919"/>
                  <a:pt x="320511" y="389641"/>
                  <a:pt x="311084" y="395925"/>
                </a:cubicBezTo>
                <a:cubicBezTo>
                  <a:pt x="290516" y="457628"/>
                  <a:pt x="319082" y="397069"/>
                  <a:pt x="273377" y="433633"/>
                </a:cubicBezTo>
                <a:cubicBezTo>
                  <a:pt x="212463" y="482364"/>
                  <a:pt x="297325" y="447645"/>
                  <a:pt x="226243" y="471340"/>
                </a:cubicBezTo>
                <a:cubicBezTo>
                  <a:pt x="204246" y="504334"/>
                  <a:pt x="197962" y="521615"/>
                  <a:pt x="150828" y="537327"/>
                </a:cubicBezTo>
                <a:lnTo>
                  <a:pt x="94268" y="556181"/>
                </a:lnTo>
                <a:cubicBezTo>
                  <a:pt x="84841" y="559323"/>
                  <a:pt x="74255" y="560096"/>
                  <a:pt x="65987" y="565608"/>
                </a:cubicBezTo>
                <a:cubicBezTo>
                  <a:pt x="27249" y="591433"/>
                  <a:pt x="49036" y="584461"/>
                  <a:pt x="0" y="584461"/>
                </a:cubicBezTo>
              </a:path>
            </a:pathLst>
          </a:custGeom>
          <a:noFill/>
          <a:ln w="31750" cmpd="sng">
            <a:solidFill>
              <a:schemeClr val="tx2">
                <a:lumMod val="60000"/>
                <a:lumOff val="40000"/>
              </a:schemeClr>
            </a:solidFill>
            <a:prstDash val="sysDash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reeform 104"/>
          <p:cNvSpPr/>
          <p:nvPr/>
        </p:nvSpPr>
        <p:spPr>
          <a:xfrm rot="12010837">
            <a:off x="2880211" y="2619377"/>
            <a:ext cx="285296" cy="616768"/>
          </a:xfrm>
          <a:custGeom>
            <a:avLst/>
            <a:gdLst>
              <a:gd name="connsiteX0" fmla="*/ 197963 w 358218"/>
              <a:gd name="connsiteY0" fmla="*/ 0 h 585318"/>
              <a:gd name="connsiteX1" fmla="*/ 254523 w 358218"/>
              <a:gd name="connsiteY1" fmla="*/ 47134 h 585318"/>
              <a:gd name="connsiteX2" fmla="*/ 311084 w 358218"/>
              <a:gd name="connsiteY2" fmla="*/ 94268 h 585318"/>
              <a:gd name="connsiteX3" fmla="*/ 348791 w 358218"/>
              <a:gd name="connsiteY3" fmla="*/ 160255 h 585318"/>
              <a:gd name="connsiteX4" fmla="*/ 358218 w 358218"/>
              <a:gd name="connsiteY4" fmla="*/ 188536 h 585318"/>
              <a:gd name="connsiteX5" fmla="*/ 348791 w 358218"/>
              <a:gd name="connsiteY5" fmla="*/ 348791 h 585318"/>
              <a:gd name="connsiteX6" fmla="*/ 339365 w 358218"/>
              <a:gd name="connsiteY6" fmla="*/ 377072 h 585318"/>
              <a:gd name="connsiteX7" fmla="*/ 311084 w 358218"/>
              <a:gd name="connsiteY7" fmla="*/ 395925 h 585318"/>
              <a:gd name="connsiteX8" fmla="*/ 273377 w 358218"/>
              <a:gd name="connsiteY8" fmla="*/ 433633 h 585318"/>
              <a:gd name="connsiteX9" fmla="*/ 226243 w 358218"/>
              <a:gd name="connsiteY9" fmla="*/ 471340 h 585318"/>
              <a:gd name="connsiteX10" fmla="*/ 150828 w 358218"/>
              <a:gd name="connsiteY10" fmla="*/ 537327 h 585318"/>
              <a:gd name="connsiteX11" fmla="*/ 94268 w 358218"/>
              <a:gd name="connsiteY11" fmla="*/ 556181 h 585318"/>
              <a:gd name="connsiteX12" fmla="*/ 65987 w 358218"/>
              <a:gd name="connsiteY12" fmla="*/ 565608 h 585318"/>
              <a:gd name="connsiteX13" fmla="*/ 0 w 358218"/>
              <a:gd name="connsiteY13" fmla="*/ 584461 h 58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58218" h="585318">
                <a:moveTo>
                  <a:pt x="197963" y="0"/>
                </a:moveTo>
                <a:cubicBezTo>
                  <a:pt x="216816" y="15711"/>
                  <a:pt x="236180" y="30829"/>
                  <a:pt x="254523" y="47134"/>
                </a:cubicBezTo>
                <a:cubicBezTo>
                  <a:pt x="308958" y="95521"/>
                  <a:pt x="256293" y="57739"/>
                  <a:pt x="311084" y="94268"/>
                </a:cubicBezTo>
                <a:cubicBezTo>
                  <a:pt x="330020" y="122671"/>
                  <a:pt x="334438" y="126764"/>
                  <a:pt x="348791" y="160255"/>
                </a:cubicBezTo>
                <a:cubicBezTo>
                  <a:pt x="352705" y="169389"/>
                  <a:pt x="355076" y="179109"/>
                  <a:pt x="358218" y="188536"/>
                </a:cubicBezTo>
                <a:cubicBezTo>
                  <a:pt x="355076" y="241954"/>
                  <a:pt x="354115" y="295546"/>
                  <a:pt x="348791" y="348791"/>
                </a:cubicBezTo>
                <a:cubicBezTo>
                  <a:pt x="347802" y="358679"/>
                  <a:pt x="345572" y="369313"/>
                  <a:pt x="339365" y="377072"/>
                </a:cubicBezTo>
                <a:cubicBezTo>
                  <a:pt x="332287" y="385919"/>
                  <a:pt x="320511" y="389641"/>
                  <a:pt x="311084" y="395925"/>
                </a:cubicBezTo>
                <a:cubicBezTo>
                  <a:pt x="290516" y="457628"/>
                  <a:pt x="319082" y="397069"/>
                  <a:pt x="273377" y="433633"/>
                </a:cubicBezTo>
                <a:cubicBezTo>
                  <a:pt x="212463" y="482364"/>
                  <a:pt x="297325" y="447645"/>
                  <a:pt x="226243" y="471340"/>
                </a:cubicBezTo>
                <a:cubicBezTo>
                  <a:pt x="204246" y="504334"/>
                  <a:pt x="197962" y="521615"/>
                  <a:pt x="150828" y="537327"/>
                </a:cubicBezTo>
                <a:lnTo>
                  <a:pt x="94268" y="556181"/>
                </a:lnTo>
                <a:cubicBezTo>
                  <a:pt x="84841" y="559323"/>
                  <a:pt x="74255" y="560096"/>
                  <a:pt x="65987" y="565608"/>
                </a:cubicBezTo>
                <a:cubicBezTo>
                  <a:pt x="27249" y="591433"/>
                  <a:pt x="49036" y="584461"/>
                  <a:pt x="0" y="584461"/>
                </a:cubicBezTo>
              </a:path>
            </a:pathLst>
          </a:custGeom>
          <a:noFill/>
          <a:ln w="31750" cmpd="sng">
            <a:solidFill>
              <a:schemeClr val="tx2">
                <a:lumMod val="60000"/>
                <a:lumOff val="40000"/>
              </a:schemeClr>
            </a:solidFill>
            <a:prstDash val="sysDash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105"/>
          <p:cNvSpPr/>
          <p:nvPr/>
        </p:nvSpPr>
        <p:spPr>
          <a:xfrm rot="18755149">
            <a:off x="6711319" y="1867731"/>
            <a:ext cx="312000" cy="616768"/>
          </a:xfrm>
          <a:custGeom>
            <a:avLst/>
            <a:gdLst>
              <a:gd name="connsiteX0" fmla="*/ 197963 w 358218"/>
              <a:gd name="connsiteY0" fmla="*/ 0 h 585318"/>
              <a:gd name="connsiteX1" fmla="*/ 254523 w 358218"/>
              <a:gd name="connsiteY1" fmla="*/ 47134 h 585318"/>
              <a:gd name="connsiteX2" fmla="*/ 311084 w 358218"/>
              <a:gd name="connsiteY2" fmla="*/ 94268 h 585318"/>
              <a:gd name="connsiteX3" fmla="*/ 348791 w 358218"/>
              <a:gd name="connsiteY3" fmla="*/ 160255 h 585318"/>
              <a:gd name="connsiteX4" fmla="*/ 358218 w 358218"/>
              <a:gd name="connsiteY4" fmla="*/ 188536 h 585318"/>
              <a:gd name="connsiteX5" fmla="*/ 348791 w 358218"/>
              <a:gd name="connsiteY5" fmla="*/ 348791 h 585318"/>
              <a:gd name="connsiteX6" fmla="*/ 339365 w 358218"/>
              <a:gd name="connsiteY6" fmla="*/ 377072 h 585318"/>
              <a:gd name="connsiteX7" fmla="*/ 311084 w 358218"/>
              <a:gd name="connsiteY7" fmla="*/ 395925 h 585318"/>
              <a:gd name="connsiteX8" fmla="*/ 273377 w 358218"/>
              <a:gd name="connsiteY8" fmla="*/ 433633 h 585318"/>
              <a:gd name="connsiteX9" fmla="*/ 226243 w 358218"/>
              <a:gd name="connsiteY9" fmla="*/ 471340 h 585318"/>
              <a:gd name="connsiteX10" fmla="*/ 150828 w 358218"/>
              <a:gd name="connsiteY10" fmla="*/ 537327 h 585318"/>
              <a:gd name="connsiteX11" fmla="*/ 94268 w 358218"/>
              <a:gd name="connsiteY11" fmla="*/ 556181 h 585318"/>
              <a:gd name="connsiteX12" fmla="*/ 65987 w 358218"/>
              <a:gd name="connsiteY12" fmla="*/ 565608 h 585318"/>
              <a:gd name="connsiteX13" fmla="*/ 0 w 358218"/>
              <a:gd name="connsiteY13" fmla="*/ 584461 h 58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58218" h="585318">
                <a:moveTo>
                  <a:pt x="197963" y="0"/>
                </a:moveTo>
                <a:cubicBezTo>
                  <a:pt x="216816" y="15711"/>
                  <a:pt x="236180" y="30829"/>
                  <a:pt x="254523" y="47134"/>
                </a:cubicBezTo>
                <a:cubicBezTo>
                  <a:pt x="308958" y="95521"/>
                  <a:pt x="256293" y="57739"/>
                  <a:pt x="311084" y="94268"/>
                </a:cubicBezTo>
                <a:cubicBezTo>
                  <a:pt x="330020" y="122671"/>
                  <a:pt x="334438" y="126764"/>
                  <a:pt x="348791" y="160255"/>
                </a:cubicBezTo>
                <a:cubicBezTo>
                  <a:pt x="352705" y="169389"/>
                  <a:pt x="355076" y="179109"/>
                  <a:pt x="358218" y="188536"/>
                </a:cubicBezTo>
                <a:cubicBezTo>
                  <a:pt x="355076" y="241954"/>
                  <a:pt x="354115" y="295546"/>
                  <a:pt x="348791" y="348791"/>
                </a:cubicBezTo>
                <a:cubicBezTo>
                  <a:pt x="347802" y="358679"/>
                  <a:pt x="345572" y="369313"/>
                  <a:pt x="339365" y="377072"/>
                </a:cubicBezTo>
                <a:cubicBezTo>
                  <a:pt x="332287" y="385919"/>
                  <a:pt x="320511" y="389641"/>
                  <a:pt x="311084" y="395925"/>
                </a:cubicBezTo>
                <a:cubicBezTo>
                  <a:pt x="290516" y="457628"/>
                  <a:pt x="319082" y="397069"/>
                  <a:pt x="273377" y="433633"/>
                </a:cubicBezTo>
                <a:cubicBezTo>
                  <a:pt x="212463" y="482364"/>
                  <a:pt x="297325" y="447645"/>
                  <a:pt x="226243" y="471340"/>
                </a:cubicBezTo>
                <a:cubicBezTo>
                  <a:pt x="204246" y="504334"/>
                  <a:pt x="197962" y="521615"/>
                  <a:pt x="150828" y="537327"/>
                </a:cubicBezTo>
                <a:lnTo>
                  <a:pt x="94268" y="556181"/>
                </a:lnTo>
                <a:cubicBezTo>
                  <a:pt x="84841" y="559323"/>
                  <a:pt x="74255" y="560096"/>
                  <a:pt x="65987" y="565608"/>
                </a:cubicBezTo>
                <a:cubicBezTo>
                  <a:pt x="27249" y="591433"/>
                  <a:pt x="49036" y="584461"/>
                  <a:pt x="0" y="584461"/>
                </a:cubicBezTo>
              </a:path>
            </a:pathLst>
          </a:custGeom>
          <a:noFill/>
          <a:ln w="31750" cmpd="sng">
            <a:solidFill>
              <a:schemeClr val="tx2">
                <a:lumMod val="60000"/>
                <a:lumOff val="40000"/>
              </a:schemeClr>
            </a:solidFill>
            <a:prstDash val="sysDash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eeform 106"/>
          <p:cNvSpPr/>
          <p:nvPr/>
        </p:nvSpPr>
        <p:spPr>
          <a:xfrm rot="7631248">
            <a:off x="6478327" y="2219192"/>
            <a:ext cx="285296" cy="504424"/>
          </a:xfrm>
          <a:custGeom>
            <a:avLst/>
            <a:gdLst>
              <a:gd name="connsiteX0" fmla="*/ 197963 w 358218"/>
              <a:gd name="connsiteY0" fmla="*/ 0 h 585318"/>
              <a:gd name="connsiteX1" fmla="*/ 254523 w 358218"/>
              <a:gd name="connsiteY1" fmla="*/ 47134 h 585318"/>
              <a:gd name="connsiteX2" fmla="*/ 311084 w 358218"/>
              <a:gd name="connsiteY2" fmla="*/ 94268 h 585318"/>
              <a:gd name="connsiteX3" fmla="*/ 348791 w 358218"/>
              <a:gd name="connsiteY3" fmla="*/ 160255 h 585318"/>
              <a:gd name="connsiteX4" fmla="*/ 358218 w 358218"/>
              <a:gd name="connsiteY4" fmla="*/ 188536 h 585318"/>
              <a:gd name="connsiteX5" fmla="*/ 348791 w 358218"/>
              <a:gd name="connsiteY5" fmla="*/ 348791 h 585318"/>
              <a:gd name="connsiteX6" fmla="*/ 339365 w 358218"/>
              <a:gd name="connsiteY6" fmla="*/ 377072 h 585318"/>
              <a:gd name="connsiteX7" fmla="*/ 311084 w 358218"/>
              <a:gd name="connsiteY7" fmla="*/ 395925 h 585318"/>
              <a:gd name="connsiteX8" fmla="*/ 273377 w 358218"/>
              <a:gd name="connsiteY8" fmla="*/ 433633 h 585318"/>
              <a:gd name="connsiteX9" fmla="*/ 226243 w 358218"/>
              <a:gd name="connsiteY9" fmla="*/ 471340 h 585318"/>
              <a:gd name="connsiteX10" fmla="*/ 150828 w 358218"/>
              <a:gd name="connsiteY10" fmla="*/ 537327 h 585318"/>
              <a:gd name="connsiteX11" fmla="*/ 94268 w 358218"/>
              <a:gd name="connsiteY11" fmla="*/ 556181 h 585318"/>
              <a:gd name="connsiteX12" fmla="*/ 65987 w 358218"/>
              <a:gd name="connsiteY12" fmla="*/ 565608 h 585318"/>
              <a:gd name="connsiteX13" fmla="*/ 0 w 358218"/>
              <a:gd name="connsiteY13" fmla="*/ 584461 h 58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58218" h="585318">
                <a:moveTo>
                  <a:pt x="197963" y="0"/>
                </a:moveTo>
                <a:cubicBezTo>
                  <a:pt x="216816" y="15711"/>
                  <a:pt x="236180" y="30829"/>
                  <a:pt x="254523" y="47134"/>
                </a:cubicBezTo>
                <a:cubicBezTo>
                  <a:pt x="308958" y="95521"/>
                  <a:pt x="256293" y="57739"/>
                  <a:pt x="311084" y="94268"/>
                </a:cubicBezTo>
                <a:cubicBezTo>
                  <a:pt x="330020" y="122671"/>
                  <a:pt x="334438" y="126764"/>
                  <a:pt x="348791" y="160255"/>
                </a:cubicBezTo>
                <a:cubicBezTo>
                  <a:pt x="352705" y="169389"/>
                  <a:pt x="355076" y="179109"/>
                  <a:pt x="358218" y="188536"/>
                </a:cubicBezTo>
                <a:cubicBezTo>
                  <a:pt x="355076" y="241954"/>
                  <a:pt x="354115" y="295546"/>
                  <a:pt x="348791" y="348791"/>
                </a:cubicBezTo>
                <a:cubicBezTo>
                  <a:pt x="347802" y="358679"/>
                  <a:pt x="345572" y="369313"/>
                  <a:pt x="339365" y="377072"/>
                </a:cubicBezTo>
                <a:cubicBezTo>
                  <a:pt x="332287" y="385919"/>
                  <a:pt x="320511" y="389641"/>
                  <a:pt x="311084" y="395925"/>
                </a:cubicBezTo>
                <a:cubicBezTo>
                  <a:pt x="290516" y="457628"/>
                  <a:pt x="319082" y="397069"/>
                  <a:pt x="273377" y="433633"/>
                </a:cubicBezTo>
                <a:cubicBezTo>
                  <a:pt x="212463" y="482364"/>
                  <a:pt x="297325" y="447645"/>
                  <a:pt x="226243" y="471340"/>
                </a:cubicBezTo>
                <a:cubicBezTo>
                  <a:pt x="204246" y="504334"/>
                  <a:pt x="197962" y="521615"/>
                  <a:pt x="150828" y="537327"/>
                </a:cubicBezTo>
                <a:lnTo>
                  <a:pt x="94268" y="556181"/>
                </a:lnTo>
                <a:cubicBezTo>
                  <a:pt x="84841" y="559323"/>
                  <a:pt x="74255" y="560096"/>
                  <a:pt x="65987" y="565608"/>
                </a:cubicBezTo>
                <a:cubicBezTo>
                  <a:pt x="27249" y="591433"/>
                  <a:pt x="49036" y="584461"/>
                  <a:pt x="0" y="584461"/>
                </a:cubicBezTo>
              </a:path>
            </a:pathLst>
          </a:custGeom>
          <a:noFill/>
          <a:ln w="31750" cmpd="sng">
            <a:solidFill>
              <a:schemeClr val="tx2">
                <a:lumMod val="60000"/>
                <a:lumOff val="40000"/>
              </a:schemeClr>
            </a:solidFill>
            <a:prstDash val="sysDash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/>
          <p:cNvGrpSpPr/>
          <p:nvPr/>
        </p:nvGrpSpPr>
        <p:grpSpPr>
          <a:xfrm>
            <a:off x="6638198" y="4531185"/>
            <a:ext cx="1763627" cy="1704256"/>
            <a:chOff x="3440097" y="4460789"/>
            <a:chExt cx="1763627" cy="1704256"/>
          </a:xfrm>
        </p:grpSpPr>
        <p:grpSp>
          <p:nvGrpSpPr>
            <p:cNvPr id="94" name="Group 93"/>
            <p:cNvGrpSpPr/>
            <p:nvPr/>
          </p:nvGrpSpPr>
          <p:grpSpPr>
            <a:xfrm>
              <a:off x="3440097" y="4460789"/>
              <a:ext cx="1763627" cy="1679038"/>
              <a:chOff x="451652" y="4191000"/>
              <a:chExt cx="1763627" cy="1679038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451652" y="4191000"/>
                <a:ext cx="1763627" cy="1674427"/>
                <a:chOff x="4635364" y="1825805"/>
                <a:chExt cx="1763627" cy="1674427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4635364" y="1825805"/>
                  <a:ext cx="1763627" cy="1674427"/>
                  <a:chOff x="2832069" y="1815837"/>
                  <a:chExt cx="1763627" cy="1674427"/>
                </a:xfrm>
              </p:grpSpPr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3720347" y="1815837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 smtClean="0">
                        <a:solidFill>
                          <a:srgbClr val="C00000"/>
                        </a:solidFill>
                      </a:rPr>
                      <a:t>3</a:t>
                    </a:r>
                    <a:endParaRPr lang="en-US" b="1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112" name="Straight Connector 111"/>
                  <p:cNvCxnSpPr/>
                  <p:nvPr/>
                </p:nvCxnSpPr>
                <p:spPr>
                  <a:xfrm flipH="1">
                    <a:off x="3575359" y="2142228"/>
                    <a:ext cx="203003" cy="310787"/>
                  </a:xfrm>
                  <a:prstGeom prst="line">
                    <a:avLst/>
                  </a:prstGeom>
                  <a:ln w="3492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2832069" y="3120932"/>
                    <a:ext cx="4951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 smtClean="0">
                        <a:solidFill>
                          <a:srgbClr val="C00000"/>
                        </a:solidFill>
                      </a:rPr>
                      <a:t>12</a:t>
                    </a:r>
                    <a:endParaRPr lang="en-US" b="1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114" name="Straight Connector 113"/>
                  <p:cNvCxnSpPr/>
                  <p:nvPr/>
                </p:nvCxnSpPr>
                <p:spPr>
                  <a:xfrm>
                    <a:off x="3976230" y="2152439"/>
                    <a:ext cx="241673" cy="311348"/>
                  </a:xfrm>
                  <a:prstGeom prst="line">
                    <a:avLst/>
                  </a:prstGeom>
                  <a:ln w="3492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5" name="TextBox 114"/>
                  <p:cNvSpPr txBox="1"/>
                  <p:nvPr/>
                </p:nvSpPr>
                <p:spPr>
                  <a:xfrm>
                    <a:off x="4165854" y="2494923"/>
                    <a:ext cx="42984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 smtClean="0">
                        <a:solidFill>
                          <a:srgbClr val="C00000"/>
                        </a:solidFill>
                      </a:rPr>
                      <a:t>9</a:t>
                    </a:r>
                    <a:endParaRPr lang="en-US" b="1" dirty="0">
                      <a:solidFill>
                        <a:srgbClr val="C00000"/>
                      </a:solidFill>
                    </a:endParaRPr>
                  </a:p>
                </p:txBody>
              </p:sp>
            </p:grpSp>
            <p:sp>
              <p:nvSpPr>
                <p:cNvPr id="101" name="TextBox 100"/>
                <p:cNvSpPr txBox="1"/>
                <p:nvPr/>
              </p:nvSpPr>
              <p:spPr>
                <a:xfrm>
                  <a:off x="5078415" y="2434702"/>
                  <a:ext cx="3458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C00000"/>
                      </a:solidFill>
                    </a:rPr>
                    <a:t>4</a:t>
                  </a:r>
                  <a:endParaRPr lang="en-US" b="1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102" name="Straight Connector 101"/>
                <p:cNvCxnSpPr/>
                <p:nvPr/>
              </p:nvCxnSpPr>
              <p:spPr>
                <a:xfrm flipH="1">
                  <a:off x="4902597" y="2761568"/>
                  <a:ext cx="227867" cy="369332"/>
                </a:xfrm>
                <a:prstGeom prst="line">
                  <a:avLst/>
                </a:prstGeom>
                <a:ln w="3492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8" name="TextBox 97"/>
              <p:cNvSpPr txBox="1"/>
              <p:nvPr/>
            </p:nvSpPr>
            <p:spPr>
              <a:xfrm>
                <a:off x="1106649" y="5500706"/>
                <a:ext cx="396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5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9" name="Straight Connector 98"/>
              <p:cNvCxnSpPr/>
              <p:nvPr/>
            </p:nvCxnSpPr>
            <p:spPr>
              <a:xfrm>
                <a:off x="1101992" y="5126763"/>
                <a:ext cx="156685" cy="369332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5" name="Straight Connector 94"/>
            <p:cNvCxnSpPr/>
            <p:nvPr/>
          </p:nvCxnSpPr>
          <p:spPr>
            <a:xfrm flipH="1">
              <a:off x="4749125" y="5484974"/>
              <a:ext cx="144393" cy="297084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4491372" y="5795713"/>
              <a:ext cx="532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16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116" name="Right Arrow 115"/>
          <p:cNvSpPr/>
          <p:nvPr/>
        </p:nvSpPr>
        <p:spPr>
          <a:xfrm>
            <a:off x="6252574" y="4616948"/>
            <a:ext cx="606869" cy="23272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reeform 117"/>
          <p:cNvSpPr/>
          <p:nvPr/>
        </p:nvSpPr>
        <p:spPr>
          <a:xfrm rot="842067">
            <a:off x="5645514" y="5419130"/>
            <a:ext cx="312000" cy="616768"/>
          </a:xfrm>
          <a:custGeom>
            <a:avLst/>
            <a:gdLst>
              <a:gd name="connsiteX0" fmla="*/ 197963 w 358218"/>
              <a:gd name="connsiteY0" fmla="*/ 0 h 585318"/>
              <a:gd name="connsiteX1" fmla="*/ 254523 w 358218"/>
              <a:gd name="connsiteY1" fmla="*/ 47134 h 585318"/>
              <a:gd name="connsiteX2" fmla="*/ 311084 w 358218"/>
              <a:gd name="connsiteY2" fmla="*/ 94268 h 585318"/>
              <a:gd name="connsiteX3" fmla="*/ 348791 w 358218"/>
              <a:gd name="connsiteY3" fmla="*/ 160255 h 585318"/>
              <a:gd name="connsiteX4" fmla="*/ 358218 w 358218"/>
              <a:gd name="connsiteY4" fmla="*/ 188536 h 585318"/>
              <a:gd name="connsiteX5" fmla="*/ 348791 w 358218"/>
              <a:gd name="connsiteY5" fmla="*/ 348791 h 585318"/>
              <a:gd name="connsiteX6" fmla="*/ 339365 w 358218"/>
              <a:gd name="connsiteY6" fmla="*/ 377072 h 585318"/>
              <a:gd name="connsiteX7" fmla="*/ 311084 w 358218"/>
              <a:gd name="connsiteY7" fmla="*/ 395925 h 585318"/>
              <a:gd name="connsiteX8" fmla="*/ 273377 w 358218"/>
              <a:gd name="connsiteY8" fmla="*/ 433633 h 585318"/>
              <a:gd name="connsiteX9" fmla="*/ 226243 w 358218"/>
              <a:gd name="connsiteY9" fmla="*/ 471340 h 585318"/>
              <a:gd name="connsiteX10" fmla="*/ 150828 w 358218"/>
              <a:gd name="connsiteY10" fmla="*/ 537327 h 585318"/>
              <a:gd name="connsiteX11" fmla="*/ 94268 w 358218"/>
              <a:gd name="connsiteY11" fmla="*/ 556181 h 585318"/>
              <a:gd name="connsiteX12" fmla="*/ 65987 w 358218"/>
              <a:gd name="connsiteY12" fmla="*/ 565608 h 585318"/>
              <a:gd name="connsiteX13" fmla="*/ 0 w 358218"/>
              <a:gd name="connsiteY13" fmla="*/ 584461 h 58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58218" h="585318">
                <a:moveTo>
                  <a:pt x="197963" y="0"/>
                </a:moveTo>
                <a:cubicBezTo>
                  <a:pt x="216816" y="15711"/>
                  <a:pt x="236180" y="30829"/>
                  <a:pt x="254523" y="47134"/>
                </a:cubicBezTo>
                <a:cubicBezTo>
                  <a:pt x="308958" y="95521"/>
                  <a:pt x="256293" y="57739"/>
                  <a:pt x="311084" y="94268"/>
                </a:cubicBezTo>
                <a:cubicBezTo>
                  <a:pt x="330020" y="122671"/>
                  <a:pt x="334438" y="126764"/>
                  <a:pt x="348791" y="160255"/>
                </a:cubicBezTo>
                <a:cubicBezTo>
                  <a:pt x="352705" y="169389"/>
                  <a:pt x="355076" y="179109"/>
                  <a:pt x="358218" y="188536"/>
                </a:cubicBezTo>
                <a:cubicBezTo>
                  <a:pt x="355076" y="241954"/>
                  <a:pt x="354115" y="295546"/>
                  <a:pt x="348791" y="348791"/>
                </a:cubicBezTo>
                <a:cubicBezTo>
                  <a:pt x="347802" y="358679"/>
                  <a:pt x="345572" y="369313"/>
                  <a:pt x="339365" y="377072"/>
                </a:cubicBezTo>
                <a:cubicBezTo>
                  <a:pt x="332287" y="385919"/>
                  <a:pt x="320511" y="389641"/>
                  <a:pt x="311084" y="395925"/>
                </a:cubicBezTo>
                <a:cubicBezTo>
                  <a:pt x="290516" y="457628"/>
                  <a:pt x="319082" y="397069"/>
                  <a:pt x="273377" y="433633"/>
                </a:cubicBezTo>
                <a:cubicBezTo>
                  <a:pt x="212463" y="482364"/>
                  <a:pt x="297325" y="447645"/>
                  <a:pt x="226243" y="471340"/>
                </a:cubicBezTo>
                <a:cubicBezTo>
                  <a:pt x="204246" y="504334"/>
                  <a:pt x="197962" y="521615"/>
                  <a:pt x="150828" y="537327"/>
                </a:cubicBezTo>
                <a:lnTo>
                  <a:pt x="94268" y="556181"/>
                </a:lnTo>
                <a:cubicBezTo>
                  <a:pt x="84841" y="559323"/>
                  <a:pt x="74255" y="560096"/>
                  <a:pt x="65987" y="565608"/>
                </a:cubicBezTo>
                <a:cubicBezTo>
                  <a:pt x="27249" y="591433"/>
                  <a:pt x="49036" y="584461"/>
                  <a:pt x="0" y="584461"/>
                </a:cubicBezTo>
              </a:path>
            </a:pathLst>
          </a:custGeom>
          <a:noFill/>
          <a:ln w="31750" cmpd="sng">
            <a:solidFill>
              <a:schemeClr val="tx2">
                <a:lumMod val="60000"/>
                <a:lumOff val="40000"/>
              </a:schemeClr>
            </a:solidFill>
            <a:prstDash val="sysDash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 118"/>
          <p:cNvSpPr/>
          <p:nvPr/>
        </p:nvSpPr>
        <p:spPr>
          <a:xfrm rot="11205314">
            <a:off x="5120319" y="5291614"/>
            <a:ext cx="302121" cy="616768"/>
          </a:xfrm>
          <a:custGeom>
            <a:avLst/>
            <a:gdLst>
              <a:gd name="connsiteX0" fmla="*/ 197963 w 358218"/>
              <a:gd name="connsiteY0" fmla="*/ 0 h 585318"/>
              <a:gd name="connsiteX1" fmla="*/ 254523 w 358218"/>
              <a:gd name="connsiteY1" fmla="*/ 47134 h 585318"/>
              <a:gd name="connsiteX2" fmla="*/ 311084 w 358218"/>
              <a:gd name="connsiteY2" fmla="*/ 94268 h 585318"/>
              <a:gd name="connsiteX3" fmla="*/ 348791 w 358218"/>
              <a:gd name="connsiteY3" fmla="*/ 160255 h 585318"/>
              <a:gd name="connsiteX4" fmla="*/ 358218 w 358218"/>
              <a:gd name="connsiteY4" fmla="*/ 188536 h 585318"/>
              <a:gd name="connsiteX5" fmla="*/ 348791 w 358218"/>
              <a:gd name="connsiteY5" fmla="*/ 348791 h 585318"/>
              <a:gd name="connsiteX6" fmla="*/ 339365 w 358218"/>
              <a:gd name="connsiteY6" fmla="*/ 377072 h 585318"/>
              <a:gd name="connsiteX7" fmla="*/ 311084 w 358218"/>
              <a:gd name="connsiteY7" fmla="*/ 395925 h 585318"/>
              <a:gd name="connsiteX8" fmla="*/ 273377 w 358218"/>
              <a:gd name="connsiteY8" fmla="*/ 433633 h 585318"/>
              <a:gd name="connsiteX9" fmla="*/ 226243 w 358218"/>
              <a:gd name="connsiteY9" fmla="*/ 471340 h 585318"/>
              <a:gd name="connsiteX10" fmla="*/ 150828 w 358218"/>
              <a:gd name="connsiteY10" fmla="*/ 537327 h 585318"/>
              <a:gd name="connsiteX11" fmla="*/ 94268 w 358218"/>
              <a:gd name="connsiteY11" fmla="*/ 556181 h 585318"/>
              <a:gd name="connsiteX12" fmla="*/ 65987 w 358218"/>
              <a:gd name="connsiteY12" fmla="*/ 565608 h 585318"/>
              <a:gd name="connsiteX13" fmla="*/ 0 w 358218"/>
              <a:gd name="connsiteY13" fmla="*/ 584461 h 58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58218" h="585318">
                <a:moveTo>
                  <a:pt x="197963" y="0"/>
                </a:moveTo>
                <a:cubicBezTo>
                  <a:pt x="216816" y="15711"/>
                  <a:pt x="236180" y="30829"/>
                  <a:pt x="254523" y="47134"/>
                </a:cubicBezTo>
                <a:cubicBezTo>
                  <a:pt x="308958" y="95521"/>
                  <a:pt x="256293" y="57739"/>
                  <a:pt x="311084" y="94268"/>
                </a:cubicBezTo>
                <a:cubicBezTo>
                  <a:pt x="330020" y="122671"/>
                  <a:pt x="334438" y="126764"/>
                  <a:pt x="348791" y="160255"/>
                </a:cubicBezTo>
                <a:cubicBezTo>
                  <a:pt x="352705" y="169389"/>
                  <a:pt x="355076" y="179109"/>
                  <a:pt x="358218" y="188536"/>
                </a:cubicBezTo>
                <a:cubicBezTo>
                  <a:pt x="355076" y="241954"/>
                  <a:pt x="354115" y="295546"/>
                  <a:pt x="348791" y="348791"/>
                </a:cubicBezTo>
                <a:cubicBezTo>
                  <a:pt x="347802" y="358679"/>
                  <a:pt x="345572" y="369313"/>
                  <a:pt x="339365" y="377072"/>
                </a:cubicBezTo>
                <a:cubicBezTo>
                  <a:pt x="332287" y="385919"/>
                  <a:pt x="320511" y="389641"/>
                  <a:pt x="311084" y="395925"/>
                </a:cubicBezTo>
                <a:cubicBezTo>
                  <a:pt x="290516" y="457628"/>
                  <a:pt x="319082" y="397069"/>
                  <a:pt x="273377" y="433633"/>
                </a:cubicBezTo>
                <a:cubicBezTo>
                  <a:pt x="212463" y="482364"/>
                  <a:pt x="297325" y="447645"/>
                  <a:pt x="226243" y="471340"/>
                </a:cubicBezTo>
                <a:cubicBezTo>
                  <a:pt x="204246" y="504334"/>
                  <a:pt x="197962" y="521615"/>
                  <a:pt x="150828" y="537327"/>
                </a:cubicBezTo>
                <a:lnTo>
                  <a:pt x="94268" y="556181"/>
                </a:lnTo>
                <a:cubicBezTo>
                  <a:pt x="84841" y="559323"/>
                  <a:pt x="74255" y="560096"/>
                  <a:pt x="65987" y="565608"/>
                </a:cubicBezTo>
                <a:cubicBezTo>
                  <a:pt x="27249" y="591433"/>
                  <a:pt x="49036" y="584461"/>
                  <a:pt x="0" y="584461"/>
                </a:cubicBezTo>
              </a:path>
            </a:pathLst>
          </a:custGeom>
          <a:noFill/>
          <a:ln w="31750" cmpd="sng">
            <a:solidFill>
              <a:schemeClr val="tx2">
                <a:lumMod val="60000"/>
                <a:lumOff val="40000"/>
              </a:schemeClr>
            </a:solidFill>
            <a:prstDash val="sysDash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5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1" grpId="0" animBg="1"/>
      <p:bldP spid="110" grpId="0" animBg="1"/>
      <p:bldP spid="108" grpId="0" animBg="1"/>
      <p:bldP spid="21" grpId="0" animBg="1"/>
      <p:bldP spid="67" grpId="0" animBg="1"/>
      <p:bldP spid="68" grpId="0" animBg="1"/>
      <p:bldP spid="87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16" grpId="0" animBg="1"/>
      <p:bldP spid="118" grpId="0" animBg="1"/>
      <p:bldP spid="11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spcBef>
                <a:spcPts val="1200"/>
              </a:spcBef>
              <a:buNone/>
            </a:pPr>
            <a:r>
              <a:rPr lang="en-US" sz="3200" b="1" dirty="0" smtClean="0"/>
              <a:t>Build heap : </a:t>
            </a:r>
            <a:r>
              <a:rPr lang="en-US" sz="3200" b="1" i="1" dirty="0" smtClean="0">
                <a:solidFill>
                  <a:srgbClr val="0070C0"/>
                </a:solidFill>
              </a:rPr>
              <a:t>O(N)</a:t>
            </a:r>
          </a:p>
          <a:p>
            <a:pPr marL="109728" indent="0">
              <a:spcBef>
                <a:spcPts val="2400"/>
              </a:spcBef>
              <a:buNone/>
            </a:pPr>
            <a:r>
              <a:rPr lang="en-US" sz="3200" b="1" dirty="0" smtClean="0"/>
              <a:t>Retrieve sequence: 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b="1" i="1" dirty="0" smtClean="0">
                <a:solidFill>
                  <a:srgbClr val="0070C0"/>
                </a:solidFill>
              </a:rPr>
              <a:t>N * </a:t>
            </a:r>
            <a:r>
              <a:rPr lang="en-US" sz="3200" b="1" i="1" dirty="0" err="1" smtClean="0">
                <a:solidFill>
                  <a:srgbClr val="0070C0"/>
                </a:solidFill>
              </a:rPr>
              <a:t>delMin</a:t>
            </a:r>
            <a:r>
              <a:rPr lang="en-US" sz="3200" b="1" i="1" dirty="0" smtClean="0">
                <a:solidFill>
                  <a:srgbClr val="0070C0"/>
                </a:solidFill>
              </a:rPr>
              <a:t>( )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b="1" i="1" dirty="0"/>
              <a:t>i</a:t>
            </a:r>
            <a:r>
              <a:rPr lang="en-US" sz="3200" b="1" i="1" dirty="0" smtClean="0"/>
              <a:t>s</a:t>
            </a:r>
            <a:r>
              <a:rPr lang="en-US" sz="3200" b="1" i="1" dirty="0" smtClean="0">
                <a:solidFill>
                  <a:srgbClr val="0070C0"/>
                </a:solidFill>
              </a:rPr>
              <a:t> N * O(log N)</a:t>
            </a:r>
          </a:p>
          <a:p>
            <a:pPr marL="109728" indent="0">
              <a:spcBef>
                <a:spcPts val="3000"/>
              </a:spcBef>
              <a:buNone/>
            </a:pPr>
            <a:r>
              <a:rPr lang="en-US" sz="3200" b="1" dirty="0" smtClean="0"/>
              <a:t>Final sort:  </a:t>
            </a:r>
            <a:r>
              <a:rPr lang="en-US" sz="3200" b="1" dirty="0" smtClean="0">
                <a:solidFill>
                  <a:srgbClr val="C00000"/>
                </a:solidFill>
              </a:rPr>
              <a:t>O(N) + O(N log N)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Sorting with new Build</a:t>
            </a:r>
            <a:endParaRPr lang="en-US" sz="36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76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3048000"/>
            <a:ext cx="8229600" cy="3763963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3200" dirty="0" smtClean="0"/>
              <a:t>Beyond this is just templates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46856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END</a:t>
            </a:r>
            <a:endParaRPr lang="en-US" sz="60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58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8427" y="206733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</a:t>
            </a:r>
            <a:endParaRPr lang="en-US" sz="36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8039" y="5582984"/>
            <a:ext cx="8077200" cy="522740"/>
          </a:xfrm>
        </p:spPr>
        <p:txBody>
          <a:bodyPr>
            <a:normAutofit fontScale="92500"/>
          </a:bodyPr>
          <a:lstStyle/>
          <a:p>
            <a:pPr marL="109728" indent="0">
              <a:buNone/>
            </a:pP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0   1   2   3    4   5   6   7   8   9  10  11  ...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51743" y="1521879"/>
            <a:ext cx="4706057" cy="3453973"/>
            <a:chOff x="217207" y="2296670"/>
            <a:chExt cx="5441520" cy="352537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57380" y="4517867"/>
              <a:ext cx="217328" cy="704447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35997" y="3204789"/>
              <a:ext cx="425771" cy="376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9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7207" y="5209200"/>
              <a:ext cx="778427" cy="376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2</a:t>
              </a:r>
              <a:r>
                <a:rPr lang="en-US" b="1" dirty="0" smtClean="0">
                  <a:solidFill>
                    <a:srgbClr val="C00000"/>
                  </a:solidFill>
                </a:rPr>
                <a:t>1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46688" y="5209200"/>
              <a:ext cx="748499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18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76423" y="4156350"/>
              <a:ext cx="742356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11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74683" y="4141307"/>
              <a:ext cx="584044" cy="376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19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H="1">
              <a:off x="1882670" y="2670113"/>
              <a:ext cx="1044483" cy="605656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3253959" y="2670113"/>
              <a:ext cx="1213679" cy="651725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1033621" y="3485775"/>
              <a:ext cx="570101" cy="63488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3955936" y="3531845"/>
              <a:ext cx="570101" cy="63488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707281" y="3549276"/>
              <a:ext cx="529987" cy="58230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770177" y="3510907"/>
              <a:ext cx="529987" cy="58230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504706" y="4531722"/>
              <a:ext cx="277406" cy="751218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852243" y="2296670"/>
              <a:ext cx="352463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3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49164" y="3153402"/>
              <a:ext cx="649211" cy="376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12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24987" y="4092864"/>
              <a:ext cx="784742" cy="376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24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3228" y="4131576"/>
              <a:ext cx="746920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16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659672" y="5155478"/>
              <a:ext cx="798920" cy="376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4</a:t>
              </a:r>
              <a:r>
                <a:rPr lang="en-US" b="1" dirty="0" smtClean="0">
                  <a:solidFill>
                    <a:srgbClr val="C00000"/>
                  </a:solidFill>
                </a:rPr>
                <a:t>1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59" name="Oval 58"/>
          <p:cNvSpPr/>
          <p:nvPr/>
        </p:nvSpPr>
        <p:spPr>
          <a:xfrm>
            <a:off x="7475707" y="4975852"/>
            <a:ext cx="467929" cy="489437"/>
          </a:xfrm>
          <a:prstGeom prst="ellipse">
            <a:avLst/>
          </a:prstGeom>
          <a:solidFill>
            <a:schemeClr val="accent1">
              <a:lumMod val="75000"/>
              <a:alpha val="43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2525711" y="3670486"/>
            <a:ext cx="276758" cy="576940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316003" y="4322783"/>
            <a:ext cx="50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</a:t>
            </a:r>
            <a:r>
              <a:rPr lang="en-US" b="1" dirty="0" smtClean="0">
                <a:solidFill>
                  <a:srgbClr val="C00000"/>
                </a:solidFill>
              </a:rPr>
              <a:t>9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181600" y="4300169"/>
            <a:ext cx="50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63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37" name="Straight Connector 36"/>
          <p:cNvCxnSpPr>
            <a:endCxn id="36" idx="0"/>
          </p:cNvCxnSpPr>
          <p:nvPr/>
        </p:nvCxnSpPr>
        <p:spPr>
          <a:xfrm>
            <a:off x="5181600" y="3694289"/>
            <a:ext cx="252553" cy="605880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4597452" y="3686633"/>
            <a:ext cx="249739" cy="662903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874423" y="4349536"/>
            <a:ext cx="69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3</a:t>
            </a:r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2112549" y="3653678"/>
            <a:ext cx="249739" cy="662903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46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4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1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8427" y="206733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</a:t>
            </a:r>
            <a:endParaRPr lang="en-US" sz="36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8039" y="5582984"/>
            <a:ext cx="8077200" cy="522740"/>
          </a:xfrm>
        </p:spPr>
        <p:txBody>
          <a:bodyPr>
            <a:normAutofit fontScale="92500"/>
          </a:bodyPr>
          <a:lstStyle/>
          <a:p>
            <a:pPr marL="109728" indent="0">
              <a:buNone/>
            </a:pP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0   1   2   3    4   5   6   7   8   9  10  11  ...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51743" y="1521879"/>
            <a:ext cx="4706057" cy="3453973"/>
            <a:chOff x="217207" y="2296670"/>
            <a:chExt cx="5441520" cy="352537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57380" y="4517867"/>
              <a:ext cx="217328" cy="704447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324930" y="3200948"/>
              <a:ext cx="638686" cy="376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19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7207" y="5209200"/>
              <a:ext cx="778427" cy="376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1</a:t>
              </a:r>
              <a:r>
                <a:rPr lang="en-US" b="1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46688" y="5209200"/>
              <a:ext cx="748499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18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51772" y="4120655"/>
              <a:ext cx="742356" cy="376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17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74683" y="4141307"/>
              <a:ext cx="584044" cy="376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2</a:t>
              </a:r>
              <a:r>
                <a:rPr lang="en-US" b="1" dirty="0">
                  <a:solidFill>
                    <a:srgbClr val="C00000"/>
                  </a:solidFill>
                </a:rPr>
                <a:t>3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H="1">
              <a:off x="1882670" y="2670113"/>
              <a:ext cx="1044483" cy="605656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3253960" y="2670114"/>
              <a:ext cx="1133108" cy="546673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1033621" y="3485775"/>
              <a:ext cx="570101" cy="63488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3955936" y="3531845"/>
              <a:ext cx="570101" cy="63488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707281" y="3549276"/>
              <a:ext cx="529987" cy="58230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770177" y="3510907"/>
              <a:ext cx="529987" cy="58230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504706" y="4531722"/>
              <a:ext cx="277406" cy="751218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852243" y="2296670"/>
              <a:ext cx="352463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3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49164" y="3153402"/>
              <a:ext cx="649211" cy="376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12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24987" y="4092864"/>
              <a:ext cx="784742" cy="376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</a:t>
              </a:r>
              <a:r>
                <a:rPr lang="en-US" b="1" dirty="0" smtClean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3228" y="4131576"/>
              <a:ext cx="746920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16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659672" y="5155478"/>
              <a:ext cx="798920" cy="376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4</a:t>
              </a:r>
              <a:r>
                <a:rPr lang="en-US" b="1" dirty="0" smtClean="0">
                  <a:solidFill>
                    <a:srgbClr val="C00000"/>
                  </a:solidFill>
                </a:rPr>
                <a:t>1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59" name="Oval 58"/>
          <p:cNvSpPr/>
          <p:nvPr/>
        </p:nvSpPr>
        <p:spPr>
          <a:xfrm>
            <a:off x="7475707" y="4975852"/>
            <a:ext cx="467929" cy="489437"/>
          </a:xfrm>
          <a:prstGeom prst="ellipse">
            <a:avLst/>
          </a:prstGeom>
          <a:solidFill>
            <a:schemeClr val="accent1">
              <a:lumMod val="75000"/>
              <a:alpha val="43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2525711" y="3670486"/>
            <a:ext cx="276758" cy="576940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874423" y="4349536"/>
            <a:ext cx="69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</a:t>
            </a:r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2112549" y="3653678"/>
            <a:ext cx="249739" cy="662903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3409218" y="3651024"/>
            <a:ext cx="249739" cy="662903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88617" y="4320283"/>
            <a:ext cx="69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3</a:t>
            </a:r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86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4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1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8620" y="1371600"/>
            <a:ext cx="8229600" cy="5133471"/>
          </a:xfrm>
        </p:spPr>
        <p:txBody>
          <a:bodyPr/>
          <a:lstStyle/>
          <a:p>
            <a:pPr marL="109728" indent="0">
              <a:spcBef>
                <a:spcPts val="600"/>
              </a:spcBef>
              <a:buNone/>
            </a:pPr>
            <a:r>
              <a:rPr lang="en-US" sz="2400" b="1" i="1" dirty="0" smtClean="0"/>
              <a:t>Let’s work with elements composed of two pieces:</a:t>
            </a:r>
          </a:p>
          <a:p>
            <a:pPr marL="708660" lvl="1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b="1" i="1" dirty="0">
                <a:solidFill>
                  <a:srgbClr val="C00000"/>
                </a:solidFill>
              </a:rPr>
              <a:t>t</a:t>
            </a:r>
            <a:r>
              <a:rPr lang="en-US" sz="2000" b="1" i="1" dirty="0" smtClean="0">
                <a:solidFill>
                  <a:srgbClr val="C00000"/>
                </a:solidFill>
              </a:rPr>
              <a:t>he data value </a:t>
            </a:r>
            <a:r>
              <a:rPr lang="en-US" sz="2000" b="1" i="1" dirty="0" smtClean="0">
                <a:solidFill>
                  <a:srgbClr val="002060"/>
                </a:solidFill>
              </a:rPr>
              <a:t>(injury, process, document, etc.)</a:t>
            </a:r>
          </a:p>
          <a:p>
            <a:pPr marL="708660" lvl="1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b="1" i="1" dirty="0" smtClean="0">
                <a:solidFill>
                  <a:srgbClr val="0070C0"/>
                </a:solidFill>
              </a:rPr>
              <a:t>a priority </a:t>
            </a:r>
            <a:r>
              <a:rPr lang="en-US" sz="2000" b="1" i="1" dirty="0" smtClean="0">
                <a:solidFill>
                  <a:srgbClr val="002060"/>
                </a:solidFill>
              </a:rPr>
              <a:t>(something like </a:t>
            </a:r>
            <a:r>
              <a:rPr lang="en-US" sz="2000" b="1" i="1" dirty="0" err="1" smtClean="0">
                <a:solidFill>
                  <a:srgbClr val="002060"/>
                </a:solidFill>
              </a:rPr>
              <a:t>int</a:t>
            </a:r>
            <a:r>
              <a:rPr lang="en-US" sz="2000" b="1" i="1" dirty="0" smtClean="0">
                <a:solidFill>
                  <a:srgbClr val="002060"/>
                </a:solidFill>
              </a:rPr>
              <a:t> that can be ordered)</a:t>
            </a:r>
          </a:p>
          <a:p>
            <a:pPr marL="109728" indent="0">
              <a:buNone/>
            </a:pPr>
            <a:endParaRPr lang="en-US" sz="1400" b="1" i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endParaRPr lang="en-US" sz="2400" b="1" i="1" dirty="0">
              <a:solidFill>
                <a:srgbClr val="C75633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2554"/>
          </a:xfrm>
        </p:spPr>
        <p:txBody>
          <a:bodyPr>
            <a:normAutofit fontScale="90000"/>
          </a:bodyPr>
          <a:lstStyle/>
          <a:p>
            <a:pPr algn="r"/>
            <a:r>
              <a:rPr lang="en-US" sz="4400" dirty="0" smtClean="0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Priority Queue</a:t>
            </a:r>
            <a:br>
              <a:rPr lang="en-US" sz="4400" dirty="0" smtClean="0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2700" i="1" dirty="0" smtClean="0">
                <a:solidFill>
                  <a:srgbClr val="C00000"/>
                </a:solidFill>
                <a:effectLst/>
                <a:latin typeface="Arial Narrow" panose="020B0606020202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 the abstract level</a:t>
            </a:r>
            <a:endParaRPr lang="en-US" sz="2700" i="1" dirty="0">
              <a:solidFill>
                <a:srgbClr val="C00000"/>
              </a:solidFill>
              <a:effectLst/>
              <a:latin typeface="Arial Narrow" panose="020B0606020202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Cloud Callout 3"/>
          <p:cNvSpPr/>
          <p:nvPr/>
        </p:nvSpPr>
        <p:spPr>
          <a:xfrm>
            <a:off x="2300752" y="2988004"/>
            <a:ext cx="6553200" cy="3774556"/>
          </a:xfrm>
          <a:prstGeom prst="cloudCallout">
            <a:avLst>
              <a:gd name="adj1" fmla="val -63988"/>
              <a:gd name="adj2" fmla="val -34521"/>
            </a:avLst>
          </a:prstGeom>
          <a:solidFill>
            <a:schemeClr val="accent3">
              <a:lumMod val="60000"/>
              <a:lumOff val="40000"/>
              <a:alpha val="28000"/>
            </a:schemeClr>
          </a:solidFill>
          <a:ln>
            <a:solidFill>
              <a:schemeClr val="accent2">
                <a:lumMod val="50000"/>
                <a:alpha val="6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30676" y="4822915"/>
            <a:ext cx="791776" cy="778403"/>
          </a:xfrm>
          <a:prstGeom prst="rect">
            <a:avLst/>
          </a:prstGeom>
          <a:solidFill>
            <a:schemeClr val="accent2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71870" y="5298084"/>
            <a:ext cx="791776" cy="778403"/>
          </a:xfrm>
          <a:prstGeom prst="rect">
            <a:avLst/>
          </a:prstGeom>
          <a:solidFill>
            <a:schemeClr val="accent2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28942" y="3525071"/>
            <a:ext cx="791776" cy="778403"/>
          </a:xfrm>
          <a:prstGeom prst="rect">
            <a:avLst/>
          </a:prstGeom>
          <a:solidFill>
            <a:schemeClr val="accent2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31644" y="3744282"/>
            <a:ext cx="791776" cy="778403"/>
          </a:xfrm>
          <a:prstGeom prst="rect">
            <a:avLst/>
          </a:prstGeom>
          <a:solidFill>
            <a:schemeClr val="accent2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498620" y="3729808"/>
            <a:ext cx="791776" cy="778403"/>
          </a:xfrm>
          <a:prstGeom prst="rect">
            <a:avLst/>
          </a:prstGeom>
          <a:solidFill>
            <a:schemeClr val="accent2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511207" y="5033495"/>
            <a:ext cx="791776" cy="778403"/>
          </a:xfrm>
          <a:prstGeom prst="rect">
            <a:avLst/>
          </a:prstGeom>
          <a:solidFill>
            <a:schemeClr val="accent2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72522" y="3826622"/>
            <a:ext cx="590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6</a:t>
            </a:r>
            <a:r>
              <a:rPr lang="en-US" sz="1600" b="1" dirty="0" smtClean="0">
                <a:solidFill>
                  <a:srgbClr val="C00000"/>
                </a:solidFill>
              </a:rPr>
              <a:t>.4</a:t>
            </a:r>
          </a:p>
          <a:p>
            <a:pPr algn="ctr"/>
            <a:r>
              <a:rPr lang="en-US" sz="1600" b="1" dirty="0" smtClean="0">
                <a:solidFill>
                  <a:srgbClr val="0070C0"/>
                </a:solidFill>
              </a:rPr>
              <a:t>1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20132" y="4934535"/>
            <a:ext cx="590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</a:rPr>
              <a:t>4.7</a:t>
            </a:r>
          </a:p>
          <a:p>
            <a:pPr algn="ctr"/>
            <a:r>
              <a:rPr lang="en-US" sz="16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44773" y="5394897"/>
            <a:ext cx="590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</a:rPr>
              <a:t>8.0</a:t>
            </a:r>
          </a:p>
          <a:p>
            <a:pPr algn="ctr"/>
            <a:r>
              <a:rPr lang="en-US" sz="1600" b="1" dirty="0" smtClean="0">
                <a:solidFill>
                  <a:srgbClr val="0070C0"/>
                </a:solidFill>
              </a:rPr>
              <a:t>7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11844" y="5130308"/>
            <a:ext cx="590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</a:rPr>
              <a:t>7.3</a:t>
            </a:r>
          </a:p>
          <a:p>
            <a:pPr algn="ctr"/>
            <a:r>
              <a:rPr lang="en-US" sz="1600" b="1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10633" y="3838044"/>
            <a:ext cx="590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</a:rPr>
              <a:t>9.5</a:t>
            </a:r>
          </a:p>
          <a:p>
            <a:pPr algn="ctr"/>
            <a:r>
              <a:rPr lang="en-US" sz="1600" b="1" dirty="0" smtClean="0">
                <a:solidFill>
                  <a:srgbClr val="0070C0"/>
                </a:solidFill>
              </a:rPr>
              <a:t>8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07732" y="3621884"/>
            <a:ext cx="590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2</a:t>
            </a:r>
            <a:r>
              <a:rPr lang="en-US" sz="1600" b="1" dirty="0" smtClean="0">
                <a:solidFill>
                  <a:srgbClr val="C00000"/>
                </a:solidFill>
              </a:rPr>
              <a:t>.4</a:t>
            </a:r>
          </a:p>
          <a:p>
            <a:pPr algn="ctr"/>
            <a:r>
              <a:rPr lang="en-US" sz="1600" b="1" dirty="0" smtClean="0">
                <a:solidFill>
                  <a:srgbClr val="0070C0"/>
                </a:solidFill>
              </a:rPr>
              <a:t>9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54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8427" y="206733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</a:t>
            </a:r>
            <a:endParaRPr lang="en-US" sz="36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8039" y="5582984"/>
            <a:ext cx="8077200" cy="522740"/>
          </a:xfrm>
        </p:spPr>
        <p:txBody>
          <a:bodyPr>
            <a:normAutofit fontScale="92500"/>
          </a:bodyPr>
          <a:lstStyle/>
          <a:p>
            <a:pPr marL="109728" indent="0">
              <a:buNone/>
            </a:pP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0   1   2   3    4   5   6   7   8   9  10  11  ...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51743" y="1521879"/>
            <a:ext cx="4706057" cy="3222870"/>
            <a:chOff x="217207" y="2296670"/>
            <a:chExt cx="5441520" cy="32894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57380" y="4517867"/>
              <a:ext cx="217328" cy="704447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324930" y="3200948"/>
              <a:ext cx="638686" cy="376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15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7207" y="5209200"/>
              <a:ext cx="778427" cy="376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35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46688" y="5209200"/>
              <a:ext cx="748499" cy="376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2</a:t>
              </a:r>
              <a:r>
                <a:rPr lang="en-US" b="1" dirty="0" smtClean="0">
                  <a:solidFill>
                    <a:srgbClr val="C00000"/>
                  </a:solidFill>
                </a:rPr>
                <a:t>8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51772" y="4120655"/>
              <a:ext cx="742356" cy="376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19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74683" y="4141307"/>
              <a:ext cx="584044" cy="376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5</a:t>
              </a:r>
              <a:r>
                <a:rPr lang="en-US" b="1" dirty="0" smtClean="0">
                  <a:solidFill>
                    <a:srgbClr val="C00000"/>
                  </a:solidFill>
                </a:rPr>
                <a:t>3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H="1">
              <a:off x="1882670" y="2670113"/>
              <a:ext cx="1044483" cy="605656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3253960" y="2670114"/>
              <a:ext cx="1133108" cy="546673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1033621" y="3485775"/>
              <a:ext cx="570101" cy="63488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3955936" y="3531845"/>
              <a:ext cx="570101" cy="63488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707281" y="3549276"/>
              <a:ext cx="529987" cy="58230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770177" y="3510907"/>
              <a:ext cx="529987" cy="58230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504706" y="4531722"/>
              <a:ext cx="277406" cy="751218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852243" y="2296670"/>
              <a:ext cx="606349" cy="376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13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49164" y="3153402"/>
              <a:ext cx="649211" cy="376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2</a:t>
              </a:r>
              <a:r>
                <a:rPr lang="en-US" b="1" dirty="0" smtClean="0">
                  <a:solidFill>
                    <a:srgbClr val="C00000"/>
                  </a:solidFill>
                </a:rPr>
                <a:t>2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24987" y="4092864"/>
              <a:ext cx="784742" cy="376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44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3228" y="4131576"/>
              <a:ext cx="746920" cy="376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2</a:t>
              </a:r>
              <a:r>
                <a:rPr lang="en-US" b="1" dirty="0" smtClean="0">
                  <a:solidFill>
                    <a:srgbClr val="C00000"/>
                  </a:solidFill>
                </a:rPr>
                <a:t>6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659672" y="5155478"/>
              <a:ext cx="798920" cy="376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6</a:t>
              </a:r>
              <a:r>
                <a:rPr lang="en-US" b="1" dirty="0" smtClean="0">
                  <a:solidFill>
                    <a:srgbClr val="C00000"/>
                  </a:solidFill>
                </a:rPr>
                <a:t>1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59" name="Oval 58"/>
          <p:cNvSpPr/>
          <p:nvPr/>
        </p:nvSpPr>
        <p:spPr>
          <a:xfrm>
            <a:off x="7475707" y="4975852"/>
            <a:ext cx="467929" cy="489437"/>
          </a:xfrm>
          <a:prstGeom prst="ellipse">
            <a:avLst/>
          </a:prstGeom>
          <a:solidFill>
            <a:schemeClr val="accent1">
              <a:lumMod val="75000"/>
              <a:alpha val="43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2525711" y="3670486"/>
            <a:ext cx="276758" cy="576940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874423" y="4349536"/>
            <a:ext cx="69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83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2112549" y="3653678"/>
            <a:ext cx="249739" cy="662903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3409218" y="3651024"/>
            <a:ext cx="249739" cy="662903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88617" y="4320283"/>
            <a:ext cx="69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</a:t>
            </a:r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94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4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1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8427" y="206733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</a:t>
            </a:r>
            <a:endParaRPr lang="en-US" sz="36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8039" y="5582984"/>
            <a:ext cx="8077200" cy="522740"/>
          </a:xfrm>
        </p:spPr>
        <p:txBody>
          <a:bodyPr>
            <a:normAutofit fontScale="92500"/>
          </a:bodyPr>
          <a:lstStyle/>
          <a:p>
            <a:pPr marL="109728" indent="0">
              <a:buNone/>
            </a:pP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0   1   2   3    4   5   6   7   8   9  10  11  ...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51743" y="1521879"/>
            <a:ext cx="4706057" cy="3453973"/>
            <a:chOff x="217207" y="2296670"/>
            <a:chExt cx="5441520" cy="352537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57380" y="4517867"/>
              <a:ext cx="217328" cy="704447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35997" y="3204789"/>
              <a:ext cx="425771" cy="376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9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7207" y="5209200"/>
              <a:ext cx="778427" cy="376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2</a:t>
              </a:r>
              <a:r>
                <a:rPr lang="en-US" b="1" dirty="0" smtClean="0">
                  <a:solidFill>
                    <a:srgbClr val="C00000"/>
                  </a:solidFill>
                </a:rPr>
                <a:t>1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46688" y="5209200"/>
              <a:ext cx="748499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18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76423" y="4156350"/>
              <a:ext cx="742356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11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74683" y="4141307"/>
              <a:ext cx="584044" cy="376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19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H="1">
              <a:off x="1882670" y="2670113"/>
              <a:ext cx="1044483" cy="605656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3253959" y="2670113"/>
              <a:ext cx="1213679" cy="651725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1033621" y="3485775"/>
              <a:ext cx="570101" cy="63488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3955936" y="3531845"/>
              <a:ext cx="570101" cy="63488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707281" y="3549276"/>
              <a:ext cx="529987" cy="58230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770177" y="3510907"/>
              <a:ext cx="529987" cy="582300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2036007" y="4477052"/>
              <a:ext cx="264157" cy="732773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504706" y="4531722"/>
              <a:ext cx="277406" cy="751218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852243" y="2296670"/>
              <a:ext cx="352463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3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49164" y="3153402"/>
              <a:ext cx="649211" cy="376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12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24987" y="4092864"/>
              <a:ext cx="784742" cy="376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24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3228" y="4131576"/>
              <a:ext cx="746920" cy="612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16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45451" y="5209200"/>
              <a:ext cx="798920" cy="376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4</a:t>
              </a:r>
              <a:r>
                <a:rPr lang="en-US" b="1" dirty="0" smtClean="0">
                  <a:solidFill>
                    <a:srgbClr val="C00000"/>
                  </a:solidFill>
                </a:rPr>
                <a:t>1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59" name="Oval 58"/>
          <p:cNvSpPr/>
          <p:nvPr/>
        </p:nvSpPr>
        <p:spPr>
          <a:xfrm>
            <a:off x="7475707" y="4975852"/>
            <a:ext cx="467929" cy="489437"/>
          </a:xfrm>
          <a:prstGeom prst="ellipse">
            <a:avLst/>
          </a:prstGeom>
          <a:solidFill>
            <a:schemeClr val="accent1">
              <a:lumMod val="75000"/>
              <a:alpha val="43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593361" y="4247426"/>
            <a:ext cx="418215" cy="421718"/>
          </a:xfrm>
          <a:prstGeom prst="ellipse">
            <a:avLst/>
          </a:prstGeom>
          <a:solidFill>
            <a:schemeClr val="accent2">
              <a:lumMod val="40000"/>
              <a:lumOff val="60000"/>
              <a:alpha val="69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endCxn id="60" idx="0"/>
          </p:cNvCxnSpPr>
          <p:nvPr/>
        </p:nvCxnSpPr>
        <p:spPr>
          <a:xfrm>
            <a:off x="2525711" y="3670486"/>
            <a:ext cx="276758" cy="576940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65" idx="0"/>
          </p:cNvCxnSpPr>
          <p:nvPr/>
        </p:nvCxnSpPr>
        <p:spPr>
          <a:xfrm flipH="1">
            <a:off x="3393175" y="3705740"/>
            <a:ext cx="270890" cy="541686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806865" y="3699744"/>
            <a:ext cx="250108" cy="547682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4656639" y="3689105"/>
            <a:ext cx="180389" cy="580951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052204" y="3705740"/>
            <a:ext cx="250108" cy="547682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4447284" y="4248240"/>
            <a:ext cx="418215" cy="421718"/>
          </a:xfrm>
          <a:prstGeom prst="ellipse">
            <a:avLst/>
          </a:prstGeom>
          <a:solidFill>
            <a:schemeClr val="accent2">
              <a:lumMod val="40000"/>
              <a:lumOff val="60000"/>
              <a:alpha val="69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136981" y="4241335"/>
            <a:ext cx="418215" cy="421718"/>
          </a:xfrm>
          <a:prstGeom prst="ellipse">
            <a:avLst/>
          </a:prstGeom>
          <a:solidFill>
            <a:schemeClr val="accent2">
              <a:lumMod val="40000"/>
              <a:lumOff val="60000"/>
              <a:alpha val="69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862101" y="4232695"/>
            <a:ext cx="418215" cy="421718"/>
          </a:xfrm>
          <a:prstGeom prst="ellipse">
            <a:avLst/>
          </a:prstGeom>
          <a:solidFill>
            <a:schemeClr val="accent2">
              <a:lumMod val="40000"/>
              <a:lumOff val="60000"/>
              <a:alpha val="69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184067" y="4247426"/>
            <a:ext cx="418215" cy="421718"/>
          </a:xfrm>
          <a:prstGeom prst="ellipse">
            <a:avLst/>
          </a:prstGeom>
          <a:solidFill>
            <a:schemeClr val="accent2">
              <a:lumMod val="40000"/>
              <a:lumOff val="60000"/>
              <a:alpha val="69000"/>
            </a:schemeClr>
          </a:solidFill>
          <a:ln w="22225">
            <a:solidFill>
              <a:schemeClr val="accent2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3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4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1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6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6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1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6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1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9" grpId="0" animBg="1"/>
      <p:bldP spid="60" grpId="0" animBg="1"/>
      <p:bldP spid="62" grpId="0" animBg="1"/>
      <p:bldP spid="63" grpId="0" animBg="1"/>
      <p:bldP spid="64" grpId="0" animBg="1"/>
      <p:bldP spid="6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632" y="1234921"/>
            <a:ext cx="8229600" cy="5181600"/>
          </a:xfrm>
        </p:spPr>
        <p:txBody>
          <a:bodyPr/>
          <a:lstStyle/>
          <a:p>
            <a:pPr marL="109728" indent="0">
              <a:buNone/>
            </a:pPr>
            <a:r>
              <a:rPr lang="en-US" sz="2400" b="1" dirty="0" smtClean="0">
                <a:latin typeface="Calibri" panose="020F0502020204030204" pitchFamily="34" charset="0"/>
              </a:rPr>
              <a:t>From this blob get the element with highest priority</a:t>
            </a:r>
          </a:p>
          <a:p>
            <a:pPr marL="109728" indent="0">
              <a:buNone/>
            </a:pPr>
            <a:r>
              <a:rPr lang="en-US" sz="2400" b="1" dirty="0" smtClean="0">
                <a:latin typeface="Calibri" panose="020F0502020204030204" pitchFamily="34" charset="0"/>
              </a:rPr>
              <a:t>Now get the next element with highest priority</a:t>
            </a:r>
            <a:endParaRPr lang="en-US" sz="1400" b="1" dirty="0" smtClean="0">
              <a:latin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r"/>
            <a:r>
              <a:rPr lang="en-US" sz="4400" dirty="0" smtClean="0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Find the highest priority</a:t>
            </a:r>
            <a:endParaRPr lang="en-US" sz="4400" dirty="0">
              <a:solidFill>
                <a:srgbClr val="0070C0"/>
              </a:solidFill>
              <a:effectLst/>
              <a:latin typeface="Arial Narrow" panose="020B0606020202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Cloud Callout 3"/>
          <p:cNvSpPr/>
          <p:nvPr/>
        </p:nvSpPr>
        <p:spPr>
          <a:xfrm>
            <a:off x="2209800" y="2819399"/>
            <a:ext cx="6858000" cy="3979885"/>
          </a:xfrm>
          <a:prstGeom prst="cloudCallout">
            <a:avLst>
              <a:gd name="adj1" fmla="val -65040"/>
              <a:gd name="adj2" fmla="val -34118"/>
            </a:avLst>
          </a:prstGeom>
          <a:solidFill>
            <a:schemeClr val="accent3">
              <a:lumMod val="60000"/>
              <a:lumOff val="40000"/>
              <a:alpha val="28000"/>
            </a:schemeClr>
          </a:solidFill>
          <a:ln>
            <a:solidFill>
              <a:schemeClr val="accent2">
                <a:lumMod val="50000"/>
                <a:alpha val="6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758151" y="3436520"/>
            <a:ext cx="791776" cy="778403"/>
            <a:chOff x="5758151" y="3436520"/>
            <a:chExt cx="791776" cy="778403"/>
          </a:xfrm>
        </p:grpSpPr>
        <p:sp>
          <p:nvSpPr>
            <p:cNvPr id="9" name="Rectangle 8"/>
            <p:cNvSpPr/>
            <p:nvPr/>
          </p:nvSpPr>
          <p:spPr>
            <a:xfrm>
              <a:off x="5758151" y="3436520"/>
              <a:ext cx="791776" cy="778403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60960" y="3521333"/>
              <a:ext cx="5905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C00000"/>
                  </a:solidFill>
                </a:rPr>
                <a:t>6</a:t>
              </a:r>
              <a:r>
                <a:rPr lang="en-US" sz="1600" b="1" dirty="0" smtClean="0">
                  <a:solidFill>
                    <a:srgbClr val="C00000"/>
                  </a:solidFill>
                </a:rPr>
                <a:t>.4</a:t>
              </a:r>
            </a:p>
            <a:p>
              <a:pPr algn="ctr"/>
              <a:r>
                <a:rPr lang="en-US" sz="1600" b="1" dirty="0" smtClean="0">
                  <a:solidFill>
                    <a:srgbClr val="0070C0"/>
                  </a:solidFill>
                </a:rPr>
                <a:t>1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250310" y="4809341"/>
            <a:ext cx="791776" cy="778403"/>
            <a:chOff x="3250310" y="4809341"/>
            <a:chExt cx="791776" cy="778403"/>
          </a:xfrm>
        </p:grpSpPr>
        <p:sp>
          <p:nvSpPr>
            <p:cNvPr id="5" name="Rectangle 4"/>
            <p:cNvSpPr/>
            <p:nvPr/>
          </p:nvSpPr>
          <p:spPr>
            <a:xfrm>
              <a:off x="3250310" y="4809341"/>
              <a:ext cx="791776" cy="778403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54094" y="4882914"/>
              <a:ext cx="5905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C00000"/>
                  </a:solidFill>
                </a:rPr>
                <a:t>4.7</a:t>
              </a:r>
            </a:p>
            <a:p>
              <a:pPr algn="ctr"/>
              <a:r>
                <a:rPr lang="en-US" sz="1600" b="1" dirty="0">
                  <a:solidFill>
                    <a:srgbClr val="0070C0"/>
                  </a:solidFill>
                </a:rPr>
                <a:t>3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74936" y="5546410"/>
            <a:ext cx="791776" cy="778403"/>
            <a:chOff x="4966375" y="5367206"/>
            <a:chExt cx="791776" cy="778403"/>
          </a:xfrm>
        </p:grpSpPr>
        <p:sp>
          <p:nvSpPr>
            <p:cNvPr id="6" name="Rectangle 5"/>
            <p:cNvSpPr/>
            <p:nvPr/>
          </p:nvSpPr>
          <p:spPr>
            <a:xfrm>
              <a:off x="4966375" y="5367206"/>
              <a:ext cx="791776" cy="778403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18683" y="5467689"/>
              <a:ext cx="5905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C00000"/>
                  </a:solidFill>
                </a:rPr>
                <a:t>8.0</a:t>
              </a:r>
            </a:p>
            <a:p>
              <a:pPr algn="ctr"/>
              <a:r>
                <a:rPr lang="en-US" sz="1600" b="1" dirty="0" smtClean="0">
                  <a:solidFill>
                    <a:srgbClr val="0070C0"/>
                  </a:solidFill>
                </a:rPr>
                <a:t>7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53408" y="4872113"/>
            <a:ext cx="791776" cy="778403"/>
            <a:chOff x="6453408" y="4872113"/>
            <a:chExt cx="791776" cy="778403"/>
          </a:xfrm>
        </p:grpSpPr>
        <p:sp>
          <p:nvSpPr>
            <p:cNvPr id="10" name="Rectangle 9"/>
            <p:cNvSpPr/>
            <p:nvPr/>
          </p:nvSpPr>
          <p:spPr>
            <a:xfrm>
              <a:off x="6453408" y="4872113"/>
              <a:ext cx="791776" cy="778403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49933" y="4972596"/>
              <a:ext cx="5905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C00000"/>
                  </a:solidFill>
                </a:rPr>
                <a:t>7.3</a:t>
              </a:r>
            </a:p>
            <a:p>
              <a:pPr algn="ctr"/>
              <a:r>
                <a:rPr lang="en-US" sz="1600" b="1" dirty="0">
                  <a:solidFill>
                    <a:srgbClr val="0070C0"/>
                  </a:solidFill>
                </a:rPr>
                <a:t>5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944595" y="3626683"/>
            <a:ext cx="791776" cy="778403"/>
            <a:chOff x="4174599" y="3719829"/>
            <a:chExt cx="791776" cy="778403"/>
          </a:xfrm>
        </p:grpSpPr>
        <p:sp>
          <p:nvSpPr>
            <p:cNvPr id="8" name="Rectangle 7"/>
            <p:cNvSpPr/>
            <p:nvPr/>
          </p:nvSpPr>
          <p:spPr>
            <a:xfrm>
              <a:off x="4174599" y="3719829"/>
              <a:ext cx="791776" cy="778403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64182" y="3827273"/>
              <a:ext cx="5905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C00000"/>
                  </a:solidFill>
                </a:rPr>
                <a:t>9.5</a:t>
              </a:r>
            </a:p>
            <a:p>
              <a:pPr algn="ctr"/>
              <a:r>
                <a:rPr lang="en-US" sz="1600" b="1" dirty="0" smtClean="0">
                  <a:solidFill>
                    <a:srgbClr val="0070C0"/>
                  </a:solidFill>
                </a:rPr>
                <a:t>8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222475" y="3626684"/>
            <a:ext cx="791776" cy="778403"/>
            <a:chOff x="7222475" y="3626684"/>
            <a:chExt cx="791776" cy="778403"/>
          </a:xfrm>
        </p:grpSpPr>
        <p:sp>
          <p:nvSpPr>
            <p:cNvPr id="7" name="Rectangle 6"/>
            <p:cNvSpPr/>
            <p:nvPr/>
          </p:nvSpPr>
          <p:spPr>
            <a:xfrm>
              <a:off x="7222475" y="3626684"/>
              <a:ext cx="791776" cy="778403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307562" y="3704890"/>
              <a:ext cx="5905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C00000"/>
                  </a:solidFill>
                </a:rPr>
                <a:t>2</a:t>
              </a:r>
              <a:r>
                <a:rPr lang="en-US" sz="1600" b="1" dirty="0" smtClean="0">
                  <a:solidFill>
                    <a:srgbClr val="C00000"/>
                  </a:solidFill>
                </a:rPr>
                <a:t>.4</a:t>
              </a:r>
            </a:p>
            <a:p>
              <a:pPr algn="ctr"/>
              <a:r>
                <a:rPr lang="en-US" sz="1600" b="1" dirty="0" smtClean="0">
                  <a:solidFill>
                    <a:srgbClr val="0070C0"/>
                  </a:solidFill>
                </a:rPr>
                <a:t>9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917987" y="4493712"/>
            <a:ext cx="791776" cy="778403"/>
            <a:chOff x="4966375" y="5367206"/>
            <a:chExt cx="791776" cy="778403"/>
          </a:xfrm>
        </p:grpSpPr>
        <p:sp>
          <p:nvSpPr>
            <p:cNvPr id="24" name="Rectangle 23"/>
            <p:cNvSpPr/>
            <p:nvPr/>
          </p:nvSpPr>
          <p:spPr>
            <a:xfrm>
              <a:off x="4966375" y="5367206"/>
              <a:ext cx="791776" cy="778403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18683" y="5467689"/>
              <a:ext cx="5905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C00000"/>
                  </a:solidFill>
                </a:rPr>
                <a:t>3</a:t>
              </a:r>
              <a:r>
                <a:rPr lang="en-US" sz="1600" b="1" dirty="0" smtClean="0">
                  <a:solidFill>
                    <a:srgbClr val="C00000"/>
                  </a:solidFill>
                </a:rPr>
                <a:t>.1</a:t>
              </a:r>
            </a:p>
            <a:p>
              <a:pPr algn="ctr"/>
              <a:r>
                <a:rPr lang="en-US" sz="1600" b="1" dirty="0">
                  <a:solidFill>
                    <a:srgbClr val="0070C0"/>
                  </a:solidFill>
                </a:rPr>
                <a:t>2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43742" y="410372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Add another element</a:t>
            </a:r>
            <a:endParaRPr lang="en-US" b="1" i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3742" y="4856616"/>
            <a:ext cx="1817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Calibri" panose="020F0502020204030204" pitchFamily="34" charset="0"/>
              </a:rPr>
              <a:t>Get next highest priority element</a:t>
            </a:r>
            <a:endParaRPr lang="en-US" b="1" i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8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-0.27813 -3.7037E-7 C -0.40313 -3.7037E-7 -0.55625 -0.05093 -0.55625 -0.0919 L -0.55625 -0.18356 " pathEditMode="relative" rAng="0" ptsTypes="AAAA">
                                      <p:cBhvr>
                                        <p:cTn id="1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12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85185E-6 L -0.08246 -1.85185E-6 C -0.11944 -1.85185E-6 -0.16458 -0.10509 -0.16458 -0.19051 L -0.16458 -0.38032 " pathEditMode="relative" rAng="0" ptsTypes="AAAA">
                                      <p:cBhvr>
                                        <p:cTn id="2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29" y="-19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96296E-6 L -0.11285 2.96296E-6 C -0.16355 2.96296E-6 -0.2257 -0.09236 -0.2257 -0.16713 L -0.2257 -0.33426 " pathEditMode="relative" rAng="0" ptsTypes="AAAA">
                                      <p:cBhvr>
                                        <p:cTn id="4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85" y="-1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 marL="109728" indent="0">
              <a:buNone/>
            </a:pPr>
            <a:r>
              <a:rPr lang="en-US" sz="2400" b="1" i="1" dirty="0" smtClean="0">
                <a:solidFill>
                  <a:srgbClr val="C00000"/>
                </a:solidFill>
              </a:rPr>
              <a:t>Priority Queue is an abstract type</a:t>
            </a:r>
          </a:p>
          <a:p>
            <a:pPr marL="109728" indent="0">
              <a:buNone/>
            </a:pPr>
            <a:r>
              <a:rPr lang="en-US" sz="2400" b="1" i="1" dirty="0">
                <a:solidFill>
                  <a:srgbClr val="C00000"/>
                </a:solidFill>
              </a:rPr>
              <a:t>l</a:t>
            </a:r>
            <a:r>
              <a:rPr lang="en-US" sz="2400" b="1" i="1" dirty="0" smtClean="0">
                <a:solidFill>
                  <a:srgbClr val="C00000"/>
                </a:solidFill>
              </a:rPr>
              <a:t>ike Queue, Stack are abstract</a:t>
            </a:r>
          </a:p>
          <a:p>
            <a:pPr marL="109728" indent="0">
              <a:buNone/>
            </a:pPr>
            <a:endParaRPr lang="en-US" sz="1400" b="1" i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   </a:t>
            </a:r>
            <a:r>
              <a:rPr lang="en-US" sz="2400" b="1" dirty="0" smtClean="0">
                <a:latin typeface="Calibri" panose="020F0502020204030204" pitchFamily="34" charset="0"/>
              </a:rPr>
              <a:t>enq :    PrQUE  x  </a:t>
            </a:r>
            <a:r>
              <a:rPr lang="en-US" sz="2400" b="1" dirty="0" err="1" smtClean="0">
                <a:latin typeface="Calibri" panose="020F0502020204030204" pitchFamily="34" charset="0"/>
              </a:rPr>
              <a:t>elt</a:t>
            </a:r>
            <a:r>
              <a:rPr lang="en-US" sz="2400" b="1" dirty="0" smtClean="0">
                <a:latin typeface="Calibri" panose="020F0502020204030204" pitchFamily="34" charset="0"/>
              </a:rPr>
              <a:t>  x  priority  </a:t>
            </a:r>
            <a:r>
              <a:rPr lang="en-US" sz="2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  PrQUE</a:t>
            </a:r>
            <a:endParaRPr lang="en-US" sz="2400" b="1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2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    </a:t>
            </a:r>
            <a:r>
              <a:rPr lang="en-US" sz="2400" b="1" dirty="0" err="1" smtClean="0">
                <a:latin typeface="Calibri" panose="020F0502020204030204" pitchFamily="34" charset="0"/>
                <a:sym typeface="Wingdings" panose="05000000000000000000" pitchFamily="2" charset="2"/>
              </a:rPr>
              <a:t>deq</a:t>
            </a:r>
            <a:r>
              <a:rPr lang="en-US" sz="2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 :    PrQUE                                   PrQUE</a:t>
            </a:r>
            <a:endParaRPr lang="en-US" sz="2400" b="1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2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    front :  PrQUE                                   </a:t>
            </a:r>
            <a:r>
              <a:rPr lang="en-US" sz="2400" b="1" dirty="0" err="1" smtClean="0">
                <a:latin typeface="Calibri" panose="020F0502020204030204" pitchFamily="34" charset="0"/>
                <a:sym typeface="Wingdings" panose="05000000000000000000" pitchFamily="2" charset="2"/>
              </a:rPr>
              <a:t>elt</a:t>
            </a:r>
            <a:endParaRPr lang="en-US" sz="2400" b="1" dirty="0" smtClean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09728" indent="0">
              <a:spcBef>
                <a:spcPts val="600"/>
              </a:spcBef>
              <a:buNone/>
            </a:pPr>
            <a:r>
              <a:rPr lang="en-US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2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   size, empty, </a:t>
            </a:r>
            <a:r>
              <a:rPr lang="en-US" sz="2400" i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etc.</a:t>
            </a:r>
          </a:p>
          <a:p>
            <a:pPr marL="109728" indent="0">
              <a:buNone/>
            </a:pPr>
            <a:endParaRPr lang="en-US" sz="1050" b="1" i="1" dirty="0" smtClean="0">
              <a:solidFill>
                <a:srgbClr val="002060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09728" indent="0">
              <a:buNone/>
            </a:pPr>
            <a:r>
              <a:rPr lang="en-US" sz="2400" b="1" i="1" dirty="0" smtClean="0">
                <a:solidFill>
                  <a:srgbClr val="00206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The “enq” puts an item with its priority into the PrQUE</a:t>
            </a:r>
          </a:p>
          <a:p>
            <a:pPr marL="109728" indent="0">
              <a:buNone/>
            </a:pPr>
            <a:r>
              <a:rPr lang="en-US" sz="2400" b="1" i="1" dirty="0" smtClean="0">
                <a:solidFill>
                  <a:srgbClr val="00206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The “front” gives the item with highest priority</a:t>
            </a:r>
          </a:p>
          <a:p>
            <a:pPr marL="109728" indent="0">
              <a:buNone/>
            </a:pPr>
            <a:r>
              <a:rPr lang="en-US" sz="2400" b="1" i="1" dirty="0" smtClean="0">
                <a:solidFill>
                  <a:srgbClr val="00206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The “</a:t>
            </a:r>
            <a:r>
              <a:rPr lang="en-US" sz="2400" b="1" i="1" dirty="0" err="1" smtClean="0">
                <a:solidFill>
                  <a:srgbClr val="00206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deq</a:t>
            </a:r>
            <a:r>
              <a:rPr lang="en-US" sz="2400" b="1" i="1" dirty="0" smtClean="0">
                <a:solidFill>
                  <a:srgbClr val="00206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” removes the highest priority item from the PrQUE</a:t>
            </a:r>
          </a:p>
          <a:p>
            <a:pPr marL="109728" indent="0" algn="ctr">
              <a:spcBef>
                <a:spcPts val="1200"/>
              </a:spcBef>
              <a:buNone/>
            </a:pPr>
            <a:r>
              <a:rPr lang="en-US" sz="2400" b="1" i="1" dirty="0" smtClean="0">
                <a:solidFill>
                  <a:srgbClr val="C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                      </a:t>
            </a:r>
            <a:r>
              <a:rPr lang="en-US" sz="2400" b="1" i="1" dirty="0" smtClean="0">
                <a:solidFill>
                  <a:srgbClr val="C75633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PrQUE is not FIFO, not LIFO, </a:t>
            </a:r>
          </a:p>
          <a:p>
            <a:pPr marL="109728" indent="0" algn="ctr">
              <a:buNone/>
            </a:pPr>
            <a:r>
              <a:rPr lang="en-US" sz="2400" b="1" i="1" dirty="0" smtClean="0">
                <a:solidFill>
                  <a:srgbClr val="C75633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                       order is based on priorities</a:t>
            </a:r>
            <a:endParaRPr lang="en-US" sz="2400" b="1" i="1" dirty="0">
              <a:solidFill>
                <a:srgbClr val="C75633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r"/>
            <a:r>
              <a:rPr lang="en-US" sz="3600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PrQUE</a:t>
            </a:r>
            <a:r>
              <a:rPr lang="en-US" sz="3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ADT</a:t>
            </a:r>
            <a:endParaRPr lang="en-US" sz="36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66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 marL="109728" indent="0">
              <a:buNone/>
            </a:pPr>
            <a:r>
              <a:rPr lang="en-US" sz="2400" b="1" i="1" dirty="0" smtClean="0">
                <a:solidFill>
                  <a:srgbClr val="C00000"/>
                </a:solidFill>
              </a:rPr>
              <a:t>OO signature </a:t>
            </a:r>
          </a:p>
          <a:p>
            <a:pPr marL="109728" indent="0">
              <a:buNone/>
            </a:pPr>
            <a:endParaRPr lang="en-US" sz="1400" b="1" i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  </a:t>
            </a:r>
            <a:r>
              <a:rPr lang="en-US" sz="2400" b="1" dirty="0" err="1" smtClean="0">
                <a:latin typeface="Calibri" panose="020F0502020204030204" pitchFamily="34" charset="0"/>
              </a:rPr>
              <a:t>enq</a:t>
            </a:r>
            <a:r>
              <a:rPr lang="en-US" sz="2400" b="1" dirty="0" smtClean="0">
                <a:latin typeface="Calibri" panose="020F0502020204030204" pitchFamily="34" charset="0"/>
              </a:rPr>
              <a:t> :    </a:t>
            </a:r>
            <a:r>
              <a:rPr lang="en-US" sz="2400" b="1" dirty="0" err="1">
                <a:latin typeface="Calibri" panose="020F0502020204030204" pitchFamily="34" charset="0"/>
              </a:rPr>
              <a:t>E</a:t>
            </a:r>
            <a:r>
              <a:rPr lang="en-US" sz="2400" b="1" dirty="0" err="1" smtClean="0">
                <a:latin typeface="Calibri" panose="020F0502020204030204" pitchFamily="34" charset="0"/>
              </a:rPr>
              <a:t>lt</a:t>
            </a:r>
            <a:r>
              <a:rPr lang="en-US" sz="2400" b="1" dirty="0" smtClean="0">
                <a:latin typeface="Calibri" panose="020F0502020204030204" pitchFamily="34" charset="0"/>
              </a:rPr>
              <a:t>  x  Priority  </a:t>
            </a:r>
            <a:r>
              <a:rPr lang="en-US" sz="2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          </a:t>
            </a:r>
            <a:r>
              <a:rPr lang="en-US" sz="2400" b="1" dirty="0" smtClean="0">
                <a:solidFill>
                  <a:srgbClr val="0070C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( </a:t>
            </a:r>
            <a:r>
              <a:rPr lang="en-US" sz="2400" b="1" i="1" dirty="0" smtClean="0">
                <a:solidFill>
                  <a:srgbClr val="0070C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or Boolean or something else </a:t>
            </a:r>
            <a:r>
              <a:rPr lang="en-US" sz="2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) </a:t>
            </a:r>
            <a:endParaRPr lang="en-US" sz="2400" b="1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2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   </a:t>
            </a:r>
            <a:r>
              <a:rPr lang="en-US" sz="2400" b="1" dirty="0" err="1" smtClean="0">
                <a:latin typeface="Calibri" panose="020F0502020204030204" pitchFamily="34" charset="0"/>
                <a:sym typeface="Wingdings" panose="05000000000000000000" pitchFamily="2" charset="2"/>
              </a:rPr>
              <a:t>deq</a:t>
            </a:r>
            <a:r>
              <a:rPr lang="en-US" sz="2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 :                                         </a:t>
            </a:r>
            <a:r>
              <a:rPr lang="en-US" sz="2400" b="1" dirty="0" smtClean="0">
                <a:solidFill>
                  <a:srgbClr val="0070C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( </a:t>
            </a:r>
            <a:r>
              <a:rPr lang="en-US" sz="2400" b="1" i="1" dirty="0" smtClean="0">
                <a:solidFill>
                  <a:srgbClr val="0070C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or Boolean etc. </a:t>
            </a:r>
            <a:r>
              <a:rPr lang="en-US" sz="2400" b="1" dirty="0" smtClean="0">
                <a:solidFill>
                  <a:srgbClr val="0070C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)</a:t>
            </a:r>
            <a:endParaRPr lang="en-US" sz="2400" b="1" dirty="0">
              <a:solidFill>
                <a:srgbClr val="0070C0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2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   front :                               </a:t>
            </a:r>
            <a:r>
              <a:rPr lang="en-US" sz="2400" b="1" dirty="0" err="1" smtClean="0">
                <a:latin typeface="Calibri" panose="020F0502020204030204" pitchFamily="34" charset="0"/>
                <a:sym typeface="Wingdings" panose="05000000000000000000" pitchFamily="2" charset="2"/>
              </a:rPr>
              <a:t>Elt</a:t>
            </a:r>
            <a:endParaRPr lang="en-US" sz="2400" b="1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2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   </a:t>
            </a:r>
            <a:r>
              <a:rPr lang="en-US" sz="2400" b="1" dirty="0" err="1" smtClean="0">
                <a:latin typeface="Calibri" panose="020F0502020204030204" pitchFamily="34" charset="0"/>
                <a:sym typeface="Wingdings" panose="05000000000000000000" pitchFamily="2" charset="2"/>
              </a:rPr>
              <a:t>frontPri</a:t>
            </a:r>
            <a:r>
              <a:rPr lang="en-US" sz="2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                            Priority  </a:t>
            </a:r>
            <a:r>
              <a:rPr lang="en-US" sz="2400" b="1" dirty="0" smtClean="0">
                <a:solidFill>
                  <a:srgbClr val="0070C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( </a:t>
            </a:r>
            <a:r>
              <a:rPr lang="en-US" sz="2400" b="1" i="1" dirty="0" smtClean="0">
                <a:solidFill>
                  <a:srgbClr val="0070C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maybe </a:t>
            </a:r>
            <a:r>
              <a:rPr lang="en-US" sz="2400" b="1" i="1" dirty="0" err="1" smtClean="0">
                <a:solidFill>
                  <a:srgbClr val="0070C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int</a:t>
            </a:r>
            <a:r>
              <a:rPr lang="en-US" sz="2400" b="1" i="1" dirty="0" smtClean="0">
                <a:solidFill>
                  <a:srgbClr val="0070C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)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en-US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2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   size, empty, </a:t>
            </a:r>
            <a:r>
              <a:rPr lang="en-US" sz="2400" i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etc.</a:t>
            </a:r>
          </a:p>
          <a:p>
            <a:pPr marL="109728" indent="0">
              <a:buNone/>
            </a:pPr>
            <a:endParaRPr lang="en-US" sz="1050" b="1" i="1" dirty="0" smtClean="0">
              <a:solidFill>
                <a:srgbClr val="002060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09728" indent="0">
              <a:buNone/>
            </a:pPr>
            <a:r>
              <a:rPr lang="en-US" sz="2400" b="1" i="1" dirty="0" smtClean="0">
                <a:solidFill>
                  <a:srgbClr val="00206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The “enq” puts an item with its priority into the PrQUE</a:t>
            </a:r>
          </a:p>
          <a:p>
            <a:pPr marL="109728" indent="0">
              <a:buNone/>
            </a:pPr>
            <a:r>
              <a:rPr lang="en-US" sz="2400" b="1" i="1" dirty="0" smtClean="0">
                <a:solidFill>
                  <a:srgbClr val="00206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The “front” gives the item with highest priority</a:t>
            </a:r>
          </a:p>
          <a:p>
            <a:pPr marL="109728" indent="0">
              <a:buNone/>
            </a:pPr>
            <a:r>
              <a:rPr lang="en-US" sz="2400" b="1" i="1" dirty="0" smtClean="0">
                <a:solidFill>
                  <a:srgbClr val="00206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The “</a:t>
            </a:r>
            <a:r>
              <a:rPr lang="en-US" sz="2400" b="1" i="1" dirty="0" err="1" smtClean="0">
                <a:solidFill>
                  <a:srgbClr val="00206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deq</a:t>
            </a:r>
            <a:r>
              <a:rPr lang="en-US" sz="2400" b="1" i="1" dirty="0" smtClean="0">
                <a:solidFill>
                  <a:srgbClr val="00206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” removes the highest priority item from the PrQUE</a:t>
            </a:r>
          </a:p>
          <a:p>
            <a:pPr marL="109728" indent="0" algn="ctr">
              <a:spcBef>
                <a:spcPts val="1200"/>
              </a:spcBef>
              <a:buNone/>
            </a:pPr>
            <a:r>
              <a:rPr lang="en-US" sz="2400" b="1" i="1" dirty="0" smtClean="0">
                <a:solidFill>
                  <a:srgbClr val="C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                      </a:t>
            </a:r>
            <a:r>
              <a:rPr lang="en-US" sz="2400" b="1" i="1" dirty="0" smtClean="0">
                <a:solidFill>
                  <a:srgbClr val="C75633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PrQUE is not FIFO, not LIFO, </a:t>
            </a:r>
          </a:p>
          <a:p>
            <a:pPr marL="109728" indent="0" algn="ctr">
              <a:buNone/>
            </a:pPr>
            <a:r>
              <a:rPr lang="en-US" sz="2400" b="1" i="1" dirty="0" smtClean="0">
                <a:solidFill>
                  <a:srgbClr val="C75633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                       order is based on priorities</a:t>
            </a:r>
            <a:endParaRPr lang="en-US" sz="2400" b="1" i="1" dirty="0">
              <a:solidFill>
                <a:srgbClr val="C75633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r"/>
            <a:r>
              <a:rPr lang="en-US" sz="4400" dirty="0" err="1" smtClean="0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PrQUE</a:t>
            </a:r>
            <a:r>
              <a:rPr lang="en-US" sz="4400" dirty="0" smtClean="0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ADT</a:t>
            </a:r>
            <a:endParaRPr lang="en-US" sz="3600" dirty="0">
              <a:solidFill>
                <a:srgbClr val="0070C0"/>
              </a:solidFill>
              <a:effectLst/>
              <a:latin typeface="Arial Narrow" panose="020B0606020202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10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 marL="109728" indent="0">
              <a:buNone/>
            </a:pPr>
            <a:r>
              <a:rPr lang="en-US" sz="3600" b="1" i="1" dirty="0" smtClean="0">
                <a:solidFill>
                  <a:srgbClr val="C00000"/>
                </a:solidFill>
              </a:rPr>
              <a:t>How can we make a priority queue?</a:t>
            </a:r>
          </a:p>
          <a:p>
            <a:pPr>
              <a:spcBef>
                <a:spcPts val="2400"/>
              </a:spcBef>
            </a:pPr>
            <a:r>
              <a:rPr lang="en-US" sz="3200" b="1" dirty="0" smtClean="0"/>
              <a:t>Linked List</a:t>
            </a:r>
            <a:endParaRPr lang="en-US" sz="3200" dirty="0" smtClean="0"/>
          </a:p>
          <a:p>
            <a:pPr lvl="1">
              <a:spcBef>
                <a:spcPts val="600"/>
              </a:spcBef>
            </a:pP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O(1) enq as normal as tail</a:t>
            </a:r>
          </a:p>
          <a:p>
            <a:pPr lvl="1">
              <a:spcBef>
                <a:spcPts val="600"/>
              </a:spcBef>
            </a:pP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O(N)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deq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traverse list to find smallest</a:t>
            </a:r>
          </a:p>
          <a:p>
            <a:pPr>
              <a:spcBef>
                <a:spcPts val="3000"/>
              </a:spcBef>
            </a:pPr>
            <a:r>
              <a:rPr lang="en-US" sz="3200" b="1" dirty="0" smtClean="0"/>
              <a:t>Sorted List</a:t>
            </a:r>
          </a:p>
          <a:p>
            <a:pPr lvl="1">
              <a:spcBef>
                <a:spcPts val="600"/>
              </a:spcBef>
            </a:pP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O(N) enq sorted, find the right spot</a:t>
            </a:r>
          </a:p>
          <a:p>
            <a:pPr lvl="1">
              <a:spcBef>
                <a:spcPts val="600"/>
              </a:spcBef>
            </a:pP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O(1)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deq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as normal, from head</a:t>
            </a:r>
          </a:p>
          <a:p>
            <a:pPr marL="393192" lvl="1" indent="0">
              <a:buNone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r"/>
            <a:r>
              <a:rPr lang="en-US" sz="4400" dirty="0" smtClean="0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Implementations?</a:t>
            </a:r>
            <a:endParaRPr lang="en-US" sz="4400" dirty="0">
              <a:solidFill>
                <a:srgbClr val="0070C0"/>
              </a:solidFill>
              <a:effectLst/>
              <a:latin typeface="Arial Narrow" panose="020B0606020202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96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6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9065</TotalTime>
  <Words>2805</Words>
  <Application>Microsoft Office PowerPoint</Application>
  <PresentationFormat>On-screen Show (4:3)</PresentationFormat>
  <Paragraphs>972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5" baseType="lpstr">
      <vt:lpstr>Arial Unicode MS</vt:lpstr>
      <vt:lpstr>Arial</vt:lpstr>
      <vt:lpstr>Arial Narrow</vt:lpstr>
      <vt:lpstr>Calibri</vt:lpstr>
      <vt:lpstr>Cambria Math</vt:lpstr>
      <vt:lpstr>Comic Sans MS</vt:lpstr>
      <vt:lpstr>Courier New</vt:lpstr>
      <vt:lpstr>Lucida Sans Unicode</vt:lpstr>
      <vt:lpstr>Segoe Print</vt:lpstr>
      <vt:lpstr>Verdana</vt:lpstr>
      <vt:lpstr>Wingdings</vt:lpstr>
      <vt:lpstr>Wingdings 2</vt:lpstr>
      <vt:lpstr>Wingdings 3</vt:lpstr>
      <vt:lpstr>Concourse</vt:lpstr>
      <vt:lpstr>Data Structures  and Analysis  (COMP 410)</vt:lpstr>
      <vt:lpstr>PowerPoint Presentation</vt:lpstr>
      <vt:lpstr>Find the highest priority</vt:lpstr>
      <vt:lpstr>Find the highest priority</vt:lpstr>
      <vt:lpstr>Priority Queue at the abstract level</vt:lpstr>
      <vt:lpstr>Find the highest priority</vt:lpstr>
      <vt:lpstr>PrQUE ADT</vt:lpstr>
      <vt:lpstr>PrQUE ADT</vt:lpstr>
      <vt:lpstr>Implementations?</vt:lpstr>
      <vt:lpstr>Priority Queue</vt:lpstr>
      <vt:lpstr>Priority Queue</vt:lpstr>
      <vt:lpstr>Priority Queue</vt:lpstr>
      <vt:lpstr>Priority Queue</vt:lpstr>
      <vt:lpstr>Priority Queue as Array (not Array List)</vt:lpstr>
      <vt:lpstr>Priority Queue as Array</vt:lpstr>
      <vt:lpstr>Implementations?</vt:lpstr>
      <vt:lpstr>Implementations?</vt:lpstr>
      <vt:lpstr>Binary Heap</vt:lpstr>
      <vt:lpstr>Binary Heap</vt:lpstr>
      <vt:lpstr>Binary Heap</vt:lpstr>
      <vt:lpstr>Binary Heap</vt:lpstr>
      <vt:lpstr>Binary Heap</vt:lpstr>
      <vt:lpstr>Implementation</vt:lpstr>
      <vt:lpstr>Example</vt:lpstr>
      <vt:lpstr>Example</vt:lpstr>
      <vt:lpstr>Example</vt:lpstr>
      <vt:lpstr>Example</vt:lpstr>
      <vt:lpstr>Insert</vt:lpstr>
      <vt:lpstr>Insert… what if ?</vt:lpstr>
      <vt:lpstr>Swap-Up the Value</vt:lpstr>
      <vt:lpstr>Code details</vt:lpstr>
      <vt:lpstr>Bubble-up the hole</vt:lpstr>
      <vt:lpstr>BHEAP Operations</vt:lpstr>
      <vt:lpstr>BHEAP Operations</vt:lpstr>
      <vt:lpstr>delMin Example</vt:lpstr>
      <vt:lpstr>delMin Complexity</vt:lpstr>
      <vt:lpstr>BHEAP Summary</vt:lpstr>
      <vt:lpstr>BHEAP has Limits</vt:lpstr>
      <vt:lpstr>Sorting Review</vt:lpstr>
      <vt:lpstr>Sorting with BHEAP</vt:lpstr>
      <vt:lpstr>Make BHEAP by N Inserts</vt:lpstr>
      <vt:lpstr>Efficient Build Heap</vt:lpstr>
      <vt:lpstr>Make BHEAP by Build</vt:lpstr>
      <vt:lpstr>Bubble Down in Build</vt:lpstr>
      <vt:lpstr>Bubble Down in Build</vt:lpstr>
      <vt:lpstr>Sorting with new Build</vt:lpstr>
      <vt:lpstr>END</vt:lpstr>
      <vt:lpstr>Example</vt:lpstr>
      <vt:lpstr>Example</vt:lpstr>
      <vt:lpstr>Example</vt:lpstr>
      <vt:lpstr>Example</vt:lpstr>
    </vt:vector>
  </TitlesOfParts>
  <Company>The University of North Carolina at Chapel Hill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Elemental Design Patterns</dc:title>
  <dc:creator>pds</dc:creator>
  <cp:lastModifiedBy>David Stotts</cp:lastModifiedBy>
  <cp:revision>824</cp:revision>
  <dcterms:created xsi:type="dcterms:W3CDTF">2013-02-22T17:09:52Z</dcterms:created>
  <dcterms:modified xsi:type="dcterms:W3CDTF">2018-02-23T14:23:51Z</dcterms:modified>
</cp:coreProperties>
</file>